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935" r:id="rId4"/>
  </p:sldMasterIdLst>
  <p:notesMasterIdLst>
    <p:notesMasterId r:id="rId31"/>
  </p:notesMasterIdLst>
  <p:handoutMasterIdLst>
    <p:handoutMasterId r:id="rId32"/>
  </p:handoutMasterIdLst>
  <p:sldIdLst>
    <p:sldId id="258" r:id="rId5"/>
    <p:sldId id="259" r:id="rId6"/>
    <p:sldId id="261" r:id="rId7"/>
    <p:sldId id="262" r:id="rId8"/>
    <p:sldId id="285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84" r:id="rId20"/>
    <p:sldId id="277" r:id="rId21"/>
    <p:sldId id="278" r:id="rId22"/>
    <p:sldId id="280" r:id="rId23"/>
    <p:sldId id="279" r:id="rId24"/>
    <p:sldId id="281" r:id="rId25"/>
    <p:sldId id="282" r:id="rId26"/>
    <p:sldId id="275" r:id="rId27"/>
    <p:sldId id="276" r:id="rId28"/>
    <p:sldId id="283" r:id="rId29"/>
    <p:sldId id="257" r:id="rId3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81">
          <p15:clr>
            <a:srgbClr val="A4A3A4"/>
          </p15:clr>
        </p15:guide>
        <p15:guide id="2" pos="1359">
          <p15:clr>
            <a:srgbClr val="A4A3A4"/>
          </p15:clr>
        </p15:guide>
        <p15:guide id="3" pos="3843">
          <p15:clr>
            <a:srgbClr val="A4A3A4"/>
          </p15:clr>
        </p15:guide>
        <p15:guide id="4" pos="198">
          <p15:clr>
            <a:srgbClr val="A4A3A4"/>
          </p15:clr>
        </p15:guide>
        <p15:guide id="5" pos="55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orient="horz" pos="1882">
          <p15:clr>
            <a:srgbClr val="A4A3A4"/>
          </p15:clr>
        </p15:guide>
        <p15:guide id="3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20" autoAdjust="0"/>
    <p:restoredTop sz="95339" autoAdjust="0"/>
  </p:normalViewPr>
  <p:slideViewPr>
    <p:cSldViewPr snapToGrid="0" showGuides="1">
      <p:cViewPr varScale="1">
        <p:scale>
          <a:sx n="79" d="100"/>
          <a:sy n="79" d="100"/>
        </p:scale>
        <p:origin x="988" y="64"/>
      </p:cViewPr>
      <p:guideLst>
        <p:guide orient="horz" pos="4181"/>
        <p:guide pos="1359"/>
        <p:guide pos="3843"/>
        <p:guide pos="198"/>
        <p:guide pos="558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75" d="100"/>
          <a:sy n="75" d="100"/>
        </p:scale>
        <p:origin x="-792" y="-48"/>
      </p:cViewPr>
      <p:guideLst>
        <p:guide orient="horz" pos="2928"/>
        <p:guide orient="horz" pos="1882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2-10T10:50:13.438" idx="1">
    <p:pos x="10" y="10"/>
    <p:text/>
    <p:extLst mod="1">
      <p:ext uri="{C676402C-5697-4E1C-873F-D02D1690AC5C}">
        <p15:threadingInfo xmlns:p15="http://schemas.microsoft.com/office/powerpoint/2012/main" timeZoneBias="30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1A6FC-215E-440C-85C1-7C5D8113132A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5C4BCF-1057-4162-BB32-3C91D6411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80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62069-76AF-42C7-A5A2-4F411E37AD85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BAA5A-EBA8-43FC-A55E-47642B82A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16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STS – new facility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187B8-31B5-4B79-B30F-BEC67F3EA8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481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BAA5A-EBA8-43FC-A55E-47642B82A59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08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BAA5A-EBA8-43FC-A55E-47642B82A59C}" type="slidenum">
              <a:rPr lang="en-US" smtClean="0"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vvvvv</a:t>
            </a:r>
          </a:p>
        </p:txBody>
      </p:sp>
    </p:spTree>
    <p:extLst>
      <p:ext uri="{BB962C8B-B14F-4D97-AF65-F5344CB8AC3E}">
        <p14:creationId xmlns:p14="http://schemas.microsoft.com/office/powerpoint/2010/main" val="1918734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2017 – 2018 targets will inform PPU target design (current target management plan draft)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050" dirty="0"/>
              <a:t>Low flow gas injection (GI3), jet-flow and thickened outer beam window … we will assess pressure wave (strain measurements) and cavitation mitigation (PIE)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Beyond 2018: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050" dirty="0"/>
              <a:t>Last 1.4 MW target that can influence PPU target design must be taken out of service in early 2019, i.e., the 1</a:t>
            </a:r>
            <a:r>
              <a:rPr lang="en-US" sz="1050" baseline="30000" dirty="0"/>
              <a:t>st</a:t>
            </a:r>
            <a:r>
              <a:rPr lang="en-US" sz="1050" dirty="0"/>
              <a:t> “Blue” target (flow improvement at sides of outer window)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050" dirty="0"/>
              <a:t>Needs time for PIE, analysis and interpretation, concept development to CD-2 level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050" i="1" dirty="0"/>
              <a:t>Perhaps</a:t>
            </a:r>
            <a:r>
              <a:rPr lang="en-US" sz="1050" dirty="0"/>
              <a:t> one more target beyond current target management plan could be operated</a:t>
            </a:r>
          </a:p>
          <a:p>
            <a:pPr marL="1085850" lvl="2" indent="-171450">
              <a:buFont typeface="Wingdings" panose="05000000000000000000" pitchFamily="2" charset="2"/>
              <a:buChar char="§"/>
            </a:pPr>
            <a:r>
              <a:rPr lang="en-US" sz="1050" dirty="0"/>
              <a:t>Strain measurements; time for informative PIE is questionable under current operating plan (2/y)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After CD-2b, must allow time for final design &amp; analysis, target fabrication, installation and commissioning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“Chinstrap” target potential features for 2018-19 operation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050" dirty="0"/>
              <a:t>Swirl bubblers and / or modest increase in gas flow: smaller bubbles in greater volume fraction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050" dirty="0"/>
              <a:t>Further flow modifications for cavitation mitigation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 sz="1050" dirty="0"/>
              <a:t>Incorporate improve pulse simulation techniques if available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72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10" Type="http://schemas.microsoft.com/office/2007/relationships/hdphoto" Target="../media/hdphoto1.wdp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.jp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6"/>
          <p:cNvSpPr>
            <a:spLocks/>
          </p:cNvSpPr>
          <p:nvPr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1" t="13294" r="12698" b="2941"/>
          <a:stretch/>
        </p:blipFill>
        <p:spPr bwMode="auto">
          <a:xfrm>
            <a:off x="4950457" y="817887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7" t="23109" r="25288" b="519"/>
          <a:stretch/>
        </p:blipFill>
        <p:spPr>
          <a:xfrm>
            <a:off x="6632953" y="1412247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8" t="22857" r="28945" b="6727"/>
          <a:stretch/>
        </p:blipFill>
        <p:spPr>
          <a:xfrm>
            <a:off x="5883145" y="2728983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11067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6"/>
          <p:cNvSpPr>
            <a:spLocks/>
          </p:cNvSpPr>
          <p:nvPr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" t="8644" r="32955" b="36016"/>
          <a:stretch/>
        </p:blipFill>
        <p:spPr bwMode="auto">
          <a:xfrm>
            <a:off x="4951543" y="814717"/>
            <a:ext cx="2152274" cy="2152274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874" r="14863" b="3253"/>
          <a:stretch/>
        </p:blipFill>
        <p:spPr>
          <a:xfrm>
            <a:off x="6650044" y="1402065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r="6029"/>
          <a:stretch/>
        </p:blipFill>
        <p:spPr>
          <a:xfrm>
            <a:off x="5883145" y="2728983"/>
            <a:ext cx="1664208" cy="1664208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14" name="Picture 13" descr="HFIR_SNS-white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324600"/>
            <a:ext cx="2609193" cy="33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1998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8474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508760"/>
            <a:ext cx="8642640" cy="4195415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6982"/>
            <a:ext cx="862867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415" y="1402417"/>
            <a:ext cx="419252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4415" y="2227999"/>
            <a:ext cx="4192528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3492" y="1402417"/>
            <a:ext cx="41941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3492" y="2227999"/>
            <a:ext cx="4194175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7" name="Freeform 13"/>
          <p:cNvSpPr>
            <a:spLocks/>
          </p:cNvSpPr>
          <p:nvPr userDrawn="1"/>
        </p:nvSpPr>
        <p:spPr bwMode="auto">
          <a:xfrm>
            <a:off x="5377263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7744"/>
            <a:ext cx="3911890" cy="87716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28" r="14333" b="9696"/>
          <a:stretch/>
        </p:blipFill>
        <p:spPr>
          <a:xfrm>
            <a:off x="6214534" y="65"/>
            <a:ext cx="2929466" cy="6192917"/>
          </a:xfrm>
          <a:prstGeom prst="rect">
            <a:avLst/>
          </a:prstGeom>
        </p:spPr>
      </p:pic>
      <p:pic>
        <p:nvPicPr>
          <p:cNvPr id="18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004"/>
            <a:ext cx="8628678" cy="4847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72" y="-355534"/>
            <a:ext cx="9618043" cy="7213533"/>
          </a:xfrm>
          <a:prstGeom prst="rect">
            <a:avLst/>
          </a:prstGeom>
        </p:spPr>
      </p:pic>
      <p:pic>
        <p:nvPicPr>
          <p:cNvPr id="1035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1168" y="237744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1168" y="1508760"/>
            <a:ext cx="864264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3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SNS Accelerator Advisory</a:t>
            </a:r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 Committee Meeting March 8-10, 2017</a:t>
            </a:r>
            <a:endParaRPr lang="en-US" sz="1000" b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14"/>
          <p:cNvSpPr>
            <a:spLocks noChangeArrowheads="1"/>
          </p:cNvSpPr>
          <p:nvPr userDrawn="1"/>
        </p:nvSpPr>
        <p:spPr bwMode="auto">
          <a:xfrm>
            <a:off x="-569913" y="-2814638"/>
            <a:ext cx="25400" cy="1588"/>
          </a:xfrm>
          <a:prstGeom prst="rect">
            <a:avLst/>
          </a:pr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37" r:id="rId3"/>
    <p:sldLayoutId id="2147483939" r:id="rId4"/>
    <p:sldLayoutId id="2147483940" r:id="rId5"/>
    <p:sldLayoutId id="2147483941" r:id="rId6"/>
    <p:sldLayoutId id="2147483942" r:id="rId7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7.jpeg"/><Relationship Id="rId7" Type="http://schemas.microsoft.com/office/2007/relationships/hdphoto" Target="../media/hdphoto3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01168" y="235945"/>
            <a:ext cx="4160172" cy="2054409"/>
          </a:xfrm>
        </p:spPr>
        <p:txBody>
          <a:bodyPr/>
          <a:lstStyle/>
          <a:p>
            <a:r>
              <a:rPr lang="en-US" dirty="0"/>
              <a:t>Overview of Proton Power Upgrade (PPU) and Second Target Station (STS) Projects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01168" y="2383572"/>
            <a:ext cx="3255297" cy="757130"/>
          </a:xfrm>
        </p:spPr>
        <p:txBody>
          <a:bodyPr/>
          <a:lstStyle/>
          <a:p>
            <a:r>
              <a:rPr lang="en-US" sz="1800" dirty="0"/>
              <a:t>Presented to the</a:t>
            </a:r>
            <a:br>
              <a:rPr lang="en-US" dirty="0"/>
            </a:br>
            <a:r>
              <a:rPr lang="en-US" b="1" dirty="0"/>
              <a:t>SNS Accelerator Advisory Committee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201168" y="3685678"/>
            <a:ext cx="3255297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/>
              <a:t>John </a:t>
            </a:r>
            <a:r>
              <a:rPr lang="en-US" b="1" dirty="0"/>
              <a:t>Galambos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PPU Project  Director</a:t>
            </a:r>
            <a:endParaRPr lang="en-US" dirty="0"/>
          </a:p>
        </p:txBody>
      </p:sp>
      <p:sp>
        <p:nvSpPr>
          <p:cNvPr id="7" name="Subtitle 4"/>
          <p:cNvSpPr txBox="1">
            <a:spLocks/>
          </p:cNvSpPr>
          <p:nvPr/>
        </p:nvSpPr>
        <p:spPr bwMode="auto">
          <a:xfrm>
            <a:off x="201167" y="4609219"/>
            <a:ext cx="3255297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/>
              <a:t>March 8,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219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>
          <a:xfrm>
            <a:off x="111126" y="177801"/>
            <a:ext cx="9109075" cy="487954"/>
          </a:xfrm>
        </p:spPr>
        <p:txBody>
          <a:bodyPr/>
          <a:lstStyle/>
          <a:p>
            <a:r>
              <a:rPr lang="en-US" dirty="0"/>
              <a:t>Ring systems scope</a:t>
            </a:r>
          </a:p>
        </p:txBody>
      </p:sp>
      <p:pic>
        <p:nvPicPr>
          <p:cNvPr id="22" name="Picture 21" descr="Ring Injection SS Looking South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128" y="1128792"/>
            <a:ext cx="6337097" cy="3541118"/>
          </a:xfrm>
          <a:prstGeom prst="rect">
            <a:avLst/>
          </a:prstGeom>
        </p:spPr>
      </p:pic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99703" y="4809125"/>
            <a:ext cx="8214801" cy="1806666"/>
          </a:xfrm>
        </p:spPr>
        <p:txBody>
          <a:bodyPr/>
          <a:lstStyle/>
          <a:p>
            <a:r>
              <a:rPr lang="en-US" sz="2000" dirty="0"/>
              <a:t>Injection and extraction ring upgrades</a:t>
            </a:r>
          </a:p>
          <a:p>
            <a:pPr lvl="1"/>
            <a:r>
              <a:rPr lang="en-US" sz="1600" dirty="0"/>
              <a:t>Injection area is the primary scope – bids from FNAL,BNL for magnets</a:t>
            </a:r>
          </a:p>
          <a:p>
            <a:r>
              <a:rPr lang="en-US" sz="2000" dirty="0"/>
              <a:t>Utilities, accelerator physics, injection dump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9549" y="3859444"/>
            <a:ext cx="346887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</a:rPr>
              <a:t>Ring injection area</a:t>
            </a:r>
          </a:p>
        </p:txBody>
      </p:sp>
    </p:spTree>
    <p:extLst>
      <p:ext uri="{BB962C8B-B14F-4D97-AF65-F5344CB8AC3E}">
        <p14:creationId xmlns:p14="http://schemas.microsoft.com/office/powerpoint/2010/main" val="1556382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06265"/>
          </a:xfrm>
        </p:spPr>
        <p:txBody>
          <a:bodyPr/>
          <a:lstStyle/>
          <a:p>
            <a:r>
              <a:rPr lang="en-US" sz="2400" dirty="0"/>
              <a:t>FTS scope: Builds on current FTS target activities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94904" y="5420554"/>
            <a:ext cx="8536566" cy="757360"/>
          </a:xfrm>
          <a:prstGeom prst="rect">
            <a:avLst/>
          </a:prstGeom>
          <a:noFill/>
          <a:ln w="38100">
            <a:gradFill flip="none" rotWithShape="1">
              <a:gsLst>
                <a:gs pos="100000">
                  <a:schemeClr val="tx2">
                    <a:lumMod val="0"/>
                    <a:lumOff val="100000"/>
                    <a:alpha val="0"/>
                  </a:schemeClr>
                </a:gs>
                <a:gs pos="0">
                  <a:schemeClr val="accent5"/>
                </a:gs>
              </a:gsLst>
              <a:lin ang="5400000" scaled="1"/>
              <a:tileRect/>
            </a:gra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68598" rIns="34299" bIns="3429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endParaRPr lang="en-US" sz="1050" b="1" u="sng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347" y="5833642"/>
            <a:ext cx="161108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PPU Scope: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41281" y="5560293"/>
            <a:ext cx="4806475" cy="1121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2 MW target structure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Evaluate systems for 2 MW, 1.3 GeV operation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High gas rate He injection development</a:t>
            </a:r>
          </a:p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18977" y="2534549"/>
            <a:ext cx="2092800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Flow reduces cavitation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010480" y="2737964"/>
            <a:ext cx="3111001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Instrumentation provides confidence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6713" y="825732"/>
            <a:ext cx="8945687" cy="4483671"/>
            <a:chOff x="96713" y="825732"/>
            <a:chExt cx="8945687" cy="4483671"/>
          </a:xfrm>
        </p:grpSpPr>
        <p:sp>
          <p:nvSpPr>
            <p:cNvPr id="6" name="Notched Right Arrow 5"/>
            <p:cNvSpPr/>
            <p:nvPr/>
          </p:nvSpPr>
          <p:spPr>
            <a:xfrm>
              <a:off x="357529" y="3336017"/>
              <a:ext cx="8529477" cy="660968"/>
            </a:xfrm>
            <a:prstGeom prst="notchedRightArrow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reeform 6"/>
            <p:cNvSpPr/>
            <p:nvPr/>
          </p:nvSpPr>
          <p:spPr>
            <a:xfrm>
              <a:off x="1466238" y="3566466"/>
              <a:ext cx="823174" cy="238545"/>
            </a:xfrm>
            <a:custGeom>
              <a:avLst/>
              <a:gdLst>
                <a:gd name="connsiteX0" fmla="*/ 0 w 2463244"/>
                <a:gd name="connsiteY0" fmla="*/ 0 h 1619250"/>
                <a:gd name="connsiteX1" fmla="*/ 2463244 w 2463244"/>
                <a:gd name="connsiteY1" fmla="*/ 0 h 1619250"/>
                <a:gd name="connsiteX2" fmla="*/ 2463244 w 2463244"/>
                <a:gd name="connsiteY2" fmla="*/ 1619250 h 1619250"/>
                <a:gd name="connsiteX3" fmla="*/ 0 w 2463244"/>
                <a:gd name="connsiteY3" fmla="*/ 1619250 h 1619250"/>
                <a:gd name="connsiteX4" fmla="*/ 0 w 2463244"/>
                <a:gd name="connsiteY4" fmla="*/ 0 h 161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3244" h="1619250">
                  <a:moveTo>
                    <a:pt x="0" y="0"/>
                  </a:moveTo>
                  <a:lnTo>
                    <a:pt x="2463244" y="0"/>
                  </a:lnTo>
                  <a:lnTo>
                    <a:pt x="2463244" y="1619250"/>
                  </a:lnTo>
                  <a:lnTo>
                    <a:pt x="0" y="161925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9" tIns="34299" rIns="34299" bIns="34299" numCol="1" spcCol="1270" anchor="b" anchorCtr="0">
              <a:spAutoFit/>
            </a:bodyPr>
            <a:lstStyle/>
            <a:p>
              <a:pPr algn="ctr" defTabSz="10670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>
                  <a:solidFill>
                    <a:schemeClr val="accent2">
                      <a:lumMod val="50000"/>
                    </a:schemeClr>
                  </a:solidFill>
                </a:rPr>
                <a:t>2017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3297112" y="3566466"/>
              <a:ext cx="823174" cy="238545"/>
            </a:xfrm>
            <a:custGeom>
              <a:avLst/>
              <a:gdLst>
                <a:gd name="connsiteX0" fmla="*/ 0 w 2463244"/>
                <a:gd name="connsiteY0" fmla="*/ 0 h 1619250"/>
                <a:gd name="connsiteX1" fmla="*/ 2463244 w 2463244"/>
                <a:gd name="connsiteY1" fmla="*/ 0 h 1619250"/>
                <a:gd name="connsiteX2" fmla="*/ 2463244 w 2463244"/>
                <a:gd name="connsiteY2" fmla="*/ 1619250 h 1619250"/>
                <a:gd name="connsiteX3" fmla="*/ 0 w 2463244"/>
                <a:gd name="connsiteY3" fmla="*/ 1619250 h 1619250"/>
                <a:gd name="connsiteX4" fmla="*/ 0 w 2463244"/>
                <a:gd name="connsiteY4" fmla="*/ 0 h 161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3244" h="1619250">
                  <a:moveTo>
                    <a:pt x="0" y="0"/>
                  </a:moveTo>
                  <a:lnTo>
                    <a:pt x="2463244" y="0"/>
                  </a:lnTo>
                  <a:lnTo>
                    <a:pt x="2463244" y="1619250"/>
                  </a:lnTo>
                  <a:lnTo>
                    <a:pt x="0" y="161925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9" tIns="34299" rIns="34299" bIns="34299" numCol="1" spcCol="1270" anchor="b" anchorCtr="0">
              <a:spAutoFit/>
            </a:bodyPr>
            <a:lstStyle/>
            <a:p>
              <a:pPr algn="ctr" defTabSz="10670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>
                  <a:solidFill>
                    <a:schemeClr val="accent2">
                      <a:lumMod val="50000"/>
                    </a:schemeClr>
                  </a:solidFill>
                </a:rPr>
                <a:t>2019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5125912" y="3566466"/>
              <a:ext cx="823174" cy="238545"/>
            </a:xfrm>
            <a:custGeom>
              <a:avLst/>
              <a:gdLst>
                <a:gd name="connsiteX0" fmla="*/ 0 w 2463244"/>
                <a:gd name="connsiteY0" fmla="*/ 0 h 1619250"/>
                <a:gd name="connsiteX1" fmla="*/ 2463244 w 2463244"/>
                <a:gd name="connsiteY1" fmla="*/ 0 h 1619250"/>
                <a:gd name="connsiteX2" fmla="*/ 2463244 w 2463244"/>
                <a:gd name="connsiteY2" fmla="*/ 1619250 h 1619250"/>
                <a:gd name="connsiteX3" fmla="*/ 0 w 2463244"/>
                <a:gd name="connsiteY3" fmla="*/ 1619250 h 1619250"/>
                <a:gd name="connsiteX4" fmla="*/ 0 w 2463244"/>
                <a:gd name="connsiteY4" fmla="*/ 0 h 161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3244" h="1619250">
                  <a:moveTo>
                    <a:pt x="0" y="0"/>
                  </a:moveTo>
                  <a:lnTo>
                    <a:pt x="2463244" y="0"/>
                  </a:lnTo>
                  <a:lnTo>
                    <a:pt x="2463244" y="1619250"/>
                  </a:lnTo>
                  <a:lnTo>
                    <a:pt x="0" y="161925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9" tIns="34299" rIns="34299" bIns="34299" numCol="1" spcCol="1270" anchor="b" anchorCtr="0">
              <a:spAutoFit/>
            </a:bodyPr>
            <a:lstStyle/>
            <a:p>
              <a:pPr algn="ctr" defTabSz="10670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>
                  <a:solidFill>
                    <a:schemeClr val="accent2">
                      <a:lumMod val="50000"/>
                    </a:schemeClr>
                  </a:solidFill>
                </a:rPr>
                <a:t>2021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6954712" y="3566466"/>
              <a:ext cx="823174" cy="238545"/>
            </a:xfrm>
            <a:custGeom>
              <a:avLst/>
              <a:gdLst>
                <a:gd name="connsiteX0" fmla="*/ 0 w 2463244"/>
                <a:gd name="connsiteY0" fmla="*/ 0 h 1619250"/>
                <a:gd name="connsiteX1" fmla="*/ 2463244 w 2463244"/>
                <a:gd name="connsiteY1" fmla="*/ 0 h 1619250"/>
                <a:gd name="connsiteX2" fmla="*/ 2463244 w 2463244"/>
                <a:gd name="connsiteY2" fmla="*/ 1619250 h 1619250"/>
                <a:gd name="connsiteX3" fmla="*/ 0 w 2463244"/>
                <a:gd name="connsiteY3" fmla="*/ 1619250 h 1619250"/>
                <a:gd name="connsiteX4" fmla="*/ 0 w 2463244"/>
                <a:gd name="connsiteY4" fmla="*/ 0 h 161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3244" h="1619250">
                  <a:moveTo>
                    <a:pt x="0" y="0"/>
                  </a:moveTo>
                  <a:lnTo>
                    <a:pt x="2463244" y="0"/>
                  </a:lnTo>
                  <a:lnTo>
                    <a:pt x="2463244" y="1619250"/>
                  </a:lnTo>
                  <a:lnTo>
                    <a:pt x="0" y="161925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9" tIns="34299" rIns="34299" bIns="34299" numCol="1" spcCol="1270" anchor="b" anchorCtr="0">
              <a:spAutoFit/>
            </a:bodyPr>
            <a:lstStyle/>
            <a:p>
              <a:pPr algn="ctr" defTabSz="10670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>
                  <a:solidFill>
                    <a:schemeClr val="accent2">
                      <a:lumMod val="50000"/>
                    </a:schemeClr>
                  </a:solidFill>
                </a:rPr>
                <a:t>2023</a:t>
              </a:r>
            </a:p>
          </p:txBody>
        </p:sp>
        <p:sp>
          <p:nvSpPr>
            <p:cNvPr id="30" name="Isosceles Triangle 29"/>
            <p:cNvSpPr>
              <a:spLocks noChangeAspect="1"/>
            </p:cNvSpPr>
            <p:nvPr/>
          </p:nvSpPr>
          <p:spPr>
            <a:xfrm rot="10800000">
              <a:off x="1809227" y="3305931"/>
              <a:ext cx="137196" cy="118272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9" tIns="34299" rIns="34299" bIns="3429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31" name="Isosceles Triangle 30"/>
            <p:cNvSpPr>
              <a:spLocks noChangeAspect="1"/>
            </p:cNvSpPr>
            <p:nvPr/>
          </p:nvSpPr>
          <p:spPr>
            <a:xfrm rot="10800000">
              <a:off x="2725702" y="3305931"/>
              <a:ext cx="137196" cy="118272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9" tIns="34299" rIns="34299" bIns="3429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32" name="Isosceles Triangle 31"/>
            <p:cNvSpPr>
              <a:spLocks noChangeAspect="1"/>
            </p:cNvSpPr>
            <p:nvPr/>
          </p:nvSpPr>
          <p:spPr>
            <a:xfrm rot="10800000">
              <a:off x="3640102" y="3305931"/>
              <a:ext cx="137196" cy="118272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9" tIns="34299" rIns="34299" bIns="3429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33" name="Isosceles Triangle 32"/>
            <p:cNvSpPr>
              <a:spLocks noChangeAspect="1"/>
            </p:cNvSpPr>
            <p:nvPr/>
          </p:nvSpPr>
          <p:spPr>
            <a:xfrm rot="10800000">
              <a:off x="4554501" y="3305931"/>
              <a:ext cx="137196" cy="118272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9" tIns="34299" rIns="34299" bIns="3429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34" name="Isosceles Triangle 33"/>
            <p:cNvSpPr>
              <a:spLocks noChangeAspect="1"/>
            </p:cNvSpPr>
            <p:nvPr/>
          </p:nvSpPr>
          <p:spPr>
            <a:xfrm rot="10800000">
              <a:off x="5468901" y="3305931"/>
              <a:ext cx="137196" cy="118272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9" tIns="34299" rIns="34299" bIns="3429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35" name="Isosceles Triangle 34"/>
            <p:cNvSpPr>
              <a:spLocks noChangeAspect="1"/>
            </p:cNvSpPr>
            <p:nvPr/>
          </p:nvSpPr>
          <p:spPr>
            <a:xfrm rot="10800000">
              <a:off x="6383301" y="3305931"/>
              <a:ext cx="137196" cy="118272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9" tIns="34299" rIns="34299" bIns="3429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36" name="Isosceles Triangle 35"/>
            <p:cNvSpPr>
              <a:spLocks noChangeAspect="1"/>
            </p:cNvSpPr>
            <p:nvPr/>
          </p:nvSpPr>
          <p:spPr>
            <a:xfrm rot="10800000">
              <a:off x="7297701" y="3305931"/>
              <a:ext cx="137196" cy="118272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9" tIns="34299" rIns="34299" bIns="3429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37" name="Isosceles Triangle 36"/>
            <p:cNvSpPr>
              <a:spLocks noChangeAspect="1"/>
            </p:cNvSpPr>
            <p:nvPr/>
          </p:nvSpPr>
          <p:spPr>
            <a:xfrm rot="10800000">
              <a:off x="8212101" y="3305932"/>
              <a:ext cx="137196" cy="118272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9" tIns="34299" rIns="34299" bIns="3429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453412" y="4001284"/>
              <a:ext cx="1061008" cy="1303359"/>
            </a:xfrm>
            <a:prstGeom prst="rect">
              <a:avLst/>
            </a:prstGeom>
            <a:noFill/>
            <a:ln w="38100">
              <a:gradFill flip="none" rotWithShape="1">
                <a:gsLst>
                  <a:gs pos="100000">
                    <a:schemeClr val="tx2">
                      <a:lumMod val="0"/>
                      <a:lumOff val="100000"/>
                      <a:alpha val="0"/>
                    </a:schemeClr>
                  </a:gs>
                  <a:gs pos="0">
                    <a:schemeClr val="accent5"/>
                  </a:gs>
                </a:gsLst>
                <a:lin ang="5400000" scaled="1"/>
                <a:tileRect/>
              </a:gra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9" tIns="68598" rIns="34299" bIns="3429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chemeClr val="tx1"/>
                  </a:solidFill>
                </a:rPr>
                <a:t>PPU target fabrication start</a:t>
              </a:r>
            </a:p>
            <a:p>
              <a:pPr algn="ctr">
                <a:lnSpc>
                  <a:spcPct val="90000"/>
                </a:lnSpc>
              </a:pPr>
              <a:endParaRPr lang="en-US" sz="1200" dirty="0">
                <a:solidFill>
                  <a:schemeClr val="tx1"/>
                </a:solidFill>
              </a:endParaRPr>
            </a:p>
            <a:p>
              <a:pPr marL="171450" indent="-171450" algn="ctr">
                <a:lnSpc>
                  <a:spcPct val="90000"/>
                </a:lnSpc>
                <a:buFont typeface="Arial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High flow He injection</a:t>
              </a:r>
            </a:p>
          </p:txBody>
        </p:sp>
        <p:sp>
          <p:nvSpPr>
            <p:cNvPr id="42" name="Isosceles Triangle 41"/>
            <p:cNvSpPr>
              <a:spLocks noChangeAspect="1"/>
            </p:cNvSpPr>
            <p:nvPr/>
          </p:nvSpPr>
          <p:spPr>
            <a:xfrm>
              <a:off x="5823164" y="3883010"/>
              <a:ext cx="137196" cy="118272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9" tIns="34299" rIns="34299" bIns="3429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870038" y="3989943"/>
              <a:ext cx="878269" cy="1303359"/>
            </a:xfrm>
            <a:prstGeom prst="rect">
              <a:avLst/>
            </a:prstGeom>
            <a:noFill/>
            <a:ln w="38100">
              <a:gradFill flip="none" rotWithShape="1">
                <a:gsLst>
                  <a:gs pos="100000">
                    <a:schemeClr val="tx2">
                      <a:lumMod val="0"/>
                      <a:lumOff val="100000"/>
                      <a:alpha val="0"/>
                    </a:schemeClr>
                  </a:gs>
                  <a:gs pos="0">
                    <a:schemeClr val="accent5"/>
                  </a:gs>
                </a:gsLst>
                <a:lin ang="5400000" scaled="1"/>
                <a:tileRect/>
              </a:gra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9" tIns="68598" rIns="34299" bIns="3429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chemeClr val="tx1"/>
                  </a:solidFill>
                </a:rPr>
                <a:t>PPU complete</a:t>
              </a:r>
            </a:p>
          </p:txBody>
        </p:sp>
        <p:sp>
          <p:nvSpPr>
            <p:cNvPr id="47" name="Isosceles Triangle 46"/>
            <p:cNvSpPr>
              <a:spLocks noChangeAspect="1"/>
            </p:cNvSpPr>
            <p:nvPr/>
          </p:nvSpPr>
          <p:spPr>
            <a:xfrm>
              <a:off x="8234071" y="3883010"/>
              <a:ext cx="137196" cy="118272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9" tIns="34299" rIns="34299" bIns="3429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274931" y="3983875"/>
              <a:ext cx="766916" cy="1303359"/>
            </a:xfrm>
            <a:prstGeom prst="rect">
              <a:avLst/>
            </a:prstGeom>
            <a:noFill/>
            <a:ln w="38100">
              <a:gradFill flip="none" rotWithShape="1">
                <a:gsLst>
                  <a:gs pos="100000">
                    <a:schemeClr val="tx2">
                      <a:lumMod val="0"/>
                      <a:lumOff val="100000"/>
                      <a:alpha val="0"/>
                    </a:schemeClr>
                  </a:gs>
                  <a:gs pos="0">
                    <a:schemeClr val="accent5"/>
                  </a:gs>
                </a:gsLst>
                <a:lin ang="5400000" scaled="1"/>
                <a:tileRect/>
              </a:gra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9" tIns="68598" rIns="34299" bIns="3429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chemeClr val="tx1"/>
                  </a:solidFill>
                </a:rPr>
                <a:t>PPU 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chemeClr val="tx1"/>
                  </a:solidFill>
                </a:rPr>
                <a:t>Hg target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chemeClr val="tx1"/>
                  </a:solidFill>
                </a:rPr>
                <a:t>CD-3</a:t>
              </a:r>
            </a:p>
          </p:txBody>
        </p:sp>
        <p:sp>
          <p:nvSpPr>
            <p:cNvPr id="57" name="Isosceles Triangle 56"/>
            <p:cNvSpPr>
              <a:spLocks noChangeAspect="1"/>
            </p:cNvSpPr>
            <p:nvPr/>
          </p:nvSpPr>
          <p:spPr>
            <a:xfrm>
              <a:off x="4598316" y="3883043"/>
              <a:ext cx="137160" cy="118241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9" tIns="34299" rIns="34299" bIns="3429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2382712" y="3566466"/>
              <a:ext cx="823174" cy="238545"/>
            </a:xfrm>
            <a:custGeom>
              <a:avLst/>
              <a:gdLst>
                <a:gd name="connsiteX0" fmla="*/ 0 w 2463244"/>
                <a:gd name="connsiteY0" fmla="*/ 0 h 1619250"/>
                <a:gd name="connsiteX1" fmla="*/ 2463244 w 2463244"/>
                <a:gd name="connsiteY1" fmla="*/ 0 h 1619250"/>
                <a:gd name="connsiteX2" fmla="*/ 2463244 w 2463244"/>
                <a:gd name="connsiteY2" fmla="*/ 1619250 h 1619250"/>
                <a:gd name="connsiteX3" fmla="*/ 0 w 2463244"/>
                <a:gd name="connsiteY3" fmla="*/ 1619250 h 1619250"/>
                <a:gd name="connsiteX4" fmla="*/ 0 w 2463244"/>
                <a:gd name="connsiteY4" fmla="*/ 0 h 161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3244" h="1619250">
                  <a:moveTo>
                    <a:pt x="0" y="0"/>
                  </a:moveTo>
                  <a:lnTo>
                    <a:pt x="2463244" y="0"/>
                  </a:lnTo>
                  <a:lnTo>
                    <a:pt x="2463244" y="1619250"/>
                  </a:lnTo>
                  <a:lnTo>
                    <a:pt x="0" y="161925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9" tIns="34299" rIns="34299" bIns="34299" numCol="1" spcCol="1270" anchor="b" anchorCtr="0">
              <a:spAutoFit/>
            </a:bodyPr>
            <a:lstStyle/>
            <a:p>
              <a:pPr algn="ctr" defTabSz="10670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>
                  <a:solidFill>
                    <a:schemeClr val="accent2">
                      <a:lumMod val="50000"/>
                    </a:schemeClr>
                  </a:solidFill>
                </a:rPr>
                <a:t>2018</a:t>
              </a:r>
            </a:p>
          </p:txBody>
        </p:sp>
        <p:sp>
          <p:nvSpPr>
            <p:cNvPr id="51" name="Freeform 50"/>
            <p:cNvSpPr/>
            <p:nvPr/>
          </p:nvSpPr>
          <p:spPr>
            <a:xfrm>
              <a:off x="4211512" y="3566466"/>
              <a:ext cx="823174" cy="238545"/>
            </a:xfrm>
            <a:custGeom>
              <a:avLst/>
              <a:gdLst>
                <a:gd name="connsiteX0" fmla="*/ 0 w 2463244"/>
                <a:gd name="connsiteY0" fmla="*/ 0 h 1619250"/>
                <a:gd name="connsiteX1" fmla="*/ 2463244 w 2463244"/>
                <a:gd name="connsiteY1" fmla="*/ 0 h 1619250"/>
                <a:gd name="connsiteX2" fmla="*/ 2463244 w 2463244"/>
                <a:gd name="connsiteY2" fmla="*/ 1619250 h 1619250"/>
                <a:gd name="connsiteX3" fmla="*/ 0 w 2463244"/>
                <a:gd name="connsiteY3" fmla="*/ 1619250 h 1619250"/>
                <a:gd name="connsiteX4" fmla="*/ 0 w 2463244"/>
                <a:gd name="connsiteY4" fmla="*/ 0 h 161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3244" h="1619250">
                  <a:moveTo>
                    <a:pt x="0" y="0"/>
                  </a:moveTo>
                  <a:lnTo>
                    <a:pt x="2463244" y="0"/>
                  </a:lnTo>
                  <a:lnTo>
                    <a:pt x="2463244" y="1619250"/>
                  </a:lnTo>
                  <a:lnTo>
                    <a:pt x="0" y="161925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9" tIns="34299" rIns="34299" bIns="34299" numCol="1" spcCol="1270" anchor="b" anchorCtr="0">
              <a:spAutoFit/>
            </a:bodyPr>
            <a:lstStyle/>
            <a:p>
              <a:pPr algn="ctr" defTabSz="10670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>
                  <a:solidFill>
                    <a:schemeClr val="accent2">
                      <a:lumMod val="50000"/>
                    </a:schemeClr>
                  </a:solidFill>
                </a:rPr>
                <a:t>2020</a:t>
              </a:r>
            </a:p>
          </p:txBody>
        </p:sp>
        <p:sp>
          <p:nvSpPr>
            <p:cNvPr id="52" name="Freeform 51"/>
            <p:cNvSpPr/>
            <p:nvPr/>
          </p:nvSpPr>
          <p:spPr>
            <a:xfrm>
              <a:off x="6040312" y="3566466"/>
              <a:ext cx="823174" cy="238545"/>
            </a:xfrm>
            <a:custGeom>
              <a:avLst/>
              <a:gdLst>
                <a:gd name="connsiteX0" fmla="*/ 0 w 2463244"/>
                <a:gd name="connsiteY0" fmla="*/ 0 h 1619250"/>
                <a:gd name="connsiteX1" fmla="*/ 2463244 w 2463244"/>
                <a:gd name="connsiteY1" fmla="*/ 0 h 1619250"/>
                <a:gd name="connsiteX2" fmla="*/ 2463244 w 2463244"/>
                <a:gd name="connsiteY2" fmla="*/ 1619250 h 1619250"/>
                <a:gd name="connsiteX3" fmla="*/ 0 w 2463244"/>
                <a:gd name="connsiteY3" fmla="*/ 1619250 h 1619250"/>
                <a:gd name="connsiteX4" fmla="*/ 0 w 2463244"/>
                <a:gd name="connsiteY4" fmla="*/ 0 h 161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3244" h="1619250">
                  <a:moveTo>
                    <a:pt x="0" y="0"/>
                  </a:moveTo>
                  <a:lnTo>
                    <a:pt x="2463244" y="0"/>
                  </a:lnTo>
                  <a:lnTo>
                    <a:pt x="2463244" y="1619250"/>
                  </a:lnTo>
                  <a:lnTo>
                    <a:pt x="0" y="161925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9" tIns="34299" rIns="34299" bIns="34299" numCol="1" spcCol="1270" anchor="b" anchorCtr="0">
              <a:spAutoFit/>
            </a:bodyPr>
            <a:lstStyle/>
            <a:p>
              <a:pPr algn="ctr" defTabSz="10670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>
                  <a:solidFill>
                    <a:schemeClr val="accent2">
                      <a:lumMod val="50000"/>
                    </a:schemeClr>
                  </a:solidFill>
                </a:rPr>
                <a:t>2022</a:t>
              </a:r>
            </a:p>
          </p:txBody>
        </p:sp>
        <p:sp>
          <p:nvSpPr>
            <p:cNvPr id="53" name="Freeform 52"/>
            <p:cNvSpPr/>
            <p:nvPr/>
          </p:nvSpPr>
          <p:spPr>
            <a:xfrm>
              <a:off x="7869112" y="3566466"/>
              <a:ext cx="823174" cy="238545"/>
            </a:xfrm>
            <a:custGeom>
              <a:avLst/>
              <a:gdLst>
                <a:gd name="connsiteX0" fmla="*/ 0 w 2463244"/>
                <a:gd name="connsiteY0" fmla="*/ 0 h 1619250"/>
                <a:gd name="connsiteX1" fmla="*/ 2463244 w 2463244"/>
                <a:gd name="connsiteY1" fmla="*/ 0 h 1619250"/>
                <a:gd name="connsiteX2" fmla="*/ 2463244 w 2463244"/>
                <a:gd name="connsiteY2" fmla="*/ 1619250 h 1619250"/>
                <a:gd name="connsiteX3" fmla="*/ 0 w 2463244"/>
                <a:gd name="connsiteY3" fmla="*/ 1619250 h 1619250"/>
                <a:gd name="connsiteX4" fmla="*/ 0 w 2463244"/>
                <a:gd name="connsiteY4" fmla="*/ 0 h 161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3244" h="1619250">
                  <a:moveTo>
                    <a:pt x="0" y="0"/>
                  </a:moveTo>
                  <a:lnTo>
                    <a:pt x="2463244" y="0"/>
                  </a:lnTo>
                  <a:lnTo>
                    <a:pt x="2463244" y="1619250"/>
                  </a:lnTo>
                  <a:lnTo>
                    <a:pt x="0" y="161925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9" tIns="34299" rIns="34299" bIns="34299" numCol="1" spcCol="1270" anchor="b" anchorCtr="0">
              <a:spAutoFit/>
            </a:bodyPr>
            <a:lstStyle/>
            <a:p>
              <a:pPr algn="ctr" defTabSz="10670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>
                  <a:solidFill>
                    <a:schemeClr val="accent2">
                      <a:lumMod val="50000"/>
                    </a:schemeClr>
                  </a:solidFill>
                </a:rPr>
                <a:t>2024</a:t>
              </a:r>
            </a:p>
          </p:txBody>
        </p:sp>
        <p:sp>
          <p:nvSpPr>
            <p:cNvPr id="38" name="Isosceles Triangle 37"/>
            <p:cNvSpPr>
              <a:spLocks noChangeAspect="1"/>
            </p:cNvSpPr>
            <p:nvPr/>
          </p:nvSpPr>
          <p:spPr>
            <a:xfrm rot="10800000">
              <a:off x="896901" y="3290152"/>
              <a:ext cx="137196" cy="118272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9" tIns="34299" rIns="34299" bIns="3429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553912" y="3566466"/>
              <a:ext cx="823174" cy="238545"/>
            </a:xfrm>
            <a:custGeom>
              <a:avLst/>
              <a:gdLst>
                <a:gd name="connsiteX0" fmla="*/ 0 w 2463244"/>
                <a:gd name="connsiteY0" fmla="*/ 0 h 1619250"/>
                <a:gd name="connsiteX1" fmla="*/ 2463244 w 2463244"/>
                <a:gd name="connsiteY1" fmla="*/ 0 h 1619250"/>
                <a:gd name="connsiteX2" fmla="*/ 2463244 w 2463244"/>
                <a:gd name="connsiteY2" fmla="*/ 1619250 h 1619250"/>
                <a:gd name="connsiteX3" fmla="*/ 0 w 2463244"/>
                <a:gd name="connsiteY3" fmla="*/ 1619250 h 1619250"/>
                <a:gd name="connsiteX4" fmla="*/ 0 w 2463244"/>
                <a:gd name="connsiteY4" fmla="*/ 0 h 161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3244" h="1619250">
                  <a:moveTo>
                    <a:pt x="0" y="0"/>
                  </a:moveTo>
                  <a:lnTo>
                    <a:pt x="2463244" y="0"/>
                  </a:lnTo>
                  <a:lnTo>
                    <a:pt x="2463244" y="1619250"/>
                  </a:lnTo>
                  <a:lnTo>
                    <a:pt x="0" y="161925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9" tIns="34299" rIns="34299" bIns="34299" numCol="1" spcCol="1270" anchor="b" anchorCtr="0">
              <a:spAutoFit/>
            </a:bodyPr>
            <a:lstStyle/>
            <a:p>
              <a:pPr algn="ctr" defTabSz="10670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>
                  <a:solidFill>
                    <a:schemeClr val="accent2">
                      <a:lumMod val="50000"/>
                    </a:schemeClr>
                  </a:solidFill>
                </a:rPr>
                <a:t>2016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219343" y="4006044"/>
              <a:ext cx="884337" cy="1303359"/>
            </a:xfrm>
            <a:prstGeom prst="rect">
              <a:avLst/>
            </a:prstGeom>
            <a:noFill/>
            <a:ln w="38100"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9" tIns="68598" rIns="34299" bIns="3429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chemeClr val="tx1"/>
                  </a:solidFill>
                </a:rPr>
                <a:t>1.4 MW reliable operations</a:t>
              </a:r>
              <a:endParaRPr lang="en-US" sz="1200" i="1" dirty="0">
                <a:solidFill>
                  <a:schemeClr val="tx1"/>
                </a:solidFill>
              </a:endParaRPr>
            </a:p>
          </p:txBody>
        </p:sp>
        <p:sp>
          <p:nvSpPr>
            <p:cNvPr id="43" name="Isosceles Triangle 42"/>
            <p:cNvSpPr>
              <a:spLocks noChangeAspect="1"/>
            </p:cNvSpPr>
            <p:nvPr/>
          </p:nvSpPr>
          <p:spPr>
            <a:xfrm>
              <a:off x="2741704" y="3883010"/>
              <a:ext cx="137196" cy="118272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9" tIns="34299" rIns="34299" bIns="3429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96713" y="4006044"/>
              <a:ext cx="3016862" cy="1303359"/>
            </a:xfrm>
            <a:prstGeom prst="rect">
              <a:avLst/>
            </a:prstGeom>
            <a:noFill/>
            <a:ln w="38100">
              <a:gradFill flip="none" rotWithShape="1">
                <a:gsLst>
                  <a:gs pos="100000">
                    <a:schemeClr val="tx2">
                      <a:lumMod val="0"/>
                      <a:lumOff val="100000"/>
                      <a:alpha val="0"/>
                    </a:schemeClr>
                  </a:gs>
                  <a:gs pos="0">
                    <a:schemeClr val="accent2"/>
                  </a:gs>
                </a:gsLst>
                <a:lin ang="5400000" scaled="1"/>
                <a:tileRect/>
              </a:gra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9" tIns="68598" rIns="34299" bIns="3429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b="1" dirty="0">
                  <a:solidFill>
                    <a:schemeClr val="tx1"/>
                  </a:solidFill>
                </a:rPr>
                <a:t>FTS reliability improvements</a:t>
              </a:r>
            </a:p>
            <a:p>
              <a:pPr marL="169863" indent="-1079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sz="1300" dirty="0">
                  <a:solidFill>
                    <a:schemeClr val="tx1"/>
                  </a:solidFill>
                </a:rPr>
                <a:t>Hg flow</a:t>
              </a:r>
            </a:p>
            <a:p>
              <a:pPr marL="169863" indent="-1079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sz="1300" dirty="0">
                  <a:solidFill>
                    <a:schemeClr val="tx1"/>
                  </a:solidFill>
                </a:rPr>
                <a:t>Initial gas injection</a:t>
              </a:r>
            </a:p>
            <a:p>
              <a:pPr marL="169863" indent="-1079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sz="1300" dirty="0">
                  <a:solidFill>
                    <a:schemeClr val="tx1"/>
                  </a:solidFill>
                </a:rPr>
                <a:t>Structural &amp; fabrication</a:t>
              </a:r>
            </a:p>
            <a:p>
              <a:pPr marL="169863" indent="-1079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20739" y="1152940"/>
              <a:ext cx="1146813" cy="1529726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71978" y="825732"/>
              <a:ext cx="2752429" cy="1771825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380092" y="1789295"/>
              <a:ext cx="8662308" cy="1491424"/>
              <a:chOff x="423791" y="1780415"/>
              <a:chExt cx="11546737" cy="1491424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423791" y="1780415"/>
                <a:ext cx="11546737" cy="1468690"/>
              </a:xfrm>
              <a:prstGeom prst="rect">
                <a:avLst/>
              </a:prstGeom>
              <a:noFill/>
              <a:ln w="38100">
                <a:gradFill flip="none" rotWithShape="1">
                  <a:gsLst>
                    <a:gs pos="100000">
                      <a:schemeClr val="accent2"/>
                    </a:gs>
                    <a:gs pos="0">
                      <a:schemeClr val="accent2">
                        <a:alpha val="0"/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4299" tIns="34299" rIns="34299" bIns="68598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b="1" dirty="0">
                  <a:solidFill>
                    <a:schemeClr val="tx1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endParaRPr lang="en-US" b="1" dirty="0">
                  <a:solidFill>
                    <a:schemeClr val="tx1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endParaRPr lang="en-US" b="1" dirty="0">
                  <a:solidFill>
                    <a:schemeClr val="tx1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endParaRPr lang="en-US" b="1" dirty="0">
                  <a:solidFill>
                    <a:schemeClr val="tx1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endParaRPr lang="en-US" b="1" dirty="0">
                  <a:solidFill>
                    <a:schemeClr val="tx1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endParaRPr lang="en-US" b="1" dirty="0">
                  <a:solidFill>
                    <a:schemeClr val="tx1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endParaRPr lang="en-US" b="1" dirty="0">
                  <a:solidFill>
                    <a:schemeClr val="tx1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endParaRPr lang="en-US" b="1" dirty="0">
                  <a:solidFill>
                    <a:schemeClr val="tx1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279159" y="2788117"/>
                <a:ext cx="4738051" cy="483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accent2">
                        <a:lumMod val="75000"/>
                      </a:schemeClr>
                    </a:solidFill>
                  </a:rPr>
                  <a:t>Operations input to design evolution</a:t>
                </a:r>
              </a:p>
              <a:p>
                <a:pPr algn="ctr">
                  <a:lnSpc>
                    <a:spcPct val="90000"/>
                  </a:lnSpc>
                </a:pPr>
                <a:endParaRPr lang="en-US" sz="1400" dirty="0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4013466" y="1896299"/>
              <a:ext cx="13487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/>
                <a:t>J-PARC data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154106" y="2426427"/>
            <a:ext cx="2407491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Gas injection reduces strain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484108" y="1327149"/>
            <a:ext cx="883483" cy="972961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80092" y="1312333"/>
            <a:ext cx="970064" cy="9736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1498" y="1030869"/>
            <a:ext cx="70564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Jet flow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647178" y="1031842"/>
            <a:ext cx="45878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Std.</a:t>
            </a:r>
          </a:p>
        </p:txBody>
      </p:sp>
    </p:spTree>
    <p:extLst>
      <p:ext uri="{BB962C8B-B14F-4D97-AF65-F5344CB8AC3E}">
        <p14:creationId xmlns:p14="http://schemas.microsoft.com/office/powerpoint/2010/main" val="1840935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284" y="320040"/>
            <a:ext cx="8568927" cy="496290"/>
          </a:xfrm>
        </p:spPr>
        <p:txBody>
          <a:bodyPr/>
          <a:lstStyle/>
          <a:p>
            <a:r>
              <a:rPr lang="en-US" dirty="0"/>
              <a:t>Conventional facilities scope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32" y="1044958"/>
            <a:ext cx="5913935" cy="472039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1573" y="1350287"/>
            <a:ext cx="2662427" cy="3596403"/>
          </a:xfrm>
        </p:spPr>
        <p:txBody>
          <a:bodyPr/>
          <a:lstStyle/>
          <a:p>
            <a:r>
              <a:rPr lang="en-US" sz="2000" dirty="0"/>
              <a:t>Build a tunnel stub to facilitate future STS tie in</a:t>
            </a:r>
          </a:p>
          <a:p>
            <a:pPr lvl="1"/>
            <a:r>
              <a:rPr lang="en-US" sz="1600" dirty="0"/>
              <a:t>New “simpler” approach recently adopted</a:t>
            </a:r>
          </a:p>
          <a:p>
            <a:r>
              <a:rPr lang="en-US" sz="2000" dirty="0"/>
              <a:t>Klystron gallery build-out, new pump room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69663" y="1293409"/>
            <a:ext cx="2128357" cy="3744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u="sng" dirty="0"/>
              <a:t>“RTBT Stub”</a:t>
            </a:r>
          </a:p>
        </p:txBody>
      </p:sp>
    </p:spTree>
    <p:extLst>
      <p:ext uri="{BB962C8B-B14F-4D97-AF65-F5344CB8AC3E}">
        <p14:creationId xmlns:p14="http://schemas.microsoft.com/office/powerpoint/2010/main" val="1194550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project risks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SCL: partner lab -  costs, schedule</a:t>
            </a:r>
          </a:p>
          <a:p>
            <a:r>
              <a:rPr lang="en-US" dirty="0"/>
              <a:t>RF: RF power margin</a:t>
            </a:r>
          </a:p>
          <a:p>
            <a:r>
              <a:rPr lang="en-US" dirty="0"/>
              <a:t>FTS: target reliability</a:t>
            </a:r>
          </a:p>
          <a:p>
            <a:endParaRPr lang="en-US" dirty="0"/>
          </a:p>
          <a:p>
            <a:r>
              <a:rPr lang="en-US" dirty="0"/>
              <a:t>Schedule: long outage impacted by operations issue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86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74" y="213473"/>
            <a:ext cx="8818724" cy="496290"/>
          </a:xfrm>
        </p:spPr>
        <p:txBody>
          <a:bodyPr/>
          <a:lstStyle/>
          <a:p>
            <a:r>
              <a:rPr lang="en-US" dirty="0"/>
              <a:t>CD-1 document preparation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97" y="2483509"/>
            <a:ext cx="3959724" cy="4286604"/>
          </a:xfrm>
        </p:spPr>
        <p:txBody>
          <a:bodyPr/>
          <a:lstStyle/>
          <a:p>
            <a:pPr lvl="1"/>
            <a:r>
              <a:rPr lang="en-US" sz="1800" dirty="0"/>
              <a:t>Acquisition Strategy - </a:t>
            </a:r>
            <a:r>
              <a:rPr lang="en-US" sz="1800" b="1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FFE1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</a:p>
          <a:p>
            <a:pPr lvl="2"/>
            <a:r>
              <a:rPr lang="en-US" sz="1600" dirty="0"/>
              <a:t>Alternative selection</a:t>
            </a:r>
          </a:p>
          <a:p>
            <a:pPr lvl="1"/>
            <a:r>
              <a:rPr lang="en-US" sz="1800" dirty="0"/>
              <a:t>Preliminary Project Execution Plan - </a:t>
            </a:r>
            <a:r>
              <a:rPr lang="en-US" sz="1800" b="1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FFE1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1800" dirty="0"/>
          </a:p>
          <a:p>
            <a:pPr lvl="2"/>
            <a:r>
              <a:rPr lang="en-US" sz="1600" dirty="0"/>
              <a:t>Key Performance Parameters</a:t>
            </a:r>
          </a:p>
          <a:p>
            <a:pPr lvl="1"/>
            <a:r>
              <a:rPr lang="en-US" sz="1800" dirty="0"/>
              <a:t>CDR - </a:t>
            </a:r>
            <a:r>
              <a:rPr lang="en-US" sz="1800" b="1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FFE1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1800" dirty="0"/>
          </a:p>
          <a:p>
            <a:pPr lvl="1"/>
            <a:r>
              <a:rPr lang="en-US" sz="1800" dirty="0"/>
              <a:t>Assumptions / </a:t>
            </a:r>
            <a:r>
              <a:rPr lang="en-US" sz="1800" dirty="0" err="1"/>
              <a:t>NScD</a:t>
            </a:r>
            <a:r>
              <a:rPr lang="en-US" sz="1800" dirty="0"/>
              <a:t> MOU - </a:t>
            </a:r>
            <a:r>
              <a:rPr lang="en-US" sz="1800" b="1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FFE1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1800" dirty="0"/>
          </a:p>
          <a:p>
            <a:pPr lvl="2"/>
            <a:endParaRPr lang="en-US" sz="22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026225" y="839052"/>
            <a:ext cx="2559244" cy="109414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u="sng" dirty="0">
                <a:solidFill>
                  <a:schemeClr val="tx1"/>
                </a:solidFill>
                <a:ea typeface="Zapf Dingbats"/>
                <a:cs typeface="Zapf Dingbats"/>
                <a:sym typeface="Zapf Dingbats"/>
              </a:rPr>
              <a:t>Status</a:t>
            </a:r>
          </a:p>
          <a:p>
            <a:pPr algn="ctr">
              <a:lnSpc>
                <a:spcPct val="90000"/>
              </a:lnSpc>
            </a:pPr>
            <a:endParaRPr lang="en-US" b="1" u="sng" dirty="0">
              <a:solidFill>
                <a:schemeClr val="tx1"/>
              </a:solidFill>
              <a:ea typeface="Zapf Dingbats"/>
              <a:cs typeface="Zapf Dingbats"/>
              <a:sym typeface="Zapf Dingbats"/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dirty="0">
                <a:solidFill>
                  <a:srgbClr val="008000"/>
                </a:solidFill>
                <a:ea typeface="Zapf Dingbats"/>
                <a:cs typeface="Zapf Dingbats"/>
                <a:sym typeface="Zapf Dingbats"/>
              </a:rPr>
              <a:t>  </a:t>
            </a:r>
            <a:r>
              <a:rPr lang="en-US" dirty="0">
                <a:solidFill>
                  <a:srgbClr val="008000"/>
                </a:solidFill>
                <a:latin typeface="+mn-lt"/>
                <a:ea typeface="Zapf Dingbats"/>
                <a:cs typeface="Zapf Dingbats"/>
                <a:sym typeface="Zapf Dingbats"/>
              </a:rPr>
              <a:t>Signed / complete</a:t>
            </a:r>
          </a:p>
          <a:p>
            <a:pPr marL="285750" indent="-285750">
              <a:lnSpc>
                <a:spcPct val="90000"/>
              </a:lnSpc>
              <a:buFont typeface="Zapf Dingbats" charset="0"/>
              <a:buChar char="✔"/>
            </a:pPr>
            <a:r>
              <a:rPr lang="en-US" b="1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FFE1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Zapf Dingbats"/>
                <a:cs typeface="Zapf Dingbats"/>
                <a:sym typeface="Zapf Dingbats"/>
              </a:rPr>
              <a:t>Drafted</a:t>
            </a:r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	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945935" y="2465798"/>
            <a:ext cx="4884985" cy="3648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800" dirty="0"/>
              <a:t>Risk Management Plan - </a:t>
            </a:r>
            <a:r>
              <a:rPr lang="en-US" sz="18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1800" dirty="0"/>
          </a:p>
          <a:p>
            <a:pPr lvl="1"/>
            <a:r>
              <a:rPr lang="en-US" sz="1800" dirty="0"/>
              <a:t>PHAR - </a:t>
            </a:r>
            <a:r>
              <a:rPr lang="en-US" sz="18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1800" dirty="0"/>
          </a:p>
          <a:p>
            <a:pPr lvl="1"/>
            <a:r>
              <a:rPr lang="en-US" sz="1800" dirty="0"/>
              <a:t>Parameter List - </a:t>
            </a:r>
            <a:r>
              <a:rPr lang="en-US" sz="18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1800" dirty="0"/>
          </a:p>
          <a:p>
            <a:pPr lvl="1"/>
            <a:r>
              <a:rPr lang="en-US" sz="1800" dirty="0"/>
              <a:t>QA (use SNS plan) -  </a:t>
            </a:r>
            <a:r>
              <a:rPr lang="en-US" sz="18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Security Vulnerability - </a:t>
            </a:r>
            <a:r>
              <a:rPr lang="en-US" sz="18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</a:p>
          <a:p>
            <a:pPr lvl="1"/>
            <a:r>
              <a:rPr lang="en-US" sz="1800" dirty="0"/>
              <a:t>NEPA agreement -  </a:t>
            </a:r>
            <a:r>
              <a:rPr lang="en-US" sz="18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</a:p>
          <a:p>
            <a:pPr lvl="1"/>
            <a:r>
              <a:rPr lang="en-US" sz="1800" dirty="0"/>
              <a:t>Project Management Plan - </a:t>
            </a:r>
            <a:r>
              <a:rPr lang="en-US" sz="18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1800" b="1" dirty="0">
              <a:ln w="12700">
                <a:solidFill>
                  <a:srgbClr val="000000"/>
                </a:solidFill>
                <a:prstDash val="solid"/>
              </a:ln>
              <a:solidFill>
                <a:srgbClr val="FFE1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Zapf Dingbats"/>
              <a:ea typeface="Zapf Dingbats"/>
              <a:cs typeface="Zapf Dingbats"/>
              <a:sym typeface="Zapf Dingbats"/>
            </a:endParaRPr>
          </a:p>
          <a:p>
            <a:pPr lvl="2"/>
            <a:r>
              <a:rPr lang="en-US" sz="1600" dirty="0"/>
              <a:t>Staffing, procurement,</a:t>
            </a:r>
            <a:r>
              <a:rPr lang="en-US" sz="2400" dirty="0"/>
              <a:t> </a:t>
            </a:r>
            <a:r>
              <a:rPr lang="en-US" sz="1600" dirty="0"/>
              <a:t>configuration management</a:t>
            </a:r>
            <a:endParaRPr lang="en-US" dirty="0"/>
          </a:p>
          <a:p>
            <a:pPr lvl="1"/>
            <a:endParaRPr lang="en-US" sz="1800" dirty="0"/>
          </a:p>
          <a:p>
            <a:pPr marL="346075" lvl="1" indent="0">
              <a:buNone/>
            </a:pPr>
            <a:endParaRPr lang="en-US" sz="1800" b="1" dirty="0">
              <a:ln w="12700">
                <a:solidFill>
                  <a:srgbClr val="000000"/>
                </a:solidFill>
                <a:prstDash val="solid"/>
              </a:ln>
              <a:solidFill>
                <a:srgbClr val="FFE1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Zapf Dingbats"/>
              <a:ea typeface="Zapf Dingbats"/>
              <a:cs typeface="Zapf Dingbats"/>
              <a:sym typeface="Zapf Dingbats"/>
            </a:endParaRPr>
          </a:p>
          <a:p>
            <a:pPr lvl="1"/>
            <a:endParaRPr lang="en-US" sz="1800" dirty="0"/>
          </a:p>
          <a:p>
            <a:endParaRPr lang="en-US" sz="2000" dirty="0"/>
          </a:p>
          <a:p>
            <a:pPr marL="0" indent="0">
              <a:buFont typeface="Arial" charset="0"/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84287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35613"/>
          </a:xfrm>
        </p:spPr>
        <p:txBody>
          <a:bodyPr/>
          <a:lstStyle/>
          <a:p>
            <a:r>
              <a:rPr lang="en-US" sz="2800" dirty="0"/>
              <a:t>PPU Key Performance Parameters: negotiated with BES</a:t>
            </a:r>
          </a:p>
        </p:txBody>
      </p:sp>
      <p:sp>
        <p:nvSpPr>
          <p:cNvPr id="7" name="Rectangle 6"/>
          <p:cNvSpPr/>
          <p:nvPr/>
        </p:nvSpPr>
        <p:spPr>
          <a:xfrm>
            <a:off x="517845" y="4795977"/>
            <a:ext cx="76300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aseline="30000" dirty="0"/>
              <a:t>1</a:t>
            </a:r>
            <a:r>
              <a:rPr lang="en-US" sz="1600" dirty="0"/>
              <a:t> Corresponds to 2.0 MW @ 1.3 GeV and 60 Hz</a:t>
            </a:r>
          </a:p>
          <a:p>
            <a:r>
              <a:rPr lang="en-US" sz="1600" baseline="30000" dirty="0"/>
              <a:t>2</a:t>
            </a:r>
            <a:r>
              <a:rPr lang="en-US" sz="1600" dirty="0"/>
              <a:t> Corresponds to 2.8 MW @ 1.3 GeV and 60 Hz</a:t>
            </a:r>
          </a:p>
          <a:p>
            <a:endParaRPr lang="en-US" sz="16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356340" y="1387355"/>
          <a:ext cx="8382000" cy="3147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37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800" b="1" dirty="0">
                          <a:effectLst/>
                          <a:latin typeface="+mn-lt"/>
                          <a:ea typeface="Times New Roman"/>
                        </a:rPr>
                        <a:t>Key Performance Parameter</a:t>
                      </a:r>
                      <a:endParaRPr lang="en-US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800" b="1" dirty="0">
                          <a:effectLst/>
                          <a:latin typeface="+mn-lt"/>
                          <a:ea typeface="Times New Roman"/>
                        </a:rPr>
                        <a:t>Thresholds</a:t>
                      </a:r>
                      <a:endParaRPr lang="en-US" sz="1800" dirty="0">
                        <a:effectLst/>
                        <a:latin typeface="+mn-lt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800" b="1" dirty="0">
                          <a:effectLst/>
                          <a:latin typeface="+mn-lt"/>
                          <a:ea typeface="Times New Roman"/>
                        </a:rPr>
                        <a:t>(Performance Deliverable)</a:t>
                      </a:r>
                      <a:endParaRPr lang="en-US" sz="18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Objectives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89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Beam Power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1.7 MW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2.0 MW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89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/>
                        </a:rPr>
                        <a:t>Beam energy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/>
                        </a:rPr>
                        <a:t>1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.25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/>
                        </a:rPr>
                        <a:t> GeV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/>
                        </a:rPr>
                        <a:t>1.3 GeV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025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/>
                        </a:rPr>
                        <a:t>Stored beam intensity in ring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/>
                        </a:rPr>
                        <a:t>1.60x10</a:t>
                      </a:r>
                      <a:r>
                        <a:rPr lang="en-US" sz="1600" baseline="30000" dirty="0">
                          <a:effectLst/>
                          <a:latin typeface="+mn-lt"/>
                          <a:ea typeface="Times New Roman"/>
                        </a:rPr>
                        <a:t>14 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/>
                        </a:rPr>
                        <a:t>protons</a:t>
                      </a:r>
                      <a:r>
                        <a:rPr lang="en-US" sz="1600" baseline="30000" dirty="0">
                          <a:effectLst/>
                          <a:latin typeface="+mn-lt"/>
                          <a:ea typeface="Times New Roman"/>
                        </a:rPr>
                        <a:t>1</a:t>
                      </a:r>
                      <a:endParaRPr lang="en-US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/>
                        </a:rPr>
                        <a:t>2.24x10</a:t>
                      </a:r>
                      <a:r>
                        <a:rPr lang="en-US" sz="1600" baseline="30000" dirty="0">
                          <a:effectLst/>
                          <a:latin typeface="+mn-lt"/>
                          <a:ea typeface="Times New Roman"/>
                        </a:rPr>
                        <a:t>14 </a:t>
                      </a:r>
                      <a:r>
                        <a:rPr lang="en-US" sz="1600" dirty="0">
                          <a:effectLst/>
                          <a:latin typeface="+mn-lt"/>
                          <a:ea typeface="Times New Roman"/>
                        </a:rPr>
                        <a:t>protons</a:t>
                      </a:r>
                      <a:r>
                        <a:rPr lang="en-US" sz="1600" baseline="30000" dirty="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89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/>
                        </a:rPr>
                        <a:t>Number of additional installed cryomodules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/>
                        </a:rPr>
                        <a:t>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160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256" y="171957"/>
            <a:ext cx="8636290" cy="458587"/>
          </a:xfrm>
        </p:spPr>
        <p:txBody>
          <a:bodyPr/>
          <a:lstStyle/>
          <a:p>
            <a:r>
              <a:rPr lang="en-US" sz="2800" dirty="0"/>
              <a:t>PPU cost and summary schedule</a:t>
            </a:r>
          </a:p>
        </p:txBody>
      </p:sp>
      <p:sp>
        <p:nvSpPr>
          <p:cNvPr id="6" name="Rectangle 5"/>
          <p:cNvSpPr/>
          <p:nvPr/>
        </p:nvSpPr>
        <p:spPr>
          <a:xfrm>
            <a:off x="863825" y="5452201"/>
            <a:ext cx="53730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TPC point cost: $212M</a:t>
            </a:r>
          </a:p>
          <a:p>
            <a:pPr lvl="1"/>
            <a:r>
              <a:rPr lang="en-US" dirty="0"/>
              <a:t>Range is included , roughly </a:t>
            </a:r>
            <a:r>
              <a:rPr lang="en-US" u="sng" dirty="0"/>
              <a:t>+</a:t>
            </a:r>
            <a:r>
              <a:rPr lang="en-US" dirty="0"/>
              <a:t> $20M</a:t>
            </a:r>
          </a:p>
          <a:p>
            <a:pPr lvl="1"/>
            <a:r>
              <a:rPr lang="en-US" dirty="0"/>
              <a:t>Contingency is 35% (being scrubbed)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25" y="630544"/>
            <a:ext cx="7156450" cy="474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50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96290"/>
          </a:xfrm>
        </p:spPr>
        <p:txBody>
          <a:bodyPr/>
          <a:lstStyle/>
          <a:p>
            <a:r>
              <a:rPr lang="en-US" dirty="0"/>
              <a:t>PPU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687" y="4740618"/>
            <a:ext cx="8642640" cy="1487654"/>
          </a:xfrm>
        </p:spPr>
        <p:txBody>
          <a:bodyPr/>
          <a:lstStyle/>
          <a:p>
            <a:r>
              <a:rPr lang="en-US" sz="2000" dirty="0"/>
              <a:t>Fall 2016 system reviews</a:t>
            </a:r>
          </a:p>
          <a:p>
            <a:pPr lvl="1"/>
            <a:r>
              <a:rPr lang="en-US" sz="1600" dirty="0"/>
              <a:t>Technical focus</a:t>
            </a:r>
          </a:p>
          <a:p>
            <a:r>
              <a:rPr lang="en-US" sz="2000" dirty="0"/>
              <a:t>Dec. 2016 – present</a:t>
            </a:r>
          </a:p>
          <a:p>
            <a:pPr lvl="1"/>
            <a:r>
              <a:rPr lang="en-US" sz="1800" dirty="0"/>
              <a:t>Focus on cost, schedule, project agenda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90687" y="2302348"/>
            <a:ext cx="7848600" cy="318036"/>
            <a:chOff x="381000" y="4724400"/>
            <a:chExt cx="7848600" cy="318036"/>
          </a:xfrm>
        </p:grpSpPr>
        <p:grpSp>
          <p:nvGrpSpPr>
            <p:cNvPr id="9" name="Group 8"/>
            <p:cNvGrpSpPr/>
            <p:nvPr/>
          </p:nvGrpSpPr>
          <p:grpSpPr>
            <a:xfrm>
              <a:off x="381000" y="4724400"/>
              <a:ext cx="2133600" cy="318036"/>
              <a:chOff x="381000" y="4724400"/>
              <a:chExt cx="2133600" cy="318036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381000" y="4724400"/>
                <a:ext cx="685800" cy="318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600" b="1" dirty="0"/>
                  <a:t>2016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143000" y="4724400"/>
                <a:ext cx="685800" cy="318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600" b="1" dirty="0"/>
                  <a:t>2017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828800" y="4724400"/>
                <a:ext cx="685800" cy="318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600" b="1" dirty="0"/>
                  <a:t>2018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2514600" y="4724400"/>
              <a:ext cx="2133600" cy="318036"/>
              <a:chOff x="381000" y="4724400"/>
              <a:chExt cx="2133600" cy="318036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381000" y="4724400"/>
                <a:ext cx="685800" cy="318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600" b="1" dirty="0"/>
                  <a:t>2019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143000" y="4724400"/>
                <a:ext cx="685800" cy="318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600" b="1" dirty="0"/>
                  <a:t>2020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828800" y="4724400"/>
                <a:ext cx="685800" cy="318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600" b="1" dirty="0"/>
                  <a:t>2021</a:t>
                </a: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648200" y="4724400"/>
              <a:ext cx="2133600" cy="318036"/>
              <a:chOff x="381000" y="4724400"/>
              <a:chExt cx="2133600" cy="318036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381000" y="4724400"/>
                <a:ext cx="685800" cy="318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600" b="1" dirty="0"/>
                  <a:t>2022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143000" y="4724400"/>
                <a:ext cx="685800" cy="318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600" b="1" dirty="0"/>
                  <a:t>2023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828800" y="4724400"/>
                <a:ext cx="685800" cy="318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600" b="1" dirty="0"/>
                  <a:t>2024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6781800" y="4724400"/>
              <a:ext cx="1447800" cy="318036"/>
              <a:chOff x="381000" y="4724400"/>
              <a:chExt cx="1447800" cy="318036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381000" y="4724400"/>
                <a:ext cx="685800" cy="318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600" b="1" dirty="0"/>
                  <a:t>2025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143000" y="4724400"/>
                <a:ext cx="685800" cy="318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600" b="1" dirty="0"/>
                  <a:t>2026</a:t>
                </a: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179407" y="1094283"/>
            <a:ext cx="7028145" cy="1329361"/>
            <a:chOff x="139022" y="4024204"/>
            <a:chExt cx="8458199" cy="705224"/>
          </a:xfrm>
        </p:grpSpPr>
        <p:grpSp>
          <p:nvGrpSpPr>
            <p:cNvPr id="23" name="Group 22"/>
            <p:cNvGrpSpPr/>
            <p:nvPr/>
          </p:nvGrpSpPr>
          <p:grpSpPr>
            <a:xfrm>
              <a:off x="139022" y="4024204"/>
              <a:ext cx="8458199" cy="705224"/>
              <a:chOff x="367622" y="1357204"/>
              <a:chExt cx="8458199" cy="705224"/>
            </a:xfrm>
          </p:grpSpPr>
          <p:sp>
            <p:nvSpPr>
              <p:cNvPr id="4" name="Right Arrow 3"/>
              <p:cNvSpPr/>
              <p:nvPr/>
            </p:nvSpPr>
            <p:spPr>
              <a:xfrm>
                <a:off x="367622" y="1452828"/>
                <a:ext cx="8458199" cy="609600"/>
              </a:xfrm>
              <a:prstGeom prst="rightArrow">
                <a:avLst/>
              </a:prstGeom>
              <a:gradFill flip="none" rotWithShape="1">
                <a:gsLst>
                  <a:gs pos="95000">
                    <a:srgbClr val="3366FF"/>
                  </a:gs>
                  <a:gs pos="0">
                    <a:srgbClr val="FFFFFF"/>
                  </a:gs>
                </a:gsLst>
                <a:lin ang="0" scaled="1"/>
                <a:tileRect/>
              </a:gradFill>
              <a:ln/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rgbClr val="3366FF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98448" y="1357204"/>
                <a:ext cx="3624503" cy="1687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600" b="1" dirty="0"/>
                  <a:t>Long Term</a:t>
                </a: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1024472" y="4312424"/>
              <a:ext cx="872019" cy="153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/>
                <a:t>CD-1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833975" y="4314486"/>
              <a:ext cx="1019754" cy="153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/>
                <a:t>CD-2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816971" y="4344559"/>
              <a:ext cx="1038831" cy="15375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/>
                <a:t>CD-4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71433" y="3123707"/>
            <a:ext cx="8279745" cy="1329361"/>
            <a:chOff x="105781" y="4024204"/>
            <a:chExt cx="8491440" cy="705224"/>
          </a:xfrm>
        </p:grpSpPr>
        <p:grpSp>
          <p:nvGrpSpPr>
            <p:cNvPr id="37" name="Group 36"/>
            <p:cNvGrpSpPr/>
            <p:nvPr/>
          </p:nvGrpSpPr>
          <p:grpSpPr>
            <a:xfrm>
              <a:off x="139022" y="4024204"/>
              <a:ext cx="8458199" cy="705224"/>
              <a:chOff x="367622" y="1357204"/>
              <a:chExt cx="8458199" cy="705224"/>
            </a:xfrm>
          </p:grpSpPr>
          <p:sp>
            <p:nvSpPr>
              <p:cNvPr id="41" name="Right Arrow 40"/>
              <p:cNvSpPr/>
              <p:nvPr/>
            </p:nvSpPr>
            <p:spPr>
              <a:xfrm>
                <a:off x="367622" y="1452828"/>
                <a:ext cx="8458199" cy="609600"/>
              </a:xfrm>
              <a:prstGeom prst="rightArrow">
                <a:avLst/>
              </a:prstGeom>
              <a:gradFill flip="none" rotWithShape="1">
                <a:gsLst>
                  <a:gs pos="95000">
                    <a:srgbClr val="3366FF"/>
                  </a:gs>
                  <a:gs pos="0">
                    <a:srgbClr val="FFFFFF"/>
                  </a:gs>
                </a:gsLst>
                <a:lin ang="0" scaled="1"/>
                <a:tileRect/>
              </a:gradFill>
              <a:ln/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rgbClr val="3366FF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98450" y="1357204"/>
                <a:ext cx="2031325" cy="1812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b="1" dirty="0"/>
                  <a:t>Short Term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05781" y="4285481"/>
              <a:ext cx="897674" cy="212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b="1" dirty="0"/>
                <a:t>Ring, SRF reviews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052526" y="4294960"/>
              <a:ext cx="1112177" cy="226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b="1" dirty="0"/>
                <a:t>Director’s review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219241" y="4327508"/>
              <a:ext cx="1038832" cy="15375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/>
                <a:t>CD-1 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104259" y="2236639"/>
            <a:ext cx="1582843" cy="511774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928854" y="2748413"/>
            <a:ext cx="0" cy="2558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324131" y="3598517"/>
            <a:ext cx="7848600" cy="965913"/>
            <a:chOff x="324131" y="3598517"/>
            <a:chExt cx="7848600" cy="965913"/>
          </a:xfrm>
        </p:grpSpPr>
        <p:grpSp>
          <p:nvGrpSpPr>
            <p:cNvPr id="43" name="Group 42"/>
            <p:cNvGrpSpPr/>
            <p:nvPr/>
          </p:nvGrpSpPr>
          <p:grpSpPr>
            <a:xfrm>
              <a:off x="324131" y="4293343"/>
              <a:ext cx="7848600" cy="271087"/>
              <a:chOff x="381000" y="4714923"/>
              <a:chExt cx="7848600" cy="271087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381000" y="4714923"/>
                <a:ext cx="2038819" cy="271087"/>
                <a:chOff x="381000" y="4714923"/>
                <a:chExt cx="2038819" cy="271087"/>
              </a:xfrm>
            </p:grpSpPr>
            <p:sp>
              <p:nvSpPr>
                <p:cNvPr id="56" name="TextBox 55"/>
                <p:cNvSpPr txBox="1"/>
                <p:nvPr/>
              </p:nvSpPr>
              <p:spPr>
                <a:xfrm>
                  <a:off x="381000" y="4724400"/>
                  <a:ext cx="68580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200" b="1" dirty="0"/>
                    <a:t>Oct</a:t>
                  </a:r>
                </a:p>
              </p:txBody>
            </p:sp>
            <p:sp>
              <p:nvSpPr>
                <p:cNvPr id="57" name="TextBox 56"/>
                <p:cNvSpPr txBox="1"/>
                <p:nvPr/>
              </p:nvSpPr>
              <p:spPr>
                <a:xfrm>
                  <a:off x="1038741" y="4714923"/>
                  <a:ext cx="68580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200" b="1" dirty="0"/>
                    <a:t>Nov</a:t>
                  </a: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1734019" y="4724400"/>
                  <a:ext cx="68580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200" b="1" dirty="0"/>
                    <a:t>Dec</a:t>
                  </a:r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2514600" y="4724400"/>
                <a:ext cx="2224452" cy="261610"/>
                <a:chOff x="381000" y="4724400"/>
                <a:chExt cx="2224452" cy="261610"/>
              </a:xfrm>
            </p:grpSpPr>
            <p:sp>
              <p:nvSpPr>
                <p:cNvPr id="53" name="TextBox 52"/>
                <p:cNvSpPr txBox="1"/>
                <p:nvPr/>
              </p:nvSpPr>
              <p:spPr>
                <a:xfrm>
                  <a:off x="381000" y="4724400"/>
                  <a:ext cx="68580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200" b="1" dirty="0"/>
                    <a:t>Jan</a:t>
                  </a:r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1143000" y="4724400"/>
                  <a:ext cx="68580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200" b="1" dirty="0"/>
                    <a:t>Feb</a:t>
                  </a: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1828800" y="4724400"/>
                  <a:ext cx="776652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200" b="1" dirty="0"/>
                    <a:t>March</a:t>
                  </a:r>
                </a:p>
              </p:txBody>
            </p:sp>
          </p:grpSp>
          <p:grpSp>
            <p:nvGrpSpPr>
              <p:cNvPr id="46" name="Group 45"/>
              <p:cNvGrpSpPr/>
              <p:nvPr/>
            </p:nvGrpSpPr>
            <p:grpSpPr>
              <a:xfrm>
                <a:off x="4648200" y="4724400"/>
                <a:ext cx="2133600" cy="261610"/>
                <a:chOff x="381000" y="4724400"/>
                <a:chExt cx="2133600" cy="261610"/>
              </a:xfrm>
            </p:grpSpPr>
            <p:sp>
              <p:nvSpPr>
                <p:cNvPr id="50" name="TextBox 49"/>
                <p:cNvSpPr txBox="1"/>
                <p:nvPr/>
              </p:nvSpPr>
              <p:spPr>
                <a:xfrm>
                  <a:off x="381000" y="4724400"/>
                  <a:ext cx="68580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200" b="1" dirty="0"/>
                    <a:t>April</a:t>
                  </a: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1143000" y="4724400"/>
                  <a:ext cx="68580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200" b="1" dirty="0"/>
                    <a:t>May</a:t>
                  </a: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1828800" y="4724400"/>
                  <a:ext cx="68580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200" b="1" dirty="0"/>
                    <a:t>June</a:t>
                  </a:r>
                </a:p>
              </p:txBody>
            </p:sp>
          </p:grpSp>
          <p:grpSp>
            <p:nvGrpSpPr>
              <p:cNvPr id="47" name="Group 46"/>
              <p:cNvGrpSpPr/>
              <p:nvPr/>
            </p:nvGrpSpPr>
            <p:grpSpPr>
              <a:xfrm>
                <a:off x="6781800" y="4724400"/>
                <a:ext cx="1447800" cy="261610"/>
                <a:chOff x="381000" y="4724400"/>
                <a:chExt cx="1447800" cy="261610"/>
              </a:xfrm>
            </p:grpSpPr>
            <p:sp>
              <p:nvSpPr>
                <p:cNvPr id="48" name="TextBox 47"/>
                <p:cNvSpPr txBox="1"/>
                <p:nvPr/>
              </p:nvSpPr>
              <p:spPr>
                <a:xfrm>
                  <a:off x="381000" y="4724400"/>
                  <a:ext cx="68580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200" b="1" dirty="0"/>
                    <a:t>July</a:t>
                  </a: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1143000" y="4724400"/>
                  <a:ext cx="68580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200" b="1" dirty="0"/>
                    <a:t>Aug</a:t>
                  </a:r>
                </a:p>
              </p:txBody>
            </p:sp>
          </p:grpSp>
        </p:grpSp>
        <p:sp>
          <p:nvSpPr>
            <p:cNvPr id="59" name="TextBox 58"/>
            <p:cNvSpPr txBox="1"/>
            <p:nvPr/>
          </p:nvSpPr>
          <p:spPr>
            <a:xfrm>
              <a:off x="5337905" y="3635625"/>
              <a:ext cx="947135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b="1" dirty="0"/>
                <a:t>OPA 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b="1" dirty="0"/>
                <a:t>IPR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51033" y="3598517"/>
              <a:ext cx="704110" cy="399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b="1" dirty="0"/>
                <a:t>RF, CF reviews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641758" y="3614834"/>
              <a:ext cx="825282" cy="399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b="1" dirty="0"/>
                <a:t>Target review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4415395" y="3666148"/>
            <a:ext cx="94713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/>
              <a:t>PM </a:t>
            </a:r>
          </a:p>
          <a:p>
            <a:pPr algn="ctr">
              <a:lnSpc>
                <a:spcPct val="90000"/>
              </a:lnSpc>
            </a:pPr>
            <a:r>
              <a:rPr lang="en-US" sz="1200" b="1" dirty="0"/>
              <a:t>ICR</a:t>
            </a:r>
          </a:p>
        </p:txBody>
      </p:sp>
    </p:spTree>
    <p:extLst>
      <p:ext uri="{BB962C8B-B14F-4D97-AF65-F5344CB8AC3E}">
        <p14:creationId xmlns:p14="http://schemas.microsoft.com/office/powerpoint/2010/main" val="17353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February Director’s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Technical scope and basis of cost estimate is generally sound</a:t>
            </a:r>
          </a:p>
          <a:p>
            <a:endParaRPr lang="en-US" dirty="0"/>
          </a:p>
          <a:p>
            <a:r>
              <a:rPr lang="en-US" dirty="0"/>
              <a:t>Cost contingency and risk analysis need development</a:t>
            </a:r>
          </a:p>
          <a:p>
            <a:endParaRPr lang="en-US" dirty="0"/>
          </a:p>
          <a:p>
            <a:r>
              <a:rPr lang="en-US" dirty="0"/>
              <a:t>PPU needs independent mission need (from STS)</a:t>
            </a:r>
          </a:p>
          <a:p>
            <a:pPr lvl="1"/>
            <a:r>
              <a:rPr lang="en-US" dirty="0"/>
              <a:t>Present CD-0 is with STS (2009)</a:t>
            </a:r>
          </a:p>
          <a:p>
            <a:pPr lvl="1"/>
            <a:r>
              <a:rPr lang="en-US" dirty="0"/>
              <a:t>Consider removing STS specific scope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732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STS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Firming up technical design basis</a:t>
            </a:r>
          </a:p>
          <a:p>
            <a:endParaRPr lang="en-US" dirty="0"/>
          </a:p>
          <a:p>
            <a:r>
              <a:rPr lang="en-US" dirty="0"/>
              <a:t>High level parameter choice to be finalized in a review April 19-21</a:t>
            </a:r>
          </a:p>
          <a:p>
            <a:pPr lvl="1"/>
            <a:r>
              <a:rPr lang="en-US" dirty="0"/>
              <a:t>Response to 2016 BESAC panel report</a:t>
            </a:r>
          </a:p>
          <a:p>
            <a:pPr lvl="2"/>
            <a:r>
              <a:rPr lang="en-US" dirty="0"/>
              <a:t>Frequency: 10-20 Hz</a:t>
            </a:r>
          </a:p>
          <a:p>
            <a:pPr lvl="2"/>
            <a:r>
              <a:rPr lang="en-US" dirty="0"/>
              <a:t>Long pulse short pulse</a:t>
            </a:r>
          </a:p>
          <a:p>
            <a:pPr lvl="2"/>
            <a:endParaRPr lang="en-US" dirty="0"/>
          </a:p>
          <a:p>
            <a:r>
              <a:rPr lang="en-US" dirty="0"/>
              <a:t>Target technical approaches</a:t>
            </a:r>
          </a:p>
          <a:p>
            <a:pPr lvl="1"/>
            <a:r>
              <a:rPr lang="en-US" dirty="0"/>
              <a:t>Rotating target</a:t>
            </a:r>
          </a:p>
          <a:p>
            <a:pPr lvl="1"/>
            <a:r>
              <a:rPr lang="en-US" dirty="0"/>
              <a:t>No hot cell</a:t>
            </a:r>
          </a:p>
        </p:txBody>
      </p:sp>
    </p:spTree>
    <p:extLst>
      <p:ext uri="{BB962C8B-B14F-4D97-AF65-F5344CB8AC3E}">
        <p14:creationId xmlns:p14="http://schemas.microsoft.com/office/powerpoint/2010/main" val="1287664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744" y="166608"/>
            <a:ext cx="8632726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3"/>
            <a:ext cx="8636290" cy="496290"/>
          </a:xfrm>
        </p:spPr>
        <p:txBody>
          <a:bodyPr/>
          <a:lstStyle/>
          <a:p>
            <a:r>
              <a:rPr lang="en-US" dirty="0"/>
              <a:t>SNS-PPU to SNS-STS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05694" y="947210"/>
            <a:ext cx="8475259" cy="2419798"/>
            <a:chOff x="312837" y="1542602"/>
            <a:chExt cx="8996659" cy="1741290"/>
          </a:xfrm>
          <a:noFill/>
        </p:grpSpPr>
        <p:sp>
          <p:nvSpPr>
            <p:cNvPr id="11" name="Freeform 10"/>
            <p:cNvSpPr/>
            <p:nvPr/>
          </p:nvSpPr>
          <p:spPr>
            <a:xfrm>
              <a:off x="312837" y="1542603"/>
              <a:ext cx="2902148" cy="1741289"/>
            </a:xfrm>
            <a:custGeom>
              <a:avLst/>
              <a:gdLst>
                <a:gd name="connsiteX0" fmla="*/ 0 w 2902148"/>
                <a:gd name="connsiteY0" fmla="*/ 0 h 1741289"/>
                <a:gd name="connsiteX1" fmla="*/ 2902148 w 2902148"/>
                <a:gd name="connsiteY1" fmla="*/ 0 h 1741289"/>
                <a:gd name="connsiteX2" fmla="*/ 2902148 w 2902148"/>
                <a:gd name="connsiteY2" fmla="*/ 1741289 h 1741289"/>
                <a:gd name="connsiteX3" fmla="*/ 0 w 2902148"/>
                <a:gd name="connsiteY3" fmla="*/ 1741289 h 1741289"/>
                <a:gd name="connsiteX4" fmla="*/ 0 w 2902148"/>
                <a:gd name="connsiteY4" fmla="*/ 0 h 1741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2148" h="1741289">
                  <a:moveTo>
                    <a:pt x="0" y="0"/>
                  </a:moveTo>
                  <a:lnTo>
                    <a:pt x="2902148" y="0"/>
                  </a:lnTo>
                  <a:lnTo>
                    <a:pt x="2902148" y="1741289"/>
                  </a:lnTo>
                  <a:lnTo>
                    <a:pt x="0" y="17412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gradFill flip="none" rotWithShape="1">
                <a:gsLst>
                  <a:gs pos="0">
                    <a:schemeClr val="accent2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68580" numCol="1" spcCol="1270" anchor="t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US" kern="1200" dirty="0"/>
                <a:t>SNS-PPU upgrades </a:t>
              </a:r>
              <a:br>
                <a:rPr lang="en-US" kern="1200" dirty="0"/>
              </a:br>
              <a:r>
                <a:rPr lang="en-US" kern="1200" dirty="0"/>
                <a:t>the existing accelerator structure</a:t>
              </a:r>
            </a:p>
            <a:p>
              <a:pPr marL="0" lvl="1" algn="ctr" defTabSz="6223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US" sz="1600" kern="1200" dirty="0"/>
                <a:t>Increases neutron flux </a:t>
              </a:r>
              <a:br>
                <a:rPr lang="en-US" sz="1600" kern="1200" dirty="0"/>
              </a:br>
              <a:r>
                <a:rPr lang="en-US" sz="1600" kern="1200" dirty="0"/>
                <a:t>to existing beam lines</a:t>
              </a:r>
            </a:p>
            <a:p>
              <a:pPr marL="0" lvl="1" algn="ctr" defTabSz="6223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US" sz="1600" kern="1200" dirty="0"/>
                <a:t>Provides a platform </a:t>
              </a:r>
              <a:br>
                <a:rPr lang="en-US" sz="1600" kern="1200" dirty="0"/>
              </a:br>
              <a:r>
                <a:rPr lang="en-US" sz="1600" kern="1200" dirty="0"/>
                <a:t>for SNS-STS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3360092" y="1542603"/>
              <a:ext cx="2902148" cy="1741289"/>
            </a:xfrm>
            <a:custGeom>
              <a:avLst/>
              <a:gdLst>
                <a:gd name="connsiteX0" fmla="*/ 0 w 2902148"/>
                <a:gd name="connsiteY0" fmla="*/ 0 h 1741289"/>
                <a:gd name="connsiteX1" fmla="*/ 2902148 w 2902148"/>
                <a:gd name="connsiteY1" fmla="*/ 0 h 1741289"/>
                <a:gd name="connsiteX2" fmla="*/ 2902148 w 2902148"/>
                <a:gd name="connsiteY2" fmla="*/ 1741289 h 1741289"/>
                <a:gd name="connsiteX3" fmla="*/ 0 w 2902148"/>
                <a:gd name="connsiteY3" fmla="*/ 1741289 h 1741289"/>
                <a:gd name="connsiteX4" fmla="*/ 0 w 2902148"/>
                <a:gd name="connsiteY4" fmla="*/ 0 h 1741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2148" h="1741289">
                  <a:moveTo>
                    <a:pt x="0" y="0"/>
                  </a:moveTo>
                  <a:lnTo>
                    <a:pt x="2902148" y="0"/>
                  </a:lnTo>
                  <a:lnTo>
                    <a:pt x="2902148" y="1741289"/>
                  </a:lnTo>
                  <a:lnTo>
                    <a:pt x="0" y="17412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gradFill flip="none" rotWithShape="1">
                <a:gsLst>
                  <a:gs pos="0">
                    <a:schemeClr val="accent2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68580" numCol="1" spcCol="1270" anchor="t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US" kern="1200" dirty="0"/>
                <a:t>SNS-STS constructs </a:t>
              </a:r>
              <a:br>
                <a:rPr lang="en-US" kern="1200" dirty="0"/>
              </a:br>
              <a:r>
                <a:rPr lang="en-US" kern="1200" dirty="0"/>
                <a:t>a second target station with an initial suite </a:t>
              </a:r>
              <a:br>
                <a:rPr lang="en-US" kern="1200" dirty="0"/>
              </a:br>
              <a:r>
                <a:rPr lang="en-US" kern="1200" dirty="0"/>
                <a:t>of 8 beam lines 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6407348" y="1542602"/>
              <a:ext cx="2902148" cy="1741289"/>
            </a:xfrm>
            <a:custGeom>
              <a:avLst/>
              <a:gdLst>
                <a:gd name="connsiteX0" fmla="*/ 0 w 2902148"/>
                <a:gd name="connsiteY0" fmla="*/ 0 h 1741289"/>
                <a:gd name="connsiteX1" fmla="*/ 2902148 w 2902148"/>
                <a:gd name="connsiteY1" fmla="*/ 0 h 1741289"/>
                <a:gd name="connsiteX2" fmla="*/ 2902148 w 2902148"/>
                <a:gd name="connsiteY2" fmla="*/ 1741289 h 1741289"/>
                <a:gd name="connsiteX3" fmla="*/ 0 w 2902148"/>
                <a:gd name="connsiteY3" fmla="*/ 1741289 h 1741289"/>
                <a:gd name="connsiteX4" fmla="*/ 0 w 2902148"/>
                <a:gd name="connsiteY4" fmla="*/ 0 h 1741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2148" h="1741289">
                  <a:moveTo>
                    <a:pt x="0" y="0"/>
                  </a:moveTo>
                  <a:lnTo>
                    <a:pt x="2902148" y="0"/>
                  </a:lnTo>
                  <a:lnTo>
                    <a:pt x="2902148" y="1741289"/>
                  </a:lnTo>
                  <a:lnTo>
                    <a:pt x="0" y="17412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gradFill flip="none" rotWithShape="1">
                <a:gsLst>
                  <a:gs pos="0">
                    <a:schemeClr val="accent2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68580" numCol="1" spcCol="1270" anchor="t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US" kern="1200" dirty="0"/>
                <a:t>CD-0</a:t>
              </a:r>
              <a:br>
                <a:rPr lang="en-US" kern="1200" dirty="0"/>
              </a:br>
              <a:r>
                <a:rPr lang="en-US" kern="1200" dirty="0"/>
                <a:t>for SNS-PPU </a:t>
              </a:r>
              <a:br>
                <a:rPr lang="en-US" kern="1200" dirty="0"/>
              </a:br>
              <a:r>
                <a:rPr lang="en-US" kern="1200" dirty="0"/>
                <a:t>and SNS-STS </a:t>
              </a:r>
              <a:br>
                <a:rPr lang="en-US" kern="1200" dirty="0"/>
              </a:br>
              <a:r>
                <a:rPr lang="en-US" kern="1200" dirty="0"/>
                <a:t>are the same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994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784" y="215816"/>
            <a:ext cx="8912640" cy="824841"/>
          </a:xfrm>
        </p:spPr>
        <p:txBody>
          <a:bodyPr/>
          <a:lstStyle/>
          <a:p>
            <a:r>
              <a:rPr lang="en-US" sz="2800" dirty="0"/>
              <a:t>Rotating target: potential operating advantages but needs manufacturing validation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3"/>
          <a:stretch/>
        </p:blipFill>
        <p:spPr>
          <a:xfrm>
            <a:off x="5969711" y="1753034"/>
            <a:ext cx="2611981" cy="4230202"/>
          </a:xfrm>
          <a:prstGeom prst="rect">
            <a:avLst/>
          </a:prstGeom>
        </p:spPr>
      </p:pic>
      <p:sp>
        <p:nvSpPr>
          <p:cNvPr id="15" name="Rectangular Callout 14"/>
          <p:cNvSpPr/>
          <p:nvPr/>
        </p:nvSpPr>
        <p:spPr>
          <a:xfrm flipH="1">
            <a:off x="4505091" y="1453240"/>
            <a:ext cx="2783740" cy="1221781"/>
          </a:xfrm>
          <a:prstGeom prst="wedgeRectCallout">
            <a:avLst>
              <a:gd name="adj1" fmla="val -35932"/>
              <a:gd name="adj2" fmla="val 67496"/>
            </a:avLst>
          </a:prstGeom>
          <a:solidFill>
            <a:schemeClr val="bg1">
              <a:alpha val="78000"/>
            </a:schemeClr>
          </a:solidFill>
          <a:ln w="38100">
            <a:solidFill>
              <a:schemeClr val="accent2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34299" rIns="34299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STS: rotating target test stand with a full-scale proof-of-principle mockup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[6000+ </a:t>
            </a:r>
            <a:r>
              <a:rPr lang="en-US" dirty="0" err="1">
                <a:solidFill>
                  <a:schemeClr val="tx1"/>
                </a:solidFill>
              </a:rPr>
              <a:t>hr</a:t>
            </a:r>
            <a:r>
              <a:rPr lang="en-US" dirty="0">
                <a:solidFill>
                  <a:schemeClr val="tx1"/>
                </a:solidFill>
              </a:rPr>
              <a:t> test] 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44897" y="1605694"/>
            <a:ext cx="3915579" cy="2552912"/>
            <a:chOff x="1427933" y="1924338"/>
            <a:chExt cx="3915579" cy="2552912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7933" y="1924338"/>
              <a:ext cx="3170545" cy="184765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414271" y="3886319"/>
              <a:ext cx="2929241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25 cm deep x 5 cm high Ta clad W blocks (16 </a:t>
              </a:r>
              <a:r>
                <a:rPr lang="en-US" dirty="0" err="1"/>
                <a:t>ea</a:t>
              </a:r>
              <a:r>
                <a:rPr lang="en-US" dirty="0"/>
                <a:t>)</a:t>
              </a:r>
            </a:p>
          </p:txBody>
        </p:sp>
        <p:cxnSp>
          <p:nvCxnSpPr>
            <p:cNvPr id="8" name="Straight Arrow Connector 7"/>
            <p:cNvCxnSpPr>
              <a:stCxn id="4" idx="0"/>
            </p:cNvCxnSpPr>
            <p:nvPr/>
          </p:nvCxnSpPr>
          <p:spPr>
            <a:xfrm flipH="1" flipV="1">
              <a:off x="3485868" y="2896141"/>
              <a:ext cx="393024" cy="99017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123784" y="4718408"/>
            <a:ext cx="3031242" cy="1089529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Target fabrication program underway to address possible issues related to large target segments</a:t>
            </a:r>
          </a:p>
        </p:txBody>
      </p:sp>
      <p:pic>
        <p:nvPicPr>
          <p:cNvPr id="10" name="20160408_11092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8822" y="4158606"/>
            <a:ext cx="3388471" cy="192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2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668" y="3032709"/>
            <a:ext cx="4975224" cy="22985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877163"/>
          </a:xfrm>
        </p:spPr>
        <p:txBody>
          <a:bodyPr/>
          <a:lstStyle/>
          <a:p>
            <a:r>
              <a:rPr lang="en-US" dirty="0"/>
              <a:t>Target hall bunkers: Instrument line maintenance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022" y="1645189"/>
            <a:ext cx="8529578" cy="702829"/>
          </a:xfrm>
        </p:spPr>
        <p:txBody>
          <a:bodyPr/>
          <a:lstStyle/>
          <a:p>
            <a:r>
              <a:rPr lang="en-US" sz="1800" dirty="0"/>
              <a:t>Bunkers extend from a neutron beam distance of ~5.5 meter to 11.5 meter </a:t>
            </a:r>
          </a:p>
          <a:p>
            <a:r>
              <a:rPr lang="en-US" sz="1800" dirty="0"/>
              <a:t>The open space is required to accommodate relatively large and complex neutron beam line components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65291" y="3301071"/>
            <a:ext cx="1102651" cy="3416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200"/>
            </a:lvl1pPr>
          </a:lstStyle>
          <a:p>
            <a:r>
              <a:rPr lang="en-US" sz="900" dirty="0"/>
              <a:t>Maintenance Shutter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5888" y="3176389"/>
            <a:ext cx="918778" cy="4662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 dirty="0"/>
              <a:t>Guide Alignment Mechanism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86596" y="3314711"/>
            <a:ext cx="705742" cy="3416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200"/>
            </a:lvl1pPr>
          </a:lstStyle>
          <a:p>
            <a:r>
              <a:rPr lang="en-US" sz="900" dirty="0"/>
              <a:t>T</a:t>
            </a:r>
            <a:r>
              <a:rPr lang="en-US" sz="900" baseline="-25000" dirty="0"/>
              <a:t>o </a:t>
            </a:r>
            <a:r>
              <a:rPr lang="en-US" sz="900" dirty="0"/>
              <a:t>Chopper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95403" y="3425753"/>
            <a:ext cx="768368" cy="2169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200"/>
            </a:lvl1pPr>
          </a:lstStyle>
          <a:p>
            <a:r>
              <a:rPr lang="en-US" sz="900" dirty="0"/>
              <a:t>Moderator</a:t>
            </a:r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>
            <a:off x="1939467" y="3656343"/>
            <a:ext cx="761301" cy="66169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5" idx="2"/>
          </p:cNvCxnSpPr>
          <p:nvPr/>
        </p:nvCxnSpPr>
        <p:spPr>
          <a:xfrm flipH="1">
            <a:off x="3514773" y="3642703"/>
            <a:ext cx="701844" cy="11962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2"/>
          </p:cNvCxnSpPr>
          <p:nvPr/>
        </p:nvCxnSpPr>
        <p:spPr>
          <a:xfrm flipH="1">
            <a:off x="3024505" y="3642670"/>
            <a:ext cx="70772" cy="112721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2"/>
          </p:cNvCxnSpPr>
          <p:nvPr/>
        </p:nvCxnSpPr>
        <p:spPr>
          <a:xfrm flipH="1">
            <a:off x="4599281" y="3642735"/>
            <a:ext cx="880306" cy="110641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28912" y="5442992"/>
            <a:ext cx="446789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Section view through beam lines 6 and 20</a:t>
            </a:r>
          </a:p>
        </p:txBody>
      </p:sp>
    </p:spTree>
    <p:extLst>
      <p:ext uri="{BB962C8B-B14F-4D97-AF65-F5344CB8AC3E}">
        <p14:creationId xmlns:p14="http://schemas.microsoft.com/office/powerpoint/2010/main" val="1883559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Beamline layout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573" y="5356444"/>
            <a:ext cx="8591227" cy="1278012"/>
          </a:xfrm>
        </p:spPr>
        <p:txBody>
          <a:bodyPr/>
          <a:lstStyle/>
          <a:p>
            <a:r>
              <a:rPr lang="en-US" dirty="0"/>
              <a:t>Short beamlines one side, long beamlines on the other</a:t>
            </a:r>
          </a:p>
          <a:p>
            <a:r>
              <a:rPr lang="en-US" dirty="0"/>
              <a:t>“No hot cell” opens up space for other purposes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388" y="836029"/>
            <a:ext cx="6001912" cy="443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608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96290"/>
          </a:xfrm>
        </p:spPr>
        <p:txBody>
          <a:bodyPr/>
          <a:lstStyle/>
          <a:p>
            <a:r>
              <a:rPr lang="en-US" dirty="0"/>
              <a:t>STS conventional facilities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73160" y="5318442"/>
            <a:ext cx="8642640" cy="615912"/>
          </a:xfrm>
        </p:spPr>
        <p:txBody>
          <a:bodyPr/>
          <a:lstStyle/>
          <a:p>
            <a:r>
              <a:rPr lang="en-US" sz="2000" dirty="0"/>
              <a:t>From 30,000 </a:t>
            </a:r>
            <a:r>
              <a:rPr lang="en-US" sz="2000" dirty="0" err="1"/>
              <a:t>ft</a:t>
            </a:r>
            <a:r>
              <a:rPr lang="en-US" sz="2000" dirty="0"/>
              <a:t>, STS looks like another FTS – with long beam-lines</a:t>
            </a:r>
          </a:p>
          <a:p>
            <a:r>
              <a:rPr lang="en-US" sz="2000" dirty="0"/>
              <a:t>Some scope reduction: Gross sq. </a:t>
            </a:r>
            <a:r>
              <a:rPr lang="en-US" sz="2000" dirty="0" err="1"/>
              <a:t>ft</a:t>
            </a:r>
            <a:r>
              <a:rPr lang="en-US" sz="2000" dirty="0"/>
              <a:t>: 380,000 (TDR) to ~290,000 (now)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485" y="809344"/>
            <a:ext cx="5848242" cy="437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572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96290"/>
          </a:xfrm>
        </p:spPr>
        <p:txBody>
          <a:bodyPr/>
          <a:lstStyle/>
          <a:p>
            <a:r>
              <a:rPr lang="en-US" dirty="0"/>
              <a:t>STS conventional facilities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427" y="1333948"/>
            <a:ext cx="8642640" cy="4195415"/>
          </a:xfrm>
        </p:spPr>
        <p:txBody>
          <a:bodyPr/>
          <a:lstStyle/>
          <a:p>
            <a:r>
              <a:rPr lang="en-US" dirty="0"/>
              <a:t>Elevation: STS and FTS same elevation</a:t>
            </a:r>
          </a:p>
          <a:p>
            <a:pPr lvl="1"/>
            <a:r>
              <a:rPr lang="en-US" dirty="0"/>
              <a:t>Sloped proton beam-line is complicated</a:t>
            </a:r>
          </a:p>
          <a:p>
            <a:pPr lvl="1"/>
            <a:endParaRPr lang="en-US" dirty="0"/>
          </a:p>
          <a:p>
            <a:r>
              <a:rPr lang="en-US" dirty="0"/>
              <a:t>Instrument layout: short / long segregation</a:t>
            </a:r>
          </a:p>
          <a:p>
            <a:endParaRPr lang="en-US" dirty="0"/>
          </a:p>
          <a:p>
            <a:r>
              <a:rPr lang="en-US" dirty="0"/>
              <a:t>Instrument elevation: tunnel, above, trench</a:t>
            </a:r>
          </a:p>
          <a:p>
            <a:endParaRPr lang="en-US" dirty="0"/>
          </a:p>
          <a:p>
            <a:r>
              <a:rPr lang="en-US" dirty="0"/>
              <a:t>Space needs requirements: initial scrub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372" y="4101353"/>
            <a:ext cx="1653068" cy="220531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523978" y="3607496"/>
            <a:ext cx="1052186" cy="413359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265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level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3222" y="5222649"/>
            <a:ext cx="4572538" cy="667871"/>
          </a:xfrm>
        </p:spPr>
        <p:txBody>
          <a:bodyPr/>
          <a:lstStyle/>
          <a:p>
            <a:r>
              <a:rPr lang="en-US"/>
              <a:t>Notional – funding dependent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79289" y="4332936"/>
            <a:ext cx="7789272" cy="313932"/>
            <a:chOff x="258265" y="3272034"/>
            <a:chExt cx="7789272" cy="313932"/>
          </a:xfrm>
        </p:grpSpPr>
        <p:sp>
          <p:nvSpPr>
            <p:cNvPr id="4" name="TextBox 3"/>
            <p:cNvSpPr txBox="1"/>
            <p:nvPr/>
          </p:nvSpPr>
          <p:spPr>
            <a:xfrm>
              <a:off x="258265" y="3272034"/>
              <a:ext cx="639919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b="1"/>
                <a:t>2016</a:t>
              </a:r>
              <a:endParaRPr lang="en-US" sz="1600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73200" y="3272034"/>
              <a:ext cx="639919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b="1" dirty="0"/>
                <a:t>2017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88135" y="3272034"/>
              <a:ext cx="639919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b="1" dirty="0"/>
                <a:t>2018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03070" y="3272034"/>
              <a:ext cx="639919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b="1" dirty="0"/>
                <a:t>2019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118005" y="3272034"/>
              <a:ext cx="639919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b="1" dirty="0"/>
                <a:t>2020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32940" y="3272034"/>
              <a:ext cx="639919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b="1" dirty="0"/>
                <a:t>2021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47875" y="3272034"/>
              <a:ext cx="639919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b="1"/>
                <a:t>2022</a:t>
              </a:r>
              <a:endParaRPr lang="en-US" sz="16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62810" y="3272034"/>
              <a:ext cx="639919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b="1"/>
                <a:t>2023</a:t>
              </a:r>
              <a:endParaRPr lang="en-US" sz="16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77745" y="3272034"/>
              <a:ext cx="639919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b="1"/>
                <a:t>2024</a:t>
              </a:r>
              <a:endParaRPr lang="en-US" sz="16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92680" y="3272034"/>
              <a:ext cx="639919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b="1"/>
                <a:t>2025</a:t>
              </a:r>
              <a:endParaRPr lang="en-US" sz="16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407618" y="3272034"/>
              <a:ext cx="639919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b="1"/>
                <a:t>2026</a:t>
              </a:r>
              <a:endParaRPr lang="en-US" sz="1600" b="1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24170" y="1585324"/>
            <a:ext cx="5994558" cy="1143000"/>
            <a:chOff x="424170" y="767184"/>
            <a:chExt cx="5994558" cy="1143000"/>
          </a:xfrm>
        </p:grpSpPr>
        <p:sp>
          <p:nvSpPr>
            <p:cNvPr id="17" name="Right Arrow 16"/>
            <p:cNvSpPr/>
            <p:nvPr/>
          </p:nvSpPr>
          <p:spPr>
            <a:xfrm>
              <a:off x="424170" y="767184"/>
              <a:ext cx="5994558" cy="1143000"/>
            </a:xfrm>
            <a:prstGeom prst="rightArrow">
              <a:avLst/>
            </a:prstGeom>
            <a:gradFill flip="none" rotWithShape="1">
              <a:gsLst>
                <a:gs pos="59000">
                  <a:srgbClr val="98B7E1"/>
                </a:gs>
                <a:gs pos="0">
                  <a:schemeClr val="bg2"/>
                </a:gs>
                <a:gs pos="100000">
                  <a:schemeClr val="accent1">
                    <a:lumMod val="98000"/>
                    <a:lumOff val="2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19861" y="1181718"/>
              <a:ext cx="662361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b="1" dirty="0">
                  <a:solidFill>
                    <a:schemeClr val="accent1">
                      <a:lumMod val="75000"/>
                    </a:schemeClr>
                  </a:solidFill>
                </a:rPr>
                <a:t>CD-1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258996" y="1169487"/>
              <a:ext cx="662361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b="1" dirty="0">
                  <a:solidFill>
                    <a:schemeClr val="accent1">
                      <a:lumMod val="75000"/>
                    </a:schemeClr>
                  </a:solidFill>
                </a:rPr>
                <a:t>CD-2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387832" y="1181718"/>
              <a:ext cx="662361" cy="3139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b="1">
                  <a:solidFill>
                    <a:schemeClr val="accent1">
                      <a:lumMod val="75000"/>
                    </a:schemeClr>
                  </a:solidFill>
                </a:rPr>
                <a:t>CD-4</a:t>
              </a:r>
              <a:endParaRPr lang="en-US" sz="16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45824" y="3097302"/>
            <a:ext cx="8404884" cy="1143000"/>
            <a:chOff x="245824" y="2399470"/>
            <a:chExt cx="8404884" cy="1143000"/>
          </a:xfrm>
        </p:grpSpPr>
        <p:sp>
          <p:nvSpPr>
            <p:cNvPr id="21" name="Right Arrow 20"/>
            <p:cNvSpPr/>
            <p:nvPr/>
          </p:nvSpPr>
          <p:spPr>
            <a:xfrm>
              <a:off x="245824" y="2399470"/>
              <a:ext cx="8404884" cy="1143000"/>
            </a:xfrm>
            <a:prstGeom prst="rightArrow">
              <a:avLst/>
            </a:prstGeom>
            <a:gradFill flip="none" rotWithShape="1">
              <a:gsLst>
                <a:gs pos="59000">
                  <a:srgbClr val="FF0000">
                    <a:alpha val="30000"/>
                  </a:srgbClr>
                </a:gs>
                <a:gs pos="0">
                  <a:schemeClr val="bg2"/>
                </a:gs>
                <a:gs pos="100000">
                  <a:srgbClr val="FF0000"/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525443" y="2814004"/>
              <a:ext cx="662361" cy="3139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b="1" dirty="0">
                  <a:solidFill>
                    <a:srgbClr val="FF0000"/>
                  </a:solidFill>
                </a:rPr>
                <a:t>CD-4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27815" y="2829999"/>
              <a:ext cx="662361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b="1" dirty="0">
                  <a:solidFill>
                    <a:srgbClr val="FF0000"/>
                  </a:solidFill>
                </a:rPr>
                <a:t>CD-1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143762" y="2814004"/>
              <a:ext cx="662361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b="1" dirty="0">
                  <a:solidFill>
                    <a:srgbClr val="FF0000"/>
                  </a:solidFill>
                </a:rPr>
                <a:t>CD-2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32983" y="274181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STS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2983" y="1450415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PPU</a:t>
            </a:r>
          </a:p>
        </p:txBody>
      </p:sp>
    </p:spTree>
    <p:extLst>
      <p:ext uri="{BB962C8B-B14F-4D97-AF65-F5344CB8AC3E}">
        <p14:creationId xmlns:p14="http://schemas.microsoft.com/office/powerpoint/2010/main" val="16477794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3083" y="1076960"/>
            <a:ext cx="8642640" cy="4195415"/>
          </a:xfrm>
        </p:spPr>
        <p:txBody>
          <a:bodyPr/>
          <a:lstStyle/>
          <a:p>
            <a:r>
              <a:rPr lang="en-US" dirty="0"/>
              <a:t>PPU efforts are in full swing</a:t>
            </a:r>
          </a:p>
          <a:p>
            <a:pPr lvl="1"/>
            <a:r>
              <a:rPr lang="en-US" dirty="0"/>
              <a:t>Preparing for CD-1 in FY2017</a:t>
            </a:r>
          </a:p>
          <a:p>
            <a:pPr lvl="1"/>
            <a:r>
              <a:rPr lang="en-US" dirty="0"/>
              <a:t>Solid technical basis</a:t>
            </a:r>
          </a:p>
          <a:p>
            <a:pPr lvl="1"/>
            <a:r>
              <a:rPr lang="en-US" dirty="0"/>
              <a:t>Schedule, cost, supporting documents in progress</a:t>
            </a:r>
          </a:p>
          <a:p>
            <a:endParaRPr lang="en-US" dirty="0"/>
          </a:p>
          <a:p>
            <a:r>
              <a:rPr lang="en-US" dirty="0"/>
              <a:t>STS technical concept is being refined</a:t>
            </a:r>
          </a:p>
          <a:p>
            <a:pPr lvl="1"/>
            <a:r>
              <a:rPr lang="en-US" dirty="0"/>
              <a:t>Decision on repetition rate soon</a:t>
            </a:r>
          </a:p>
          <a:p>
            <a:pPr lvl="1"/>
            <a:r>
              <a:rPr lang="en-US" dirty="0"/>
              <a:t>Target system designs are maturing</a:t>
            </a:r>
          </a:p>
          <a:p>
            <a:pPr lvl="1"/>
            <a:r>
              <a:rPr lang="en-US" dirty="0"/>
              <a:t>Aiming for well defined requirements for conventional facilities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947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7108" y="133552"/>
            <a:ext cx="8636290" cy="484748"/>
          </a:xfrm>
        </p:spPr>
        <p:txBody>
          <a:bodyPr/>
          <a:lstStyle/>
          <a:p>
            <a:r>
              <a:rPr lang="en-US" dirty="0"/>
              <a:t>PPU impact on first target station science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0459" y="1802873"/>
            <a:ext cx="8642640" cy="4444218"/>
          </a:xfrm>
        </p:spPr>
        <p:txBody>
          <a:bodyPr/>
          <a:lstStyle/>
          <a:p>
            <a:r>
              <a:rPr lang="en-US" sz="2000" dirty="0"/>
              <a:t>FTS instruments were designed to operate at 2 MW of proton beam power on target</a:t>
            </a:r>
          </a:p>
          <a:p>
            <a:pPr lvl="1"/>
            <a:r>
              <a:rPr lang="en-US" sz="1800" dirty="0"/>
              <a:t>Adequate choppers, shielding and detectors</a:t>
            </a:r>
          </a:p>
          <a:p>
            <a:pPr lvl="1"/>
            <a:r>
              <a:rPr lang="en-US" sz="1800" dirty="0"/>
              <a:t>Higher data rates need evaluation on NOMAD and VISION</a:t>
            </a:r>
          </a:p>
          <a:p>
            <a:r>
              <a:rPr lang="en-US" sz="2000" dirty="0"/>
              <a:t>Higher neutron flux is useful</a:t>
            </a:r>
          </a:p>
          <a:p>
            <a:pPr lvl="1"/>
            <a:r>
              <a:rPr lang="en-US" sz="1800" dirty="0"/>
              <a:t>Higher capacity means more experiments, more publications, science impact </a:t>
            </a:r>
          </a:p>
          <a:p>
            <a:pPr lvl="2"/>
            <a:r>
              <a:rPr lang="en-US" sz="1600" dirty="0"/>
              <a:t>E.g. “mail-in” programs </a:t>
            </a:r>
          </a:p>
          <a:p>
            <a:pPr lvl="2"/>
            <a:r>
              <a:rPr lang="en-US" sz="1600" dirty="0"/>
              <a:t>More complete parametric studies </a:t>
            </a:r>
          </a:p>
          <a:p>
            <a:pPr lvl="1"/>
            <a:r>
              <a:rPr lang="en-US" sz="1800" dirty="0"/>
              <a:t>Increased opportunity for method and technology development</a:t>
            </a:r>
          </a:p>
          <a:p>
            <a:pPr lvl="1"/>
            <a:r>
              <a:rPr lang="en-US" sz="1800" dirty="0"/>
              <a:t>Higher emphasis on rapid sample environment changes</a:t>
            </a:r>
          </a:p>
          <a:p>
            <a:pPr lvl="1"/>
            <a:r>
              <a:rPr lang="en-US" sz="1800" dirty="0"/>
              <a:t>Grows the user community and enables more programmatic studies</a:t>
            </a:r>
          </a:p>
          <a:p>
            <a:pPr lvl="2"/>
            <a:r>
              <a:rPr lang="en-US" sz="1600" dirty="0"/>
              <a:t>All instruments are over-subscribed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4430" y="692590"/>
            <a:ext cx="8301307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i="1" dirty="0"/>
              <a:t>Big bang for the buck:</a:t>
            </a:r>
          </a:p>
          <a:p>
            <a:pPr algn="ctr">
              <a:lnSpc>
                <a:spcPct val="90000"/>
              </a:lnSpc>
            </a:pPr>
            <a:endParaRPr lang="en-US" sz="2000" i="1" dirty="0"/>
          </a:p>
          <a:p>
            <a:pPr algn="ctr">
              <a:lnSpc>
                <a:spcPct val="90000"/>
              </a:lnSpc>
            </a:pPr>
            <a:r>
              <a:rPr lang="en-US" sz="2000" i="1" dirty="0"/>
              <a:t>~ 10% of the SNS TPC: doubles the accelerator capability</a:t>
            </a:r>
          </a:p>
          <a:p>
            <a:pPr algn="ctr">
              <a:lnSpc>
                <a:spcPct val="90000"/>
              </a:lnSpc>
            </a:pPr>
            <a:endParaRPr lang="en-US" dirty="0"/>
          </a:p>
          <a:p>
            <a:pPr algn="ctr"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141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695" y="320040"/>
            <a:ext cx="8628678" cy="496290"/>
          </a:xfrm>
        </p:spPr>
        <p:txBody>
          <a:bodyPr/>
          <a:lstStyle/>
          <a:p>
            <a:r>
              <a:rPr lang="en-US" dirty="0"/>
              <a:t>PPU high level parameters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75551" y="2115223"/>
          <a:ext cx="5983176" cy="4106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0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5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36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31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52923">
                <a:tc>
                  <a:txBody>
                    <a:bodyPr/>
                    <a:lstStyle/>
                    <a:p>
                      <a:endParaRPr lang="en-US" sz="2800" dirty="0">
                        <a:latin typeface="Arial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Current SNS </a:t>
                      </a:r>
                      <a:br>
                        <a:rPr lang="en-US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</a:br>
                      <a:r>
                        <a:rPr lang="en-US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1.4 MW</a:t>
                      </a:r>
                      <a:endParaRPr lang="en-US" sz="16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27630" marR="27630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Arial"/>
                          <a:ea typeface="Times New Roman"/>
                          <a:cs typeface="Arial"/>
                        </a:rPr>
                        <a:t>Full accelerator upgrade capability</a:t>
                      </a:r>
                      <a:endParaRPr lang="en-US" sz="160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27630" marR="27630" marT="18415" marB="1841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FTS 60 Hz operation </a:t>
                      </a:r>
                      <a:endParaRPr lang="en-US" sz="16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27630" marR="27630" marT="18415" marB="1841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7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Proton beam power capability (MW)</a:t>
                      </a:r>
                      <a:endParaRPr lang="en-US" sz="16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1.4</a:t>
                      </a:r>
                      <a:endParaRPr lang="en-US" sz="16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Arial"/>
                        </a:rPr>
                        <a:t>2.8</a:t>
                      </a:r>
                      <a:endParaRPr lang="en-US" sz="160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2.0</a:t>
                      </a:r>
                      <a:endParaRPr lang="en-US" sz="16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83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Arial"/>
                        </a:rPr>
                        <a:t>Beam energy (GeV)</a:t>
                      </a:r>
                      <a:endParaRPr lang="en-US" sz="160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0.97</a:t>
                      </a:r>
                      <a:endParaRPr lang="en-US" sz="16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1.3</a:t>
                      </a:r>
                      <a:endParaRPr lang="en-US" sz="16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1.3</a:t>
                      </a:r>
                      <a:endParaRPr lang="en-US" sz="16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83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RFQ output peak beam current (mA)</a:t>
                      </a:r>
                      <a:endParaRPr lang="en-US" sz="16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33</a:t>
                      </a:r>
                      <a:endParaRPr lang="en-US" sz="16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Arial"/>
                        </a:rPr>
                        <a:t>46</a:t>
                      </a:r>
                      <a:endParaRPr lang="en-US" sz="160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Arial"/>
                        </a:rPr>
                        <a:t>46</a:t>
                      </a:r>
                      <a:endParaRPr lang="en-US" sz="160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22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Arial"/>
                        </a:rPr>
                        <a:t>Average linac chopping fraction (%)</a:t>
                      </a:r>
                      <a:endParaRPr lang="en-US" sz="160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22</a:t>
                      </a:r>
                      <a:endParaRPr lang="en-US" sz="16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Arial"/>
                        </a:rPr>
                        <a:t>18</a:t>
                      </a:r>
                      <a:endParaRPr lang="en-US" sz="160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Arial"/>
                        </a:rPr>
                        <a:t>41</a:t>
                      </a:r>
                      <a:endParaRPr lang="en-US" sz="160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4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Arial"/>
                        </a:rPr>
                        <a:t>Average macropulse beam current (mA)</a:t>
                      </a:r>
                      <a:endParaRPr lang="en-US" sz="160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25</a:t>
                      </a:r>
                      <a:endParaRPr lang="en-US" sz="16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Arial"/>
                        </a:rPr>
                        <a:t>38</a:t>
                      </a:r>
                      <a:endParaRPr lang="en-US" sz="160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Arial"/>
                        </a:rPr>
                        <a:t>27</a:t>
                      </a:r>
                      <a:endParaRPr lang="en-US" sz="160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70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Energy per pulse (kJ)</a:t>
                      </a:r>
                      <a:endParaRPr lang="en-US" sz="16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23</a:t>
                      </a:r>
                      <a:endParaRPr lang="en-US" sz="16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47</a:t>
                      </a:r>
                      <a:endParaRPr lang="en-US" sz="16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33</a:t>
                      </a:r>
                      <a:endParaRPr lang="en-US" sz="16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70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Pulse repetition rate (Hz)</a:t>
                      </a:r>
                      <a:endParaRPr lang="en-US" sz="16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Arial"/>
                        </a:rPr>
                        <a:t>60</a:t>
                      </a:r>
                      <a:endParaRPr lang="en-US" sz="160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60</a:t>
                      </a:r>
                      <a:endParaRPr lang="en-US" sz="16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60</a:t>
                      </a:r>
                      <a:endParaRPr lang="en-US" sz="16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70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Macro-pulse length (</a:t>
                      </a:r>
                      <a:r>
                        <a:rPr lang="en-US" sz="1200" dirty="0" err="1">
                          <a:effectLst/>
                          <a:latin typeface="Arial"/>
                          <a:ea typeface="Times New Roman"/>
                          <a:cs typeface="Arial"/>
                        </a:rPr>
                        <a:t>ms</a:t>
                      </a: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)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1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1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1</a:t>
                      </a:r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9830" y="1020620"/>
            <a:ext cx="6353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PPU delivers 2.8 MW capable accelerator</a:t>
            </a:r>
          </a:p>
          <a:p>
            <a:pPr marL="342900" indent="-342900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Prior to STS, accelerator will run at 2 MW to FTS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371956" y="4768771"/>
            <a:ext cx="2695447" cy="595548"/>
            <a:chOff x="8432301" y="4830934"/>
            <a:chExt cx="3054877" cy="595548"/>
          </a:xfrm>
        </p:grpSpPr>
        <p:cxnSp>
          <p:nvCxnSpPr>
            <p:cNvPr id="4" name="Straight Arrow Connector 3"/>
            <p:cNvCxnSpPr/>
            <p:nvPr/>
          </p:nvCxnSpPr>
          <p:spPr>
            <a:xfrm flipH="1">
              <a:off x="8432301" y="5012379"/>
              <a:ext cx="98655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8913053" y="4830934"/>
              <a:ext cx="2574125" cy="595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50% current increase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447534" y="3373024"/>
            <a:ext cx="2566581" cy="595548"/>
            <a:chOff x="8564786" y="4830934"/>
            <a:chExt cx="2922392" cy="595548"/>
          </a:xfrm>
        </p:grpSpPr>
        <p:cxnSp>
          <p:nvCxnSpPr>
            <p:cNvPr id="10" name="Straight Arrow Connector 9"/>
            <p:cNvCxnSpPr/>
            <p:nvPr/>
          </p:nvCxnSpPr>
          <p:spPr>
            <a:xfrm flipH="1">
              <a:off x="8564786" y="5027889"/>
              <a:ext cx="73498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8913053" y="4830934"/>
              <a:ext cx="2574125" cy="595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33% energy increase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349425" y="5483204"/>
            <a:ext cx="2478195" cy="759289"/>
            <a:chOff x="6358306" y="5563129"/>
            <a:chExt cx="2478195" cy="759289"/>
          </a:xfrm>
        </p:grpSpPr>
        <p:sp>
          <p:nvSpPr>
            <p:cNvPr id="14" name="TextBox 13"/>
            <p:cNvSpPr txBox="1"/>
            <p:nvPr/>
          </p:nvSpPr>
          <p:spPr>
            <a:xfrm>
              <a:off x="7197413" y="5726870"/>
              <a:ext cx="1639088" cy="595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No change</a:t>
              </a:r>
            </a:p>
          </p:txBody>
        </p:sp>
        <p:sp>
          <p:nvSpPr>
            <p:cNvPr id="15" name="Right Brace 14"/>
            <p:cNvSpPr/>
            <p:nvPr/>
          </p:nvSpPr>
          <p:spPr>
            <a:xfrm>
              <a:off x="6358306" y="5563129"/>
              <a:ext cx="170141" cy="725774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" name="Straight Arrow Connector 17"/>
          <p:cNvCxnSpPr/>
          <p:nvPr/>
        </p:nvCxnSpPr>
        <p:spPr>
          <a:xfrm flipH="1">
            <a:off x="6599934" y="5847074"/>
            <a:ext cx="64549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0330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61" y="125376"/>
            <a:ext cx="8628678" cy="903324"/>
          </a:xfrm>
        </p:spPr>
        <p:txBody>
          <a:bodyPr/>
          <a:lstStyle/>
          <a:p>
            <a:r>
              <a:rPr lang="en-US" sz="3200" dirty="0">
                <a:solidFill>
                  <a:srgbClr val="006C3A"/>
                </a:solidFill>
              </a:rPr>
              <a:t>Accelerator built with upgrade provisions</a:t>
            </a:r>
            <a:br>
              <a:rPr lang="en-US" sz="3200" dirty="0">
                <a:solidFill>
                  <a:srgbClr val="006C3A"/>
                </a:solidFill>
              </a:rPr>
            </a:br>
            <a:endParaRPr lang="en-US" dirty="0"/>
          </a:p>
        </p:txBody>
      </p:sp>
      <p:sp>
        <p:nvSpPr>
          <p:cNvPr id="3" name="TextBox 68"/>
          <p:cNvSpPr txBox="1">
            <a:spLocks noChangeArrowheads="1"/>
          </p:cNvSpPr>
          <p:nvPr/>
        </p:nvSpPr>
        <p:spPr bwMode="auto">
          <a:xfrm>
            <a:off x="127001" y="647702"/>
            <a:ext cx="48542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b="1" dirty="0"/>
              <a:t>Tunnel</a:t>
            </a:r>
            <a:r>
              <a:rPr lang="en-US" sz="1800" dirty="0"/>
              <a:t>: Fill 7 empty drift sections with cryomodules (space available for 9)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2401" y="844550"/>
            <a:ext cx="8719621" cy="5428079"/>
            <a:chOff x="152401" y="844550"/>
            <a:chExt cx="8719621" cy="5428079"/>
          </a:xfrm>
        </p:grpSpPr>
        <p:grpSp>
          <p:nvGrpSpPr>
            <p:cNvPr id="5" name="Group 4"/>
            <p:cNvGrpSpPr/>
            <p:nvPr/>
          </p:nvGrpSpPr>
          <p:grpSpPr>
            <a:xfrm>
              <a:off x="435165" y="4267200"/>
              <a:ext cx="5177566" cy="2005429"/>
              <a:chOff x="437199" y="4267200"/>
              <a:chExt cx="4699637" cy="2005429"/>
            </a:xfrm>
          </p:grpSpPr>
          <p:pic>
            <p:nvPicPr>
              <p:cNvPr id="31" name="Picture 4" descr="IMG_1397.jp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0449" y="4267200"/>
                <a:ext cx="2000351" cy="15603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3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13000" contrast="2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3200" y="4267200"/>
                <a:ext cx="1908900" cy="160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TextBox 79"/>
              <p:cNvSpPr txBox="1">
                <a:spLocks noChangeArrowheads="1"/>
              </p:cNvSpPr>
              <p:nvPr/>
            </p:nvSpPr>
            <p:spPr bwMode="auto">
              <a:xfrm>
                <a:off x="437199" y="5934075"/>
                <a:ext cx="469963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9pPr>
              </a:lstStyle>
              <a:p>
                <a:pPr algn="ctr" eaLnBrk="1" hangingPunct="1"/>
                <a:r>
                  <a:rPr lang="en-US" sz="1600" b="1" dirty="0"/>
                  <a:t>Klystron gallery</a:t>
                </a:r>
                <a:r>
                  <a:rPr lang="en-US" sz="1600" dirty="0"/>
                  <a:t>: empty area for new SRF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2401" y="844550"/>
              <a:ext cx="8719621" cy="4074100"/>
              <a:chOff x="152401" y="844550"/>
              <a:chExt cx="8719621" cy="407410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954" r="25913" b="34752"/>
              <a:stretch/>
            </p:blipFill>
            <p:spPr>
              <a:xfrm>
                <a:off x="5410738" y="1351639"/>
                <a:ext cx="3301428" cy="2565400"/>
              </a:xfrm>
              <a:prstGeom prst="rect">
                <a:avLst/>
              </a:prstGeom>
            </p:spPr>
          </p:pic>
          <p:grpSp>
            <p:nvGrpSpPr>
              <p:cNvPr id="8" name="Group 7"/>
              <p:cNvGrpSpPr/>
              <p:nvPr/>
            </p:nvGrpSpPr>
            <p:grpSpPr>
              <a:xfrm>
                <a:off x="228600" y="3563679"/>
                <a:ext cx="5261276" cy="306096"/>
                <a:chOff x="228600" y="3563678"/>
                <a:chExt cx="5261276" cy="306096"/>
              </a:xfrm>
            </p:grpSpPr>
            <p:grpSp>
              <p:nvGrpSpPr>
                <p:cNvPr id="23" name="Group 105"/>
                <p:cNvGrpSpPr>
                  <a:grpSpLocks/>
                </p:cNvGrpSpPr>
                <p:nvPr/>
              </p:nvGrpSpPr>
              <p:grpSpPr bwMode="auto">
                <a:xfrm>
                  <a:off x="228600" y="3563678"/>
                  <a:ext cx="5255972" cy="306096"/>
                  <a:chOff x="152399" y="2900553"/>
                  <a:chExt cx="5151439" cy="299944"/>
                </a:xfrm>
              </p:grpSpPr>
              <p:sp>
                <p:nvSpPr>
                  <p:cNvPr id="25" name="Line 3"/>
                  <p:cNvSpPr>
                    <a:spLocks noChangeShapeType="1"/>
                  </p:cNvSpPr>
                  <p:nvPr/>
                </p:nvSpPr>
                <p:spPr bwMode="auto">
                  <a:xfrm>
                    <a:off x="534988" y="3086100"/>
                    <a:ext cx="4768850" cy="1588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1315076" y="2945989"/>
                    <a:ext cx="2795602" cy="23240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7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201133" y="2940998"/>
                    <a:ext cx="1024508" cy="259499"/>
                  </a:xfrm>
                  <a:prstGeom prst="rect">
                    <a:avLst/>
                  </a:prstGeom>
                  <a:solidFill>
                    <a:srgbClr val="2931B0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8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2308820" y="2922285"/>
                    <a:ext cx="991687" cy="26891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25399" dir="2700000" algn="ctr" rotWithShape="0">
                      <a:schemeClr val="tx1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508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srgbClr val="F4F4F4"/>
                        </a:solidFill>
                      </a:rPr>
                      <a:t>LINAC</a:t>
                    </a:r>
                  </a:p>
                </p:txBody>
              </p:sp>
              <p:sp>
                <p:nvSpPr>
                  <p:cNvPr id="29" name="Rectangle 15"/>
                  <p:cNvSpPr>
                    <a:spLocks noChangeArrowheads="1"/>
                  </p:cNvSpPr>
                  <p:nvPr/>
                </p:nvSpPr>
                <p:spPr bwMode="auto">
                  <a:xfrm>
                    <a:off x="152399" y="2900553"/>
                    <a:ext cx="1162677" cy="26891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25399" dir="2700000" algn="ctr" rotWithShape="0">
                      <a:schemeClr val="tx1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508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lIns="90487" tIns="44450" rIns="90487" bIns="4445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srgbClr val="F4F4F4"/>
                        </a:solidFill>
                      </a:rPr>
                      <a:t>Front-End</a:t>
                    </a:r>
                  </a:p>
                </p:txBody>
              </p:sp>
              <p:sp>
                <p:nvSpPr>
                  <p:cNvPr id="30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4260048" y="2970012"/>
                    <a:ext cx="970898" cy="208377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24" name="Rectangle 14"/>
                <p:cNvSpPr>
                  <a:spLocks noChangeArrowheads="1"/>
                </p:cNvSpPr>
                <p:nvPr/>
              </p:nvSpPr>
              <p:spPr bwMode="auto">
                <a:xfrm>
                  <a:off x="4495800" y="3563679"/>
                  <a:ext cx="994076" cy="30521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25399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08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0487" tIns="44450" rIns="90487" bIns="44450">
                  <a:spAutoFit/>
                </a:bodyPr>
                <a:lstStyle/>
                <a:p>
                  <a:r>
                    <a:rPr lang="en-US" sz="1400" b="1" dirty="0">
                      <a:solidFill>
                        <a:srgbClr val="F4F4F4"/>
                      </a:solidFill>
                    </a:rPr>
                    <a:t>Upgrade</a:t>
                  </a:r>
                </a:p>
              </p:txBody>
            </p:sp>
          </p:grpSp>
          <p:sp>
            <p:nvSpPr>
              <p:cNvPr id="9" name="Text Box 20"/>
              <p:cNvSpPr txBox="1">
                <a:spLocks noChangeArrowheads="1"/>
              </p:cNvSpPr>
              <p:nvPr/>
            </p:nvSpPr>
            <p:spPr bwMode="auto">
              <a:xfrm>
                <a:off x="7554913" y="1276350"/>
                <a:ext cx="596900" cy="18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600">
                    <a:solidFill>
                      <a:schemeClr val="bg2"/>
                    </a:solidFill>
                  </a:rPr>
                  <a:t>Extraction</a:t>
                </a:r>
              </a:p>
            </p:txBody>
          </p:sp>
          <p:sp>
            <p:nvSpPr>
              <p:cNvPr id="10" name="Text Box 22"/>
              <p:cNvSpPr txBox="1">
                <a:spLocks noChangeArrowheads="1"/>
              </p:cNvSpPr>
              <p:nvPr/>
            </p:nvSpPr>
            <p:spPr bwMode="auto">
              <a:xfrm>
                <a:off x="6527800" y="844550"/>
                <a:ext cx="596900" cy="184150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>
                  <a:rot lat="0" lon="0" rev="540000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600">
                    <a:solidFill>
                      <a:schemeClr val="bg2"/>
                    </a:solidFill>
                  </a:rPr>
                  <a:t>Collimators</a:t>
                </a:r>
              </a:p>
            </p:txBody>
          </p:sp>
          <p:sp>
            <p:nvSpPr>
              <p:cNvPr id="11" name="Rectangle 23"/>
              <p:cNvSpPr>
                <a:spLocks noChangeArrowheads="1"/>
              </p:cNvSpPr>
              <p:nvPr/>
            </p:nvSpPr>
            <p:spPr bwMode="auto">
              <a:xfrm>
                <a:off x="6643688" y="3602039"/>
                <a:ext cx="184666" cy="584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 sz="3200"/>
              </a:p>
            </p:txBody>
          </p:sp>
          <p:cxnSp>
            <p:nvCxnSpPr>
              <p:cNvPr id="12" name="Elbow Connector 63"/>
              <p:cNvCxnSpPr>
                <a:cxnSpLocks noChangeShapeType="1"/>
              </p:cNvCxnSpPr>
              <p:nvPr/>
            </p:nvCxnSpPr>
            <p:spPr bwMode="auto">
              <a:xfrm rot="16200000" flipV="1">
                <a:off x="2057400" y="3124200"/>
                <a:ext cx="533400" cy="381000"/>
              </a:xfrm>
              <a:prstGeom prst="bentConnector3">
                <a:avLst>
                  <a:gd name="adj1" fmla="val 50000"/>
                </a:avLst>
              </a:prstGeom>
              <a:noFill/>
              <a:ln w="28575" cmpd="sng">
                <a:solidFill>
                  <a:schemeClr val="tx1"/>
                </a:solidFill>
                <a:miter lim="800000"/>
                <a:headEnd type="none"/>
                <a:tailEnd type="none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13" name="Group 1"/>
              <p:cNvGrpSpPr>
                <a:grpSpLocks/>
              </p:cNvGrpSpPr>
              <p:nvPr/>
            </p:nvGrpSpPr>
            <p:grpSpPr bwMode="auto">
              <a:xfrm>
                <a:off x="152401" y="928690"/>
                <a:ext cx="5127625" cy="2859087"/>
                <a:chOff x="146050" y="776288"/>
                <a:chExt cx="5127625" cy="2859087"/>
              </a:xfrm>
            </p:grpSpPr>
            <p:pic>
              <p:nvPicPr>
                <p:cNvPr id="19" name="Picture 67" descr="first new cryomodule slot.jpg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33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43200" y="1295400"/>
                  <a:ext cx="2274888" cy="17065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" name="Picture 4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8600" y="1295400"/>
                  <a:ext cx="2298700" cy="17160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2" name="Rectangle 30"/>
                <p:cNvSpPr>
                  <a:spLocks noChangeArrowheads="1"/>
                </p:cNvSpPr>
                <p:nvPr/>
              </p:nvSpPr>
              <p:spPr bwMode="auto">
                <a:xfrm>
                  <a:off x="146050" y="776288"/>
                  <a:ext cx="5127625" cy="28590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8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  <a:latin typeface="Arial Narrow" charset="0"/>
                  </a:endParaRPr>
                </a:p>
              </p:txBody>
            </p:sp>
          </p:grpSp>
          <p:sp>
            <p:nvSpPr>
              <p:cNvPr id="14" name="TextBox 13"/>
              <p:cNvSpPr txBox="1"/>
              <p:nvPr/>
            </p:nvSpPr>
            <p:spPr>
              <a:xfrm>
                <a:off x="7848600" y="901702"/>
                <a:ext cx="184666" cy="346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/>
              </a:p>
            </p:txBody>
          </p:sp>
          <p:cxnSp>
            <p:nvCxnSpPr>
              <p:cNvPr id="15" name="Elbow Connector 63"/>
              <p:cNvCxnSpPr>
                <a:cxnSpLocks noChangeShapeType="1"/>
              </p:cNvCxnSpPr>
              <p:nvPr/>
            </p:nvCxnSpPr>
            <p:spPr bwMode="auto">
              <a:xfrm rot="16200000" flipV="1">
                <a:off x="4114800" y="3048001"/>
                <a:ext cx="609600" cy="457200"/>
              </a:xfrm>
              <a:prstGeom prst="bentConnector3">
                <a:avLst>
                  <a:gd name="adj1" fmla="val 50000"/>
                </a:avLst>
              </a:prstGeom>
              <a:noFill/>
              <a:ln w="28575" cmpd="sng">
                <a:solidFill>
                  <a:schemeClr val="tx1"/>
                </a:solidFill>
                <a:miter lim="800000"/>
                <a:headEnd type="none"/>
                <a:tailEnd type="none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Elbow Connector 63"/>
              <p:cNvCxnSpPr>
                <a:cxnSpLocks noChangeShapeType="1"/>
              </p:cNvCxnSpPr>
              <p:nvPr/>
            </p:nvCxnSpPr>
            <p:spPr bwMode="auto">
              <a:xfrm rot="5400000">
                <a:off x="4229100" y="3848100"/>
                <a:ext cx="457200" cy="381000"/>
              </a:xfrm>
              <a:prstGeom prst="bentConnector3">
                <a:avLst>
                  <a:gd name="adj1" fmla="val 50000"/>
                </a:avLst>
              </a:prstGeom>
              <a:noFill/>
              <a:ln w="28575" cmpd="sng">
                <a:solidFill>
                  <a:schemeClr val="tx1"/>
                </a:solidFill>
                <a:miter lim="800000"/>
                <a:headEnd type="none"/>
                <a:tailEnd type="none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Elbow Connector 63"/>
              <p:cNvCxnSpPr>
                <a:cxnSpLocks noChangeShapeType="1"/>
              </p:cNvCxnSpPr>
              <p:nvPr/>
            </p:nvCxnSpPr>
            <p:spPr bwMode="auto">
              <a:xfrm rot="5400000">
                <a:off x="2057400" y="3810001"/>
                <a:ext cx="457200" cy="457200"/>
              </a:xfrm>
              <a:prstGeom prst="bentConnector3">
                <a:avLst>
                  <a:gd name="adj1" fmla="val 50000"/>
                </a:avLst>
              </a:prstGeom>
              <a:noFill/>
              <a:ln w="28575" cmpd="sng">
                <a:solidFill>
                  <a:schemeClr val="tx1"/>
                </a:solidFill>
                <a:miter lim="800000"/>
                <a:headEnd type="none"/>
                <a:tailEnd type="none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8" name="TextBox 82"/>
              <p:cNvSpPr txBox="1">
                <a:spLocks noChangeArrowheads="1"/>
              </p:cNvSpPr>
              <p:nvPr/>
            </p:nvSpPr>
            <p:spPr bwMode="auto">
              <a:xfrm>
                <a:off x="5433936" y="4272319"/>
                <a:ext cx="3438086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9pPr>
              </a:lstStyle>
              <a:p>
                <a:pPr algn="ctr" eaLnBrk="1" hangingPunct="1"/>
                <a:r>
                  <a:rPr lang="en-US" sz="1800" b="1" dirty="0"/>
                  <a:t>Ring + transport lines</a:t>
                </a:r>
                <a:r>
                  <a:rPr lang="en-US" sz="1800" dirty="0"/>
                  <a:t>: 96%  magnets are 1.3 GeV ready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9406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3"/>
            <a:ext cx="8636290" cy="469359"/>
          </a:xfrm>
        </p:spPr>
        <p:txBody>
          <a:bodyPr/>
          <a:lstStyle/>
          <a:p>
            <a:r>
              <a:rPr lang="en-US" sz="2800" dirty="0"/>
              <a:t>Operational improvements ensure technical basis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48200" y="4191000"/>
            <a:ext cx="2819400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Spare RFQ : 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Improved transmission</a:t>
            </a:r>
          </a:p>
        </p:txBody>
      </p:sp>
      <p:pic>
        <p:nvPicPr>
          <p:cNvPr id="29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7145" y="4353373"/>
            <a:ext cx="2383755" cy="1600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P:\experiment\cryomodule\plasma processing\CM00023 slot 19 - plasma processing in tunnel - 2016 Dec Jan\other\pictures\IMG_49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95207" y="4376054"/>
            <a:ext cx="2271379" cy="159787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9828" y="4376054"/>
            <a:ext cx="2390477" cy="1600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/>
          <p:cNvGrpSpPr/>
          <p:nvPr/>
        </p:nvGrpSpPr>
        <p:grpSpPr>
          <a:xfrm>
            <a:off x="389539" y="1097481"/>
            <a:ext cx="8327056" cy="2986992"/>
            <a:chOff x="-1364342" y="1500310"/>
            <a:chExt cx="10678884" cy="2704085"/>
          </a:xfrm>
        </p:grpSpPr>
        <p:sp>
          <p:nvSpPr>
            <p:cNvPr id="5" name="Freeform 4"/>
            <p:cNvSpPr/>
            <p:nvPr/>
          </p:nvSpPr>
          <p:spPr>
            <a:xfrm>
              <a:off x="380999" y="1500310"/>
              <a:ext cx="3447142" cy="1294805"/>
            </a:xfrm>
            <a:custGeom>
              <a:avLst/>
              <a:gdLst>
                <a:gd name="connsiteX0" fmla="*/ 0 w 2030015"/>
                <a:gd name="connsiteY0" fmla="*/ 0 h 1218009"/>
                <a:gd name="connsiteX1" fmla="*/ 2030015 w 2030015"/>
                <a:gd name="connsiteY1" fmla="*/ 0 h 1218009"/>
                <a:gd name="connsiteX2" fmla="*/ 2030015 w 2030015"/>
                <a:gd name="connsiteY2" fmla="*/ 1218009 h 1218009"/>
                <a:gd name="connsiteX3" fmla="*/ 0 w 2030015"/>
                <a:gd name="connsiteY3" fmla="*/ 1218009 h 1218009"/>
                <a:gd name="connsiteX4" fmla="*/ 0 w 2030015"/>
                <a:gd name="connsiteY4" fmla="*/ 0 h 1218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015" h="1218009">
                  <a:moveTo>
                    <a:pt x="0" y="0"/>
                  </a:moveTo>
                  <a:lnTo>
                    <a:pt x="2030015" y="0"/>
                  </a:lnTo>
                  <a:lnTo>
                    <a:pt x="2030015" y="1218009"/>
                  </a:lnTo>
                  <a:lnTo>
                    <a:pt x="0" y="121800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/>
                <a:t>Ion source test stand: </a:t>
              </a:r>
              <a:br>
                <a:rPr lang="en-US" sz="1600" kern="1200" dirty="0"/>
              </a:br>
              <a:r>
                <a:rPr lang="en-US" sz="1600" kern="1200" dirty="0"/>
                <a:t>demonstrated PPU required current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-1364342" y="2909589"/>
              <a:ext cx="10678884" cy="1294806"/>
              <a:chOff x="-1364342" y="2909589"/>
              <a:chExt cx="10678884" cy="1294806"/>
            </a:xfrm>
          </p:grpSpPr>
          <p:sp>
            <p:nvSpPr>
              <p:cNvPr id="6" name="Freeform 5"/>
              <p:cNvSpPr/>
              <p:nvPr/>
            </p:nvSpPr>
            <p:spPr>
              <a:xfrm>
                <a:off x="-1364342" y="2909589"/>
                <a:ext cx="3447142" cy="1294805"/>
              </a:xfrm>
              <a:custGeom>
                <a:avLst/>
                <a:gdLst>
                  <a:gd name="connsiteX0" fmla="*/ 0 w 2030015"/>
                  <a:gd name="connsiteY0" fmla="*/ 0 h 1218009"/>
                  <a:gd name="connsiteX1" fmla="*/ 2030015 w 2030015"/>
                  <a:gd name="connsiteY1" fmla="*/ 0 h 1218009"/>
                  <a:gd name="connsiteX2" fmla="*/ 2030015 w 2030015"/>
                  <a:gd name="connsiteY2" fmla="*/ 1218009 h 1218009"/>
                  <a:gd name="connsiteX3" fmla="*/ 0 w 2030015"/>
                  <a:gd name="connsiteY3" fmla="*/ 1218009 h 1218009"/>
                  <a:gd name="connsiteX4" fmla="*/ 0 w 2030015"/>
                  <a:gd name="connsiteY4" fmla="*/ 0 h 1218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0015" h="1218009">
                    <a:moveTo>
                      <a:pt x="0" y="0"/>
                    </a:moveTo>
                    <a:lnTo>
                      <a:pt x="2030015" y="0"/>
                    </a:lnTo>
                    <a:lnTo>
                      <a:pt x="2030015" y="1218009"/>
                    </a:lnTo>
                    <a:lnTo>
                      <a:pt x="0" y="121800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9530" tIns="49530" rIns="49530" bIns="49530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kern="1200" dirty="0"/>
                  <a:t>Spare SRF cryomodule: operational since 2012 with PPU gradient </a:t>
                </a:r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2251529" y="2909590"/>
                <a:ext cx="3447142" cy="1294805"/>
              </a:xfrm>
              <a:custGeom>
                <a:avLst/>
                <a:gdLst>
                  <a:gd name="connsiteX0" fmla="*/ 0 w 2030015"/>
                  <a:gd name="connsiteY0" fmla="*/ 0 h 1218009"/>
                  <a:gd name="connsiteX1" fmla="*/ 2030015 w 2030015"/>
                  <a:gd name="connsiteY1" fmla="*/ 0 h 1218009"/>
                  <a:gd name="connsiteX2" fmla="*/ 2030015 w 2030015"/>
                  <a:gd name="connsiteY2" fmla="*/ 1218009 h 1218009"/>
                  <a:gd name="connsiteX3" fmla="*/ 0 w 2030015"/>
                  <a:gd name="connsiteY3" fmla="*/ 1218009 h 1218009"/>
                  <a:gd name="connsiteX4" fmla="*/ 0 w 2030015"/>
                  <a:gd name="connsiteY4" fmla="*/ 0 h 1218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0015" h="1218009">
                    <a:moveTo>
                      <a:pt x="0" y="0"/>
                    </a:moveTo>
                    <a:lnTo>
                      <a:pt x="2030015" y="0"/>
                    </a:lnTo>
                    <a:lnTo>
                      <a:pt x="2030015" y="1218009"/>
                    </a:lnTo>
                    <a:lnTo>
                      <a:pt x="0" y="121800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9530" tIns="49530" rIns="49530" bIns="49530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kern="1200" dirty="0"/>
                  <a:t>Spare RFQ: tested and </a:t>
                </a:r>
                <a:br>
                  <a:rPr lang="en-US" sz="1600" kern="1200" dirty="0"/>
                </a:br>
                <a:r>
                  <a:rPr lang="en-US" sz="1600" kern="1200" dirty="0"/>
                  <a:t>provides required PPU transmission</a:t>
                </a:r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5867400" y="2909590"/>
                <a:ext cx="3447142" cy="1294805"/>
              </a:xfrm>
              <a:custGeom>
                <a:avLst/>
                <a:gdLst>
                  <a:gd name="connsiteX0" fmla="*/ 0 w 2030015"/>
                  <a:gd name="connsiteY0" fmla="*/ 0 h 1218009"/>
                  <a:gd name="connsiteX1" fmla="*/ 2030015 w 2030015"/>
                  <a:gd name="connsiteY1" fmla="*/ 0 h 1218009"/>
                  <a:gd name="connsiteX2" fmla="*/ 2030015 w 2030015"/>
                  <a:gd name="connsiteY2" fmla="*/ 1218009 h 1218009"/>
                  <a:gd name="connsiteX3" fmla="*/ 0 w 2030015"/>
                  <a:gd name="connsiteY3" fmla="*/ 1218009 h 1218009"/>
                  <a:gd name="connsiteX4" fmla="*/ 0 w 2030015"/>
                  <a:gd name="connsiteY4" fmla="*/ 0 h 1218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0015" h="1218009">
                    <a:moveTo>
                      <a:pt x="0" y="0"/>
                    </a:moveTo>
                    <a:lnTo>
                      <a:pt x="2030015" y="0"/>
                    </a:lnTo>
                    <a:lnTo>
                      <a:pt x="2030015" y="1218009"/>
                    </a:lnTo>
                    <a:lnTo>
                      <a:pt x="0" y="121800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9530" tIns="49530" rIns="49530" bIns="49530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dirty="0"/>
                  <a:t>In situ p</a:t>
                </a:r>
                <a:r>
                  <a:rPr lang="en-US" sz="1600" kern="1200" dirty="0"/>
                  <a:t>lasma processing: demonstrated cavity gradient improvement</a:t>
                </a:r>
              </a:p>
            </p:txBody>
          </p:sp>
        </p:grpSp>
        <p:sp>
          <p:nvSpPr>
            <p:cNvPr id="10" name="Freeform 9"/>
            <p:cNvSpPr/>
            <p:nvPr/>
          </p:nvSpPr>
          <p:spPr>
            <a:xfrm>
              <a:off x="4020458" y="1500310"/>
              <a:ext cx="3447142" cy="1294805"/>
            </a:xfrm>
            <a:custGeom>
              <a:avLst/>
              <a:gdLst>
                <a:gd name="connsiteX0" fmla="*/ 0 w 2030015"/>
                <a:gd name="connsiteY0" fmla="*/ 0 h 1218009"/>
                <a:gd name="connsiteX1" fmla="*/ 2030015 w 2030015"/>
                <a:gd name="connsiteY1" fmla="*/ 0 h 1218009"/>
                <a:gd name="connsiteX2" fmla="*/ 2030015 w 2030015"/>
                <a:gd name="connsiteY2" fmla="*/ 1218009 h 1218009"/>
                <a:gd name="connsiteX3" fmla="*/ 0 w 2030015"/>
                <a:gd name="connsiteY3" fmla="*/ 1218009 h 1218009"/>
                <a:gd name="connsiteX4" fmla="*/ 0 w 2030015"/>
                <a:gd name="connsiteY4" fmla="*/ 0 h 1218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015" h="1218009">
                  <a:moveTo>
                    <a:pt x="0" y="0"/>
                  </a:moveTo>
                  <a:lnTo>
                    <a:pt x="2030015" y="0"/>
                  </a:lnTo>
                  <a:lnTo>
                    <a:pt x="2030015" y="1218009"/>
                  </a:lnTo>
                  <a:lnTo>
                    <a:pt x="0" y="121800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/>
                <a:t>Ring damper system:  </a:t>
              </a:r>
              <a:br>
                <a:rPr lang="en-US" sz="1600" kern="1200" dirty="0"/>
              </a:br>
              <a:r>
                <a:rPr lang="en-US" sz="1600" kern="1200" dirty="0"/>
                <a:t> operational, insurance against instabilities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4926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55318" y="1243839"/>
            <a:ext cx="8462443" cy="4723773"/>
            <a:chOff x="1451376" y="2199969"/>
            <a:chExt cx="6241243" cy="3574167"/>
          </a:xfrm>
        </p:grpSpPr>
        <p:sp>
          <p:nvSpPr>
            <p:cNvPr id="6" name="Freeform 5"/>
            <p:cNvSpPr/>
            <p:nvPr/>
          </p:nvSpPr>
          <p:spPr>
            <a:xfrm>
              <a:off x="1451376" y="2199969"/>
              <a:ext cx="3585463" cy="432000"/>
            </a:xfrm>
            <a:custGeom>
              <a:avLst/>
              <a:gdLst>
                <a:gd name="connsiteX0" fmla="*/ 0 w 2848570"/>
                <a:gd name="connsiteY0" fmla="*/ 0 h 432000"/>
                <a:gd name="connsiteX1" fmla="*/ 2848570 w 2848570"/>
                <a:gd name="connsiteY1" fmla="*/ 0 h 432000"/>
                <a:gd name="connsiteX2" fmla="*/ 2848570 w 2848570"/>
                <a:gd name="connsiteY2" fmla="*/ 432000 h 432000"/>
                <a:gd name="connsiteX3" fmla="*/ 0 w 2848570"/>
                <a:gd name="connsiteY3" fmla="*/ 432000 h 432000"/>
                <a:gd name="connsiteX4" fmla="*/ 0 w 2848570"/>
                <a:gd name="connsiteY4" fmla="*/ 0 h 4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8570" h="432000">
                  <a:moveTo>
                    <a:pt x="0" y="0"/>
                  </a:moveTo>
                  <a:lnTo>
                    <a:pt x="2848570" y="0"/>
                  </a:lnTo>
                  <a:lnTo>
                    <a:pt x="2848570" y="432000"/>
                  </a:lnTo>
                  <a:lnTo>
                    <a:pt x="0" y="432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680" tIns="60960" rIns="106680" bIns="6096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>
                  <a:solidFill>
                    <a:schemeClr val="bg1"/>
                  </a:solidFill>
                </a:rPr>
                <a:t>Ion source output</a:t>
              </a:r>
              <a:endParaRPr lang="en-US" kern="1200" dirty="0">
                <a:solidFill>
                  <a:schemeClr val="bg1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1451377" y="2631969"/>
              <a:ext cx="3585463" cy="3142167"/>
            </a:xfrm>
            <a:custGeom>
              <a:avLst/>
              <a:gdLst>
                <a:gd name="connsiteX0" fmla="*/ 0 w 2848570"/>
                <a:gd name="connsiteY0" fmla="*/ 0 h 3142167"/>
                <a:gd name="connsiteX1" fmla="*/ 2848570 w 2848570"/>
                <a:gd name="connsiteY1" fmla="*/ 0 h 3142167"/>
                <a:gd name="connsiteX2" fmla="*/ 2848570 w 2848570"/>
                <a:gd name="connsiteY2" fmla="*/ 3142167 h 3142167"/>
                <a:gd name="connsiteX3" fmla="*/ 0 w 2848570"/>
                <a:gd name="connsiteY3" fmla="*/ 3142167 h 3142167"/>
                <a:gd name="connsiteX4" fmla="*/ 0 w 2848570"/>
                <a:gd name="connsiteY4" fmla="*/ 0 h 314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8570" h="3142167">
                  <a:moveTo>
                    <a:pt x="0" y="0"/>
                  </a:moveTo>
                  <a:lnTo>
                    <a:pt x="2848570" y="0"/>
                  </a:lnTo>
                  <a:lnTo>
                    <a:pt x="2848570" y="3142167"/>
                  </a:lnTo>
                  <a:lnTo>
                    <a:pt x="0" y="314216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106680" bIns="120015" numCol="1" spcCol="1270" anchor="t" anchorCtr="0">
              <a:noAutofit/>
            </a:bodyPr>
            <a:lstStyle/>
            <a:p>
              <a:pPr marL="0" lvl="1" algn="l" defTabSz="666750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</a:pPr>
              <a:r>
                <a:rPr lang="en-US" dirty="0"/>
                <a:t>Operation production source has demonstrated required output</a:t>
              </a:r>
              <a:endParaRPr lang="en-US" kern="1200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5212724" y="2199969"/>
              <a:ext cx="2479895" cy="432000"/>
            </a:xfrm>
            <a:custGeom>
              <a:avLst/>
              <a:gdLst>
                <a:gd name="connsiteX0" fmla="*/ 0 w 2848570"/>
                <a:gd name="connsiteY0" fmla="*/ 0 h 432000"/>
                <a:gd name="connsiteX1" fmla="*/ 2848570 w 2848570"/>
                <a:gd name="connsiteY1" fmla="*/ 0 h 432000"/>
                <a:gd name="connsiteX2" fmla="*/ 2848570 w 2848570"/>
                <a:gd name="connsiteY2" fmla="*/ 432000 h 432000"/>
                <a:gd name="connsiteX3" fmla="*/ 0 w 2848570"/>
                <a:gd name="connsiteY3" fmla="*/ 432000 h 432000"/>
                <a:gd name="connsiteX4" fmla="*/ 0 w 2848570"/>
                <a:gd name="connsiteY4" fmla="*/ 0 h 4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8570" h="432000">
                  <a:moveTo>
                    <a:pt x="0" y="0"/>
                  </a:moveTo>
                  <a:lnTo>
                    <a:pt x="2848570" y="0"/>
                  </a:lnTo>
                  <a:lnTo>
                    <a:pt x="2848570" y="432000"/>
                  </a:lnTo>
                  <a:lnTo>
                    <a:pt x="0" y="432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680" tIns="60960" rIns="106680" bIns="6096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>
                  <a:solidFill>
                    <a:schemeClr val="bg1"/>
                  </a:solidFill>
                </a:rPr>
                <a:t>RFQ output</a:t>
              </a:r>
              <a:endParaRPr lang="en-US" kern="1200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5212725" y="2631969"/>
              <a:ext cx="2472110" cy="3030239"/>
            </a:xfrm>
            <a:custGeom>
              <a:avLst/>
              <a:gdLst>
                <a:gd name="connsiteX0" fmla="*/ 0 w 2848570"/>
                <a:gd name="connsiteY0" fmla="*/ 0 h 3142167"/>
                <a:gd name="connsiteX1" fmla="*/ 2848570 w 2848570"/>
                <a:gd name="connsiteY1" fmla="*/ 0 h 3142167"/>
                <a:gd name="connsiteX2" fmla="*/ 2848570 w 2848570"/>
                <a:gd name="connsiteY2" fmla="*/ 3142167 h 3142167"/>
                <a:gd name="connsiteX3" fmla="*/ 0 w 2848570"/>
                <a:gd name="connsiteY3" fmla="*/ 3142167 h 3142167"/>
                <a:gd name="connsiteX4" fmla="*/ 0 w 2848570"/>
                <a:gd name="connsiteY4" fmla="*/ 0 h 314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8570" h="3142167">
                  <a:moveTo>
                    <a:pt x="0" y="0"/>
                  </a:moveTo>
                  <a:lnTo>
                    <a:pt x="2848570" y="0"/>
                  </a:lnTo>
                  <a:lnTo>
                    <a:pt x="2848570" y="3142167"/>
                  </a:lnTo>
                  <a:lnTo>
                    <a:pt x="0" y="314216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106680" bIns="120015" numCol="1" spcCol="1270" anchor="t" anchorCtr="0">
              <a:noAutofit/>
            </a:bodyPr>
            <a:lstStyle/>
            <a:p>
              <a:pPr marL="0" lvl="1" defTabSz="666750">
                <a:lnSpc>
                  <a:spcPct val="90000"/>
                </a:lnSpc>
                <a:spcBef>
                  <a:spcPts val="900"/>
                </a:spcBef>
              </a:pPr>
              <a:r>
                <a:rPr lang="en-US" dirty="0"/>
                <a:t>Measured beam transmitted through new RFQ meets STS requirement</a:t>
              </a:r>
            </a:p>
            <a:p>
              <a:pPr marL="174625" lvl="1" indent="-174625" algn="l" defTabSz="666750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har char="••"/>
              </a:pPr>
              <a:endParaRPr lang="en-US" kern="1200" dirty="0"/>
            </a:p>
          </p:txBody>
        </p:sp>
      </p:grp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92024" y="256034"/>
            <a:ext cx="8636290" cy="880369"/>
          </a:xfrm>
        </p:spPr>
        <p:txBody>
          <a:bodyPr>
            <a:normAutofit/>
          </a:bodyPr>
          <a:lstStyle/>
          <a:p>
            <a:r>
              <a:rPr lang="en-US" sz="2800" dirty="0"/>
              <a:t>PPU: Front-end capability demonstrated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709477" y="2793054"/>
            <a:ext cx="2843548" cy="2738967"/>
            <a:chOff x="5994400" y="3979333"/>
            <a:chExt cx="2730846" cy="2586932"/>
          </a:xfrm>
        </p:grpSpPr>
        <p:grpSp>
          <p:nvGrpSpPr>
            <p:cNvPr id="13" name="Group 12"/>
            <p:cNvGrpSpPr/>
            <p:nvPr/>
          </p:nvGrpSpPr>
          <p:grpSpPr>
            <a:xfrm>
              <a:off x="5994400" y="3979333"/>
              <a:ext cx="2701174" cy="2586932"/>
              <a:chOff x="5740400" y="3898686"/>
              <a:chExt cx="2955174" cy="2667579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40400" y="3898686"/>
                <a:ext cx="2955174" cy="2667579"/>
              </a:xfrm>
              <a:prstGeom prst="rect">
                <a:avLst/>
              </a:prstGeom>
            </p:spPr>
          </p:pic>
          <p:cxnSp>
            <p:nvCxnSpPr>
              <p:cNvPr id="16" name="Straight Connector 15"/>
              <p:cNvCxnSpPr/>
              <p:nvPr/>
            </p:nvCxnSpPr>
            <p:spPr>
              <a:xfrm>
                <a:off x="6134100" y="5508206"/>
                <a:ext cx="2561474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/>
            <p:cNvSpPr txBox="1"/>
            <p:nvPr/>
          </p:nvSpPr>
          <p:spPr>
            <a:xfrm>
              <a:off x="6592685" y="5094422"/>
              <a:ext cx="2132561" cy="319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STS Requirement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5318" y="2793054"/>
            <a:ext cx="4473120" cy="2665020"/>
            <a:chOff x="355318" y="2716672"/>
            <a:chExt cx="4473120" cy="26650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t="2469" r="13649"/>
            <a:stretch/>
          </p:blipFill>
          <p:spPr>
            <a:xfrm>
              <a:off x="355318" y="2716672"/>
              <a:ext cx="4473120" cy="2665020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1208920" y="3010780"/>
              <a:ext cx="3496962" cy="548678"/>
              <a:chOff x="1022853" y="3618366"/>
              <a:chExt cx="4228082" cy="515917"/>
            </a:xfrm>
          </p:grpSpPr>
          <p:cxnSp>
            <p:nvCxnSpPr>
              <p:cNvPr id="3" name="Straight Connector 2"/>
              <p:cNvCxnSpPr/>
              <p:nvPr/>
            </p:nvCxnSpPr>
            <p:spPr>
              <a:xfrm flipV="1">
                <a:off x="1022853" y="4076187"/>
                <a:ext cx="4228082" cy="5809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1659728" y="3618366"/>
                <a:ext cx="2508020" cy="3183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</a:rPr>
                  <a:t>STS Requirement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76649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284" y="320040"/>
            <a:ext cx="8568927" cy="496290"/>
          </a:xfrm>
        </p:spPr>
        <p:txBody>
          <a:bodyPr/>
          <a:lstStyle/>
          <a:p>
            <a:r>
              <a:rPr lang="en-US" dirty="0"/>
              <a:t>SCL systems 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33" y="938919"/>
            <a:ext cx="8642640" cy="4195415"/>
          </a:xfrm>
        </p:spPr>
        <p:txBody>
          <a:bodyPr/>
          <a:lstStyle/>
          <a:p>
            <a:r>
              <a:rPr lang="en-US" sz="2000" dirty="0"/>
              <a:t>Increase beam energy from 1.0 GeV to 1.3 GeV</a:t>
            </a:r>
          </a:p>
          <a:p>
            <a:r>
              <a:rPr lang="en-US" sz="2000" dirty="0"/>
              <a:t>Procure, fabricate, test, install, and commission seven new high beta cryomodules</a:t>
            </a:r>
          </a:p>
          <a:p>
            <a:pPr lvl="1"/>
            <a:r>
              <a:rPr lang="en-US" sz="1800" dirty="0"/>
              <a:t>Bids solicited from </a:t>
            </a:r>
            <a:r>
              <a:rPr lang="en-US" sz="1800" dirty="0" err="1"/>
              <a:t>JLab</a:t>
            </a:r>
            <a:r>
              <a:rPr lang="en-US" sz="1800" dirty="0"/>
              <a:t>, FNAL and FRIB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093" y="3038249"/>
            <a:ext cx="7011429" cy="3066773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93082" y="3183299"/>
            <a:ext cx="4903452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Prototype = spare cryomodule in production since 2012 with PPU gradient</a:t>
            </a:r>
          </a:p>
        </p:txBody>
      </p:sp>
    </p:spTree>
    <p:extLst>
      <p:ext uri="{BB962C8B-B14F-4D97-AF65-F5344CB8AC3E}">
        <p14:creationId xmlns:p14="http://schemas.microsoft.com/office/powerpoint/2010/main" val="1956449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284" y="320040"/>
            <a:ext cx="8568927" cy="496290"/>
          </a:xfrm>
        </p:spPr>
        <p:txBody>
          <a:bodyPr/>
          <a:lstStyle/>
          <a:p>
            <a:r>
              <a:rPr lang="en-US" dirty="0"/>
              <a:t>RF systems 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822962"/>
            <a:ext cx="8642640" cy="4195415"/>
          </a:xfrm>
        </p:spPr>
        <p:txBody>
          <a:bodyPr/>
          <a:lstStyle/>
          <a:p>
            <a:r>
              <a:rPr lang="en-US" sz="2000" dirty="0"/>
              <a:t>Additional SCL RF systems to support 7 new cryomodules</a:t>
            </a:r>
          </a:p>
          <a:p>
            <a:pPr lvl="1"/>
            <a:r>
              <a:rPr lang="en-US" sz="1800" dirty="0"/>
              <a:t>3 modulators, 28 klystrons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marL="346075" lvl="1" indent="0">
              <a:buNone/>
            </a:pPr>
            <a:endParaRPr lang="en-US" sz="1800" dirty="0"/>
          </a:p>
          <a:p>
            <a:r>
              <a:rPr lang="en-US" sz="2000" dirty="0"/>
              <a:t>Upgrade some existing RF infrastructure</a:t>
            </a:r>
          </a:p>
          <a:p>
            <a:pPr lvl="1"/>
            <a:r>
              <a:rPr lang="en-US" sz="1600" dirty="0"/>
              <a:t>Using beam based measurements to refine plan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282213" y="1838451"/>
            <a:ext cx="8146656" cy="2394520"/>
            <a:chOff x="282213" y="1838451"/>
            <a:chExt cx="8146656" cy="239452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213" y="1838451"/>
              <a:ext cx="8146656" cy="239452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544230" y="3279373"/>
              <a:ext cx="2311693" cy="318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/>
                <a:t>Klystron Gallery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6654800" y="2959100"/>
            <a:ext cx="1570869" cy="1210371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79582" y="4724400"/>
            <a:ext cx="187743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New pump room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807200" y="4169471"/>
            <a:ext cx="368300" cy="5295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68334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_4x3_SNS.pptx" id="{DA8F8B77-26AF-4285-B904-C56BC7FCC0C9}" vid="{89FA3E3C-681D-44A7-BF9E-F5C1CC4F5D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F13401-7EB3-445E-A79C-700AD40B1E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31148E9-6A60-411D-AFDE-DA9258D98C4B}">
  <ds:schemaRefs>
    <ds:schemaRef ds:uri="http://purl.org/dc/dcmitype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purl.org/dc/elements/1.1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5A43370-EC10-41BE-B147-54A1A4450E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AAC 2017 presentation template</Template>
  <TotalTime>0</TotalTime>
  <Words>1420</Words>
  <Application>Microsoft Office PowerPoint</Application>
  <PresentationFormat>On-screen Show (4:3)</PresentationFormat>
  <Paragraphs>358</Paragraphs>
  <Slides>26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Arial Black</vt:lpstr>
      <vt:lpstr>Arial Narrow</vt:lpstr>
      <vt:lpstr>Calibri</vt:lpstr>
      <vt:lpstr>Courier New</vt:lpstr>
      <vt:lpstr>Times New Roman</vt:lpstr>
      <vt:lpstr>Wingdings</vt:lpstr>
      <vt:lpstr>Zapf Dingbats</vt:lpstr>
      <vt:lpstr>ヒラギノ角ゴ Pro W3</vt:lpstr>
      <vt:lpstr>Default Theme</vt:lpstr>
      <vt:lpstr>Overview of Proton Power Upgrade (PPU) and Second Target Station (STS) Projects</vt:lpstr>
      <vt:lpstr>SNS-PPU to SNS-STS</vt:lpstr>
      <vt:lpstr>PPU impact on first target station science</vt:lpstr>
      <vt:lpstr>PPU high level parameters</vt:lpstr>
      <vt:lpstr>Accelerator built with upgrade provisions </vt:lpstr>
      <vt:lpstr>Operational improvements ensure technical basis</vt:lpstr>
      <vt:lpstr>PPU: Front-end capability demonstrated</vt:lpstr>
      <vt:lpstr>SCL systems scope</vt:lpstr>
      <vt:lpstr>RF systems scope</vt:lpstr>
      <vt:lpstr>Ring systems scope</vt:lpstr>
      <vt:lpstr>FTS scope: Builds on current FTS target activities</vt:lpstr>
      <vt:lpstr>Conventional facilities scope</vt:lpstr>
      <vt:lpstr>Major project risks</vt:lpstr>
      <vt:lpstr>CD-1 document preparation</vt:lpstr>
      <vt:lpstr>PPU Key Performance Parameters: negotiated with BES</vt:lpstr>
      <vt:lpstr>PPU cost and summary schedule</vt:lpstr>
      <vt:lpstr>PPU planning</vt:lpstr>
      <vt:lpstr>February Director’s Review</vt:lpstr>
      <vt:lpstr>STS status</vt:lpstr>
      <vt:lpstr>Rotating target: potential operating advantages but needs manufacturing validation</vt:lpstr>
      <vt:lpstr>Target hall bunkers: Instrument line maintenance approach</vt:lpstr>
      <vt:lpstr>Beamline layout</vt:lpstr>
      <vt:lpstr>STS conventional facilities</vt:lpstr>
      <vt:lpstr>STS conventional facilities</vt:lpstr>
      <vt:lpstr>High level schedule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2017-02-16T14:09:50Z</dcterms:created>
  <dcterms:modified xsi:type="dcterms:W3CDTF">2017-03-06T14:10:33Z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