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35" r:id="rId4"/>
  </p:sldMasterIdLst>
  <p:notesMasterIdLst>
    <p:notesMasterId r:id="rId21"/>
  </p:notesMasterIdLst>
  <p:handoutMasterIdLst>
    <p:handoutMasterId r:id="rId22"/>
  </p:handoutMasterIdLst>
  <p:sldIdLst>
    <p:sldId id="258" r:id="rId5"/>
    <p:sldId id="270" r:id="rId6"/>
    <p:sldId id="277" r:id="rId7"/>
    <p:sldId id="297" r:id="rId8"/>
    <p:sldId id="257" r:id="rId9"/>
    <p:sldId id="299" r:id="rId10"/>
    <p:sldId id="300" r:id="rId11"/>
    <p:sldId id="301" r:id="rId12"/>
    <p:sldId id="280" r:id="rId13"/>
    <p:sldId id="295" r:id="rId14"/>
    <p:sldId id="260" r:id="rId15"/>
    <p:sldId id="261" r:id="rId16"/>
    <p:sldId id="262" r:id="rId17"/>
    <p:sldId id="263" r:id="rId18"/>
    <p:sldId id="264" r:id="rId19"/>
    <p:sldId id="269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81">
          <p15:clr>
            <a:srgbClr val="A4A3A4"/>
          </p15:clr>
        </p15:guide>
        <p15:guide id="2" pos="1359">
          <p15:clr>
            <a:srgbClr val="A4A3A4"/>
          </p15:clr>
        </p15:guide>
        <p15:guide id="3" pos="3843">
          <p15:clr>
            <a:srgbClr val="A4A3A4"/>
          </p15:clr>
        </p15:guide>
        <p15:guide id="4" pos="198">
          <p15:clr>
            <a:srgbClr val="A4A3A4"/>
          </p15:clr>
        </p15:guide>
        <p15:guide id="5" pos="55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orient="horz" pos="1882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7" autoAdjust="0"/>
    <p:restoredTop sz="95339" autoAdjust="0"/>
  </p:normalViewPr>
  <p:slideViewPr>
    <p:cSldViewPr snapToGrid="0" showGuides="1">
      <p:cViewPr varScale="1">
        <p:scale>
          <a:sx n="79" d="100"/>
          <a:sy n="79" d="100"/>
        </p:scale>
        <p:origin x="892" y="64"/>
      </p:cViewPr>
      <p:guideLst>
        <p:guide orient="horz" pos="4181"/>
        <p:guide pos="1359"/>
        <p:guide pos="3843"/>
        <p:guide pos="198"/>
        <p:guide pos="5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792" y="-48"/>
      </p:cViewPr>
      <p:guideLst>
        <p:guide orient="horz" pos="2928"/>
        <p:guide orient="horz" pos="188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A6FC-215E-440C-85C1-7C5D8113132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4BCF-1057-4162-BB32-3C91D641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0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2069-76AF-42C7-A5A2-4F411E37AD8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BAA5A-EBA8-43FC-A55E-47642B82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1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13265-325B-4CBB-B980-587C11D999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2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10" Type="http://schemas.microsoft.com/office/2007/relationships/hdphoto" Target="../media/hdphoto1.wdp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1" t="13294" r="12698" b="2941"/>
          <a:stretch/>
        </p:blipFill>
        <p:spPr bwMode="auto">
          <a:xfrm>
            <a:off x="4950457" y="817887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t="23109" r="25288" b="519"/>
          <a:stretch/>
        </p:blipFill>
        <p:spPr>
          <a:xfrm>
            <a:off x="6632953" y="1412247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t="22857" r="28945" b="6727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1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8644" r="32955" b="36016"/>
          <a:stretch/>
        </p:blipFill>
        <p:spPr bwMode="auto">
          <a:xfrm>
            <a:off x="4951543" y="814717"/>
            <a:ext cx="2152274" cy="2152274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874" r="14863" b="3253"/>
          <a:stretch/>
        </p:blipFill>
        <p:spPr>
          <a:xfrm>
            <a:off x="6650044" y="1402065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6029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14" name="Picture 13" descr="HFIR_SNS-whit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1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2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2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3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877163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5"/>
            <a:ext cx="2929466" cy="6192917"/>
          </a:xfrm>
          <a:prstGeom prst="rect">
            <a:avLst/>
          </a:prstGeom>
        </p:spPr>
      </p:pic>
      <p:pic>
        <p:nvPicPr>
          <p:cNvPr id="18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72" y="-355534"/>
            <a:ext cx="9618043" cy="7213533"/>
          </a:xfrm>
          <a:prstGeom prst="rect">
            <a:avLst/>
          </a:prstGeom>
        </p:spPr>
      </p:pic>
      <p:pic>
        <p:nvPicPr>
          <p:cNvPr id="1035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0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SNS Accelerator Advisory</a:t>
            </a:r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Committee Meeting March 8-10, 2017</a:t>
            </a:r>
            <a:endParaRPr lang="en-US" sz="1000" b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4"/>
          <p:cNvSpPr>
            <a:spLocks noChangeArrowheads="1"/>
          </p:cNvSpPr>
          <p:nvPr userDrawn="1"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37" r:id="rId3"/>
    <p:sldLayoutId id="2147483939" r:id="rId4"/>
    <p:sldLayoutId id="2147483940" r:id="rId5"/>
    <p:sldLayoutId id="2147483941" r:id="rId6"/>
    <p:sldLayoutId id="2147483942" r:id="rId7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tif"/><Relationship Id="rId7" Type="http://schemas.openxmlformats.org/officeDocument/2006/relationships/image" Target="../media/image21.tif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tif"/><Relationship Id="rId5" Type="http://schemas.openxmlformats.org/officeDocument/2006/relationships/image" Target="../media/image19.tif"/><Relationship Id="rId4" Type="http://schemas.openxmlformats.org/officeDocument/2006/relationships/image" Target="../media/image18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/>
          <a:p>
            <a:r>
              <a:rPr lang="en-US" dirty="0"/>
              <a:t>Overview of Target Status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Presented to the</a:t>
            </a:r>
            <a:br>
              <a:rPr lang="en-US" dirty="0"/>
            </a:br>
            <a:r>
              <a:rPr lang="en-US" b="1" dirty="0"/>
              <a:t>SNS Accelerator Advisory Committee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221592" y="3459799"/>
            <a:ext cx="488700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/>
              <a:t>Mark Wendel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Group Leader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Source Development and Engineering</a:t>
            </a:r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220266" y="4536026"/>
            <a:ext cx="325529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/>
              <a:t>March 8,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1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877163"/>
          </a:xfrm>
        </p:spPr>
        <p:txBody>
          <a:bodyPr/>
          <a:lstStyle/>
          <a:p>
            <a:r>
              <a:rPr lang="en-US" dirty="0"/>
              <a:t>The short term goal is now to operate targets at 1.4 MW for ~1700 hours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613" y="1626521"/>
            <a:ext cx="8642350" cy="395897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29402" y="1115612"/>
            <a:ext cx="8636290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1600" dirty="0"/>
              <a:t>(The change to a trimester operating schedule has opened the possibility to change targets more frequently)</a:t>
            </a:r>
          </a:p>
        </p:txBody>
      </p:sp>
    </p:spTree>
    <p:extLst>
      <p:ext uri="{BB962C8B-B14F-4D97-AF65-F5344CB8AC3E}">
        <p14:creationId xmlns:p14="http://schemas.microsoft.com/office/powerpoint/2010/main" val="339972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57" y="95214"/>
            <a:ext cx="8636290" cy="1269578"/>
          </a:xfrm>
        </p:spPr>
        <p:txBody>
          <a:bodyPr/>
          <a:lstStyle/>
          <a:p>
            <a:r>
              <a:rPr lang="en-US" dirty="0"/>
              <a:t>The ongoing goal is to meet operational expectations while improving target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080" y="1607997"/>
            <a:ext cx="8642640" cy="4195415"/>
          </a:xfrm>
        </p:spPr>
        <p:txBody>
          <a:bodyPr/>
          <a:lstStyle/>
          <a:p>
            <a:pPr lvl="0"/>
            <a:r>
              <a:rPr lang="en-US" dirty="0"/>
              <a:t>Improve…</a:t>
            </a:r>
          </a:p>
          <a:p>
            <a:pPr lvl="1"/>
            <a:r>
              <a:rPr lang="en-US" dirty="0"/>
              <a:t>Develop the knowledge base for target design and operations</a:t>
            </a:r>
          </a:p>
          <a:p>
            <a:pPr lvl="1"/>
            <a:r>
              <a:rPr lang="en-US" dirty="0"/>
              <a:t>Implement changes based on current state-of-the-art</a:t>
            </a:r>
          </a:p>
          <a:p>
            <a:pPr lvl="1"/>
            <a:r>
              <a:rPr lang="en-US" dirty="0"/>
              <a:t>Push toward higher beam power</a:t>
            </a:r>
          </a:p>
          <a:p>
            <a:pPr lvl="0"/>
            <a:r>
              <a:rPr lang="en-US" dirty="0"/>
              <a:t>…while making neutrons</a:t>
            </a:r>
          </a:p>
          <a:p>
            <a:pPr lvl="1"/>
            <a:r>
              <a:rPr lang="en-US" dirty="0"/>
              <a:t>Avoid unexpected target-related outages</a:t>
            </a:r>
          </a:p>
          <a:p>
            <a:pPr lvl="1"/>
            <a:r>
              <a:rPr lang="en-US" dirty="0"/>
              <a:t>Maintain sufficient target inventory while controlling costs</a:t>
            </a:r>
          </a:p>
          <a:p>
            <a:pPr lvl="1"/>
            <a:r>
              <a:rPr lang="en-US" dirty="0"/>
              <a:t>Ensure consistency with the planned operating schedule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85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877163"/>
          </a:xfrm>
        </p:spPr>
        <p:txBody>
          <a:bodyPr/>
          <a:lstStyle/>
          <a:p>
            <a:r>
              <a:rPr lang="en-US" dirty="0"/>
              <a:t>A plan now exists to steadily climb to higher beam power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374371"/>
            <a:ext cx="5630185" cy="482931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Systematic learning is essential to improve target design</a:t>
            </a:r>
          </a:p>
          <a:p>
            <a:pPr lvl="1"/>
            <a:r>
              <a:rPr lang="en-US" dirty="0"/>
              <a:t>Operating targets at constant power levels</a:t>
            </a:r>
          </a:p>
          <a:p>
            <a:pPr lvl="1"/>
            <a:r>
              <a:rPr lang="en-US" dirty="0"/>
              <a:t>Post-irradiation examination of targets</a:t>
            </a:r>
          </a:p>
          <a:p>
            <a:pPr lvl="1"/>
            <a:r>
              <a:rPr lang="en-US" dirty="0"/>
              <a:t>Dynamic in situ strain measurements that inform engineering analysis</a:t>
            </a:r>
          </a:p>
          <a:p>
            <a:r>
              <a:rPr lang="en-US" dirty="0"/>
              <a:t>Design change opportunities are infrequent</a:t>
            </a:r>
          </a:p>
          <a:p>
            <a:pPr lvl="1"/>
            <a:r>
              <a:rPr lang="en-US" dirty="0"/>
              <a:t>Full cycle time for a design/fab iteration is up to 2 years</a:t>
            </a:r>
          </a:p>
          <a:p>
            <a:pPr lvl="1"/>
            <a:r>
              <a:rPr lang="en-US" dirty="0"/>
              <a:t>Design releases need to be coordinated with anticipated discovery</a:t>
            </a:r>
          </a:p>
          <a:p>
            <a:r>
              <a:rPr lang="en-US" dirty="0"/>
              <a:t>Key elements for success of PPU have been identified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864" y="1746749"/>
            <a:ext cx="2819858" cy="36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2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/>
          <a:p>
            <a:r>
              <a:rPr lang="en-US" dirty="0"/>
              <a:t>Starting point: Knowledge 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872" y="1122904"/>
            <a:ext cx="8282748" cy="4982222"/>
          </a:xfrm>
        </p:spPr>
        <p:txBody>
          <a:bodyPr/>
          <a:lstStyle/>
          <a:p>
            <a:pPr lvl="0"/>
            <a:r>
              <a:rPr lang="en-US" dirty="0"/>
              <a:t>SNS operational experience</a:t>
            </a:r>
          </a:p>
          <a:p>
            <a:pPr lvl="0"/>
            <a:r>
              <a:rPr lang="en-US" dirty="0"/>
              <a:t>In-service target strain data from T13, T14, and T15</a:t>
            </a:r>
          </a:p>
          <a:p>
            <a:pPr lvl="0"/>
            <a:r>
              <a:rPr lang="en-US" dirty="0"/>
              <a:t>Improved manufacturing and quality assurance techniques</a:t>
            </a:r>
          </a:p>
          <a:p>
            <a:pPr lvl="0"/>
            <a:r>
              <a:rPr lang="en-US" dirty="0"/>
              <a:t>Research studies at LANL collaboration with J-PARC since ~ CY2000</a:t>
            </a:r>
          </a:p>
          <a:p>
            <a:pPr lvl="0"/>
            <a:r>
              <a:rPr lang="en-US" dirty="0"/>
              <a:t>J-PARC operational experience (many aspects including gas injection)</a:t>
            </a:r>
          </a:p>
          <a:p>
            <a:pPr lvl="0"/>
            <a:r>
              <a:rPr lang="en-US" dirty="0"/>
              <a:t>Information gained from cold Target Test Facility (TTF) R&amp;D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59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point: State of the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56" y="1063353"/>
            <a:ext cx="8754410" cy="49973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Operational experience for Targets 1-15 indicates that the main challenges to target reliability are:</a:t>
            </a:r>
          </a:p>
          <a:p>
            <a:pPr lvl="1"/>
            <a:r>
              <a:rPr lang="en-US" dirty="0"/>
              <a:t>Fatigue failures</a:t>
            </a:r>
          </a:p>
          <a:p>
            <a:pPr lvl="2"/>
            <a:r>
              <a:rPr lang="en-US" dirty="0"/>
              <a:t>Seem to be managed</a:t>
            </a:r>
          </a:p>
          <a:p>
            <a:pPr lvl="1"/>
            <a:r>
              <a:rPr lang="en-US" dirty="0"/>
              <a:t>Cavitation damage</a:t>
            </a:r>
          </a:p>
          <a:p>
            <a:pPr lvl="2"/>
            <a:r>
              <a:rPr lang="en-US" dirty="0"/>
              <a:t>So far, only </a:t>
            </a:r>
            <a:r>
              <a:rPr lang="en-US" b="1" i="1" dirty="0"/>
              <a:t>gradual</a:t>
            </a:r>
            <a:r>
              <a:rPr lang="en-US" b="1" dirty="0"/>
              <a:t> </a:t>
            </a:r>
            <a:r>
              <a:rPr lang="en-US" dirty="0"/>
              <a:t>leaks </a:t>
            </a:r>
            <a:r>
              <a:rPr lang="en-US" b="1" i="1" dirty="0"/>
              <a:t>outside</a:t>
            </a:r>
            <a:r>
              <a:rPr lang="en-US" dirty="0"/>
              <a:t> of the beam-deposition zone</a:t>
            </a:r>
          </a:p>
          <a:p>
            <a:r>
              <a:rPr lang="en-US" dirty="0"/>
              <a:t>The jet-flow style mercury vessel is preferred</a:t>
            </a:r>
          </a:p>
          <a:p>
            <a:pPr lvl="1"/>
            <a:r>
              <a:rPr lang="en-US" dirty="0"/>
              <a:t>Proven cavitation damage mitigation</a:t>
            </a:r>
          </a:p>
          <a:p>
            <a:pPr lvl="1"/>
            <a:r>
              <a:rPr lang="en-US" dirty="0"/>
              <a:t>As mechanically robust as the original flow target after modifications</a:t>
            </a:r>
          </a:p>
          <a:p>
            <a:r>
              <a:rPr lang="en-US" dirty="0"/>
              <a:t>Gas injection can be beneficial to prolong target lifetimes</a:t>
            </a:r>
          </a:p>
          <a:p>
            <a:pPr lvl="1"/>
            <a:r>
              <a:rPr lang="en-US" dirty="0"/>
              <a:t>Injected bubbles</a:t>
            </a:r>
          </a:p>
          <a:p>
            <a:pPr lvl="1"/>
            <a:r>
              <a:rPr lang="en-US" dirty="0"/>
              <a:t>Gas layers along the wall</a:t>
            </a:r>
          </a:p>
          <a:p>
            <a:r>
              <a:rPr lang="en-US" dirty="0"/>
              <a:t>Systematic plan will advance this state of the 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15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745062" cy="824841"/>
          </a:xfrm>
        </p:spPr>
        <p:txBody>
          <a:bodyPr/>
          <a:lstStyle/>
          <a:p>
            <a:r>
              <a:rPr lang="en-US" sz="2800" dirty="0"/>
              <a:t>Target management plan advances jet-flow target operation with incremental design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Each target planned will provide key information to support improved of  target performance and life prediction</a:t>
            </a:r>
          </a:p>
          <a:p>
            <a:pPr lvl="1"/>
            <a:r>
              <a:rPr lang="en-US" sz="1600" dirty="0"/>
              <a:t>Gas injection</a:t>
            </a:r>
          </a:p>
          <a:p>
            <a:pPr lvl="1"/>
            <a:r>
              <a:rPr lang="en-US" sz="1600" dirty="0"/>
              <a:t>Strain measurements</a:t>
            </a:r>
          </a:p>
          <a:p>
            <a:pPr lvl="1"/>
            <a:r>
              <a:rPr lang="en-US" sz="1600" dirty="0"/>
              <a:t>Operation of new target design features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744"/>
          <a:stretch/>
        </p:blipFill>
        <p:spPr>
          <a:xfrm>
            <a:off x="476595" y="3055232"/>
            <a:ext cx="7939706" cy="35503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05934" y="3330239"/>
            <a:ext cx="914400" cy="43256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tx1"/>
                </a:solidFill>
              </a:rPr>
              <a:t>T21</a:t>
            </a:r>
          </a:p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tx1"/>
                </a:solidFill>
              </a:rPr>
              <a:t>Blue Target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9247" y="3086587"/>
            <a:ext cx="903449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/>
              <a:t>Jul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65300" y="3794624"/>
            <a:ext cx="90344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/>
              <a:t>First target with flow mitigation on front corners</a:t>
            </a:r>
          </a:p>
        </p:txBody>
      </p:sp>
    </p:spTree>
    <p:extLst>
      <p:ext uri="{BB962C8B-B14F-4D97-AF65-F5344CB8AC3E}">
        <p14:creationId xmlns:p14="http://schemas.microsoft.com/office/powerpoint/2010/main" val="321311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64019"/>
            <a:ext cx="8642640" cy="50823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Since last February, significant progress in target technology has been made for target design and development including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Understanding of current CDE limits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PIE and in situ measurements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Design methods and improvements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Gas injection initial implementation progress</a:t>
            </a:r>
          </a:p>
          <a:p>
            <a:pPr>
              <a:lnSpc>
                <a:spcPct val="100000"/>
              </a:lnSpc>
            </a:pPr>
            <a:r>
              <a:rPr lang="en-US" dirty="0"/>
              <a:t>A systematic approach has been taken to understand and improve target performance</a:t>
            </a:r>
          </a:p>
          <a:p>
            <a:pPr>
              <a:lnSpc>
                <a:spcPct val="100000"/>
              </a:lnSpc>
            </a:pPr>
            <a:r>
              <a:rPr lang="en-US" dirty="0"/>
              <a:t>The target management plan has been assembled to manage risk of user program interruption while successfully handling increasing beam powers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3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Operated targets since Feb ‘16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6151" y="1098101"/>
            <a:ext cx="8667136" cy="4953564"/>
          </a:xfrm>
        </p:spPr>
        <p:txBody>
          <a:bodyPr>
            <a:normAutofit/>
          </a:bodyPr>
          <a:lstStyle/>
          <a:p>
            <a:r>
              <a:rPr lang="en-US" dirty="0"/>
              <a:t>Target 13 leaked - ran to 2600 MW-</a:t>
            </a:r>
            <a:r>
              <a:rPr lang="en-US" dirty="0" err="1"/>
              <a:t>hr</a:t>
            </a:r>
            <a:endParaRPr lang="en-US" dirty="0"/>
          </a:p>
          <a:p>
            <a:pPr lvl="2">
              <a:buFont typeface="Arial" panose="020B0604020202020204" pitchFamily="34" charset="0"/>
              <a:buChar char="–"/>
            </a:pPr>
            <a:r>
              <a:rPr lang="en-US" dirty="0"/>
              <a:t>Was the second target to run for a long time near 1.4 MW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en-US" dirty="0"/>
              <a:t>Formed a leak due to cavitation damage similar to T12 leak</a:t>
            </a:r>
          </a:p>
          <a:p>
            <a:r>
              <a:rPr lang="en-US" dirty="0"/>
              <a:t>Target 14 completed its run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en-US" dirty="0"/>
              <a:t>1.0 MW for 2700 MW-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Target 15 completed its run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en-US" dirty="0"/>
              <a:t>1.2 MW for 1700 MW-</a:t>
            </a:r>
            <a:r>
              <a:rPr lang="en-US" dirty="0" err="1"/>
              <a:t>hr</a:t>
            </a:r>
            <a:endParaRPr lang="en-US" dirty="0"/>
          </a:p>
          <a:p>
            <a:pPr lvl="2">
              <a:buFont typeface="Arial" panose="020B0604020202020204" pitchFamily="34" charset="0"/>
              <a:buChar char="–"/>
            </a:pPr>
            <a:r>
              <a:rPr lang="en-US" dirty="0"/>
              <a:t>Removed for concern about potential damage based on T14 post-irradiation examination (PIE)</a:t>
            </a:r>
          </a:p>
          <a:p>
            <a:r>
              <a:rPr lang="en-US" dirty="0"/>
              <a:t>Target 16 life has just begun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jet-flow target operated at SNS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en-US" dirty="0"/>
              <a:t>1.0 MW power level will be used</a:t>
            </a:r>
          </a:p>
        </p:txBody>
      </p:sp>
    </p:spTree>
    <p:extLst>
      <p:ext uri="{BB962C8B-B14F-4D97-AF65-F5344CB8AC3E}">
        <p14:creationId xmlns:p14="http://schemas.microsoft.com/office/powerpoint/2010/main" val="240964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2" y="236982"/>
            <a:ext cx="8811563" cy="458587"/>
          </a:xfrm>
        </p:spPr>
        <p:txBody>
          <a:bodyPr/>
          <a:lstStyle/>
          <a:p>
            <a:r>
              <a:rPr lang="en-US" sz="2800" dirty="0"/>
              <a:t>22 SNS target units have been or are being made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249" y="1185708"/>
            <a:ext cx="8716745" cy="4990599"/>
          </a:xfrm>
        </p:spPr>
        <p:txBody>
          <a:bodyPr/>
          <a:lstStyle/>
          <a:p>
            <a:r>
              <a:rPr lang="en-US" dirty="0"/>
              <a:t>16 targets have been operated</a:t>
            </a:r>
          </a:p>
          <a:p>
            <a:pPr lvl="1"/>
            <a:r>
              <a:rPr lang="en-US" dirty="0"/>
              <a:t>7 have leaked mercury</a:t>
            </a:r>
          </a:p>
          <a:p>
            <a:pPr lvl="1"/>
            <a:r>
              <a:rPr lang="en-US" dirty="0"/>
              <a:t>Current operational target is a jet-flow</a:t>
            </a:r>
          </a:p>
          <a:p>
            <a:r>
              <a:rPr lang="en-US" dirty="0"/>
              <a:t>2 targets are available as spares</a:t>
            </a:r>
          </a:p>
          <a:p>
            <a:pPr lvl="1"/>
            <a:r>
              <a:rPr lang="en-US" dirty="0"/>
              <a:t>One original style without improvements</a:t>
            </a:r>
          </a:p>
          <a:p>
            <a:pPr lvl="1"/>
            <a:r>
              <a:rPr lang="en-US" dirty="0"/>
              <a:t>One improved jet-flow style</a:t>
            </a:r>
          </a:p>
          <a:p>
            <a:r>
              <a:rPr lang="en-US" dirty="0"/>
              <a:t>4 targets are being fabricated with cavitation damage erosion reinforcement</a:t>
            </a:r>
          </a:p>
          <a:p>
            <a:pPr lvl="1"/>
            <a:r>
              <a:rPr lang="en-US" dirty="0"/>
              <a:t>Two improved original style</a:t>
            </a:r>
          </a:p>
          <a:p>
            <a:pPr lvl="1"/>
            <a:r>
              <a:rPr lang="en-US" dirty="0"/>
              <a:t>Two improved jet-flow</a:t>
            </a:r>
          </a:p>
          <a:p>
            <a:r>
              <a:rPr lang="en-US" dirty="0"/>
              <a:t>2 more new targets will be ordered this year with a new design</a:t>
            </a:r>
          </a:p>
        </p:txBody>
      </p:sp>
    </p:spTree>
    <p:extLst>
      <p:ext uri="{BB962C8B-B14F-4D97-AF65-F5344CB8AC3E}">
        <p14:creationId xmlns:p14="http://schemas.microsoft.com/office/powerpoint/2010/main" val="7426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800480" cy="1269578"/>
          </a:xfrm>
        </p:spPr>
        <p:txBody>
          <a:bodyPr/>
          <a:lstStyle/>
          <a:p>
            <a:r>
              <a:rPr lang="en-US" dirty="0"/>
              <a:t>SNS has operated over 35 GW-hr using 16 target modules since starting operation in 2006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53" y="1170709"/>
            <a:ext cx="8721560" cy="505829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1800" dirty="0"/>
              <a:t>Demonstrated that we have a reliable 1.1 MW target for 2 targets per year</a:t>
            </a:r>
          </a:p>
          <a:p>
            <a:pPr lvl="0"/>
            <a:r>
              <a:rPr lang="en-US" sz="1800" dirty="0"/>
              <a:t>Demonstrated operation twice at &gt;1.3 MW for one month</a:t>
            </a:r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7 mercury vessels have developed leaks in operation because of  structural stress or cavitation damage</a:t>
            </a:r>
          </a:p>
          <a:p>
            <a:pPr lvl="1"/>
            <a:r>
              <a:rPr lang="en-US" sz="1600" dirty="0"/>
              <a:t>Last structural stress failure occurred in 2014 (design problem addressed)</a:t>
            </a:r>
          </a:p>
          <a:p>
            <a:pPr lvl="1"/>
            <a:r>
              <a:rPr lang="en-US" sz="1600" dirty="0"/>
              <a:t>Cavitation damage is now routinely quantified by post-irradiation examination</a:t>
            </a:r>
          </a:p>
          <a:p>
            <a:r>
              <a:rPr lang="en-US" sz="1800" dirty="0"/>
              <a:t>Established phenomenological methods exist to extend target lifetimes </a:t>
            </a:r>
          </a:p>
          <a:p>
            <a:pPr lvl="1"/>
            <a:r>
              <a:rPr lang="en-US" sz="1600" dirty="0"/>
              <a:t>Changes in mercury flow path to reduce cavitation damage</a:t>
            </a:r>
          </a:p>
          <a:p>
            <a:pPr lvl="1"/>
            <a:r>
              <a:rPr lang="en-US" sz="1600" dirty="0"/>
              <a:t>Optimization of the structure to resist cyclic loads</a:t>
            </a:r>
          </a:p>
          <a:p>
            <a:pPr lvl="1"/>
            <a:r>
              <a:rPr lang="en-US" sz="1600" dirty="0"/>
              <a:t>Mixing inert gas into the flowing mercury to reduce structural loading and cavitation damage</a:t>
            </a:r>
          </a:p>
          <a:p>
            <a:pPr lvl="0"/>
            <a:r>
              <a:rPr lang="en-US" sz="1800" dirty="0"/>
              <a:t>Improvements to the design are inevitable, given time to incorporate these solutions</a:t>
            </a:r>
            <a:endParaRPr lang="en-US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047668"/>
              </p:ext>
            </p:extLst>
          </p:nvPr>
        </p:nvGraphicFramePr>
        <p:xfrm>
          <a:off x="461089" y="2003985"/>
          <a:ext cx="8255000" cy="116078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8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MW-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 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 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 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 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 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 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 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 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1.1-1.2 MW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1.2-1.3 MW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1.3-1.4 MW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&gt;1.4 MW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28059" y="2042778"/>
            <a:ext cx="6544886" cy="14624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>
                <a:solidFill>
                  <a:schemeClr val="tx1"/>
                </a:solidFill>
              </a:rPr>
              <a:t>Hours of operation on target within the indicated power range</a:t>
            </a:r>
          </a:p>
        </p:txBody>
      </p:sp>
    </p:spTree>
    <p:extLst>
      <p:ext uri="{BB962C8B-B14F-4D97-AF65-F5344CB8AC3E}">
        <p14:creationId xmlns:p14="http://schemas.microsoft.com/office/powerpoint/2010/main" val="374746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in targets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6587" y="1213658"/>
            <a:ext cx="8166976" cy="5028519"/>
          </a:xfrm>
        </p:spPr>
        <p:txBody>
          <a:bodyPr>
            <a:normAutofit/>
          </a:bodyPr>
          <a:lstStyle/>
          <a:p>
            <a:r>
              <a:rPr lang="en-US" dirty="0"/>
              <a:t>Substantial work on new designs (</a:t>
            </a:r>
            <a:r>
              <a:rPr lang="en-US" i="1" dirty="0"/>
              <a:t>Winder, breakout</a:t>
            </a:r>
            <a:r>
              <a:rPr lang="en-US" dirty="0"/>
              <a:t>)</a:t>
            </a:r>
          </a:p>
          <a:p>
            <a:r>
              <a:rPr lang="en-US" dirty="0"/>
              <a:t>Improved analytical capability (</a:t>
            </a:r>
            <a:r>
              <a:rPr lang="en-US" i="1" dirty="0"/>
              <a:t>Kaminskas, breakout</a:t>
            </a:r>
            <a:r>
              <a:rPr lang="en-US" dirty="0"/>
              <a:t>)</a:t>
            </a:r>
          </a:p>
          <a:p>
            <a:r>
              <a:rPr lang="en-US" dirty="0"/>
              <a:t>Improved Post-Irradiation Examination (PIE) (</a:t>
            </a:r>
            <a:r>
              <a:rPr lang="en-US" i="1" dirty="0"/>
              <a:t>McClintock, breakout</a:t>
            </a:r>
            <a:r>
              <a:rPr lang="en-US" dirty="0"/>
              <a:t>)</a:t>
            </a:r>
          </a:p>
          <a:p>
            <a:r>
              <a:rPr lang="en-US" dirty="0"/>
              <a:t>Gas injection (</a:t>
            </a:r>
            <a:r>
              <a:rPr lang="en-US" i="1" dirty="0"/>
              <a:t>Riemer, breakout</a:t>
            </a:r>
            <a:r>
              <a:rPr lang="en-US" dirty="0"/>
              <a:t>)</a:t>
            </a:r>
          </a:p>
          <a:p>
            <a:r>
              <a:rPr lang="en-US" dirty="0"/>
              <a:t>Improved manufacturing process (</a:t>
            </a:r>
            <a:r>
              <a:rPr lang="en-US" i="1" dirty="0"/>
              <a:t>Rosenblad, breakout</a:t>
            </a:r>
            <a:r>
              <a:rPr lang="en-US" dirty="0"/>
              <a:t>)</a:t>
            </a:r>
          </a:p>
          <a:p>
            <a:r>
              <a:rPr lang="en-US" dirty="0"/>
              <a:t>Target management plan implemented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4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Progress: Target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“Blue” target design has been developed and will be ordered soon</a:t>
            </a:r>
          </a:p>
          <a:p>
            <a:r>
              <a:rPr lang="en-US" dirty="0"/>
              <a:t>Several design iterations were completed with a sped up analysis process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545" y="3345479"/>
            <a:ext cx="4862664" cy="29239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50528" y="3485429"/>
            <a:ext cx="22712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More detailed information will be provided by Drew Winder in the target breakout session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67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Progress: Target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02" y="1131248"/>
            <a:ext cx="8642640" cy="4195415"/>
          </a:xfrm>
        </p:spPr>
        <p:txBody>
          <a:bodyPr/>
          <a:lstStyle/>
          <a:p>
            <a:r>
              <a:rPr lang="en-US" dirty="0"/>
              <a:t>Comparisons with strain data</a:t>
            </a:r>
          </a:p>
          <a:p>
            <a:r>
              <a:rPr lang="en-US" dirty="0"/>
              <a:t>Tetrahedral (automatic) meshing</a:t>
            </a:r>
          </a:p>
          <a:p>
            <a:r>
              <a:rPr lang="en-US" dirty="0"/>
              <a:t>Steps toward design optimization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101393" y="3704856"/>
            <a:ext cx="22712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More detailed information will be provided by Saulius Kaminskas and Drew Winder in the target breakout session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9" y="2642545"/>
            <a:ext cx="4616429" cy="3710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0" y="2642545"/>
            <a:ext cx="4642888" cy="3732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9" y="2642542"/>
            <a:ext cx="4642889" cy="37320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" y="2642545"/>
            <a:ext cx="4629657" cy="37213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" y="2642542"/>
            <a:ext cx="4629657" cy="37421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1" y="2650733"/>
            <a:ext cx="4645249" cy="3733928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8"/>
          <a:srcRect r="-2503"/>
          <a:stretch/>
        </p:blipFill>
        <p:spPr bwMode="auto">
          <a:xfrm>
            <a:off x="5215978" y="1039997"/>
            <a:ext cx="3701934" cy="174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071360" y="1075113"/>
            <a:ext cx="1764363" cy="886691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Progress: Post-irradiation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12" y="1153622"/>
            <a:ext cx="8642640" cy="4195415"/>
          </a:xfrm>
        </p:spPr>
        <p:txBody>
          <a:bodyPr/>
          <a:lstStyle/>
          <a:p>
            <a:r>
              <a:rPr lang="en-US" dirty="0"/>
              <a:t>Laser scanning technique developed to measure depth of erosion</a:t>
            </a:r>
          </a:p>
          <a:p>
            <a:r>
              <a:rPr lang="en-US" dirty="0"/>
              <a:t>Leak location in T10 examined with microscopy/SEM</a:t>
            </a:r>
          </a:p>
        </p:txBody>
      </p:sp>
      <p:sp>
        <p:nvSpPr>
          <p:cNvPr id="4" name="Rectangle 3"/>
          <p:cNvSpPr/>
          <p:nvPr/>
        </p:nvSpPr>
        <p:spPr>
          <a:xfrm>
            <a:off x="5326687" y="5037976"/>
            <a:ext cx="3176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More detailed information will be provided by David McClintock in the target breakout session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226" y="4361579"/>
            <a:ext cx="1620596" cy="1682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4" y="4474655"/>
            <a:ext cx="2949123" cy="174876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83524" y="2677747"/>
            <a:ext cx="3003835" cy="1684845"/>
            <a:chOff x="6077607" y="1749972"/>
            <a:chExt cx="3003835" cy="1684845"/>
          </a:xfrm>
        </p:grpSpPr>
        <p:pic>
          <p:nvPicPr>
            <p:cNvPr id="10" name="Picture 15" descr="Target Sectioned Horizontally - reduced.tif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08" t="4950"/>
            <a:stretch/>
          </p:blipFill>
          <p:spPr bwMode="auto">
            <a:xfrm>
              <a:off x="6077607" y="1749972"/>
              <a:ext cx="3003835" cy="1684845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noFill/>
            </a:ln>
            <a:effectLst>
              <a:softEdge rad="12700"/>
            </a:effectLst>
            <a:extLst/>
          </p:spPr>
        </p:pic>
        <p:sp>
          <p:nvSpPr>
            <p:cNvPr id="11" name="TextBox 10"/>
            <p:cNvSpPr txBox="1"/>
            <p:nvPr/>
          </p:nvSpPr>
          <p:spPr>
            <a:xfrm>
              <a:off x="7170117" y="3042287"/>
              <a:ext cx="1422400" cy="39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</a:rPr>
                <a:t>Target 12 and 13 Leak Location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6553952" y="3142343"/>
              <a:ext cx="750422" cy="10897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16775" b="33918"/>
          <a:stretch/>
        </p:blipFill>
        <p:spPr>
          <a:xfrm>
            <a:off x="4913822" y="2490229"/>
            <a:ext cx="3520088" cy="22089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10400" y="2504868"/>
            <a:ext cx="126353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</a:rPr>
              <a:t>Target 10 crack</a:t>
            </a:r>
          </a:p>
        </p:txBody>
      </p:sp>
    </p:spTree>
    <p:extLst>
      <p:ext uri="{BB962C8B-B14F-4D97-AF65-F5344CB8AC3E}">
        <p14:creationId xmlns:p14="http://schemas.microsoft.com/office/powerpoint/2010/main" val="4214581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10051" y="3495235"/>
            <a:ext cx="3707476" cy="2783646"/>
          </a:xfrm>
          <a:prstGeom prst="rect">
            <a:avLst/>
          </a:prstGeom>
          <a:solidFill>
            <a:schemeClr val="bg2"/>
          </a:solidFill>
          <a:ln w="222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877163"/>
          </a:xfrm>
        </p:spPr>
        <p:txBody>
          <a:bodyPr/>
          <a:lstStyle/>
          <a:p>
            <a:r>
              <a:rPr lang="en-US" dirty="0"/>
              <a:t>Progress: Gas injection initial implementation (GI3)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8436" y="1320973"/>
            <a:ext cx="8642640" cy="4195415"/>
          </a:xfrm>
        </p:spPr>
        <p:txBody>
          <a:bodyPr>
            <a:normAutofit/>
          </a:bodyPr>
          <a:lstStyle/>
          <a:p>
            <a:r>
              <a:rPr lang="en-US" sz="2000" dirty="0"/>
              <a:t>Performance parameters are identified</a:t>
            </a:r>
          </a:p>
          <a:p>
            <a:r>
              <a:rPr lang="en-US" sz="2000" dirty="0"/>
              <a:t>Critical facility safety issues have been addressed </a:t>
            </a:r>
          </a:p>
          <a:p>
            <a:r>
              <a:rPr lang="en-US" sz="2000" dirty="0"/>
              <a:t>Mercury off-gas delay bed has been added</a:t>
            </a:r>
          </a:p>
          <a:p>
            <a:r>
              <a:rPr lang="en-US" sz="2000" dirty="0"/>
              <a:t>Some gas supply hardware installed outside of service bay</a:t>
            </a:r>
          </a:p>
          <a:p>
            <a:r>
              <a:rPr lang="en-US" sz="2000" dirty="0"/>
              <a:t>Goal is to be ready in October 2017</a:t>
            </a:r>
          </a:p>
          <a:p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3" y="4463358"/>
            <a:ext cx="3476383" cy="162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3477" y="3871364"/>
            <a:ext cx="3289386" cy="24875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4478" y="5704176"/>
            <a:ext cx="1652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More detailed information will be provided by Riemer in the target breakout session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77144" y="3495234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System flow diagram for GI3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124" y="4193071"/>
            <a:ext cx="3373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Targets are already equipped</a:t>
            </a:r>
          </a:p>
        </p:txBody>
      </p:sp>
    </p:spTree>
    <p:extLst>
      <p:ext uri="{BB962C8B-B14F-4D97-AF65-F5344CB8AC3E}">
        <p14:creationId xmlns:p14="http://schemas.microsoft.com/office/powerpoint/2010/main" val="3665207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_4x3_SNS.pptx" id="{DA8F8B77-26AF-4285-B904-C56BC7FCC0C9}" vid="{89FA3E3C-681D-44A7-BF9E-F5C1CC4F5D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A43370-EC10-41BE-B147-54A1A4450E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1148E9-6A60-411D-AFDE-DA9258D98C4B}">
  <ds:schemaRefs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F13401-7EB3-445E-A79C-700AD40B1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AAC 2017 presentation template</Template>
  <TotalTime>0</TotalTime>
  <Words>1046</Words>
  <Application>Microsoft Office PowerPoint</Application>
  <PresentationFormat>On-screen Show (4:3)</PresentationFormat>
  <Paragraphs>184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Default Theme</vt:lpstr>
      <vt:lpstr>Overview of Target Status</vt:lpstr>
      <vt:lpstr>Operated targets since Feb ‘16</vt:lpstr>
      <vt:lpstr>22 SNS target units have been or are being made</vt:lpstr>
      <vt:lpstr>SNS has operated over 35 GW-hr using 16 target modules since starting operation in 2006 </vt:lpstr>
      <vt:lpstr>Progress in targets</vt:lpstr>
      <vt:lpstr>Progress: Target design</vt:lpstr>
      <vt:lpstr>Progress: Target analysis</vt:lpstr>
      <vt:lpstr>Progress: Post-irradiation examination</vt:lpstr>
      <vt:lpstr>Progress: Gas injection initial implementation (GI3)</vt:lpstr>
      <vt:lpstr>The short term goal is now to operate targets at 1.4 MW for ~1700 hours</vt:lpstr>
      <vt:lpstr>The ongoing goal is to meet operational expectations while improving target performance</vt:lpstr>
      <vt:lpstr>A plan now exists to steadily climb to higher beam power levels</vt:lpstr>
      <vt:lpstr>Starting point: Knowledge base</vt:lpstr>
      <vt:lpstr>Starting point: State of the art</vt:lpstr>
      <vt:lpstr>Target management plan advances jet-flow target operation with incremental design improvements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2017-02-15T20:15:40Z</dcterms:created>
  <dcterms:modified xsi:type="dcterms:W3CDTF">2017-03-06T14:35:33Z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