
<file path=[Content_Types].xml><?xml version="1.0" encoding="utf-8"?>
<Types xmlns="http://schemas.openxmlformats.org/package/2006/content-types">
  <Default Extension="png" ContentType="image/png"/>
  <Default Extension="xlsm" ContentType="application/vnd.ms-excel.sheet.macroEnabled.12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vml" ContentType="application/vnd.openxmlformats-officedocument.vmlDrawing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>
  <p:sldMasterIdLst>
    <p:sldMasterId id="2147483935" r:id="rId4"/>
  </p:sldMasterIdLst>
  <p:notesMasterIdLst>
    <p:notesMasterId r:id="rId48"/>
  </p:notesMasterIdLst>
  <p:handoutMasterIdLst>
    <p:handoutMasterId r:id="rId49"/>
  </p:handoutMasterIdLst>
  <p:sldIdLst>
    <p:sldId id="258" r:id="rId5"/>
    <p:sldId id="259" r:id="rId6"/>
    <p:sldId id="284" r:id="rId7"/>
    <p:sldId id="301" r:id="rId8"/>
    <p:sldId id="286" r:id="rId9"/>
    <p:sldId id="285" r:id="rId10"/>
    <p:sldId id="260" r:id="rId11"/>
    <p:sldId id="298" r:id="rId12"/>
    <p:sldId id="300" r:id="rId13"/>
    <p:sldId id="261" r:id="rId14"/>
    <p:sldId id="262" r:id="rId15"/>
    <p:sldId id="263" r:id="rId16"/>
    <p:sldId id="264" r:id="rId17"/>
    <p:sldId id="265" r:id="rId18"/>
    <p:sldId id="266" r:id="rId19"/>
    <p:sldId id="267" r:id="rId20"/>
    <p:sldId id="268" r:id="rId21"/>
    <p:sldId id="269" r:id="rId22"/>
    <p:sldId id="289" r:id="rId23"/>
    <p:sldId id="291" r:id="rId24"/>
    <p:sldId id="292" r:id="rId25"/>
    <p:sldId id="293" r:id="rId26"/>
    <p:sldId id="296" r:id="rId27"/>
    <p:sldId id="294" r:id="rId28"/>
    <p:sldId id="295" r:id="rId29"/>
    <p:sldId id="297" r:id="rId30"/>
    <p:sldId id="313" r:id="rId31"/>
    <p:sldId id="314" r:id="rId32"/>
    <p:sldId id="315" r:id="rId33"/>
    <p:sldId id="316" r:id="rId34"/>
    <p:sldId id="304" r:id="rId35"/>
    <p:sldId id="305" r:id="rId36"/>
    <p:sldId id="306" r:id="rId37"/>
    <p:sldId id="307" r:id="rId38"/>
    <p:sldId id="308" r:id="rId39"/>
    <p:sldId id="309" r:id="rId40"/>
    <p:sldId id="310" r:id="rId41"/>
    <p:sldId id="311" r:id="rId42"/>
    <p:sldId id="312" r:id="rId43"/>
    <p:sldId id="302" r:id="rId44"/>
    <p:sldId id="303" r:id="rId45"/>
    <p:sldId id="288" r:id="rId46"/>
    <p:sldId id="287" r:id="rId47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181">
          <p15:clr>
            <a:srgbClr val="A4A3A4"/>
          </p15:clr>
        </p15:guide>
        <p15:guide id="2" pos="1359">
          <p15:clr>
            <a:srgbClr val="A4A3A4"/>
          </p15:clr>
        </p15:guide>
        <p15:guide id="3" pos="3843">
          <p15:clr>
            <a:srgbClr val="A4A3A4"/>
          </p15:clr>
        </p15:guide>
        <p15:guide id="4" pos="198">
          <p15:clr>
            <a:srgbClr val="A4A3A4"/>
          </p15:clr>
        </p15:guide>
        <p15:guide id="5" pos="558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orient="horz" pos="1882">
          <p15:clr>
            <a:srgbClr val="A4A3A4"/>
          </p15:clr>
        </p15:guide>
        <p15:guide id="3" pos="2208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utho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473" autoAdjust="0"/>
    <p:restoredTop sz="95339" autoAdjust="0"/>
  </p:normalViewPr>
  <p:slideViewPr>
    <p:cSldViewPr snapToGrid="0" showGuides="1">
      <p:cViewPr varScale="1">
        <p:scale>
          <a:sx n="79" d="100"/>
          <a:sy n="79" d="100"/>
        </p:scale>
        <p:origin x="924" y="64"/>
      </p:cViewPr>
      <p:guideLst>
        <p:guide orient="horz" pos="4181"/>
        <p:guide pos="1359"/>
        <p:guide pos="3843"/>
        <p:guide pos="198"/>
        <p:guide pos="558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howGuides="1">
      <p:cViewPr>
        <p:scale>
          <a:sx n="75" d="100"/>
          <a:sy n="75" d="100"/>
        </p:scale>
        <p:origin x="-792" y="-48"/>
      </p:cViewPr>
      <p:guideLst>
        <p:guide orient="horz" pos="2928"/>
        <p:guide orient="horz" pos="1882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commentAuthors" Target="comment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51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9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0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61A6FC-215E-440C-85C1-7C5D8113132A}" type="datetimeFigureOut">
              <a:rPr lang="en-US" smtClean="0"/>
              <a:t>3/6/2017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5C4BCF-1057-4162-BB32-3C91D6411C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9806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762069-76AF-42C7-A5A2-4F411E37AD85}" type="datetimeFigureOut">
              <a:rPr lang="en-US" smtClean="0"/>
              <a:t>3/6/2017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6BAA5A-EBA8-43FC-A55E-47642B82A5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8169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i="0" dirty="0"/>
              <a:t>User Office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9187B8-31B5-4B79-B30F-BEC67F3EA88F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92512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RAD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9187B8-31B5-4B79-B30F-BEC67F3EA88F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22296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RAD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9187B8-31B5-4B79-B30F-BEC67F3EA88F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08768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RAD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9187B8-31B5-4B79-B30F-BEC67F3EA88F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50569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RAD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9187B8-31B5-4B79-B30F-BEC67F3EA88F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8329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i="0" dirty="0"/>
              <a:t>User Office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9187B8-31B5-4B79-B30F-BEC67F3EA88F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92512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i="0" dirty="0"/>
              <a:t>User Office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9187B8-31B5-4B79-B30F-BEC67F3EA88F}" type="slidenum">
              <a:rPr lang="en-US" smtClean="0"/>
              <a:pPr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925121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i="0" dirty="0"/>
              <a:t>User Office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9187B8-31B5-4B79-B30F-BEC67F3EA88F}" type="slidenum">
              <a:rPr lang="en-US" smtClean="0"/>
              <a:pPr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925121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i="0" dirty="0"/>
              <a:t>User Office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9187B8-31B5-4B79-B30F-BEC67F3EA88F}" type="slidenum">
              <a:rPr lang="en-US" smtClean="0"/>
              <a:pPr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925121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u="sng" dirty="0">
                <a:cs typeface="+mn-cs"/>
              </a:rPr>
              <a:t>The</a:t>
            </a:r>
            <a:r>
              <a:rPr lang="en-US" u="sng" baseline="0" dirty="0">
                <a:cs typeface="+mn-cs"/>
              </a:rPr>
              <a:t> SNS has 4</a:t>
            </a:r>
            <a:r>
              <a:rPr lang="en-US" u="sng" dirty="0">
                <a:cs typeface="+mn-cs"/>
              </a:rPr>
              <a:t> Moderators</a:t>
            </a:r>
            <a:r>
              <a:rPr lang="en-US" dirty="0">
                <a:cs typeface="+mn-cs"/>
              </a:rPr>
              <a:t>: </a:t>
            </a:r>
          </a:p>
          <a:p>
            <a:pPr eaLnBrk="1" hangingPunct="1">
              <a:defRPr/>
            </a:pPr>
            <a:r>
              <a:rPr lang="en-US" dirty="0">
                <a:cs typeface="+mn-cs"/>
              </a:rPr>
              <a:t>1. Two downstream and one upstream liquid hydrogen</a:t>
            </a:r>
          </a:p>
          <a:p>
            <a:pPr eaLnBrk="1" hangingPunct="1">
              <a:defRPr/>
            </a:pPr>
            <a:r>
              <a:rPr lang="en-US" dirty="0">
                <a:cs typeface="+mn-cs"/>
              </a:rPr>
              <a:t>2. One upstream ambient water</a:t>
            </a:r>
          </a:p>
          <a:p>
            <a:pPr eaLnBrk="1" hangingPunct="1">
              <a:defRPr/>
            </a:pPr>
            <a:endParaRPr lang="en-US" dirty="0">
              <a:cs typeface="+mn-cs"/>
            </a:endParaRPr>
          </a:p>
          <a:p>
            <a:pPr eaLnBrk="1" hangingPunct="1">
              <a:defRPr/>
            </a:pPr>
            <a:r>
              <a:rPr lang="en-US" u="sng" dirty="0">
                <a:cs typeface="+mn-cs"/>
              </a:rPr>
              <a:t>Proton Beam Window</a:t>
            </a:r>
            <a:r>
              <a:rPr lang="en-US" dirty="0">
                <a:cs typeface="+mn-cs"/>
              </a:rPr>
              <a:t>:</a:t>
            </a:r>
          </a:p>
          <a:p>
            <a:pPr eaLnBrk="1" hangingPunct="1">
              <a:defRPr/>
            </a:pPr>
            <a:r>
              <a:rPr lang="en-US" dirty="0">
                <a:cs typeface="+mn-cs"/>
              </a:rPr>
              <a:t>Currently – Inconel 718 (precipitation hardened nickel alloy)</a:t>
            </a:r>
          </a:p>
          <a:p>
            <a:pPr eaLnBrk="1" hangingPunct="1">
              <a:defRPr/>
            </a:pPr>
            <a:r>
              <a:rPr lang="en-US" dirty="0">
                <a:cs typeface="+mn-cs"/>
              </a:rPr>
              <a:t>Next Generation Design – 6061-T651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6D0F96A-8BA2-8B4F-9DF9-4EA4E0678844}" type="slidenum">
              <a:rPr lang="en-US"/>
              <a:pPr>
                <a:defRPr/>
              </a:pPr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6941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i="0" dirty="0"/>
              <a:t>User Office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9187B8-31B5-4B79-B30F-BEC67F3EA88F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92512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i="0" dirty="0"/>
              <a:t>User Office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9187B8-31B5-4B79-B30F-BEC67F3EA88F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92512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i="0" dirty="0"/>
              <a:t>User Office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9187B8-31B5-4B79-B30F-BEC67F3EA88F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92512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i="0" dirty="0"/>
              <a:t>User Office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9187B8-31B5-4B79-B30F-BEC67F3EA88F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92512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i="0" dirty="0"/>
              <a:t>User Office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9187B8-31B5-4B79-B30F-BEC67F3EA88F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92512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RAD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9187B8-31B5-4B79-B30F-BEC67F3EA88F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61911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RAD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9187B8-31B5-4B79-B30F-BEC67F3EA88F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18235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RAD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9187B8-31B5-4B79-B30F-BEC67F3EA88F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74522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.png"/><Relationship Id="rId7" Type="http://schemas.openxmlformats.org/officeDocument/2006/relationships/image" Target="../media/image8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jpg"/><Relationship Id="rId5" Type="http://schemas.openxmlformats.org/officeDocument/2006/relationships/image" Target="../media/image6.jpeg"/><Relationship Id="rId10" Type="http://schemas.microsoft.com/office/2007/relationships/hdphoto" Target="../media/hdphoto1.wdp"/><Relationship Id="rId4" Type="http://schemas.openxmlformats.org/officeDocument/2006/relationships/image" Target="../media/image5.jpg"/><Relationship Id="rId9" Type="http://schemas.openxmlformats.org/officeDocument/2006/relationships/image" Target="../media/image10.pn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11.jp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6.jpeg"/><Relationship Id="rId9" Type="http://schemas.openxmlformats.org/officeDocument/2006/relationships/image" Target="../media/image14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5"/>
          <p:cNvSpPr>
            <a:spLocks/>
          </p:cNvSpPr>
          <p:nvPr/>
        </p:nvSpPr>
        <p:spPr bwMode="auto">
          <a:xfrm>
            <a:off x="5679806" y="0"/>
            <a:ext cx="3464194" cy="6861871"/>
          </a:xfrm>
          <a:custGeom>
            <a:avLst/>
            <a:gdLst>
              <a:gd name="T0" fmla="*/ 149 w 1094"/>
              <a:gd name="T1" fmla="*/ 2166 h 2166"/>
              <a:gd name="T2" fmla="*/ 1094 w 1094"/>
              <a:gd name="T3" fmla="*/ 2166 h 2166"/>
              <a:gd name="T4" fmla="*/ 1094 w 1094"/>
              <a:gd name="T5" fmla="*/ 0 h 2166"/>
              <a:gd name="T6" fmla="*/ 0 w 1094"/>
              <a:gd name="T7" fmla="*/ 0 h 2166"/>
              <a:gd name="T8" fmla="*/ 149 w 1094"/>
              <a:gd name="T9" fmla="*/ 2166 h 2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94" h="2166">
                <a:moveTo>
                  <a:pt x="149" y="2166"/>
                </a:moveTo>
                <a:cubicBezTo>
                  <a:pt x="1094" y="2166"/>
                  <a:pt x="1094" y="2166"/>
                  <a:pt x="1094" y="2166"/>
                </a:cubicBezTo>
                <a:cubicBezTo>
                  <a:pt x="1094" y="0"/>
                  <a:pt x="1094" y="0"/>
                  <a:pt x="1094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304" y="816"/>
                  <a:pt x="149" y="2166"/>
                </a:cubicBezTo>
                <a:close/>
              </a:path>
            </a:pathLst>
          </a:custGeom>
          <a:solidFill>
            <a:srgbClr val="027A3E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2" name="Freeform 6"/>
          <p:cNvSpPr>
            <a:spLocks/>
          </p:cNvSpPr>
          <p:nvPr/>
        </p:nvSpPr>
        <p:spPr bwMode="auto">
          <a:xfrm>
            <a:off x="5377263" y="0"/>
            <a:ext cx="1272781" cy="6861871"/>
          </a:xfrm>
          <a:custGeom>
            <a:avLst/>
            <a:gdLst>
              <a:gd name="T0" fmla="*/ 221 w 402"/>
              <a:gd name="T1" fmla="*/ 2166 h 2166"/>
              <a:gd name="T2" fmla="*/ 240 w 402"/>
              <a:gd name="T3" fmla="*/ 2166 h 2166"/>
              <a:gd name="T4" fmla="*/ 90 w 402"/>
              <a:gd name="T5" fmla="*/ 0 h 2166"/>
              <a:gd name="T6" fmla="*/ 0 w 402"/>
              <a:gd name="T7" fmla="*/ 0 h 2166"/>
              <a:gd name="T8" fmla="*/ 221 w 402"/>
              <a:gd name="T9" fmla="*/ 2166 h 2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2" h="2166">
                <a:moveTo>
                  <a:pt x="221" y="2166"/>
                </a:moveTo>
                <a:cubicBezTo>
                  <a:pt x="240" y="2166"/>
                  <a:pt x="240" y="2166"/>
                  <a:pt x="240" y="2166"/>
                </a:cubicBezTo>
                <a:cubicBezTo>
                  <a:pt x="240" y="2166"/>
                  <a:pt x="402" y="989"/>
                  <a:pt x="9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347" y="767"/>
                  <a:pt x="221" y="2166"/>
                </a:cubicBezTo>
                <a:close/>
              </a:path>
            </a:pathLst>
          </a:custGeom>
          <a:solidFill>
            <a:srgbClr val="85B74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6338" r="11360" b="9696"/>
          <a:stretch/>
        </p:blipFill>
        <p:spPr>
          <a:xfrm>
            <a:off x="6180667" y="65"/>
            <a:ext cx="2953546" cy="619291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3723" t="46829" r="5491"/>
          <a:stretch/>
        </p:blipFill>
        <p:spPr>
          <a:xfrm rot="5400000" flipH="1">
            <a:off x="-39313" y="38845"/>
            <a:ext cx="3519399" cy="3441027"/>
          </a:xfrm>
          <a:prstGeom prst="rect">
            <a:avLst/>
          </a:prstGeom>
        </p:spPr>
      </p:pic>
      <p:sp>
        <p:nvSpPr>
          <p:cNvPr id="8" name="AutoShape 3"/>
          <p:cNvSpPr>
            <a:spLocks noChangeAspect="1" noChangeArrowheads="1" noTextEdit="1"/>
          </p:cNvSpPr>
          <p:nvPr/>
        </p:nvSpPr>
        <p:spPr bwMode="auto">
          <a:xfrm rot="16200000">
            <a:off x="3800344" y="1503009"/>
            <a:ext cx="6858002" cy="3809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1168" y="235945"/>
            <a:ext cx="4160172" cy="877163"/>
          </a:xfrm>
        </p:spPr>
        <p:txBody>
          <a:bodyPr/>
          <a:lstStyle>
            <a:lvl1pPr algn="l">
              <a:defRPr sz="3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1168" y="1761403"/>
            <a:ext cx="3255297" cy="75713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211134" y="6313043"/>
            <a:ext cx="21146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0" dirty="0">
                <a:solidFill>
                  <a:schemeClr val="tx2"/>
                </a:solidFill>
              </a:rPr>
              <a:t>ORNL is managed by UT-Battelle </a:t>
            </a:r>
            <a:br>
              <a:rPr lang="en-US" sz="1000" b="0" dirty="0">
                <a:solidFill>
                  <a:schemeClr val="tx2"/>
                </a:solidFill>
              </a:rPr>
            </a:br>
            <a:r>
              <a:rPr lang="en-US" sz="1000" b="0" dirty="0">
                <a:solidFill>
                  <a:schemeClr val="tx2"/>
                </a:solidFill>
              </a:rPr>
              <a:t>for the US Department of Energy</a:t>
            </a: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11" t="13294" r="12698" b="2941"/>
          <a:stretch/>
        </p:blipFill>
        <p:spPr bwMode="auto">
          <a:xfrm>
            <a:off x="4950457" y="817887"/>
            <a:ext cx="2148840" cy="2148840"/>
          </a:xfrm>
          <a:prstGeom prst="ellipse">
            <a:avLst/>
          </a:prstGeom>
          <a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16850"/>
            </a:stretch>
          </a:blipFill>
          <a:ln w="76200">
            <a:solidFill>
              <a:schemeClr val="accent2">
                <a:alpha val="6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17" t="23109" r="25288" b="519"/>
          <a:stretch/>
        </p:blipFill>
        <p:spPr>
          <a:xfrm>
            <a:off x="6632953" y="1412247"/>
            <a:ext cx="1865376" cy="1865376"/>
          </a:xfrm>
          <a:prstGeom prst="ellipse">
            <a:avLst/>
          </a:prstGeom>
          <a:solidFill>
            <a:schemeClr val="tx1"/>
          </a:solidFill>
          <a:ln w="76200">
            <a:solidFill>
              <a:schemeClr val="accent2">
                <a:alpha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98" t="22857" r="28945" b="6727"/>
          <a:stretch/>
        </p:blipFill>
        <p:spPr>
          <a:xfrm>
            <a:off x="5883145" y="2728983"/>
            <a:ext cx="1664208" cy="1664208"/>
          </a:xfrm>
          <a:prstGeom prst="ellipse">
            <a:avLst/>
          </a:prstGeom>
          <a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76200">
            <a:solidFill>
              <a:schemeClr val="accent2">
                <a:alpha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1" descr="C:\Users\xnv\Desktop\png\SNS_color.png"/>
          <p:cNvPicPr>
            <a:picLocks noChangeAspect="1" noChangeArrowheads="1"/>
          </p:cNvPicPr>
          <p:nvPr userDrawn="1"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331" y="6335096"/>
            <a:ext cx="1922748" cy="320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1110675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5"/>
          <p:cNvSpPr>
            <a:spLocks/>
          </p:cNvSpPr>
          <p:nvPr/>
        </p:nvSpPr>
        <p:spPr bwMode="auto">
          <a:xfrm>
            <a:off x="5679806" y="0"/>
            <a:ext cx="3464194" cy="6861871"/>
          </a:xfrm>
          <a:custGeom>
            <a:avLst/>
            <a:gdLst>
              <a:gd name="T0" fmla="*/ 149 w 1094"/>
              <a:gd name="T1" fmla="*/ 2166 h 2166"/>
              <a:gd name="T2" fmla="*/ 1094 w 1094"/>
              <a:gd name="T3" fmla="*/ 2166 h 2166"/>
              <a:gd name="T4" fmla="*/ 1094 w 1094"/>
              <a:gd name="T5" fmla="*/ 0 h 2166"/>
              <a:gd name="T6" fmla="*/ 0 w 1094"/>
              <a:gd name="T7" fmla="*/ 0 h 2166"/>
              <a:gd name="T8" fmla="*/ 149 w 1094"/>
              <a:gd name="T9" fmla="*/ 2166 h 2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94" h="2166">
                <a:moveTo>
                  <a:pt x="149" y="2166"/>
                </a:moveTo>
                <a:cubicBezTo>
                  <a:pt x="1094" y="2166"/>
                  <a:pt x="1094" y="2166"/>
                  <a:pt x="1094" y="2166"/>
                </a:cubicBezTo>
                <a:cubicBezTo>
                  <a:pt x="1094" y="0"/>
                  <a:pt x="1094" y="0"/>
                  <a:pt x="1094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304" y="816"/>
                  <a:pt x="149" y="2166"/>
                </a:cubicBezTo>
                <a:close/>
              </a:path>
            </a:pathLst>
          </a:custGeom>
          <a:solidFill>
            <a:srgbClr val="027A3E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2" name="Freeform 6"/>
          <p:cNvSpPr>
            <a:spLocks/>
          </p:cNvSpPr>
          <p:nvPr/>
        </p:nvSpPr>
        <p:spPr bwMode="auto">
          <a:xfrm>
            <a:off x="5377263" y="0"/>
            <a:ext cx="1272781" cy="6861871"/>
          </a:xfrm>
          <a:custGeom>
            <a:avLst/>
            <a:gdLst>
              <a:gd name="T0" fmla="*/ 221 w 402"/>
              <a:gd name="T1" fmla="*/ 2166 h 2166"/>
              <a:gd name="T2" fmla="*/ 240 w 402"/>
              <a:gd name="T3" fmla="*/ 2166 h 2166"/>
              <a:gd name="T4" fmla="*/ 90 w 402"/>
              <a:gd name="T5" fmla="*/ 0 h 2166"/>
              <a:gd name="T6" fmla="*/ 0 w 402"/>
              <a:gd name="T7" fmla="*/ 0 h 2166"/>
              <a:gd name="T8" fmla="*/ 221 w 402"/>
              <a:gd name="T9" fmla="*/ 2166 h 2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2" h="2166">
                <a:moveTo>
                  <a:pt x="221" y="2166"/>
                </a:moveTo>
                <a:cubicBezTo>
                  <a:pt x="240" y="2166"/>
                  <a:pt x="240" y="2166"/>
                  <a:pt x="240" y="2166"/>
                </a:cubicBezTo>
                <a:cubicBezTo>
                  <a:pt x="240" y="2166"/>
                  <a:pt x="402" y="989"/>
                  <a:pt x="9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347" y="767"/>
                  <a:pt x="221" y="2166"/>
                </a:cubicBezTo>
                <a:close/>
              </a:path>
            </a:pathLst>
          </a:custGeom>
          <a:solidFill>
            <a:srgbClr val="85B74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6338" r="11360" b="9696"/>
          <a:stretch/>
        </p:blipFill>
        <p:spPr>
          <a:xfrm>
            <a:off x="6180667" y="65"/>
            <a:ext cx="2953546" cy="6192917"/>
          </a:xfrm>
          <a:prstGeom prst="rect">
            <a:avLst/>
          </a:prstGeom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" t="8644" r="32955" b="36016"/>
          <a:stretch/>
        </p:blipFill>
        <p:spPr bwMode="auto">
          <a:xfrm>
            <a:off x="4951543" y="814717"/>
            <a:ext cx="2152274" cy="2152274"/>
          </a:xfrm>
          <a:prstGeom prst="ellipse">
            <a:avLst/>
          </a:prstGeom>
          <a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16850"/>
            </a:stretch>
          </a:blipFill>
          <a:ln w="76200">
            <a:solidFill>
              <a:schemeClr val="accent2">
                <a:alpha val="6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0" t="874" r="14863" b="3253"/>
          <a:stretch/>
        </p:blipFill>
        <p:spPr>
          <a:xfrm>
            <a:off x="6650044" y="1402065"/>
            <a:ext cx="1865376" cy="1865376"/>
          </a:xfrm>
          <a:prstGeom prst="ellipse">
            <a:avLst/>
          </a:prstGeom>
          <a:solidFill>
            <a:schemeClr val="tx1"/>
          </a:solidFill>
          <a:ln w="76200">
            <a:solidFill>
              <a:schemeClr val="accent2">
                <a:alpha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9" r="6029"/>
          <a:stretch/>
        </p:blipFill>
        <p:spPr>
          <a:xfrm>
            <a:off x="5883145" y="2728983"/>
            <a:ext cx="1664208" cy="1664208"/>
          </a:xfrm>
          <a:prstGeom prst="ellipse">
            <a:avLst/>
          </a:prstGeom>
          <a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76200">
            <a:solidFill>
              <a:schemeClr val="accent2">
                <a:alpha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3723" t="46829" r="5491"/>
          <a:stretch/>
        </p:blipFill>
        <p:spPr>
          <a:xfrm rot="5400000" flipH="1">
            <a:off x="-39313" y="38845"/>
            <a:ext cx="3519399" cy="3441027"/>
          </a:xfrm>
          <a:prstGeom prst="rect">
            <a:avLst/>
          </a:prstGeom>
        </p:spPr>
      </p:pic>
      <p:sp>
        <p:nvSpPr>
          <p:cNvPr id="8" name="AutoShape 3"/>
          <p:cNvSpPr>
            <a:spLocks noChangeAspect="1" noChangeArrowheads="1" noTextEdit="1"/>
          </p:cNvSpPr>
          <p:nvPr/>
        </p:nvSpPr>
        <p:spPr bwMode="auto">
          <a:xfrm rot="16200000">
            <a:off x="3800344" y="1503009"/>
            <a:ext cx="6858002" cy="3809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1168" y="235945"/>
            <a:ext cx="4160172" cy="877163"/>
          </a:xfrm>
        </p:spPr>
        <p:txBody>
          <a:bodyPr/>
          <a:lstStyle>
            <a:lvl1pPr algn="l">
              <a:defRPr sz="3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1168" y="1761403"/>
            <a:ext cx="3255297" cy="75713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211134" y="6313043"/>
            <a:ext cx="21146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0" dirty="0">
                <a:solidFill>
                  <a:schemeClr val="tx2"/>
                </a:solidFill>
              </a:rPr>
              <a:t>ORNL is managed by UT-Battelle </a:t>
            </a:r>
            <a:br>
              <a:rPr lang="en-US" sz="1000" b="0" dirty="0">
                <a:solidFill>
                  <a:schemeClr val="tx2"/>
                </a:solidFill>
              </a:rPr>
            </a:br>
            <a:r>
              <a:rPr lang="en-US" sz="1000" b="0" dirty="0">
                <a:solidFill>
                  <a:schemeClr val="tx2"/>
                </a:solidFill>
              </a:rPr>
              <a:t>for the US Department of Energy</a:t>
            </a:r>
          </a:p>
        </p:txBody>
      </p:sp>
      <p:pic>
        <p:nvPicPr>
          <p:cNvPr id="14" name="Picture 13" descr="HFIR_SNS-white.png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6324600"/>
            <a:ext cx="2609193" cy="336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519983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433" y="236982"/>
            <a:ext cx="8636290" cy="484748"/>
          </a:xfrm>
        </p:spPr>
        <p:txBody>
          <a:bodyPr/>
          <a:lstStyle>
            <a:lvl1pPr>
              <a:defRPr sz="3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1168" y="1508760"/>
            <a:ext cx="8642640" cy="4195415"/>
          </a:xfrm>
        </p:spPr>
        <p:txBody>
          <a:bodyPr/>
          <a:lstStyle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482725" indent="-222250">
              <a:buFont typeface="Arial" panose="020B0604020202020204" pitchFamily="34" charset="0"/>
              <a:buChar char="•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092206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168" y="236982"/>
            <a:ext cx="8628678" cy="484748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4415" y="1402417"/>
            <a:ext cx="4192528" cy="821190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04415" y="2227999"/>
            <a:ext cx="4192528" cy="367461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482725" indent="-222250">
              <a:buFont typeface="Arial" panose="020B0604020202020204" pitchFamily="34" charset="0"/>
              <a:buChar char="•"/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53492" y="1402417"/>
            <a:ext cx="4194175" cy="821190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53492" y="2227999"/>
            <a:ext cx="4194175" cy="367461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482725" indent="-222250"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48649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3723" t="46829" r="5491"/>
          <a:stretch/>
        </p:blipFill>
        <p:spPr>
          <a:xfrm rot="5400000" flipH="1">
            <a:off x="-39313" y="38845"/>
            <a:ext cx="3519399" cy="3441027"/>
          </a:xfrm>
          <a:prstGeom prst="rect">
            <a:avLst/>
          </a:prstGeom>
        </p:spPr>
      </p:pic>
      <p:sp>
        <p:nvSpPr>
          <p:cNvPr id="7" name="Freeform 13"/>
          <p:cNvSpPr>
            <a:spLocks/>
          </p:cNvSpPr>
          <p:nvPr userDrawn="1"/>
        </p:nvSpPr>
        <p:spPr bwMode="auto">
          <a:xfrm>
            <a:off x="5377263" y="0"/>
            <a:ext cx="1236663" cy="6858000"/>
          </a:xfrm>
          <a:custGeom>
            <a:avLst/>
            <a:gdLst>
              <a:gd name="T0" fmla="*/ 221 w 402"/>
              <a:gd name="T1" fmla="*/ 2166 h 2166"/>
              <a:gd name="T2" fmla="*/ 240 w 402"/>
              <a:gd name="T3" fmla="*/ 2166 h 2166"/>
              <a:gd name="T4" fmla="*/ 90 w 402"/>
              <a:gd name="T5" fmla="*/ 0 h 2166"/>
              <a:gd name="T6" fmla="*/ 0 w 402"/>
              <a:gd name="T7" fmla="*/ 0 h 2166"/>
              <a:gd name="T8" fmla="*/ 221 w 402"/>
              <a:gd name="T9" fmla="*/ 2166 h 2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2" h="2166">
                <a:moveTo>
                  <a:pt x="221" y="2166"/>
                </a:moveTo>
                <a:cubicBezTo>
                  <a:pt x="240" y="2166"/>
                  <a:pt x="240" y="2166"/>
                  <a:pt x="240" y="2166"/>
                </a:cubicBezTo>
                <a:cubicBezTo>
                  <a:pt x="240" y="2166"/>
                  <a:pt x="402" y="989"/>
                  <a:pt x="9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346" y="767"/>
                  <a:pt x="221" y="216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dist="25400" algn="l" rotWithShape="0">
              <a:schemeClr val="tx2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168" y="237744"/>
            <a:ext cx="3911890" cy="877163"/>
          </a:xfrm>
        </p:spPr>
        <p:txBody>
          <a:bodyPr/>
          <a:lstStyle>
            <a:lvl1pPr>
              <a:defRPr sz="3000"/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3628" r="14333" b="9696"/>
          <a:stretch/>
        </p:blipFill>
        <p:spPr>
          <a:xfrm>
            <a:off x="6214534" y="65"/>
            <a:ext cx="2929466" cy="6192917"/>
          </a:xfrm>
          <a:prstGeom prst="rect">
            <a:avLst/>
          </a:prstGeom>
        </p:spPr>
      </p:pic>
      <p:pic>
        <p:nvPicPr>
          <p:cNvPr id="18" name="Picture 11" descr="C:\Users\xnv\Desktop\png\SNS_color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331" y="6335096"/>
            <a:ext cx="1922748" cy="320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21090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860" y="244004"/>
            <a:ext cx="8628678" cy="48474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988677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33367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9225" y="-25400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53988" y="1346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116388" y="1346200"/>
            <a:ext cx="3810000" cy="4114800"/>
          </a:xfrm>
        </p:spPr>
        <p:txBody>
          <a:bodyPr/>
          <a:lstStyle/>
          <a:p>
            <a:r>
              <a:rPr lang="en-US"/>
              <a:t>Click icon to add clip art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7124700" y="657225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2C853049-084F-2E4D-8BD0-2B8820545EF6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57225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2311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10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3723" t="46829" r="5491"/>
          <a:stretch/>
        </p:blipFill>
        <p:spPr>
          <a:xfrm rot="5400000" flipH="1">
            <a:off x="-39313" y="38845"/>
            <a:ext cx="3519399" cy="344102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972" y="-355534"/>
            <a:ext cx="9618043" cy="7213533"/>
          </a:xfrm>
          <a:prstGeom prst="rect">
            <a:avLst/>
          </a:prstGeom>
        </p:spPr>
      </p:pic>
      <p:pic>
        <p:nvPicPr>
          <p:cNvPr id="1035" name="Picture 11" descr="C:\Users\xnv\Desktop\png\SNS_color.png"/>
          <p:cNvPicPr>
            <a:picLocks noChangeAspect="1" noChangeArrowheads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331" y="6335096"/>
            <a:ext cx="1922748" cy="320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201168" y="237744"/>
            <a:ext cx="8628678" cy="484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01168" y="1508760"/>
            <a:ext cx="8642640" cy="4040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   </a:t>
            </a: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 flipH="1">
            <a:off x="22695" y="6513051"/>
            <a:ext cx="2103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pPr algn="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tangle 256"/>
          <p:cNvSpPr txBox="1">
            <a:spLocks noChangeArrowheads="1"/>
          </p:cNvSpPr>
          <p:nvPr/>
        </p:nvSpPr>
        <p:spPr>
          <a:xfrm>
            <a:off x="216123" y="6477000"/>
            <a:ext cx="2895600" cy="182562"/>
          </a:xfrm>
          <a:prstGeom prst="rect">
            <a:avLst/>
          </a:prstGeom>
          <a:ln/>
        </p:spPr>
        <p:txBody>
          <a:bodyPr anchor="ctr"/>
          <a:lstStyle/>
          <a:p>
            <a:pPr algn="l"/>
            <a:r>
              <a:rPr lang="en-US" sz="1000" b="0" dirty="0">
                <a:solidFill>
                  <a:srgbClr val="BFBFBF"/>
                </a:solidFill>
                <a:latin typeface="Arial" pitchFamily="34" charset="0"/>
                <a:cs typeface="Arial" pitchFamily="34" charset="0"/>
              </a:rPr>
              <a:t>SNS Accelerator Advisory</a:t>
            </a:r>
            <a:r>
              <a:rPr lang="en-US" sz="1000" b="0" baseline="0" dirty="0">
                <a:solidFill>
                  <a:srgbClr val="BFBFBF"/>
                </a:solidFill>
                <a:latin typeface="Arial" pitchFamily="34" charset="0"/>
                <a:cs typeface="Arial" pitchFamily="34" charset="0"/>
              </a:rPr>
              <a:t> Committee Meeting March 8-10, 2017</a:t>
            </a:r>
            <a:endParaRPr lang="en-US" sz="1000" b="0" dirty="0">
              <a:solidFill>
                <a:srgbClr val="BFBFB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3" name="Rectangle 14"/>
          <p:cNvSpPr>
            <a:spLocks noChangeArrowheads="1"/>
          </p:cNvSpPr>
          <p:nvPr userDrawn="1"/>
        </p:nvSpPr>
        <p:spPr bwMode="auto">
          <a:xfrm>
            <a:off x="-569913" y="-2814638"/>
            <a:ext cx="25400" cy="1588"/>
          </a:xfrm>
          <a:prstGeom prst="rect">
            <a:avLst/>
          </a:prstGeom>
          <a:solidFill>
            <a:srgbClr val="85B74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848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5" r:id="rId1"/>
    <p:sldLayoutId id="2147483946" r:id="rId2"/>
    <p:sldLayoutId id="2147483937" r:id="rId3"/>
    <p:sldLayoutId id="2147483939" r:id="rId4"/>
    <p:sldLayoutId id="2147483940" r:id="rId5"/>
    <p:sldLayoutId id="2147483941" r:id="rId6"/>
    <p:sldLayoutId id="2147483942" r:id="rId7"/>
    <p:sldLayoutId id="2147483947" r:id="rId8"/>
  </p:sldLayoutIdLst>
  <p:hf hdr="0" ftr="0" dt="0"/>
  <p:txStyles>
    <p:titleStyle>
      <a:lvl1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 b="1" kern="1200">
          <a:solidFill>
            <a:schemeClr val="tx2"/>
          </a:solidFill>
          <a:latin typeface="+mn-lt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9pPr>
    </p:titleStyle>
    <p:bodyStyle>
      <a:lvl1pPr marL="230188" indent="-230188" algn="l" rtl="0" eaLnBrk="1" fontAlgn="base" hangingPunct="1">
        <a:lnSpc>
          <a:spcPct val="90000"/>
        </a:lnSpc>
        <a:spcBef>
          <a:spcPts val="1400"/>
        </a:spcBef>
        <a:spcAft>
          <a:spcPct val="0"/>
        </a:spcAft>
        <a:buClr>
          <a:schemeClr val="tx2"/>
        </a:buClr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25475" indent="-27940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3018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144588" indent="-17303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–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482725" indent="-22225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2"/>
        </a:buClr>
        <a:buFont typeface="Arial" charset="0"/>
        <a:buChar char="»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1.tiff"/><Relationship Id="rId4" Type="http://schemas.openxmlformats.org/officeDocument/2006/relationships/image" Target="../media/image30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2.png"/><Relationship Id="rId4" Type="http://schemas.openxmlformats.org/officeDocument/2006/relationships/notesSlide" Target="../notesSlides/notesSlide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4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8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69.png"/><Relationship Id="rId4" Type="http://schemas.openxmlformats.org/officeDocument/2006/relationships/package" Target="../embeddings/Microsoft_Excel_Macro-Enabled_Worksheet.xlsm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70.png"/><Relationship Id="rId4" Type="http://schemas.openxmlformats.org/officeDocument/2006/relationships/package" Target="../embeddings/Microsoft_Excel_Macro-Enabled_Worksheet1.xlsm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7.jpeg"/><Relationship Id="rId4" Type="http://schemas.openxmlformats.org/officeDocument/2006/relationships/image" Target="../media/image2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201168" y="235945"/>
            <a:ext cx="4160172" cy="1281120"/>
          </a:xfrm>
        </p:spPr>
        <p:txBody>
          <a:bodyPr/>
          <a:lstStyle/>
          <a:p>
            <a:r>
              <a:rPr lang="en-US" dirty="0"/>
              <a:t>Overview of Inner Reflector Plug (IRP) Issues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1800" dirty="0"/>
              <a:t>Presented to the</a:t>
            </a:r>
            <a:br>
              <a:rPr lang="en-US" dirty="0"/>
            </a:br>
            <a:r>
              <a:rPr lang="en-US" b="1" dirty="0"/>
              <a:t>SNS Accelerator Advisory Committee</a:t>
            </a:r>
          </a:p>
          <a:p>
            <a:endParaRPr lang="en-US" b="1" dirty="0"/>
          </a:p>
          <a:p>
            <a:endParaRPr lang="en-US" dirty="0"/>
          </a:p>
        </p:txBody>
      </p:sp>
      <p:sp>
        <p:nvSpPr>
          <p:cNvPr id="6" name="Subtitle 4"/>
          <p:cNvSpPr txBox="1">
            <a:spLocks/>
          </p:cNvSpPr>
          <p:nvPr/>
        </p:nvSpPr>
        <p:spPr bwMode="auto">
          <a:xfrm>
            <a:off x="221592" y="3459799"/>
            <a:ext cx="4794618" cy="757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b="1" dirty="0"/>
              <a:t>Kevin Jones/Don Abercrombie</a:t>
            </a:r>
          </a:p>
          <a:p>
            <a:pPr>
              <a:spcBef>
                <a:spcPts val="0"/>
              </a:spcBef>
            </a:pPr>
            <a:r>
              <a:rPr lang="en-US" sz="1800" dirty="0"/>
              <a:t>Division Directors RAD/ISD</a:t>
            </a:r>
            <a:endParaRPr lang="en-US" dirty="0"/>
          </a:p>
        </p:txBody>
      </p:sp>
      <p:sp>
        <p:nvSpPr>
          <p:cNvPr id="7" name="Subtitle 4"/>
          <p:cNvSpPr txBox="1">
            <a:spLocks/>
          </p:cNvSpPr>
          <p:nvPr/>
        </p:nvSpPr>
        <p:spPr bwMode="auto">
          <a:xfrm>
            <a:off x="220266" y="4536026"/>
            <a:ext cx="3255297" cy="757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1800" dirty="0"/>
              <a:t>March 8,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22197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76200" y="838200"/>
            <a:ext cx="8686800" cy="5059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latin typeface="+mj-lt"/>
              </a:rPr>
              <a:t>Proton Beam Window change </a:t>
            </a:r>
          </a:p>
          <a:p>
            <a:r>
              <a:rPr lang="en-US" sz="1800" dirty="0">
                <a:latin typeface="+mj-lt"/>
              </a:rPr>
              <a:t>Target change to transition to 3 outages/targets per year</a:t>
            </a:r>
          </a:p>
          <a:p>
            <a:r>
              <a:rPr lang="en-US" sz="1800" dirty="0">
                <a:latin typeface="+mj-lt"/>
              </a:rPr>
              <a:t>Identification and mitigation of the source of the Core Vessel Loop 3 water leak</a:t>
            </a:r>
          </a:p>
          <a:p>
            <a:pPr lvl="1">
              <a:spcBef>
                <a:spcPts val="600"/>
              </a:spcBef>
            </a:pPr>
            <a:r>
              <a:rPr lang="en-US" sz="1400" dirty="0">
                <a:latin typeface="+mj-lt"/>
              </a:rPr>
              <a:t>Required un-stacking shielding above the core vessel seal plate and opening the core vessel for the first time since 2006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50510" y="115413"/>
            <a:ext cx="894109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 kern="1200">
                <a:solidFill>
                  <a:schemeClr val="tx2"/>
                </a:solidFill>
                <a:latin typeface="Arial Black" pitchFamily="34" charset="0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2pPr>
            <a:lvl3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3pPr>
            <a:lvl4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4pPr>
            <a:lvl5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5pPr>
            <a:lvl6pPr marL="4572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6pPr>
            <a:lvl7pPr marL="9144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7pPr>
            <a:lvl8pPr marL="13716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8pPr>
            <a:lvl9pPr marL="18288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6C3A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Three important target system activities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6C3A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were undertaken during the recent SNS maintenance outage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6C3A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" name="Picture 2" descr="20170103_154610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450" y="2373330"/>
            <a:ext cx="3048000" cy="4064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58650" y="3287730"/>
            <a:ext cx="1143000" cy="5909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Core Vessel</a:t>
            </a:r>
          </a:p>
        </p:txBody>
      </p:sp>
      <p:cxnSp>
        <p:nvCxnSpPr>
          <p:cNvPr id="8" name="Straight Arrow Connector 7"/>
          <p:cNvCxnSpPr>
            <a:cxnSpLocks/>
            <a:stCxn id="7" idx="3"/>
          </p:cNvCxnSpPr>
          <p:nvPr/>
        </p:nvCxnSpPr>
        <p:spPr>
          <a:xfrm>
            <a:off x="2401650" y="3583196"/>
            <a:ext cx="1358685" cy="295465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049850" y="2382664"/>
            <a:ext cx="1143000" cy="84484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Outer Reflector Plug</a:t>
            </a:r>
          </a:p>
        </p:txBody>
      </p:sp>
      <p:cxnSp>
        <p:nvCxnSpPr>
          <p:cNvPr id="10" name="Straight Arrow Connector 9"/>
          <p:cNvCxnSpPr>
            <a:cxnSpLocks/>
            <a:stCxn id="9" idx="1"/>
          </p:cNvCxnSpPr>
          <p:nvPr/>
        </p:nvCxnSpPr>
        <p:spPr>
          <a:xfrm flipH="1">
            <a:off x="4382850" y="2805088"/>
            <a:ext cx="2667000" cy="1092242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821250" y="4735530"/>
            <a:ext cx="2057400" cy="109414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Top surface of upper section of Inner Reflector Plug</a:t>
            </a:r>
          </a:p>
        </p:txBody>
      </p:sp>
      <p:cxnSp>
        <p:nvCxnSpPr>
          <p:cNvPr id="12" name="Straight Arrow Connector 11"/>
          <p:cNvCxnSpPr>
            <a:cxnSpLocks/>
            <a:stCxn id="11" idx="1"/>
          </p:cNvCxnSpPr>
          <p:nvPr/>
        </p:nvCxnSpPr>
        <p:spPr>
          <a:xfrm flipH="1" flipV="1">
            <a:off x="4687650" y="4659330"/>
            <a:ext cx="2133600" cy="623273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6973650" y="3516330"/>
            <a:ext cx="2057400" cy="84484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Flanges and water lines of interest</a:t>
            </a:r>
          </a:p>
        </p:txBody>
      </p:sp>
      <p:cxnSp>
        <p:nvCxnSpPr>
          <p:cNvPr id="19" name="Straight Arrow Connector 18"/>
          <p:cNvCxnSpPr>
            <a:cxnSpLocks/>
            <a:stCxn id="18" idx="1"/>
          </p:cNvCxnSpPr>
          <p:nvPr/>
        </p:nvCxnSpPr>
        <p:spPr>
          <a:xfrm flipH="1">
            <a:off x="5221050" y="3938754"/>
            <a:ext cx="1752600" cy="187176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83731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 bwMode="auto">
          <a:xfrm>
            <a:off x="50510" y="152400"/>
            <a:ext cx="894109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 kern="1200">
                <a:solidFill>
                  <a:schemeClr val="tx2"/>
                </a:solidFill>
                <a:latin typeface="Arial Black" pitchFamily="34" charset="0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2pPr>
            <a:lvl3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3pPr>
            <a:lvl4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4pPr>
            <a:lvl5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5pPr>
            <a:lvl6pPr marL="4572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6pPr>
            <a:lvl7pPr marL="9144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7pPr>
            <a:lvl8pPr marL="13716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8pPr>
            <a:lvl9pPr marL="18288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6C3A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The leak was identified on January 4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6C3A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,</a:t>
            </a:r>
            <a:r>
              <a:rPr kumimoji="0" lang="en-US" sz="2400" b="1" i="0" u="none" strike="noStrike" kern="1200" cap="none" spc="0" normalizeH="0" noProof="0">
                <a:ln>
                  <a:noFill/>
                </a:ln>
                <a:solidFill>
                  <a:srgbClr val="006C3A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2017,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6C3A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by bore-scope inspection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6C3A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in the pipe chase below the flange mating area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6C3A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91200" y="838200"/>
            <a:ext cx="1143000" cy="109414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Leak location (details to follow)</a:t>
            </a:r>
          </a:p>
        </p:txBody>
      </p:sp>
      <p:pic>
        <p:nvPicPr>
          <p:cNvPr id="2" name="Picture 1" descr="Upper Moderator leak exit 1.tif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990600"/>
            <a:ext cx="4648200" cy="3360309"/>
          </a:xfrm>
          <a:prstGeom prst="rect">
            <a:avLst/>
          </a:prstGeom>
        </p:spPr>
      </p:pic>
      <p:cxnSp>
        <p:nvCxnSpPr>
          <p:cNvPr id="8" name="Straight Arrow Connector 7"/>
          <p:cNvCxnSpPr>
            <a:cxnSpLocks/>
            <a:stCxn id="7" idx="1"/>
          </p:cNvCxnSpPr>
          <p:nvPr/>
        </p:nvCxnSpPr>
        <p:spPr>
          <a:xfrm flipH="1">
            <a:off x="2667000" y="1385273"/>
            <a:ext cx="3124200" cy="1357927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 descr="Leak 2.tif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2470" y="4572000"/>
            <a:ext cx="2833178" cy="2120970"/>
          </a:xfrm>
          <a:prstGeom prst="rect">
            <a:avLst/>
          </a:prstGeom>
        </p:spPr>
      </p:pic>
      <p:pic>
        <p:nvPicPr>
          <p:cNvPr id="22" name="Picture 21" descr="Leak 3.tif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2209800"/>
            <a:ext cx="3035440" cy="228600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6705600" y="4876800"/>
            <a:ext cx="1143000" cy="134344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Water pooling on top of IRP mid-section</a:t>
            </a:r>
          </a:p>
        </p:txBody>
      </p:sp>
      <p:cxnSp>
        <p:nvCxnSpPr>
          <p:cNvPr id="24" name="Straight Arrow Connector 23"/>
          <p:cNvCxnSpPr>
            <a:cxnSpLocks/>
            <a:stCxn id="23" idx="0"/>
          </p:cNvCxnSpPr>
          <p:nvPr/>
        </p:nvCxnSpPr>
        <p:spPr>
          <a:xfrm flipH="1" flipV="1">
            <a:off x="7239000" y="3581400"/>
            <a:ext cx="38100" cy="129540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cxnSpLocks/>
            <a:stCxn id="23" idx="1"/>
          </p:cNvCxnSpPr>
          <p:nvPr/>
        </p:nvCxnSpPr>
        <p:spPr>
          <a:xfrm flipH="1">
            <a:off x="4426356" y="5548523"/>
            <a:ext cx="2279244" cy="221444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34680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 bwMode="auto">
          <a:xfrm>
            <a:off x="167044" y="152400"/>
            <a:ext cx="894109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 kern="1200">
                <a:solidFill>
                  <a:schemeClr val="tx2"/>
                </a:solidFill>
                <a:latin typeface="Arial Black" pitchFamily="34" charset="0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2pPr>
            <a:lvl3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3pPr>
            <a:lvl4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4pPr>
            <a:lvl5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5pPr>
            <a:lvl6pPr marL="4572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6pPr>
            <a:lvl7pPr marL="9144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7pPr>
            <a:lvl8pPr marL="13716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8pPr>
            <a:lvl9pPr marL="18288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6C3A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Let’s go to the videotape…..</a:t>
            </a:r>
          </a:p>
        </p:txBody>
      </p:sp>
      <p:pic>
        <p:nvPicPr>
          <p:cNvPr id="3" name="Water leak edited and condensed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93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1080"/>
          <a:stretch/>
        </p:blipFill>
        <p:spPr>
          <a:xfrm>
            <a:off x="3048000" y="826148"/>
            <a:ext cx="2893654" cy="587945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76673" y="4788548"/>
            <a:ext cx="1143000" cy="5909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Bulk shielding</a:t>
            </a:r>
          </a:p>
        </p:txBody>
      </p:sp>
      <p:cxnSp>
        <p:nvCxnSpPr>
          <p:cNvPr id="7" name="Straight Arrow Connector 6"/>
          <p:cNvCxnSpPr>
            <a:cxnSpLocks/>
            <a:stCxn id="5" idx="3"/>
          </p:cNvCxnSpPr>
          <p:nvPr/>
        </p:nvCxnSpPr>
        <p:spPr>
          <a:xfrm>
            <a:off x="2419673" y="5084014"/>
            <a:ext cx="1085527" cy="295465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326396" y="3361401"/>
            <a:ext cx="1143000" cy="5909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Core Vessel</a:t>
            </a:r>
          </a:p>
        </p:txBody>
      </p:sp>
      <p:cxnSp>
        <p:nvCxnSpPr>
          <p:cNvPr id="9" name="Straight Arrow Connector 8"/>
          <p:cNvCxnSpPr>
            <a:cxnSpLocks/>
            <a:stCxn id="8" idx="3"/>
          </p:cNvCxnSpPr>
          <p:nvPr/>
        </p:nvCxnSpPr>
        <p:spPr>
          <a:xfrm>
            <a:off x="2469396" y="3656867"/>
            <a:ext cx="1358685" cy="295465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219200" y="2130237"/>
            <a:ext cx="1143000" cy="84023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Outer Reflector Plug</a:t>
            </a:r>
          </a:p>
        </p:txBody>
      </p:sp>
      <p:cxnSp>
        <p:nvCxnSpPr>
          <p:cNvPr id="13" name="Straight Arrow Connector 12"/>
          <p:cNvCxnSpPr>
            <a:cxnSpLocks/>
            <a:stCxn id="12" idx="3"/>
          </p:cNvCxnSpPr>
          <p:nvPr/>
        </p:nvCxnSpPr>
        <p:spPr>
          <a:xfrm>
            <a:off x="2362200" y="2550352"/>
            <a:ext cx="1524000" cy="475972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290880" y="1062502"/>
            <a:ext cx="1143000" cy="84023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Inner Reflector Plug</a:t>
            </a:r>
          </a:p>
        </p:txBody>
      </p:sp>
      <p:cxnSp>
        <p:nvCxnSpPr>
          <p:cNvPr id="16" name="Straight Arrow Connector 15"/>
          <p:cNvCxnSpPr>
            <a:cxnSpLocks/>
            <a:stCxn id="15" idx="3"/>
          </p:cNvCxnSpPr>
          <p:nvPr/>
        </p:nvCxnSpPr>
        <p:spPr>
          <a:xfrm>
            <a:off x="2433880" y="1482617"/>
            <a:ext cx="1909520" cy="1433821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6172199" y="3680295"/>
            <a:ext cx="1597617" cy="84023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Top Downstream Moderator</a:t>
            </a:r>
          </a:p>
        </p:txBody>
      </p:sp>
      <p:cxnSp>
        <p:nvCxnSpPr>
          <p:cNvPr id="24" name="Straight Arrow Connector 23"/>
          <p:cNvCxnSpPr>
            <a:cxnSpLocks/>
            <a:stCxn id="23" idx="1"/>
          </p:cNvCxnSpPr>
          <p:nvPr/>
        </p:nvCxnSpPr>
        <p:spPr>
          <a:xfrm flipH="1">
            <a:off x="4432517" y="4100410"/>
            <a:ext cx="1739682" cy="504741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cxnSpLocks/>
          </p:cNvCxnSpPr>
          <p:nvPr/>
        </p:nvCxnSpPr>
        <p:spPr>
          <a:xfrm>
            <a:off x="4432517" y="4605151"/>
            <a:ext cx="3285639" cy="42011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6055953" y="5439691"/>
            <a:ext cx="1398731" cy="5909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Neutrons to 4, 5, and 6</a:t>
            </a:r>
          </a:p>
        </p:txBody>
      </p:sp>
      <p:cxnSp>
        <p:nvCxnSpPr>
          <p:cNvPr id="34" name="Straight Arrow Connector 33"/>
          <p:cNvCxnSpPr>
            <a:cxnSpLocks/>
            <a:stCxn id="33" idx="0"/>
          </p:cNvCxnSpPr>
          <p:nvPr/>
        </p:nvCxnSpPr>
        <p:spPr>
          <a:xfrm flipV="1">
            <a:off x="6755319" y="4934951"/>
            <a:ext cx="120762" cy="50474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76200"/>
            <a:ext cx="8839200" cy="729430"/>
          </a:xfrm>
          <a:solidFill>
            <a:schemeClr val="bg1"/>
          </a:solidFill>
        </p:spPr>
        <p:txBody>
          <a:bodyPr/>
          <a:lstStyle/>
          <a:p>
            <a:r>
              <a:rPr lang="en-US" sz="2400" dirty="0"/>
              <a:t>It is important to understand the context of the location within the broader target system assembly</a:t>
            </a:r>
          </a:p>
        </p:txBody>
      </p:sp>
    </p:spTree>
    <p:extLst>
      <p:ext uri="{BB962C8B-B14F-4D97-AF65-F5344CB8AC3E}">
        <p14:creationId xmlns:p14="http://schemas.microsoft.com/office/powerpoint/2010/main" val="9151913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7884" y="177800"/>
            <a:ext cx="1415512" cy="594515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/>
          <a:srcRect l="13655" t="5862" r="2456" b="12523"/>
          <a:stretch/>
        </p:blipFill>
        <p:spPr>
          <a:xfrm>
            <a:off x="4787491" y="915055"/>
            <a:ext cx="2294390" cy="1903438"/>
          </a:xfrm>
          <a:prstGeom prst="rect">
            <a:avLst/>
          </a:prstGeom>
          <a:ln>
            <a:solidFill>
              <a:srgbClr val="0000FF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433" y="76200"/>
            <a:ext cx="6963367" cy="729430"/>
          </a:xfrm>
        </p:spPr>
        <p:txBody>
          <a:bodyPr/>
          <a:lstStyle/>
          <a:p>
            <a:r>
              <a:rPr lang="en-US" sz="2400" dirty="0"/>
              <a:t>The specific water emanation location is between the mid and upper IRP sections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4940" y="781368"/>
            <a:ext cx="1646785" cy="554198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497" y="3787811"/>
            <a:ext cx="1186441" cy="6740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dirty="0"/>
              <a:t>Top Downstream Moderator</a:t>
            </a:r>
          </a:p>
        </p:txBody>
      </p:sp>
      <p:cxnSp>
        <p:nvCxnSpPr>
          <p:cNvPr id="6" name="Straight Arrow Connector 5"/>
          <p:cNvCxnSpPr>
            <a:cxnSpLocks/>
            <a:stCxn id="5" idx="2"/>
          </p:cNvCxnSpPr>
          <p:nvPr/>
        </p:nvCxnSpPr>
        <p:spPr>
          <a:xfrm>
            <a:off x="600718" y="4461842"/>
            <a:ext cx="1215281" cy="920784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>
            <a:cxnSpLocks/>
          </p:cNvCxnSpPr>
          <p:nvPr/>
        </p:nvCxnSpPr>
        <p:spPr>
          <a:xfrm>
            <a:off x="1815999" y="5382626"/>
            <a:ext cx="1358683" cy="24360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cxnSpLocks/>
            <a:stCxn id="8" idx="0"/>
          </p:cNvCxnSpPr>
          <p:nvPr/>
        </p:nvCxnSpPr>
        <p:spPr>
          <a:xfrm flipV="1">
            <a:off x="2718123" y="5562609"/>
            <a:ext cx="120762" cy="50474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018757" y="6067349"/>
            <a:ext cx="1398731" cy="590931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Neutrons to 4, 5, and 6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565721" y="3023122"/>
            <a:ext cx="2089506" cy="2086725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Leak is from water annulus that surrounds the Top Downstream Moderator transfer line between the indicated elevations</a:t>
            </a:r>
          </a:p>
        </p:txBody>
      </p:sp>
      <p:cxnSp>
        <p:nvCxnSpPr>
          <p:cNvPr id="16" name="Straight Arrow Connector 15"/>
          <p:cNvCxnSpPr>
            <a:cxnSpLocks/>
          </p:cNvCxnSpPr>
          <p:nvPr/>
        </p:nvCxnSpPr>
        <p:spPr>
          <a:xfrm flipH="1">
            <a:off x="1815999" y="5109847"/>
            <a:ext cx="749722" cy="180241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cxnSpLocks/>
          </p:cNvCxnSpPr>
          <p:nvPr/>
        </p:nvCxnSpPr>
        <p:spPr>
          <a:xfrm flipH="1" flipV="1">
            <a:off x="2018757" y="2681206"/>
            <a:ext cx="546965" cy="341916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cxnSpLocks/>
            <a:stCxn id="29" idx="0"/>
          </p:cNvCxnSpPr>
          <p:nvPr/>
        </p:nvCxnSpPr>
        <p:spPr>
          <a:xfrm flipH="1" flipV="1">
            <a:off x="6511222" y="2372811"/>
            <a:ext cx="900084" cy="1007078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6439798" y="3379889"/>
            <a:ext cx="1943015" cy="590931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Water break off from transfer line</a:t>
            </a:r>
          </a:p>
        </p:txBody>
      </p:sp>
      <p:sp>
        <p:nvSpPr>
          <p:cNvPr id="32" name="Rectangle 31"/>
          <p:cNvSpPr/>
          <p:nvPr/>
        </p:nvSpPr>
        <p:spPr>
          <a:xfrm>
            <a:off x="7287884" y="2432782"/>
            <a:ext cx="578603" cy="496422"/>
          </a:xfrm>
          <a:prstGeom prst="rect">
            <a:avLst/>
          </a:prstGeom>
          <a:noFill/>
          <a:ln>
            <a:solidFill>
              <a:srgbClr val="0000FF"/>
            </a:solidFill>
          </a:ln>
          <a:effectLst/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contourClr>
              <a:schemeClr val="lt1"/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5155130" y="4160534"/>
            <a:ext cx="2106284" cy="84023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Water annulus termination weld to helium line</a:t>
            </a:r>
          </a:p>
        </p:txBody>
      </p:sp>
      <p:cxnSp>
        <p:nvCxnSpPr>
          <p:cNvPr id="46" name="Straight Arrow Connector 45"/>
          <p:cNvCxnSpPr>
            <a:cxnSpLocks/>
            <a:stCxn id="44" idx="0"/>
          </p:cNvCxnSpPr>
          <p:nvPr/>
        </p:nvCxnSpPr>
        <p:spPr>
          <a:xfrm flipH="1" flipV="1">
            <a:off x="6185984" y="2231756"/>
            <a:ext cx="22288" cy="1928778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2555754" y="1361308"/>
            <a:ext cx="2195593" cy="1089529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Helium annulus termination, water flowing from this location</a:t>
            </a:r>
          </a:p>
        </p:txBody>
      </p:sp>
      <p:cxnSp>
        <p:nvCxnSpPr>
          <p:cNvPr id="50" name="Straight Arrow Connector 49"/>
          <p:cNvCxnSpPr>
            <a:cxnSpLocks/>
            <a:stCxn id="47" idx="3"/>
          </p:cNvCxnSpPr>
          <p:nvPr/>
        </p:nvCxnSpPr>
        <p:spPr>
          <a:xfrm flipV="1">
            <a:off x="4751347" y="1286359"/>
            <a:ext cx="502578" cy="619714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>
            <a:cxnSpLocks/>
            <a:stCxn id="32" idx="1"/>
            <a:endCxn id="31" idx="3"/>
          </p:cNvCxnSpPr>
          <p:nvPr/>
        </p:nvCxnSpPr>
        <p:spPr>
          <a:xfrm flipH="1" flipV="1">
            <a:off x="7081881" y="1866774"/>
            <a:ext cx="206003" cy="814219"/>
          </a:xfrm>
          <a:prstGeom prst="straightConnector1">
            <a:avLst/>
          </a:prstGeom>
          <a:ln w="1905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105400" y="5486400"/>
            <a:ext cx="2794862" cy="590931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Top Downstream transfer and water lines </a:t>
            </a:r>
          </a:p>
        </p:txBody>
      </p:sp>
      <p:cxnSp>
        <p:nvCxnSpPr>
          <p:cNvPr id="23" name="Straight Arrow Connector 22"/>
          <p:cNvCxnSpPr>
            <a:cxnSpLocks/>
            <a:stCxn id="13" idx="0"/>
          </p:cNvCxnSpPr>
          <p:nvPr/>
        </p:nvCxnSpPr>
        <p:spPr>
          <a:xfrm flipV="1">
            <a:off x="6502831" y="4572000"/>
            <a:ext cx="2031569" cy="91440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7512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69" y="672621"/>
            <a:ext cx="9147269" cy="5651979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-29568" y="824025"/>
            <a:ext cx="8622021" cy="5442341"/>
            <a:chOff x="-29568" y="838711"/>
            <a:chExt cx="9693830" cy="5970294"/>
          </a:xfrm>
        </p:grpSpPr>
        <p:cxnSp>
          <p:nvCxnSpPr>
            <p:cNvPr id="5" name="Straight Connector 4"/>
            <p:cNvCxnSpPr>
              <a:cxnSpLocks/>
            </p:cNvCxnSpPr>
            <p:nvPr/>
          </p:nvCxnSpPr>
          <p:spPr>
            <a:xfrm flipH="1">
              <a:off x="-29568" y="4228454"/>
              <a:ext cx="9693830" cy="1"/>
            </a:xfrm>
            <a:prstGeom prst="line">
              <a:avLst/>
            </a:prstGeom>
            <a:ln w="57150">
              <a:prstDash val="dash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6" name="TextBox 5"/>
            <p:cNvSpPr txBox="1"/>
            <p:nvPr/>
          </p:nvSpPr>
          <p:spPr>
            <a:xfrm>
              <a:off x="6602963" y="4077429"/>
              <a:ext cx="1390203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dirty="0"/>
                <a:t>Center Line</a:t>
              </a:r>
            </a:p>
          </p:txBody>
        </p:sp>
        <p:cxnSp>
          <p:nvCxnSpPr>
            <p:cNvPr id="10" name="Straight Arrow Connector 9"/>
            <p:cNvCxnSpPr>
              <a:cxnSpLocks/>
            </p:cNvCxnSpPr>
            <p:nvPr/>
          </p:nvCxnSpPr>
          <p:spPr>
            <a:xfrm flipV="1">
              <a:off x="3495884" y="4463960"/>
              <a:ext cx="3915073" cy="10503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4765745" y="4354139"/>
              <a:ext cx="1328763" cy="21698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900" dirty="0"/>
                <a:t>H2 supply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902113" y="3492056"/>
              <a:ext cx="908285" cy="20313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800" dirty="0"/>
                <a:t>Vacuum</a:t>
              </a:r>
            </a:p>
          </p:txBody>
        </p:sp>
        <p:cxnSp>
          <p:nvCxnSpPr>
            <p:cNvPr id="15" name="Straight Arrow Connector 14"/>
            <p:cNvCxnSpPr>
              <a:cxnSpLocks/>
            </p:cNvCxnSpPr>
            <p:nvPr/>
          </p:nvCxnSpPr>
          <p:spPr>
            <a:xfrm flipH="1" flipV="1">
              <a:off x="3442138" y="3335305"/>
              <a:ext cx="3810000" cy="188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4902113" y="3233927"/>
              <a:ext cx="908285" cy="20313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800" dirty="0"/>
                <a:t>H2 return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344902" y="2645665"/>
              <a:ext cx="3769588" cy="22508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800" dirty="0"/>
                <a:t>Core Vessel helium by design, filled with stagnant leaked water</a:t>
              </a:r>
            </a:p>
          </p:txBody>
        </p:sp>
        <p:cxnSp>
          <p:nvCxnSpPr>
            <p:cNvPr id="24" name="Straight Arrow Connector 23"/>
            <p:cNvCxnSpPr>
              <a:cxnSpLocks/>
            </p:cNvCxnSpPr>
            <p:nvPr/>
          </p:nvCxnSpPr>
          <p:spPr>
            <a:xfrm>
              <a:off x="5946064" y="2232179"/>
              <a:ext cx="3029770" cy="5458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6665668" y="2137097"/>
              <a:ext cx="1902500" cy="20313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800" dirty="0"/>
                <a:t>Loop 3 light water flow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3510414" y="1316743"/>
              <a:ext cx="1290920" cy="46818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800" dirty="0"/>
                <a:t>Helium boundary, ID of water boundary, which is leaking</a:t>
              </a:r>
            </a:p>
          </p:txBody>
        </p:sp>
        <p:cxnSp>
          <p:nvCxnSpPr>
            <p:cNvPr id="32" name="Straight Arrow Connector 31"/>
            <p:cNvCxnSpPr>
              <a:cxnSpLocks/>
              <a:stCxn id="30" idx="2"/>
            </p:cNvCxnSpPr>
            <p:nvPr/>
          </p:nvCxnSpPr>
          <p:spPr>
            <a:xfrm>
              <a:off x="4155874" y="1784929"/>
              <a:ext cx="793590" cy="821807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>
              <a:cxnSpLocks/>
            </p:cNvCxnSpPr>
            <p:nvPr/>
          </p:nvCxnSpPr>
          <p:spPr>
            <a:xfrm>
              <a:off x="5946064" y="838711"/>
              <a:ext cx="0" cy="1399953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5" name="TextBox 34"/>
            <p:cNvSpPr txBox="1"/>
            <p:nvPr/>
          </p:nvSpPr>
          <p:spPr>
            <a:xfrm>
              <a:off x="3344902" y="5729314"/>
              <a:ext cx="3769588" cy="22406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800" dirty="0"/>
                <a:t>Core Vessel helium by design, filled with stagnant leaked water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4970083" y="4867118"/>
              <a:ext cx="908285" cy="20313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800" dirty="0"/>
                <a:t>Vacuum</a:t>
              </a:r>
            </a:p>
          </p:txBody>
        </p:sp>
        <p:cxnSp>
          <p:nvCxnSpPr>
            <p:cNvPr id="43" name="Straight Arrow Connector 42"/>
            <p:cNvCxnSpPr>
              <a:cxnSpLocks/>
            </p:cNvCxnSpPr>
            <p:nvPr/>
          </p:nvCxnSpPr>
          <p:spPr>
            <a:xfrm flipH="1" flipV="1">
              <a:off x="3515596" y="5237594"/>
              <a:ext cx="3810000" cy="188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4" name="TextBox 43"/>
            <p:cNvSpPr txBox="1"/>
            <p:nvPr/>
          </p:nvSpPr>
          <p:spPr>
            <a:xfrm>
              <a:off x="4975571" y="5136216"/>
              <a:ext cx="908285" cy="20313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800" dirty="0"/>
                <a:t>H2 return</a:t>
              </a:r>
            </a:p>
          </p:txBody>
        </p:sp>
        <p:cxnSp>
          <p:nvCxnSpPr>
            <p:cNvPr id="45" name="Straight Arrow Connector 44"/>
            <p:cNvCxnSpPr>
              <a:cxnSpLocks/>
            </p:cNvCxnSpPr>
            <p:nvPr/>
          </p:nvCxnSpPr>
          <p:spPr>
            <a:xfrm>
              <a:off x="5909392" y="6268958"/>
              <a:ext cx="2971849" cy="23098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6" name="TextBox 45"/>
            <p:cNvSpPr txBox="1"/>
            <p:nvPr/>
          </p:nvSpPr>
          <p:spPr>
            <a:xfrm>
              <a:off x="6566212" y="6172016"/>
              <a:ext cx="1902500" cy="21698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900" dirty="0"/>
                <a:t>Loop 3 light water flow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4975570" y="5424614"/>
              <a:ext cx="908285" cy="20313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800" dirty="0"/>
                <a:t>Vacuum</a:t>
              </a: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4902112" y="2934136"/>
              <a:ext cx="908285" cy="20313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800" dirty="0"/>
                <a:t>Vacuum</a:t>
              </a: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2890345" y="6219272"/>
              <a:ext cx="1225609" cy="58973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800" dirty="0"/>
                <a:t>Helium boundary, ID of water boundary, which is leaking</a:t>
              </a:r>
            </a:p>
          </p:txBody>
        </p:sp>
        <p:cxnSp>
          <p:nvCxnSpPr>
            <p:cNvPr id="52" name="Straight Arrow Connector 51"/>
            <p:cNvCxnSpPr>
              <a:cxnSpLocks/>
              <a:stCxn id="51" idx="0"/>
            </p:cNvCxnSpPr>
            <p:nvPr/>
          </p:nvCxnSpPr>
          <p:spPr>
            <a:xfrm flipH="1" flipV="1">
              <a:off x="3483897" y="5963768"/>
              <a:ext cx="19253" cy="255504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TextBox 67"/>
            <p:cNvSpPr txBox="1"/>
            <p:nvPr/>
          </p:nvSpPr>
          <p:spPr>
            <a:xfrm>
              <a:off x="1517154" y="1875818"/>
              <a:ext cx="1135158" cy="3139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800" dirty="0"/>
                <a:t>Fillet weld sealing water annulus</a:t>
              </a:r>
            </a:p>
          </p:txBody>
        </p:sp>
        <p:cxnSp>
          <p:nvCxnSpPr>
            <p:cNvPr id="69" name="Straight Arrow Connector 68"/>
            <p:cNvCxnSpPr>
              <a:cxnSpLocks/>
            </p:cNvCxnSpPr>
            <p:nvPr/>
          </p:nvCxnSpPr>
          <p:spPr>
            <a:xfrm>
              <a:off x="1023506" y="2032784"/>
              <a:ext cx="179557" cy="533266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>
              <a:cxnSpLocks/>
            </p:cNvCxnSpPr>
            <p:nvPr/>
          </p:nvCxnSpPr>
          <p:spPr>
            <a:xfrm>
              <a:off x="1023506" y="2032784"/>
              <a:ext cx="493647" cy="0"/>
            </a:xfrm>
            <a:prstGeom prst="line">
              <a:avLst/>
            </a:prstGeom>
            <a:ln w="1905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8" name="Oval 77"/>
            <p:cNvSpPr/>
            <p:nvPr/>
          </p:nvSpPr>
          <p:spPr>
            <a:xfrm>
              <a:off x="947305" y="1961288"/>
              <a:ext cx="152400" cy="156966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  <a:effectLst/>
            <a:scene3d>
              <a:camera prst="orthographicFront">
                <a:rot lat="0" lon="0" rev="0"/>
              </a:camera>
              <a:lightRig rig="balanced" dir="t">
                <a:rot lat="0" lon="0" rev="0"/>
              </a:lightRig>
            </a:scene3d>
            <a:sp3d>
              <a:contourClr>
                <a:schemeClr val="lt1"/>
              </a:contourClr>
            </a:sp3d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175021" y="1188629"/>
              <a:ext cx="1581485" cy="58973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800" dirty="0"/>
                <a:t>Helium annulus termination (vertical in reality), water flowing from this location</a:t>
              </a:r>
            </a:p>
          </p:txBody>
        </p:sp>
        <p:cxnSp>
          <p:nvCxnSpPr>
            <p:cNvPr id="82" name="Straight Arrow Connector 81"/>
            <p:cNvCxnSpPr>
              <a:stCxn id="80" idx="2"/>
            </p:cNvCxnSpPr>
            <p:nvPr/>
          </p:nvCxnSpPr>
          <p:spPr>
            <a:xfrm flipH="1">
              <a:off x="160250" y="1778362"/>
              <a:ext cx="805512" cy="882685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TextBox 82"/>
            <p:cNvSpPr txBox="1"/>
            <p:nvPr/>
          </p:nvSpPr>
          <p:spPr>
            <a:xfrm>
              <a:off x="19099" y="6176632"/>
              <a:ext cx="1526680" cy="61266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800" dirty="0"/>
                <a:t>Helium annulus termination (vertical in reality), water flowing from this location</a:t>
              </a:r>
            </a:p>
          </p:txBody>
        </p:sp>
        <p:cxnSp>
          <p:nvCxnSpPr>
            <p:cNvPr id="84" name="Straight Arrow Connector 83"/>
            <p:cNvCxnSpPr>
              <a:cxnSpLocks/>
              <a:stCxn id="83" idx="0"/>
            </p:cNvCxnSpPr>
            <p:nvPr/>
          </p:nvCxnSpPr>
          <p:spPr>
            <a:xfrm flipH="1" flipV="1">
              <a:off x="135642" y="5863193"/>
              <a:ext cx="646798" cy="313439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0"/>
            <a:ext cx="9055817" cy="964110"/>
          </a:xfrm>
        </p:spPr>
        <p:txBody>
          <a:bodyPr/>
          <a:lstStyle/>
          <a:p>
            <a:r>
              <a:rPr lang="en-US" sz="2200" dirty="0"/>
              <a:t>The leak is within the complex nested piping assembly for the top downstream hydrogen moderator but manifests at the end of the helium annulus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086600" y="838200"/>
            <a:ext cx="1357881" cy="761234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dirty="0"/>
              <a:t>Rotated 90 degrees for clarity</a:t>
            </a:r>
          </a:p>
        </p:txBody>
      </p:sp>
    </p:spTree>
    <p:extLst>
      <p:ext uri="{BB962C8B-B14F-4D97-AF65-F5344CB8AC3E}">
        <p14:creationId xmlns:p14="http://schemas.microsoft.com/office/powerpoint/2010/main" val="34457284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432" y="76200"/>
            <a:ext cx="8944567" cy="729430"/>
          </a:xfrm>
        </p:spPr>
        <p:txBody>
          <a:bodyPr/>
          <a:lstStyle/>
          <a:p>
            <a:r>
              <a:rPr lang="en-US" sz="2400" dirty="0"/>
              <a:t>Why did water accumulate in the BL-4B CVI channel and not anywhere else?</a:t>
            </a:r>
          </a:p>
        </p:txBody>
      </p:sp>
      <p:pic>
        <p:nvPicPr>
          <p:cNvPr id="2050" name="Picture 2" descr="image0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955374"/>
            <a:ext cx="6839882" cy="5293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543800" y="1206868"/>
            <a:ext cx="1371600" cy="4584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BL-4B has the only canted (-4</a:t>
            </a:r>
            <a:r>
              <a:rPr lang="en-US" baseline="30000" dirty="0"/>
              <a:t>o</a:t>
            </a:r>
            <a:r>
              <a:rPr lang="en-US" dirty="0"/>
              <a:t>) CVI channel – has capacity to accumulate ~3.2 liters of water before equilibrium is reached – probably wicking between IRP and ORP</a:t>
            </a:r>
          </a:p>
        </p:txBody>
      </p:sp>
      <p:cxnSp>
        <p:nvCxnSpPr>
          <p:cNvPr id="5" name="Straight Arrow Connector 4"/>
          <p:cNvCxnSpPr>
            <a:cxnSpLocks/>
            <a:stCxn id="4" idx="1"/>
          </p:cNvCxnSpPr>
          <p:nvPr/>
        </p:nvCxnSpPr>
        <p:spPr>
          <a:xfrm flipH="1">
            <a:off x="5029200" y="3499034"/>
            <a:ext cx="2514600" cy="679634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79586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76200" y="949161"/>
            <a:ext cx="8915400" cy="5059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latin typeface="+mj-lt"/>
              </a:rPr>
              <a:t>The hydrogen transfer lines and associated vacuum envelopes are Passive Credited Engineered Controls in the Accelerator Safety Envelope</a:t>
            </a:r>
          </a:p>
          <a:p>
            <a:pPr lvl="1"/>
            <a:r>
              <a:rPr lang="en-US" sz="1800" dirty="0">
                <a:latin typeface="+mj-lt"/>
              </a:rPr>
              <a:t>Filling the helium annulus with water changes the pressure conditions on the outer vacuum jacket, which requires analysis for possible remediation scenarios</a:t>
            </a:r>
          </a:p>
          <a:p>
            <a:pPr lvl="1"/>
            <a:r>
              <a:rPr lang="en-US" sz="1800" dirty="0">
                <a:latin typeface="+mj-lt"/>
              </a:rPr>
              <a:t>The possibility of freezing the water in the event of a hydrogen leak into the vacuum jacket must be assessed</a:t>
            </a:r>
          </a:p>
          <a:p>
            <a:r>
              <a:rPr lang="en-US" sz="2000" dirty="0">
                <a:latin typeface="+mj-lt"/>
              </a:rPr>
              <a:t>Operating the core vessel with a humid atmosphere must be assessed for conditions such as galvanic action, corrosion, and so on</a:t>
            </a:r>
          </a:p>
          <a:p>
            <a:pPr lvl="1"/>
            <a:r>
              <a:rPr lang="en-US" sz="1600" dirty="0">
                <a:latin typeface="+mj-lt"/>
              </a:rPr>
              <a:t>There was evidence of target imaging system mirror damage on the removed PBW</a:t>
            </a:r>
          </a:p>
          <a:p>
            <a:r>
              <a:rPr lang="en-US" sz="2000" dirty="0">
                <a:latin typeface="+mj-lt"/>
              </a:rPr>
              <a:t>BL-4B (Liquids </a:t>
            </a:r>
            <a:r>
              <a:rPr lang="en-US" sz="2000" dirty="0" err="1">
                <a:latin typeface="+mj-lt"/>
              </a:rPr>
              <a:t>Reflectometer</a:t>
            </a:r>
            <a:r>
              <a:rPr lang="en-US" sz="2000" dirty="0">
                <a:latin typeface="+mj-lt"/>
              </a:rPr>
              <a:t>) could not operate because fugitive water has filled it’s canted CVI channel</a:t>
            </a:r>
          </a:p>
          <a:p>
            <a:r>
              <a:rPr lang="en-US" sz="2000" dirty="0">
                <a:latin typeface="+mj-lt"/>
              </a:rPr>
              <a:t>Long-term immersion of the Aluminum Window on the BL-4B CVI had to be analyzed to ensure that integrity can be maintained if this condition cannot be remedied (Passive Credited Engineered Control in the Accelerator Safety Envelope)</a:t>
            </a:r>
          </a:p>
          <a:p>
            <a:r>
              <a:rPr lang="en-US" sz="2000" dirty="0">
                <a:latin typeface="+mj-lt"/>
              </a:rPr>
              <a:t>Capacity for Low Level Liquid Waste accumulation is limited</a:t>
            </a:r>
          </a:p>
          <a:p>
            <a:pPr lvl="1">
              <a:spcBef>
                <a:spcPts val="600"/>
              </a:spcBef>
            </a:pPr>
            <a:endParaRPr lang="en-US" sz="1800" dirty="0">
              <a:latin typeface="+mj-lt"/>
            </a:endParaRPr>
          </a:p>
          <a:p>
            <a:pPr lvl="1"/>
            <a:endParaRPr lang="en-US" sz="2000" dirty="0">
              <a:latin typeface="+mj-lt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50510" y="152400"/>
            <a:ext cx="894109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 kern="1200">
                <a:solidFill>
                  <a:schemeClr val="tx2"/>
                </a:solidFill>
                <a:latin typeface="Arial Black" pitchFamily="34" charset="0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2pPr>
            <a:lvl3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3pPr>
            <a:lvl4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4pPr>
            <a:lvl5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5pPr>
            <a:lvl6pPr marL="4572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6pPr>
            <a:lvl7pPr marL="9144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7pPr>
            <a:lvl8pPr marL="13716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8pPr>
            <a:lvl9pPr marL="18288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6C3A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This condition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6C3A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presented a number of challenges had to be addressed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6C3A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6506572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23420" y="990600"/>
            <a:ext cx="8915400" cy="5059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i="1" dirty="0">
                <a:latin typeface="Arial"/>
                <a:cs typeface="Arial"/>
              </a:rPr>
              <a:t>Note that the affected circuit also cools the top upstream moderator</a:t>
            </a:r>
          </a:p>
          <a:p>
            <a:r>
              <a:rPr lang="en-US" sz="2000" dirty="0">
                <a:latin typeface="Arial"/>
                <a:cs typeface="Arial"/>
              </a:rPr>
              <a:t>Continue operation under the current conditions with water flow extracted at the point of efflux and returned to the loop 3 system</a:t>
            </a:r>
            <a:endParaRPr lang="en-US" sz="1600" dirty="0">
              <a:latin typeface="+mj-lt"/>
            </a:endParaRPr>
          </a:p>
          <a:p>
            <a:r>
              <a:rPr lang="en-US" sz="2000" dirty="0">
                <a:solidFill>
                  <a:srgbClr val="0000FF"/>
                </a:solidFill>
                <a:latin typeface="Arial"/>
                <a:cs typeface="Arial"/>
              </a:rPr>
              <a:t>Attempt to seal the leak with a clay / epoxy compound </a:t>
            </a:r>
          </a:p>
          <a:p>
            <a:pPr lvl="1"/>
            <a:r>
              <a:rPr lang="en-US" sz="1600" dirty="0">
                <a:solidFill>
                  <a:srgbClr val="0000FF"/>
                </a:solidFill>
                <a:latin typeface="Arial"/>
                <a:cs typeface="Arial"/>
              </a:rPr>
              <a:t>Complex problem without knowing details of the size of the leak, configuration and so on</a:t>
            </a:r>
          </a:p>
          <a:p>
            <a:pPr>
              <a:spcBef>
                <a:spcPts val="600"/>
              </a:spcBef>
            </a:pPr>
            <a:r>
              <a:rPr lang="en-US" sz="2000" dirty="0">
                <a:solidFill>
                  <a:srgbClr val="0000FF"/>
                </a:solidFill>
                <a:latin typeface="Arial"/>
                <a:cs typeface="Arial"/>
              </a:rPr>
              <a:t>Seal the annular opening and create a static water volume in the helium annulus – eliminated because of engineering analysis/safety basis issues</a:t>
            </a:r>
          </a:p>
          <a:p>
            <a:pPr lvl="1"/>
            <a:r>
              <a:rPr lang="en-US" sz="1600" dirty="0">
                <a:solidFill>
                  <a:srgbClr val="0000FF"/>
                </a:solidFill>
                <a:latin typeface="Arial"/>
                <a:cs typeface="Arial"/>
              </a:rPr>
              <a:t>May lead to degraded </a:t>
            </a:r>
            <a:r>
              <a:rPr lang="en-US" sz="1600" dirty="0" err="1">
                <a:solidFill>
                  <a:srgbClr val="0000FF"/>
                </a:solidFill>
                <a:latin typeface="Arial"/>
                <a:cs typeface="Arial"/>
              </a:rPr>
              <a:t>neutronic</a:t>
            </a:r>
            <a:r>
              <a:rPr lang="en-US" sz="1600" dirty="0">
                <a:solidFill>
                  <a:srgbClr val="0000FF"/>
                </a:solidFill>
                <a:latin typeface="Arial"/>
                <a:cs typeface="Arial"/>
              </a:rPr>
              <a:t> performance if a water layer develops over the moderator face seen by the instruments</a:t>
            </a:r>
          </a:p>
          <a:p>
            <a:r>
              <a:rPr lang="en-US" sz="2000" dirty="0">
                <a:solidFill>
                  <a:srgbClr val="0000FF"/>
                </a:solidFill>
                <a:latin typeface="Arial"/>
                <a:cs typeface="Arial"/>
              </a:rPr>
              <a:t>Possibly operate the core vessel in sub-atmospheric pressure Helium condition (while maintaining molecular conduction) or under vacuum – safety basis would have to be modified to permit</a:t>
            </a:r>
          </a:p>
          <a:p>
            <a:r>
              <a:rPr lang="en-US" sz="2000" dirty="0" err="1">
                <a:solidFill>
                  <a:srgbClr val="FF0000"/>
                </a:solidFill>
                <a:latin typeface="Arial"/>
                <a:cs typeface="Arial"/>
              </a:rPr>
              <a:t>Passivate</a:t>
            </a:r>
            <a:r>
              <a:rPr lang="en-US" sz="2000" dirty="0">
                <a:solidFill>
                  <a:srgbClr val="FF0000"/>
                </a:solidFill>
                <a:latin typeface="Arial"/>
                <a:cs typeface="Arial"/>
              </a:rPr>
              <a:t> the cryogenic moderator and shut down beam lines 4-6 (last resort)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50510" y="152400"/>
            <a:ext cx="894109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 kern="1200">
                <a:solidFill>
                  <a:schemeClr val="tx2"/>
                </a:solidFill>
                <a:latin typeface="Arial Black" pitchFamily="34" charset="0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2pPr>
            <a:lvl3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3pPr>
            <a:lvl4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4pPr>
            <a:lvl5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5pPr>
            <a:lvl6pPr marL="4572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6pPr>
            <a:lvl7pPr marL="9144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7pPr>
            <a:lvl8pPr marL="13716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8pPr>
            <a:lvl9pPr marL="18288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rgbClr val="006C3A"/>
                </a:solidFill>
                <a:latin typeface="+mj-lt"/>
              </a:rPr>
              <a:t>There was only one viable option to mitigate the leak within the bounds of the approved facility safety basis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6C3A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8780792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032" y="76200"/>
            <a:ext cx="8944568" cy="782522"/>
          </a:xfrm>
        </p:spPr>
        <p:txBody>
          <a:bodyPr/>
          <a:lstStyle/>
          <a:p>
            <a:r>
              <a:rPr lang="en-US" sz="2600" dirty="0"/>
              <a:t>Mitigation of the higher-rate water leak on Loop 3 proved to be challenging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6585" y="738663"/>
            <a:ext cx="3153867" cy="2365401"/>
          </a:xfrm>
          <a:prstGeom prst="rect">
            <a:avLst/>
          </a:prstGeom>
        </p:spPr>
      </p:pic>
      <p:sp>
        <p:nvSpPr>
          <p:cNvPr id="18" name="Content Placeholder 1"/>
          <p:cNvSpPr txBox="1">
            <a:spLocks/>
          </p:cNvSpPr>
          <p:nvPr/>
        </p:nvSpPr>
        <p:spPr bwMode="auto">
          <a:xfrm>
            <a:off x="76200" y="965112"/>
            <a:ext cx="5657274" cy="22872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100" dirty="0"/>
              <a:t>Core vessel lid and shielding were removed </a:t>
            </a:r>
          </a:p>
          <a:p>
            <a:r>
              <a:rPr lang="en-US" sz="2100" dirty="0"/>
              <a:t>A borescope inspection found water (from a hydrogen moderator cooling &amp; pre-moderator circuit) flowing from an unused helium jacket originally intended to surround the transfer line — exact leak location is unknown and inaccessible</a:t>
            </a:r>
          </a:p>
          <a:p>
            <a:pPr lvl="1"/>
            <a:endParaRPr lang="en-US" sz="2100" dirty="0"/>
          </a:p>
        </p:txBody>
      </p:sp>
      <p:grpSp>
        <p:nvGrpSpPr>
          <p:cNvPr id="34" name="Group 33"/>
          <p:cNvGrpSpPr/>
          <p:nvPr/>
        </p:nvGrpSpPr>
        <p:grpSpPr>
          <a:xfrm>
            <a:off x="4419601" y="3241457"/>
            <a:ext cx="4470852" cy="3026145"/>
            <a:chOff x="4419547" y="3215396"/>
            <a:chExt cx="4562841" cy="3088977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143"/>
            <a:stretch/>
          </p:blipFill>
          <p:spPr>
            <a:xfrm>
              <a:off x="4419547" y="3229357"/>
              <a:ext cx="4562841" cy="3075016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6971996" y="3215396"/>
              <a:ext cx="2007281" cy="415498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Transfer Line (Vacuum tubing)</a:t>
              </a:r>
            </a:p>
            <a:p>
              <a:r>
                <a:rPr lang="en-US" sz="1050" dirty="0"/>
                <a:t>1.375” OD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7201666" y="5884474"/>
              <a:ext cx="1777611" cy="41549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050" dirty="0"/>
                <a:t>Helium Jacket</a:t>
              </a:r>
            </a:p>
            <a:p>
              <a:r>
                <a:rPr lang="en-US" sz="1050" dirty="0"/>
                <a:t>1.625” OD (.035” wall)</a:t>
              </a:r>
            </a:p>
          </p:txBody>
        </p:sp>
        <p:cxnSp>
          <p:nvCxnSpPr>
            <p:cNvPr id="19" name="Straight Arrow Connector 18"/>
            <p:cNvCxnSpPr/>
            <p:nvPr/>
          </p:nvCxnSpPr>
          <p:spPr>
            <a:xfrm flipV="1">
              <a:off x="5746427" y="4868473"/>
              <a:ext cx="1340173" cy="768375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>
              <a:stCxn id="9" idx="2"/>
            </p:cNvCxnSpPr>
            <p:nvPr/>
          </p:nvCxnSpPr>
          <p:spPr>
            <a:xfrm flipH="1">
              <a:off x="7557751" y="3630894"/>
              <a:ext cx="417886" cy="616078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>
              <a:stCxn id="10" idx="0"/>
            </p:cNvCxnSpPr>
            <p:nvPr/>
          </p:nvCxnSpPr>
          <p:spPr>
            <a:xfrm flipH="1" flipV="1">
              <a:off x="7662867" y="5313772"/>
              <a:ext cx="427605" cy="570702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sp>
          <p:nvSpPr>
            <p:cNvPr id="6" name="TextBox 5"/>
            <p:cNvSpPr txBox="1"/>
            <p:nvPr/>
          </p:nvSpPr>
          <p:spPr>
            <a:xfrm>
              <a:off x="4765068" y="5646726"/>
              <a:ext cx="981359" cy="25391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Leak location</a:t>
              </a: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199432" y="3252344"/>
            <a:ext cx="4562578" cy="3038428"/>
            <a:chOff x="199382" y="3215396"/>
            <a:chExt cx="4565689" cy="3084576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85" t="2739"/>
            <a:stretch/>
          </p:blipFill>
          <p:spPr>
            <a:xfrm>
              <a:off x="199382" y="3215396"/>
              <a:ext cx="4220165" cy="3084576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562031" y="5645315"/>
              <a:ext cx="838013" cy="23952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1050" dirty="0"/>
                <a:t>IRP Model</a:t>
              </a:r>
            </a:p>
          </p:txBody>
        </p:sp>
        <p:sp>
          <p:nvSpPr>
            <p:cNvPr id="14" name="Oval 13"/>
            <p:cNvSpPr/>
            <p:nvPr/>
          </p:nvSpPr>
          <p:spPr>
            <a:xfrm>
              <a:off x="3066365" y="5597171"/>
              <a:ext cx="242686" cy="253414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4299" tIns="34299" rIns="34299" bIns="34299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31" name="Straight Arrow Connector 30"/>
            <p:cNvCxnSpPr>
              <a:endCxn id="14" idx="6"/>
            </p:cNvCxnSpPr>
            <p:nvPr/>
          </p:nvCxnSpPr>
          <p:spPr>
            <a:xfrm flipH="1" flipV="1">
              <a:off x="3309051" y="5723878"/>
              <a:ext cx="1456020" cy="6447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2262281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710" y="228600"/>
            <a:ext cx="2616490" cy="496290"/>
          </a:xfrm>
        </p:spPr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43000"/>
            <a:ext cx="9144000" cy="4195415"/>
          </a:xfrm>
        </p:spPr>
        <p:txBody>
          <a:bodyPr/>
          <a:lstStyle/>
          <a:p>
            <a:r>
              <a:rPr lang="en-US" dirty="0">
                <a:latin typeface="+mn-lt"/>
              </a:rPr>
              <a:t>What are the Core Vessel components?</a:t>
            </a:r>
          </a:p>
          <a:p>
            <a:r>
              <a:rPr lang="en-US" dirty="0">
                <a:latin typeface="+mn-lt"/>
              </a:rPr>
              <a:t>Core Vessel water leaks</a:t>
            </a:r>
          </a:p>
          <a:p>
            <a:pPr lvl="1"/>
            <a:r>
              <a:rPr lang="en-US" dirty="0">
                <a:latin typeface="+mn-lt"/>
              </a:rPr>
              <a:t>Status and resolution of the first (small) leak (Proton Beam Window)</a:t>
            </a:r>
          </a:p>
          <a:p>
            <a:pPr lvl="1"/>
            <a:r>
              <a:rPr lang="en-US" dirty="0">
                <a:latin typeface="+mn-lt"/>
              </a:rPr>
              <a:t>Status and path forward for the second (larger) leak (Core Vessel Loop 3)</a:t>
            </a:r>
          </a:p>
          <a:p>
            <a:r>
              <a:rPr lang="en-US" dirty="0">
                <a:latin typeface="+mn-lt"/>
              </a:rPr>
              <a:t>Spare Inner Reflector Plug (IRP) fabrication</a:t>
            </a:r>
          </a:p>
        </p:txBody>
      </p:sp>
    </p:spTree>
    <p:extLst>
      <p:ext uri="{BB962C8B-B14F-4D97-AF65-F5344CB8AC3E}">
        <p14:creationId xmlns:p14="http://schemas.microsoft.com/office/powerpoint/2010/main" val="36446337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76200"/>
            <a:ext cx="8915400" cy="824841"/>
          </a:xfrm>
        </p:spPr>
        <p:txBody>
          <a:bodyPr/>
          <a:lstStyle/>
          <a:p>
            <a:r>
              <a:rPr lang="en-US" sz="2800" dirty="0"/>
              <a:t>A coupling was designed to seal the emanation point and port the water away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381000" y="1295400"/>
            <a:ext cx="8540539" cy="4805635"/>
            <a:chOff x="295184" y="1066800"/>
            <a:chExt cx="8540539" cy="4805635"/>
          </a:xfrm>
        </p:grpSpPr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62573" y="1510048"/>
              <a:ext cx="5469659" cy="3924895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4989187" y="1066800"/>
              <a:ext cx="979755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>
                  <a:latin typeface="+mn-lt"/>
                </a:rPr>
                <a:t>Vacuum tube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6129955" y="2947713"/>
              <a:ext cx="1128835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>
                  <a:latin typeface="+mn-lt"/>
                </a:rPr>
                <a:t>Upper RTV port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421600" y="5480662"/>
              <a:ext cx="906017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>
                  <a:latin typeface="+mn-lt"/>
                </a:rPr>
                <a:t>Helium tube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738317" y="4979505"/>
              <a:ext cx="1128835" cy="415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>
                  <a:latin typeface="+mn-lt"/>
                </a:rPr>
                <a:t>Lower RTV port</a:t>
              </a:r>
            </a:p>
            <a:p>
              <a:r>
                <a:rPr lang="en-US" sz="1050" dirty="0">
                  <a:latin typeface="+mn-lt"/>
                </a:rPr>
                <a:t>(primary)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775817" y="3939767"/>
              <a:ext cx="105990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>
                  <a:latin typeface="+mn-lt"/>
                </a:rPr>
                <a:t>Water exit port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31030" y="4092177"/>
              <a:ext cx="1858201" cy="415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>
                  <a:latin typeface="+mn-lt"/>
                </a:rPr>
                <a:t>Internal lip to position clamp</a:t>
              </a:r>
            </a:p>
            <a:p>
              <a:r>
                <a:rPr lang="en-US" sz="1050" dirty="0">
                  <a:latin typeface="+mn-lt"/>
                </a:rPr>
                <a:t>helium tube interface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589986" y="5618519"/>
              <a:ext cx="1334020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>
                  <a:latin typeface="+mn-lt"/>
                </a:rPr>
                <a:t>Lower Buna-N seal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755509" y="1392453"/>
              <a:ext cx="1334020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>
                  <a:latin typeface="+mn-lt"/>
                </a:rPr>
                <a:t>Upper Buna-N seal</a:t>
              </a:r>
            </a:p>
          </p:txBody>
        </p:sp>
        <p:cxnSp>
          <p:nvCxnSpPr>
            <p:cNvPr id="14" name="Straight Arrow Connector 13"/>
            <p:cNvCxnSpPr>
              <a:stCxn id="9" idx="1"/>
            </p:cNvCxnSpPr>
            <p:nvPr/>
          </p:nvCxnSpPr>
          <p:spPr>
            <a:xfrm flipH="1" flipV="1">
              <a:off x="5663353" y="4055215"/>
              <a:ext cx="2112464" cy="1151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 flipH="1">
              <a:off x="5080947" y="3063160"/>
              <a:ext cx="1061295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 flipH="1">
              <a:off x="5630997" y="5094952"/>
              <a:ext cx="1088587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 flipH="1">
              <a:off x="4247654" y="1625495"/>
              <a:ext cx="1617874" cy="1417216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 flipH="1">
              <a:off x="4207264" y="1297694"/>
              <a:ext cx="990139" cy="49485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/>
            <p:nvPr/>
          </p:nvCxnSpPr>
          <p:spPr>
            <a:xfrm flipH="1" flipV="1">
              <a:off x="4369051" y="5093016"/>
              <a:ext cx="563020" cy="525505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 flipV="1">
              <a:off x="2237180" y="5347870"/>
              <a:ext cx="604603" cy="203976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2" name="TextBox 31"/>
            <p:cNvSpPr txBox="1"/>
            <p:nvPr/>
          </p:nvSpPr>
          <p:spPr>
            <a:xfrm>
              <a:off x="295184" y="2830472"/>
              <a:ext cx="995785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>
                  <a:latin typeface="+mn-lt"/>
                </a:rPr>
                <a:t>Threaded rod</a:t>
              </a:r>
            </a:p>
          </p:txBody>
        </p:sp>
        <p:cxnSp>
          <p:nvCxnSpPr>
            <p:cNvPr id="34" name="Straight Arrow Connector 33"/>
            <p:cNvCxnSpPr/>
            <p:nvPr/>
          </p:nvCxnSpPr>
          <p:spPr>
            <a:xfrm flipV="1">
              <a:off x="1187185" y="2083769"/>
              <a:ext cx="1544578" cy="850243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/>
            <p:nvPr/>
          </p:nvCxnSpPr>
          <p:spPr>
            <a:xfrm flipV="1">
              <a:off x="1187184" y="2161428"/>
              <a:ext cx="3401897" cy="772585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2" name="Straight Arrow Connector 41"/>
            <p:cNvCxnSpPr/>
            <p:nvPr/>
          </p:nvCxnSpPr>
          <p:spPr>
            <a:xfrm>
              <a:off x="1829390" y="4413508"/>
              <a:ext cx="1012394" cy="46594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5" name="Content Placeholder 1"/>
          <p:cNvSpPr txBox="1">
            <a:spLocks/>
          </p:cNvSpPr>
          <p:nvPr/>
        </p:nvSpPr>
        <p:spPr bwMode="auto">
          <a:xfrm>
            <a:off x="228600" y="1038115"/>
            <a:ext cx="3429000" cy="1171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>
                <a:latin typeface="+mn-lt"/>
              </a:rPr>
              <a:t>Capacity is up to ~1 gpm – current leak rate is about 1.8 gph</a:t>
            </a:r>
          </a:p>
        </p:txBody>
      </p:sp>
    </p:spTree>
    <p:extLst>
      <p:ext uri="{BB962C8B-B14F-4D97-AF65-F5344CB8AC3E}">
        <p14:creationId xmlns:p14="http://schemas.microsoft.com/office/powerpoint/2010/main" val="33226712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43598"/>
            <a:ext cx="9067799" cy="824841"/>
          </a:xfrm>
        </p:spPr>
        <p:txBody>
          <a:bodyPr/>
          <a:lstStyle/>
          <a:p>
            <a:r>
              <a:rPr lang="en-US" sz="2800" dirty="0"/>
              <a:t>The coupling was thoroughly tested on a mock-up assembly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5055" y="842468"/>
            <a:ext cx="4493145" cy="2815132"/>
          </a:xfrm>
        </p:spPr>
        <p:txBody>
          <a:bodyPr/>
          <a:lstStyle/>
          <a:p>
            <a:r>
              <a:rPr lang="en-US" sz="1900" dirty="0">
                <a:ea typeface="Arial Narrow" charset="0"/>
              </a:rPr>
              <a:t>Two seal designs were considered</a:t>
            </a:r>
          </a:p>
          <a:p>
            <a:r>
              <a:rPr lang="en-US" sz="1900" dirty="0">
                <a:ea typeface="Arial Narrow" charset="0"/>
              </a:rPr>
              <a:t>A mockup was designed and fabricated to:</a:t>
            </a:r>
          </a:p>
          <a:p>
            <a:pPr lvl="1"/>
            <a:r>
              <a:rPr lang="en-US" sz="1600" dirty="0">
                <a:ea typeface="Arial Narrow" charset="0"/>
              </a:rPr>
              <a:t>Assess feasibility/ease of installation of the two designs</a:t>
            </a:r>
          </a:p>
          <a:p>
            <a:pPr lvl="1"/>
            <a:r>
              <a:rPr lang="en-US" sz="1600" dirty="0">
                <a:ea typeface="Arial Narrow" charset="0"/>
              </a:rPr>
              <a:t>Assess the ability to prevent leakage into the core vessel under prototypic conditions</a:t>
            </a:r>
          </a:p>
          <a:p>
            <a:r>
              <a:rPr lang="en-US" sz="1900" dirty="0">
                <a:ea typeface="Arial Narrow" charset="0"/>
              </a:rPr>
              <a:t>One design option was successful</a:t>
            </a:r>
          </a:p>
        </p:txBody>
      </p:sp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33" b="17682"/>
          <a:stretch/>
        </p:blipFill>
        <p:spPr bwMode="auto">
          <a:xfrm>
            <a:off x="838869" y="3593729"/>
            <a:ext cx="3047700" cy="2787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5" name="Group 24"/>
          <p:cNvGrpSpPr/>
          <p:nvPr/>
        </p:nvGrpSpPr>
        <p:grpSpPr>
          <a:xfrm>
            <a:off x="4689710" y="990600"/>
            <a:ext cx="4434488" cy="4965962"/>
            <a:chOff x="4689710" y="990600"/>
            <a:chExt cx="4434488" cy="4965962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9710" y="990600"/>
              <a:ext cx="4434488" cy="4965962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7110159" y="1090317"/>
              <a:ext cx="1859244" cy="1061829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1400" dirty="0"/>
                <a:t>Per the design, the Room Temperature Vulcanization Silicone filled in well behind the lower seal</a:t>
              </a:r>
            </a:p>
          </p:txBody>
        </p:sp>
        <p:cxnSp>
          <p:nvCxnSpPr>
            <p:cNvPr id="10" name="Straight Arrow Connector 9"/>
            <p:cNvCxnSpPr>
              <a:stCxn id="9" idx="2"/>
            </p:cNvCxnSpPr>
            <p:nvPr/>
          </p:nvCxnSpPr>
          <p:spPr>
            <a:xfrm flipH="1">
              <a:off x="6777815" y="2152146"/>
              <a:ext cx="1261966" cy="1031825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4740895" y="3952152"/>
              <a:ext cx="1518122" cy="480131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1400" dirty="0"/>
                <a:t>Clamp resting on helium tube</a:t>
              </a:r>
            </a:p>
          </p:txBody>
        </p:sp>
        <p:sp>
          <p:nvSpPr>
            <p:cNvPr id="12" name="Rectangle 11"/>
            <p:cNvSpPr/>
            <p:nvPr/>
          </p:nvSpPr>
          <p:spPr>
            <a:xfrm rot="157196">
              <a:off x="5932424" y="2959685"/>
              <a:ext cx="707366" cy="750498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13" name="Straight Arrow Connector 12"/>
            <p:cNvCxnSpPr>
              <a:stCxn id="11" idx="0"/>
            </p:cNvCxnSpPr>
            <p:nvPr/>
          </p:nvCxnSpPr>
          <p:spPr>
            <a:xfrm flipV="1">
              <a:off x="5499956" y="2862076"/>
              <a:ext cx="323480" cy="1090076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7321195" y="4398814"/>
              <a:ext cx="1648208" cy="28623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1400" dirty="0"/>
                <a:t>Seal cross-section</a:t>
              </a:r>
            </a:p>
          </p:txBody>
        </p:sp>
        <p:cxnSp>
          <p:nvCxnSpPr>
            <p:cNvPr id="16" name="Straight Arrow Connector 15"/>
            <p:cNvCxnSpPr/>
            <p:nvPr/>
          </p:nvCxnSpPr>
          <p:spPr>
            <a:xfrm flipH="1" flipV="1">
              <a:off x="6613076" y="3725960"/>
              <a:ext cx="742940" cy="672854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9844016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4995"/>
            <a:ext cx="8796020" cy="530805"/>
          </a:xfrm>
        </p:spPr>
        <p:txBody>
          <a:bodyPr/>
          <a:lstStyle/>
          <a:p>
            <a:r>
              <a:rPr lang="en-US" dirty="0"/>
              <a:t>Installation of the coupling was challenging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9434" y="979538"/>
            <a:ext cx="3991566" cy="1763662"/>
          </a:xfrm>
        </p:spPr>
        <p:txBody>
          <a:bodyPr/>
          <a:lstStyle/>
          <a:p>
            <a:r>
              <a:rPr lang="en-US" sz="2200" dirty="0">
                <a:latin typeface="+mn-lt"/>
                <a:ea typeface="Arial Narrow" charset="0"/>
                <a:cs typeface="Arial Narrow" charset="0"/>
              </a:rPr>
              <a:t>An initial installation attempt on February 9 revealed unexpected changes in transfer line outer diameter requiring coupling modifications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10834"/>
          <a:stretch/>
        </p:blipFill>
        <p:spPr>
          <a:xfrm>
            <a:off x="4495800" y="762000"/>
            <a:ext cx="4404995" cy="40871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433" y="3115733"/>
            <a:ext cx="3962400" cy="2971800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4267200" y="5029200"/>
            <a:ext cx="468122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>
                <a:ea typeface="Arial Narrow" charset="0"/>
              </a:rPr>
              <a:t>The coupling was modified and installed after addressing further minor fit-up issues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2180633" y="2743200"/>
            <a:ext cx="867367" cy="14478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2180633" y="2743200"/>
            <a:ext cx="638767" cy="24384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73152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838200"/>
            <a:ext cx="8458200" cy="547295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76200" y="19050"/>
            <a:ext cx="8868367" cy="1043362"/>
          </a:xfrm>
        </p:spPr>
        <p:txBody>
          <a:bodyPr/>
          <a:lstStyle/>
          <a:p>
            <a:r>
              <a:rPr lang="en-US" sz="2400" dirty="0"/>
              <a:t>Operational and safety issues required the water to be routed outside the core vessel (vacuum jacket integrity, low level liquid waste, BL-4B) </a:t>
            </a:r>
          </a:p>
        </p:txBody>
      </p:sp>
      <p:sp>
        <p:nvSpPr>
          <p:cNvPr id="5" name="Content Placeholder 1"/>
          <p:cNvSpPr txBox="1">
            <a:spLocks/>
          </p:cNvSpPr>
          <p:nvPr/>
        </p:nvSpPr>
        <p:spPr bwMode="auto">
          <a:xfrm>
            <a:off x="194140" y="1047750"/>
            <a:ext cx="3429000" cy="397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latin typeface="Arial Narrow" panose="020B0606020202030204" pitchFamily="34" charset="0"/>
              </a:rPr>
              <a:t>System is installed and operational</a:t>
            </a:r>
          </a:p>
        </p:txBody>
      </p:sp>
    </p:spTree>
    <p:extLst>
      <p:ext uri="{BB962C8B-B14F-4D97-AF65-F5344CB8AC3E}">
        <p14:creationId xmlns:p14="http://schemas.microsoft.com/office/powerpoint/2010/main" val="39030133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3124200" y="990600"/>
            <a:ext cx="5852147" cy="5105400"/>
            <a:chOff x="2971800" y="1171755"/>
            <a:chExt cx="6004547" cy="5177771"/>
          </a:xfrm>
        </p:grpSpPr>
        <p:pic>
          <p:nvPicPr>
            <p:cNvPr id="2" name="Picture 1" descr="20170123_084944.jp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024"/>
            <a:stretch/>
          </p:blipFill>
          <p:spPr>
            <a:xfrm>
              <a:off x="2971800" y="1171755"/>
              <a:ext cx="6004547" cy="5177771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3665586" y="1441584"/>
              <a:ext cx="1600200" cy="595548"/>
            </a:xfrm>
            <a:prstGeom prst="rect">
              <a:avLst/>
            </a:prstGeom>
            <a:solidFill>
              <a:schemeClr val="bg2"/>
            </a:solidFill>
            <a:ln w="12700" cmpd="sng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dirty="0">
                  <a:latin typeface="Arial Narrow" charset="0"/>
                  <a:ea typeface="Arial Narrow" charset="0"/>
                  <a:cs typeface="Arial Narrow" charset="0"/>
                </a:rPr>
                <a:t>Core Vessel (w/ lid on)</a:t>
              </a:r>
            </a:p>
          </p:txBody>
        </p:sp>
        <p:sp>
          <p:nvSpPr>
            <p:cNvPr id="9" name="Donut 8"/>
            <p:cNvSpPr/>
            <p:nvPr/>
          </p:nvSpPr>
          <p:spPr>
            <a:xfrm rot="18900000">
              <a:off x="6044719" y="2403648"/>
              <a:ext cx="2362200" cy="2895600"/>
            </a:xfrm>
            <a:prstGeom prst="donut">
              <a:avLst>
                <a:gd name="adj" fmla="val 1607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7052732" y="5487746"/>
              <a:ext cx="1905000" cy="844847"/>
            </a:xfrm>
            <a:prstGeom prst="rect">
              <a:avLst/>
            </a:prstGeom>
            <a:solidFill>
              <a:schemeClr val="bg2"/>
            </a:solidFill>
            <a:ln w="12700" cmpd="sng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dirty="0">
                  <a:latin typeface="Arial Narrow" charset="0"/>
                  <a:ea typeface="Arial Narrow" charset="0"/>
                  <a:cs typeface="Arial Narrow" charset="0"/>
                </a:rPr>
                <a:t>Temporary Water Pump w/ Heater (140 </a:t>
              </a:r>
              <a:r>
                <a:rPr lang="en-US" baseline="30000" dirty="0">
                  <a:latin typeface="Arial Narrow" charset="0"/>
                  <a:ea typeface="Arial Narrow" charset="0"/>
                  <a:cs typeface="Arial Narrow" charset="0"/>
                </a:rPr>
                <a:t>o</a:t>
              </a:r>
              <a:r>
                <a:rPr lang="en-US" dirty="0">
                  <a:latin typeface="Arial Narrow" charset="0"/>
                  <a:ea typeface="Arial Narrow" charset="0"/>
                  <a:cs typeface="Arial Narrow" charset="0"/>
                </a:rPr>
                <a:t>F)</a:t>
              </a:r>
            </a:p>
          </p:txBody>
        </p:sp>
        <p:cxnSp>
          <p:nvCxnSpPr>
            <p:cNvPr id="12" name="Straight Arrow Connector 11"/>
            <p:cNvCxnSpPr>
              <a:stCxn id="10" idx="0"/>
            </p:cNvCxnSpPr>
            <p:nvPr/>
          </p:nvCxnSpPr>
          <p:spPr>
            <a:xfrm flipH="1" flipV="1">
              <a:off x="7924800" y="5029200"/>
              <a:ext cx="80432" cy="458546"/>
            </a:xfrm>
            <a:prstGeom prst="straightConnector1">
              <a:avLst/>
            </a:prstGeom>
            <a:ln w="38100" cmpd="sng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Donut 13"/>
            <p:cNvSpPr/>
            <p:nvPr/>
          </p:nvSpPr>
          <p:spPr>
            <a:xfrm>
              <a:off x="3665586" y="2748637"/>
              <a:ext cx="914400" cy="1066800"/>
            </a:xfrm>
            <a:prstGeom prst="donut">
              <a:avLst>
                <a:gd name="adj" fmla="val 3983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793067" y="5238447"/>
              <a:ext cx="2590801" cy="852141"/>
            </a:xfrm>
            <a:prstGeom prst="rect">
              <a:avLst/>
            </a:prstGeom>
            <a:solidFill>
              <a:schemeClr val="bg2"/>
            </a:solidFill>
            <a:ln w="12700" cmpd="sng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dirty="0">
                  <a:latin typeface="Arial Narrow" charset="0"/>
                  <a:ea typeface="Arial Narrow" charset="0"/>
                  <a:cs typeface="Arial Narrow" charset="0"/>
                </a:rPr>
                <a:t>Hot Water Lines Connected to BL-4 CVI;</a:t>
              </a:r>
            </a:p>
            <a:p>
              <a:pPr algn="ctr">
                <a:lnSpc>
                  <a:spcPct val="90000"/>
                </a:lnSpc>
              </a:pPr>
              <a:r>
                <a:rPr lang="en-US" dirty="0">
                  <a:latin typeface="Arial Narrow" charset="0"/>
                  <a:ea typeface="Arial Narrow" charset="0"/>
                  <a:cs typeface="Arial Narrow" charset="0"/>
                </a:rPr>
                <a:t>(Heating began 1/21/17)</a:t>
              </a:r>
            </a:p>
          </p:txBody>
        </p:sp>
        <p:cxnSp>
          <p:nvCxnSpPr>
            <p:cNvPr id="16" name="Straight Arrow Connector 15"/>
            <p:cNvCxnSpPr>
              <a:stCxn id="15" idx="0"/>
            </p:cNvCxnSpPr>
            <p:nvPr/>
          </p:nvCxnSpPr>
          <p:spPr>
            <a:xfrm flipH="1" flipV="1">
              <a:off x="4286388" y="3760640"/>
              <a:ext cx="802079" cy="1477807"/>
            </a:xfrm>
            <a:prstGeom prst="straightConnector1">
              <a:avLst/>
            </a:prstGeom>
            <a:ln w="38100" cmpd="sng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Title 1"/>
          <p:cNvSpPr>
            <a:spLocks noGrp="1"/>
          </p:cNvSpPr>
          <p:nvPr>
            <p:ph type="title"/>
          </p:nvPr>
        </p:nvSpPr>
        <p:spPr>
          <a:xfrm>
            <a:off x="0" y="99106"/>
            <a:ext cx="8868367" cy="772519"/>
          </a:xfrm>
        </p:spPr>
        <p:txBody>
          <a:bodyPr/>
          <a:lstStyle/>
          <a:p>
            <a:r>
              <a:rPr lang="en-US" sz="2600" dirty="0"/>
              <a:t>A method was developed and hardware installed to dry out the BL-4B core vessel insert</a:t>
            </a:r>
          </a:p>
        </p:txBody>
      </p:sp>
      <p:sp>
        <p:nvSpPr>
          <p:cNvPr id="23" name="Content Placeholder 1"/>
          <p:cNvSpPr>
            <a:spLocks noGrp="1"/>
          </p:cNvSpPr>
          <p:nvPr>
            <p:ph sz="half" idx="1"/>
          </p:nvPr>
        </p:nvSpPr>
        <p:spPr>
          <a:xfrm>
            <a:off x="0" y="1102985"/>
            <a:ext cx="3106058" cy="4976082"/>
          </a:xfrm>
          <a:noFill/>
        </p:spPr>
        <p:txBody>
          <a:bodyPr/>
          <a:lstStyle/>
          <a:p>
            <a:r>
              <a:rPr lang="en-US" sz="2100" dirty="0">
                <a:latin typeface="+mj-lt"/>
              </a:rPr>
              <a:t>A temporary hot water pump was attached to the BL-4 core vessel insert (CVI) cooling circuit to force the evaporation of water from the Liquids Reflectometer (BL-4B) side of the dual channel beam line </a:t>
            </a:r>
          </a:p>
          <a:p>
            <a:r>
              <a:rPr lang="en-US" sz="2100" dirty="0">
                <a:latin typeface="+mj-lt"/>
              </a:rPr>
              <a:t>Available indications are the the strategy was successful</a:t>
            </a:r>
          </a:p>
        </p:txBody>
      </p:sp>
    </p:spTree>
    <p:extLst>
      <p:ext uri="{BB962C8B-B14F-4D97-AF65-F5344CB8AC3E}">
        <p14:creationId xmlns:p14="http://schemas.microsoft.com/office/powerpoint/2010/main" val="17681753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954709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8266" y="165099"/>
            <a:ext cx="4284133" cy="3213100"/>
          </a:xfrm>
          <a:prstGeom prst="rect">
            <a:avLst/>
          </a:prstGeom>
        </p:spPr>
      </p:pic>
      <p:pic>
        <p:nvPicPr>
          <p:cNvPr id="5" name="Picture 4" descr="IMG_4708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" b="27451"/>
          <a:stretch/>
        </p:blipFill>
        <p:spPr>
          <a:xfrm>
            <a:off x="4165599" y="3412066"/>
            <a:ext cx="4876800" cy="2819400"/>
          </a:xfrm>
          <a:prstGeom prst="rect">
            <a:avLst/>
          </a:prstGeom>
        </p:spPr>
      </p:pic>
      <p:pic>
        <p:nvPicPr>
          <p:cNvPr id="3" name="Picture 2" descr="IMG954710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2133600"/>
            <a:ext cx="4572000" cy="34290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99433" y="236982"/>
            <a:ext cx="4296368" cy="1557349"/>
          </a:xfrm>
        </p:spPr>
        <p:txBody>
          <a:bodyPr/>
          <a:lstStyle/>
          <a:p>
            <a:r>
              <a:rPr lang="en-US" sz="2800" dirty="0"/>
              <a:t>There was direct evidence of water liberated from BL-4B after heating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407833" y="2246017"/>
            <a:ext cx="2590800" cy="590931"/>
          </a:xfrm>
          <a:prstGeom prst="rect">
            <a:avLst/>
          </a:prstGeom>
          <a:solidFill>
            <a:schemeClr val="bg2"/>
          </a:solidFill>
          <a:ln w="12700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latin typeface="Arial Narrow" charset="0"/>
                <a:ea typeface="Arial Narrow" charset="0"/>
                <a:cs typeface="Arial Narrow" charset="0"/>
              </a:rPr>
              <a:t>Condensation Under the Core Vessel Lid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860799" y="4424842"/>
            <a:ext cx="2590800" cy="590931"/>
          </a:xfrm>
          <a:prstGeom prst="rect">
            <a:avLst/>
          </a:prstGeom>
          <a:solidFill>
            <a:schemeClr val="bg2"/>
          </a:solidFill>
          <a:ln w="12700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latin typeface="Arial Narrow" charset="0"/>
                <a:ea typeface="Arial Narrow" charset="0"/>
                <a:cs typeface="Arial Narrow" charset="0"/>
              </a:rPr>
              <a:t>Dripping onto the Inner and Outer Reflector Plugs</a:t>
            </a:r>
          </a:p>
        </p:txBody>
      </p:sp>
      <p:cxnSp>
        <p:nvCxnSpPr>
          <p:cNvPr id="9" name="Straight Arrow Connector 8"/>
          <p:cNvCxnSpPr>
            <a:stCxn id="7" idx="2"/>
          </p:cNvCxnSpPr>
          <p:nvPr/>
        </p:nvCxnSpPr>
        <p:spPr>
          <a:xfrm flipH="1">
            <a:off x="3657600" y="2836948"/>
            <a:ext cx="1045633" cy="672359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7" idx="0"/>
          </p:cNvCxnSpPr>
          <p:nvPr/>
        </p:nvCxnSpPr>
        <p:spPr>
          <a:xfrm flipV="1">
            <a:off x="4703233" y="1506560"/>
            <a:ext cx="1295400" cy="739457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8" idx="3"/>
          </p:cNvCxnSpPr>
          <p:nvPr/>
        </p:nvCxnSpPr>
        <p:spPr>
          <a:xfrm>
            <a:off x="6451599" y="4720308"/>
            <a:ext cx="982133" cy="578631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8" idx="3"/>
          </p:cNvCxnSpPr>
          <p:nvPr/>
        </p:nvCxnSpPr>
        <p:spPr>
          <a:xfrm flipV="1">
            <a:off x="6451599" y="4047491"/>
            <a:ext cx="2159001" cy="672817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42134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 bwMode="auto">
          <a:xfrm>
            <a:off x="50510" y="152400"/>
            <a:ext cx="894109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 kern="1200">
                <a:solidFill>
                  <a:schemeClr val="tx2"/>
                </a:solidFill>
                <a:latin typeface="Arial Black" pitchFamily="34" charset="0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2pPr>
            <a:lvl3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3pPr>
            <a:lvl4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4pPr>
            <a:lvl5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5pPr>
            <a:lvl6pPr marL="4572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6pPr>
            <a:lvl7pPr marL="9144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7pPr>
            <a:lvl8pPr marL="13716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8pPr>
            <a:lvl9pPr marL="18288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6C3A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All systems were re-assembled and operation has been underway for several weeks</a:t>
            </a:r>
          </a:p>
        </p:txBody>
      </p:sp>
      <p:sp>
        <p:nvSpPr>
          <p:cNvPr id="4" name="Content Placeholder 1"/>
          <p:cNvSpPr txBox="1">
            <a:spLocks/>
          </p:cNvSpPr>
          <p:nvPr/>
        </p:nvSpPr>
        <p:spPr>
          <a:xfrm>
            <a:off x="246600" y="1102985"/>
            <a:ext cx="8914360" cy="4976082"/>
          </a:xfrm>
          <a:prstGeom prst="rect">
            <a:avLst/>
          </a:prstGeom>
          <a:noFill/>
        </p:spPr>
        <p:txBody>
          <a:bodyPr/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100" dirty="0">
                <a:latin typeface="+mj-lt"/>
              </a:rPr>
              <a:t>Detailed engineering design analysis calculations done to evaluate presence of water in the helium annulus under a variety of conditions</a:t>
            </a:r>
          </a:p>
          <a:p>
            <a:r>
              <a:rPr lang="en-US" sz="2100" dirty="0" err="1">
                <a:latin typeface="+mj-lt"/>
              </a:rPr>
              <a:t>Unreviewed</a:t>
            </a:r>
            <a:r>
              <a:rPr lang="en-US" sz="2100" dirty="0">
                <a:latin typeface="+mj-lt"/>
              </a:rPr>
              <a:t> Safety Issue Evaluation performed based on the detailed engineering calculations – outcome negative</a:t>
            </a:r>
          </a:p>
          <a:p>
            <a:r>
              <a:rPr lang="en-US" sz="2100" dirty="0">
                <a:latin typeface="+mj-lt"/>
              </a:rPr>
              <a:t>Available indications are the the strategy was successful in re-directing water from the core vessel</a:t>
            </a:r>
          </a:p>
          <a:p>
            <a:r>
              <a:rPr lang="en-US" sz="2100" dirty="0">
                <a:latin typeface="+mj-lt"/>
              </a:rPr>
              <a:t>Pumping of the drain stand pipe is still required – is there a different leak path we cannot identify</a:t>
            </a:r>
          </a:p>
          <a:p>
            <a:r>
              <a:rPr lang="en-US" sz="2100" dirty="0">
                <a:latin typeface="+mj-lt"/>
              </a:rPr>
              <a:t>Will the temporary installation last until the end of the calendar year?</a:t>
            </a:r>
          </a:p>
          <a:p>
            <a:pPr lvl="1"/>
            <a:r>
              <a:rPr lang="en-US" sz="1700" dirty="0">
                <a:latin typeface="+mj-lt"/>
              </a:rPr>
              <a:t>See next year’s meeting!</a:t>
            </a:r>
          </a:p>
          <a:p>
            <a:r>
              <a:rPr lang="en-US" sz="2100" dirty="0">
                <a:latin typeface="+mj-lt"/>
              </a:rPr>
              <a:t>Can the current IRP service life be </a:t>
            </a:r>
            <a:r>
              <a:rPr lang="en-US" sz="2100">
                <a:latin typeface="+mj-lt"/>
              </a:rPr>
              <a:t>extended beyond the end of CY 2017?</a:t>
            </a:r>
            <a:endParaRPr lang="en-US" sz="21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68175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xfrm>
            <a:off x="192088" y="255588"/>
            <a:ext cx="8636000" cy="722762"/>
          </a:xfrm>
        </p:spPr>
        <p:txBody>
          <a:bodyPr/>
          <a:lstStyle/>
          <a:p>
            <a:r>
              <a:rPr lang="en-US" altLang="en-US" sz="2400" dirty="0">
                <a:solidFill>
                  <a:srgbClr val="1E7640"/>
                </a:solidFill>
              </a:rPr>
              <a:t>We are evaluating impact of the prolonged usage of the current IRP on instrument performance (1)</a:t>
            </a:r>
            <a:endParaRPr lang="en-US" altLang="en-US" dirty="0"/>
          </a:p>
        </p:txBody>
      </p:sp>
      <p:pic>
        <p:nvPicPr>
          <p:cNvPr id="11267" name="Picture 1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5" y="1801828"/>
            <a:ext cx="41148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2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3588" y="1811353"/>
            <a:ext cx="41148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483528" y="1140938"/>
            <a:ext cx="4053797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Decoupled hydrogen beamlines 1-3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781800" y="1016288"/>
            <a:ext cx="236220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200" dirty="0"/>
              <a:t>Note: Current IRP burnup is 35.5 </a:t>
            </a:r>
            <a:r>
              <a:rPr lang="en-US" sz="1200" dirty="0" err="1"/>
              <a:t>GWh</a:t>
            </a:r>
            <a:r>
              <a:rPr lang="en-US" sz="1200" dirty="0"/>
              <a:t> and will reach</a:t>
            </a:r>
            <a:br>
              <a:rPr lang="en-US" sz="1200" dirty="0"/>
            </a:br>
            <a:r>
              <a:rPr lang="en-US" sz="1200" dirty="0"/>
              <a:t>41 </a:t>
            </a:r>
            <a:r>
              <a:rPr lang="en-US" sz="1200" dirty="0" err="1"/>
              <a:t>GWh</a:t>
            </a:r>
            <a:r>
              <a:rPr lang="en-US" sz="1200" dirty="0"/>
              <a:t> prior to replacement  </a:t>
            </a:r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3276600" y="3810000"/>
            <a:ext cx="0" cy="21336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3657600" y="3810000"/>
            <a:ext cx="0" cy="21336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076280" y="2438400"/>
            <a:ext cx="769954" cy="1369776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dirty="0"/>
              <a:t>December 2016</a:t>
            </a:r>
          </a:p>
          <a:p>
            <a:pPr algn="ctr">
              <a:lnSpc>
                <a:spcPct val="90000"/>
              </a:lnSpc>
            </a:pPr>
            <a:endParaRPr lang="en-US" sz="1400" dirty="0"/>
          </a:p>
          <a:p>
            <a:pPr algn="ctr">
              <a:lnSpc>
                <a:spcPct val="90000"/>
              </a:lnSpc>
            </a:pPr>
            <a:r>
              <a:rPr lang="en-US" sz="1400" dirty="0"/>
              <a:t>December 2017</a:t>
            </a:r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7591720" y="3810000"/>
            <a:ext cx="0" cy="21336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7972720" y="3810000"/>
            <a:ext cx="0" cy="21336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391400" y="2438400"/>
            <a:ext cx="769954" cy="1369776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dirty="0"/>
              <a:t>December 2016</a:t>
            </a:r>
          </a:p>
          <a:p>
            <a:pPr algn="ctr">
              <a:lnSpc>
                <a:spcPct val="90000"/>
              </a:lnSpc>
            </a:pPr>
            <a:endParaRPr lang="en-US" sz="1400" dirty="0"/>
          </a:p>
          <a:p>
            <a:pPr algn="ctr">
              <a:lnSpc>
                <a:spcPct val="90000"/>
              </a:lnSpc>
            </a:pPr>
            <a:r>
              <a:rPr lang="en-US" sz="1400" dirty="0"/>
              <a:t>December 2017</a:t>
            </a:r>
          </a:p>
        </p:txBody>
      </p:sp>
    </p:spTree>
    <p:extLst>
      <p:ext uri="{BB962C8B-B14F-4D97-AF65-F5344CB8AC3E}">
        <p14:creationId xmlns:p14="http://schemas.microsoft.com/office/powerpoint/2010/main" val="123034832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>
          <a:xfrm>
            <a:off x="192088" y="255588"/>
            <a:ext cx="8636000" cy="722762"/>
          </a:xfrm>
        </p:spPr>
        <p:txBody>
          <a:bodyPr/>
          <a:lstStyle/>
          <a:p>
            <a:r>
              <a:rPr lang="en-US" altLang="en-US" sz="2400" dirty="0">
                <a:solidFill>
                  <a:srgbClr val="1E7640"/>
                </a:solidFill>
              </a:rPr>
              <a:t>We are evaluating impact of the prolonged usage of the current IRP on instrument performance (2)</a:t>
            </a:r>
            <a:endParaRPr lang="en-US" altLang="en-US" dirty="0"/>
          </a:p>
        </p:txBody>
      </p:sp>
      <p:pic>
        <p:nvPicPr>
          <p:cNvPr id="12291" name="Picture 2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8" y="1696606"/>
            <a:ext cx="41148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3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1538" y="1724210"/>
            <a:ext cx="41148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483528" y="1140938"/>
            <a:ext cx="4053797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Decoupled hydrogen beamlines 7-9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781800" y="1016288"/>
            <a:ext cx="236220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200" dirty="0"/>
              <a:t>Note: Current IRP burnup is 35.5 </a:t>
            </a:r>
            <a:r>
              <a:rPr lang="en-US" sz="1200" dirty="0" err="1"/>
              <a:t>GWh</a:t>
            </a:r>
            <a:r>
              <a:rPr lang="en-US" sz="1200" dirty="0"/>
              <a:t> and will reach</a:t>
            </a:r>
            <a:br>
              <a:rPr lang="en-US" sz="1200" dirty="0"/>
            </a:br>
            <a:r>
              <a:rPr lang="en-US" sz="1200" dirty="0"/>
              <a:t>41 </a:t>
            </a:r>
            <a:r>
              <a:rPr lang="en-US" sz="1200" dirty="0" err="1"/>
              <a:t>GWh</a:t>
            </a:r>
            <a:r>
              <a:rPr lang="en-US" sz="1200" dirty="0"/>
              <a:t> prior to replacement  </a:t>
            </a: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703860" y="3810000"/>
            <a:ext cx="0" cy="21336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8084860" y="3810000"/>
            <a:ext cx="0" cy="21336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503540" y="2438400"/>
            <a:ext cx="769954" cy="1369776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dirty="0"/>
              <a:t>December 2016</a:t>
            </a:r>
          </a:p>
          <a:p>
            <a:pPr algn="ctr">
              <a:lnSpc>
                <a:spcPct val="90000"/>
              </a:lnSpc>
            </a:pPr>
            <a:endParaRPr lang="en-US" sz="1400" dirty="0"/>
          </a:p>
          <a:p>
            <a:pPr algn="ctr">
              <a:lnSpc>
                <a:spcPct val="90000"/>
              </a:lnSpc>
            </a:pPr>
            <a:r>
              <a:rPr lang="en-US" sz="1400" dirty="0"/>
              <a:t>December 2017</a:t>
            </a:r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3316860" y="3810000"/>
            <a:ext cx="0" cy="21336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3697860" y="3810000"/>
            <a:ext cx="0" cy="21336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116540" y="2438400"/>
            <a:ext cx="769954" cy="1369776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dirty="0"/>
              <a:t>December 2016</a:t>
            </a:r>
          </a:p>
          <a:p>
            <a:pPr algn="ctr">
              <a:lnSpc>
                <a:spcPct val="90000"/>
              </a:lnSpc>
            </a:pPr>
            <a:endParaRPr lang="en-US" sz="1400" dirty="0"/>
          </a:p>
          <a:p>
            <a:pPr algn="ctr">
              <a:lnSpc>
                <a:spcPct val="90000"/>
              </a:lnSpc>
            </a:pPr>
            <a:r>
              <a:rPr lang="en-US" sz="1400" dirty="0"/>
              <a:t>December 2017</a:t>
            </a:r>
          </a:p>
        </p:txBody>
      </p:sp>
    </p:spTree>
    <p:extLst>
      <p:ext uri="{BB962C8B-B14F-4D97-AF65-F5344CB8AC3E}">
        <p14:creationId xmlns:p14="http://schemas.microsoft.com/office/powerpoint/2010/main" val="177642225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192088" y="255588"/>
            <a:ext cx="8636000" cy="722762"/>
          </a:xfrm>
        </p:spPr>
        <p:txBody>
          <a:bodyPr/>
          <a:lstStyle/>
          <a:p>
            <a:r>
              <a:rPr lang="en-US" altLang="en-US" sz="2400" dirty="0"/>
              <a:t>We are evaluating impact of the prolonged usage of the current IRP on instrument performance (3)</a:t>
            </a:r>
          </a:p>
        </p:txBody>
      </p:sp>
      <p:pic>
        <p:nvPicPr>
          <p:cNvPr id="13315" name="Picture 4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3" y="1593913"/>
            <a:ext cx="41148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5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9925" y="1612917"/>
            <a:ext cx="41148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483528" y="1140938"/>
            <a:ext cx="4053797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Decoupled hydrogen beamlines 10-12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781800" y="1016288"/>
            <a:ext cx="236220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200" dirty="0"/>
              <a:t>Note: Current IRP burnup is 35.5 </a:t>
            </a:r>
            <a:r>
              <a:rPr lang="en-US" sz="1200" dirty="0" err="1"/>
              <a:t>GWh</a:t>
            </a:r>
            <a:r>
              <a:rPr lang="en-US" sz="1200" dirty="0"/>
              <a:t> and will reach</a:t>
            </a:r>
            <a:br>
              <a:rPr lang="en-US" sz="1200" dirty="0"/>
            </a:br>
            <a:r>
              <a:rPr lang="en-US" sz="1200" dirty="0"/>
              <a:t>41 </a:t>
            </a:r>
            <a:r>
              <a:rPr lang="en-US" sz="1200" dirty="0" err="1"/>
              <a:t>GWh</a:t>
            </a:r>
            <a:r>
              <a:rPr lang="en-US" sz="1200" dirty="0"/>
              <a:t> prior to replacement  </a:t>
            </a: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3316860" y="3581400"/>
            <a:ext cx="0" cy="21336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3697860" y="3581400"/>
            <a:ext cx="0" cy="21336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116540" y="2209800"/>
            <a:ext cx="769954" cy="1369776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dirty="0"/>
              <a:t>December 2016</a:t>
            </a:r>
          </a:p>
          <a:p>
            <a:pPr algn="ctr">
              <a:lnSpc>
                <a:spcPct val="90000"/>
              </a:lnSpc>
            </a:pPr>
            <a:endParaRPr lang="en-US" sz="1400" dirty="0"/>
          </a:p>
          <a:p>
            <a:pPr algn="ctr">
              <a:lnSpc>
                <a:spcPct val="90000"/>
              </a:lnSpc>
            </a:pPr>
            <a:r>
              <a:rPr lang="en-US" sz="1400" dirty="0"/>
              <a:t>December 2017</a:t>
            </a:r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7479580" y="3505200"/>
            <a:ext cx="0" cy="21336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7860580" y="3505200"/>
            <a:ext cx="0" cy="21336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279260" y="2133600"/>
            <a:ext cx="769954" cy="1369776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dirty="0"/>
              <a:t>December 2016</a:t>
            </a:r>
          </a:p>
          <a:p>
            <a:pPr algn="ctr">
              <a:lnSpc>
                <a:spcPct val="90000"/>
              </a:lnSpc>
            </a:pPr>
            <a:endParaRPr lang="en-US" sz="1400" dirty="0"/>
          </a:p>
          <a:p>
            <a:pPr algn="ctr">
              <a:lnSpc>
                <a:spcPct val="90000"/>
              </a:lnSpc>
            </a:pPr>
            <a:r>
              <a:rPr lang="en-US" sz="1400" dirty="0"/>
              <a:t>December 2017</a:t>
            </a:r>
          </a:p>
        </p:txBody>
      </p:sp>
    </p:spTree>
    <p:extLst>
      <p:ext uri="{BB962C8B-B14F-4D97-AF65-F5344CB8AC3E}">
        <p14:creationId xmlns:p14="http://schemas.microsoft.com/office/powerpoint/2010/main" val="34299033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1939" name="Picture 3" descr="Full_Monolith_5_02_big-0000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2399" y="939800"/>
            <a:ext cx="8811683" cy="5435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551940" name="Text Box 4"/>
          <p:cNvSpPr txBox="1">
            <a:spLocks noChangeArrowheads="1"/>
          </p:cNvSpPr>
          <p:nvPr/>
        </p:nvSpPr>
        <p:spPr bwMode="auto">
          <a:xfrm>
            <a:off x="7370072" y="2870294"/>
            <a:ext cx="155363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2000" dirty="0">
                <a:solidFill>
                  <a:schemeClr val="bg1"/>
                </a:solidFill>
                <a:effectLst>
                  <a:outerShdw blurRad="50800" dist="38100" dir="2700000" algn="tl" rotWithShape="0">
                    <a:schemeClr val="bg1">
                      <a:alpha val="66000"/>
                    </a:schemeClr>
                  </a:outerShdw>
                </a:effectLst>
              </a:rPr>
              <a:t>Service Bay</a:t>
            </a:r>
          </a:p>
        </p:txBody>
      </p:sp>
      <p:sp>
        <p:nvSpPr>
          <p:cNvPr id="551941" name="Line 5"/>
          <p:cNvSpPr>
            <a:spLocks noChangeShapeType="1"/>
          </p:cNvSpPr>
          <p:nvPr/>
        </p:nvSpPr>
        <p:spPr bwMode="auto">
          <a:xfrm flipV="1">
            <a:off x="1892300" y="2096318"/>
            <a:ext cx="1003300" cy="405580"/>
          </a:xfrm>
          <a:prstGeom prst="line">
            <a:avLst/>
          </a:prstGeom>
          <a:noFill/>
          <a:ln w="25400">
            <a:solidFill>
              <a:srgbClr val="FF0000">
                <a:alpha val="75000"/>
              </a:srgbClr>
            </a:solidFill>
            <a:round/>
            <a:headEnd type="none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51944" name="Text Box 8"/>
          <p:cNvSpPr txBox="1">
            <a:spLocks noChangeArrowheads="1"/>
          </p:cNvSpPr>
          <p:nvPr/>
        </p:nvSpPr>
        <p:spPr bwMode="auto">
          <a:xfrm>
            <a:off x="5577476" y="4962306"/>
            <a:ext cx="2181716" cy="6514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1" hangingPunct="1">
              <a:lnSpc>
                <a:spcPct val="90000"/>
              </a:lnSpc>
            </a:pPr>
            <a:r>
              <a:rPr lang="en-US" sz="2000" dirty="0">
                <a:solidFill>
                  <a:schemeClr val="bg1"/>
                </a:solidFill>
                <a:effectLst>
                  <a:outerShdw blurRad="50800" dist="38100" dir="2700000" algn="tl" rotWithShape="0">
                    <a:schemeClr val="bg1">
                      <a:alpha val="66000"/>
                    </a:schemeClr>
                  </a:outerShdw>
                </a:effectLst>
              </a:rPr>
              <a:t>Target and Carriage Assembly</a:t>
            </a:r>
          </a:p>
        </p:txBody>
      </p:sp>
      <p:sp>
        <p:nvSpPr>
          <p:cNvPr id="551945" name="Line 9"/>
          <p:cNvSpPr>
            <a:spLocks noChangeShapeType="1"/>
          </p:cNvSpPr>
          <p:nvPr/>
        </p:nvSpPr>
        <p:spPr bwMode="auto">
          <a:xfrm flipH="1" flipV="1">
            <a:off x="4900081" y="3726496"/>
            <a:ext cx="994109" cy="1304791"/>
          </a:xfrm>
          <a:prstGeom prst="line">
            <a:avLst/>
          </a:prstGeom>
          <a:noFill/>
          <a:ln w="25400">
            <a:solidFill>
              <a:srgbClr val="FF0000">
                <a:alpha val="75000"/>
              </a:srgbClr>
            </a:solidFill>
            <a:round/>
            <a:headEnd type="none" w="med" len="med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51946" name="Text Box 10"/>
          <p:cNvSpPr txBox="1">
            <a:spLocks noChangeArrowheads="1"/>
          </p:cNvSpPr>
          <p:nvPr/>
        </p:nvSpPr>
        <p:spPr bwMode="auto">
          <a:xfrm>
            <a:off x="273984" y="4364148"/>
            <a:ext cx="1721682" cy="6514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1" hangingPunct="1">
              <a:lnSpc>
                <a:spcPct val="90000"/>
              </a:lnSpc>
            </a:pPr>
            <a:r>
              <a:rPr lang="en-US" sz="2000" dirty="0">
                <a:solidFill>
                  <a:schemeClr val="bg1"/>
                </a:solidFill>
                <a:effectLst>
                  <a:outerShdw blurRad="50800" dist="38100" dir="2700000" algn="tl" rotWithShape="0">
                    <a:schemeClr val="bg1">
                      <a:alpha val="66000"/>
                    </a:schemeClr>
                  </a:outerShdw>
                </a:effectLst>
              </a:rPr>
              <a:t>Neutron Beam Line</a:t>
            </a:r>
          </a:p>
        </p:txBody>
      </p:sp>
      <p:sp>
        <p:nvSpPr>
          <p:cNvPr id="551947" name="Line 11"/>
          <p:cNvSpPr>
            <a:spLocks noChangeShapeType="1"/>
          </p:cNvSpPr>
          <p:nvPr/>
        </p:nvSpPr>
        <p:spPr bwMode="auto">
          <a:xfrm flipV="1">
            <a:off x="1829765" y="3656663"/>
            <a:ext cx="1258446" cy="844245"/>
          </a:xfrm>
          <a:prstGeom prst="line">
            <a:avLst/>
          </a:prstGeom>
          <a:noFill/>
          <a:ln w="25400">
            <a:solidFill>
              <a:srgbClr val="FF0000">
                <a:alpha val="75000"/>
              </a:srgbClr>
            </a:solidFill>
            <a:round/>
            <a:headEnd type="none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" name="Line 11"/>
          <p:cNvSpPr>
            <a:spLocks noChangeShapeType="1"/>
          </p:cNvSpPr>
          <p:nvPr/>
        </p:nvSpPr>
        <p:spPr bwMode="auto">
          <a:xfrm flipV="1">
            <a:off x="3467099" y="3083771"/>
            <a:ext cx="713311" cy="1564427"/>
          </a:xfrm>
          <a:prstGeom prst="line">
            <a:avLst/>
          </a:prstGeom>
          <a:noFill/>
          <a:ln w="25400">
            <a:solidFill>
              <a:srgbClr val="FF0000">
                <a:alpha val="75000"/>
              </a:srgbClr>
            </a:solidFill>
            <a:round/>
            <a:headEnd type="none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" name="Line 11"/>
          <p:cNvSpPr>
            <a:spLocks noChangeShapeType="1"/>
          </p:cNvSpPr>
          <p:nvPr/>
        </p:nvSpPr>
        <p:spPr bwMode="auto">
          <a:xfrm flipV="1">
            <a:off x="1892300" y="2733496"/>
            <a:ext cx="2059511" cy="962203"/>
          </a:xfrm>
          <a:prstGeom prst="line">
            <a:avLst/>
          </a:prstGeom>
          <a:noFill/>
          <a:ln w="25400">
            <a:solidFill>
              <a:srgbClr val="FF0000">
                <a:alpha val="75000"/>
              </a:srgbClr>
            </a:solidFill>
            <a:round/>
            <a:headEnd type="none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" name="Line 11"/>
          <p:cNvSpPr>
            <a:spLocks noChangeShapeType="1"/>
          </p:cNvSpPr>
          <p:nvPr/>
        </p:nvSpPr>
        <p:spPr bwMode="auto">
          <a:xfrm flipH="1" flipV="1">
            <a:off x="4294709" y="3840445"/>
            <a:ext cx="759889" cy="1404654"/>
          </a:xfrm>
          <a:prstGeom prst="line">
            <a:avLst/>
          </a:prstGeom>
          <a:noFill/>
          <a:ln w="25400">
            <a:solidFill>
              <a:srgbClr val="FF0000">
                <a:alpha val="75000"/>
              </a:srgbClr>
            </a:solidFill>
            <a:round/>
            <a:headEnd type="none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426384" y="3233848"/>
            <a:ext cx="1721682" cy="928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1" hangingPunct="1">
              <a:lnSpc>
                <a:spcPct val="90000"/>
              </a:lnSpc>
            </a:pPr>
            <a:r>
              <a:rPr lang="en-US" sz="2000" dirty="0">
                <a:solidFill>
                  <a:schemeClr val="bg1"/>
                </a:solidFill>
                <a:effectLst>
                  <a:outerShdw blurRad="50800" dist="38100" dir="2700000" algn="tl" rotWithShape="0">
                    <a:schemeClr val="bg1">
                      <a:alpha val="66000"/>
                    </a:schemeClr>
                  </a:outerShdw>
                </a:effectLst>
              </a:rPr>
              <a:t>Outer Reflector Plug</a:t>
            </a:r>
          </a:p>
        </p:txBody>
      </p:sp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2521884" y="4618148"/>
            <a:ext cx="1721682" cy="928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1" hangingPunct="1">
              <a:lnSpc>
                <a:spcPct val="90000"/>
              </a:lnSpc>
            </a:pPr>
            <a:r>
              <a:rPr lang="en-US" sz="2000" dirty="0">
                <a:solidFill>
                  <a:schemeClr val="bg1"/>
                </a:solidFill>
                <a:effectLst>
                  <a:outerShdw blurRad="50800" dist="38100" dir="2700000" algn="tl" rotWithShape="0">
                    <a:schemeClr val="bg1">
                      <a:alpha val="66000"/>
                    </a:schemeClr>
                  </a:outerShdw>
                </a:effectLst>
              </a:rPr>
              <a:t>Inner Reflector Plug</a:t>
            </a:r>
          </a:p>
        </p:txBody>
      </p:sp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4134784" y="5278548"/>
            <a:ext cx="1721682" cy="3744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1" hangingPunct="1">
              <a:lnSpc>
                <a:spcPct val="90000"/>
              </a:lnSpc>
            </a:pPr>
            <a:r>
              <a:rPr lang="en-US" sz="2000" dirty="0">
                <a:solidFill>
                  <a:schemeClr val="bg1"/>
                </a:solidFill>
                <a:effectLst>
                  <a:outerShdw blurRad="50800" dist="38100" dir="2700000" algn="tl" rotWithShape="0">
                    <a:schemeClr val="bg1">
                      <a:alpha val="66000"/>
                    </a:schemeClr>
                  </a:outerShdw>
                </a:effectLst>
              </a:rPr>
              <a:t>Core Vessel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26710" y="25400"/>
            <a:ext cx="9017290" cy="1043362"/>
          </a:xfrm>
        </p:spPr>
        <p:txBody>
          <a:bodyPr/>
          <a:lstStyle/>
          <a:p>
            <a:r>
              <a:rPr lang="en-US" sz="2400" dirty="0"/>
              <a:t>The core vessel contains the inner and outer reflector plugs, neutron moderators, core vessel inserts, and interfaces with the target and proton beam window seals</a:t>
            </a:r>
          </a:p>
        </p:txBody>
      </p:sp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312084" y="2078148"/>
            <a:ext cx="1721682" cy="928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1" hangingPunct="1">
              <a:lnSpc>
                <a:spcPct val="90000"/>
              </a:lnSpc>
            </a:pPr>
            <a:r>
              <a:rPr lang="en-US" sz="2000" dirty="0">
                <a:solidFill>
                  <a:schemeClr val="bg1"/>
                </a:solidFill>
                <a:effectLst>
                  <a:outerShdw blurRad="50800" dist="38100" dir="2700000" algn="tl" rotWithShape="0">
                    <a:schemeClr val="bg1">
                      <a:alpha val="66000"/>
                    </a:schemeClr>
                  </a:outerShdw>
                </a:effectLst>
              </a:rPr>
              <a:t>Shutter Drive Equipment Room</a:t>
            </a:r>
          </a:p>
        </p:txBody>
      </p:sp>
      <p:sp>
        <p:nvSpPr>
          <p:cNvPr id="17" name="Line 9"/>
          <p:cNvSpPr>
            <a:spLocks noChangeShapeType="1"/>
          </p:cNvSpPr>
          <p:nvPr/>
        </p:nvSpPr>
        <p:spPr bwMode="auto">
          <a:xfrm flipH="1">
            <a:off x="6197598" y="3090990"/>
            <a:ext cx="1220591" cy="846009"/>
          </a:xfrm>
          <a:prstGeom prst="line">
            <a:avLst/>
          </a:prstGeom>
          <a:noFill/>
          <a:ln w="25400">
            <a:solidFill>
              <a:srgbClr val="FF0000">
                <a:alpha val="75000"/>
              </a:srgbClr>
            </a:solidFill>
            <a:round/>
            <a:headEnd type="none" w="med" len="med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" name="Text Box 4"/>
          <p:cNvSpPr txBox="1">
            <a:spLocks noChangeArrowheads="1"/>
          </p:cNvSpPr>
          <p:nvPr/>
        </p:nvSpPr>
        <p:spPr bwMode="auto">
          <a:xfrm>
            <a:off x="7090673" y="1397094"/>
            <a:ext cx="1735828" cy="6514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1" hangingPunct="1">
              <a:lnSpc>
                <a:spcPct val="90000"/>
              </a:lnSpc>
            </a:pPr>
            <a:r>
              <a:rPr lang="en-US" sz="2000" dirty="0">
                <a:solidFill>
                  <a:schemeClr val="bg1"/>
                </a:solidFill>
                <a:effectLst>
                  <a:outerShdw blurRad="50800" dist="38100" dir="2700000" algn="tl" rotWithShape="0">
                    <a:schemeClr val="bg1">
                      <a:alpha val="66000"/>
                    </a:schemeClr>
                  </a:outerShdw>
                </a:effectLst>
              </a:rPr>
              <a:t>T-Block Roof Shields</a:t>
            </a:r>
          </a:p>
        </p:txBody>
      </p:sp>
      <p:sp>
        <p:nvSpPr>
          <p:cNvPr id="19" name="Line 9"/>
          <p:cNvSpPr>
            <a:spLocks noChangeShapeType="1"/>
          </p:cNvSpPr>
          <p:nvPr/>
        </p:nvSpPr>
        <p:spPr bwMode="auto">
          <a:xfrm flipH="1">
            <a:off x="4838700" y="1592798"/>
            <a:ext cx="2300090" cy="96302"/>
          </a:xfrm>
          <a:prstGeom prst="line">
            <a:avLst/>
          </a:prstGeom>
          <a:noFill/>
          <a:ln w="25400">
            <a:solidFill>
              <a:srgbClr val="FF0000">
                <a:alpha val="75000"/>
              </a:srgbClr>
            </a:solidFill>
            <a:round/>
            <a:headEnd type="none" w="med" len="med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58236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192088" y="255588"/>
            <a:ext cx="8636000" cy="722762"/>
          </a:xfrm>
        </p:spPr>
        <p:txBody>
          <a:bodyPr/>
          <a:lstStyle/>
          <a:p>
            <a:r>
              <a:rPr lang="en-US" altLang="en-US" sz="2400" dirty="0">
                <a:solidFill>
                  <a:srgbClr val="1E7640"/>
                </a:solidFill>
              </a:rPr>
              <a:t>We are evaluating impact of the prolonged usage of the current IRP on instrument performance (4)</a:t>
            </a:r>
            <a:endParaRPr lang="en-US" altLang="en-US" dirty="0"/>
          </a:p>
        </p:txBody>
      </p:sp>
      <p:pic>
        <p:nvPicPr>
          <p:cNvPr id="14339" name="Picture 1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321" y="1721236"/>
            <a:ext cx="41148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2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971" y="1692661"/>
            <a:ext cx="41148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483528" y="1140938"/>
            <a:ext cx="4053797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Decoupled hydrogen beamlines 16-18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781800" y="1016288"/>
            <a:ext cx="236220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200" dirty="0"/>
              <a:t>Note: Current IRP burnup is 35.5 </a:t>
            </a:r>
            <a:r>
              <a:rPr lang="en-US" sz="1200" dirty="0" err="1"/>
              <a:t>GWh</a:t>
            </a:r>
            <a:r>
              <a:rPr lang="en-US" sz="1200" dirty="0"/>
              <a:t> and will reach</a:t>
            </a:r>
            <a:br>
              <a:rPr lang="en-US" sz="1200" dirty="0"/>
            </a:br>
            <a:r>
              <a:rPr lang="en-US" sz="1200" dirty="0"/>
              <a:t>41 </a:t>
            </a:r>
            <a:r>
              <a:rPr lang="en-US" sz="1200" dirty="0" err="1"/>
              <a:t>GWh</a:t>
            </a:r>
            <a:r>
              <a:rPr lang="en-US" sz="1200" dirty="0"/>
              <a:t> prior to replacement  </a:t>
            </a: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91880" y="3657600"/>
            <a:ext cx="0" cy="21336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8072880" y="3657600"/>
            <a:ext cx="0" cy="21336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491560" y="2286000"/>
            <a:ext cx="769954" cy="1369776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dirty="0"/>
              <a:t>December 2016</a:t>
            </a:r>
          </a:p>
          <a:p>
            <a:pPr algn="ctr">
              <a:lnSpc>
                <a:spcPct val="90000"/>
              </a:lnSpc>
            </a:pPr>
            <a:endParaRPr lang="en-US" sz="1400" dirty="0"/>
          </a:p>
          <a:p>
            <a:pPr algn="ctr">
              <a:lnSpc>
                <a:spcPct val="90000"/>
              </a:lnSpc>
            </a:pPr>
            <a:r>
              <a:rPr lang="en-US" sz="1400" dirty="0"/>
              <a:t>December 2017</a:t>
            </a:r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3356826" y="3657600"/>
            <a:ext cx="0" cy="21336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3737826" y="3657600"/>
            <a:ext cx="0" cy="21336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156506" y="2286000"/>
            <a:ext cx="769954" cy="1369776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dirty="0"/>
              <a:t>December 2016</a:t>
            </a:r>
          </a:p>
          <a:p>
            <a:pPr algn="ctr">
              <a:lnSpc>
                <a:spcPct val="90000"/>
              </a:lnSpc>
            </a:pPr>
            <a:endParaRPr lang="en-US" sz="1400" dirty="0"/>
          </a:p>
          <a:p>
            <a:pPr algn="ctr">
              <a:lnSpc>
                <a:spcPct val="90000"/>
              </a:lnSpc>
            </a:pPr>
            <a:r>
              <a:rPr lang="en-US" sz="1400" dirty="0"/>
              <a:t>December 2017</a:t>
            </a:r>
          </a:p>
        </p:txBody>
      </p:sp>
    </p:spTree>
    <p:extLst>
      <p:ext uri="{BB962C8B-B14F-4D97-AF65-F5344CB8AC3E}">
        <p14:creationId xmlns:p14="http://schemas.microsoft.com/office/powerpoint/2010/main" val="203427735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2600" y="1118455"/>
            <a:ext cx="1224500" cy="456587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510" y="152400"/>
            <a:ext cx="9093490" cy="729430"/>
          </a:xfrm>
          <a:solidFill>
            <a:schemeClr val="bg1"/>
          </a:solidFill>
        </p:spPr>
        <p:txBody>
          <a:bodyPr/>
          <a:lstStyle/>
          <a:p>
            <a:r>
              <a:rPr lang="en-US" sz="2400" dirty="0"/>
              <a:t>During fabrication, a leak was confirmed in IRP-2 on December 21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058" y="1066800"/>
            <a:ext cx="5486400" cy="5029200"/>
          </a:xfrm>
        </p:spPr>
        <p:txBody>
          <a:bodyPr/>
          <a:lstStyle/>
          <a:p>
            <a:r>
              <a:rPr lang="en-US" sz="2000" dirty="0"/>
              <a:t>Fabrication by the vendor was in the final stages</a:t>
            </a:r>
          </a:p>
          <a:p>
            <a:pPr lvl="1"/>
            <a:r>
              <a:rPr lang="en-US" sz="1600" dirty="0"/>
              <a:t>Delivery to SNS was scheduled for February 11 to support installation beginning in May</a:t>
            </a:r>
          </a:p>
          <a:p>
            <a:pPr lvl="1"/>
            <a:r>
              <a:rPr lang="en-US" sz="1600" dirty="0"/>
              <a:t>Assembly of already fabricated components proceeds from bottom to top, and the lower and intermediate IRP assembly was complete</a:t>
            </a:r>
          </a:p>
          <a:p>
            <a:pPr lvl="1"/>
            <a:r>
              <a:rPr lang="en-US" sz="1600" dirty="0"/>
              <a:t>All of the pre-fabricated transfer lines were installed above the intermediate IRP up through the level of the upper IRP</a:t>
            </a:r>
          </a:p>
          <a:p>
            <a:r>
              <a:rPr lang="en-US" sz="2000" dirty="0"/>
              <a:t>Final welding, leak testing was being completed to enable installation of upper IRP</a:t>
            </a:r>
          </a:p>
          <a:p>
            <a:pPr lvl="1"/>
            <a:r>
              <a:rPr lang="en-US" sz="1600" dirty="0"/>
              <a:t>Post-weld leak testing along the full length of the assembly had been completed satisfactorily</a:t>
            </a:r>
          </a:p>
          <a:p>
            <a:r>
              <a:rPr lang="en-US" sz="2000" dirty="0"/>
              <a:t>The leak was discovered below the level where new welds were being made</a:t>
            </a:r>
          </a:p>
          <a:p>
            <a:pPr lvl="1"/>
            <a:endParaRPr lang="en-US" sz="1600" dirty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2800" y="728418"/>
            <a:ext cx="1818078" cy="495591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489050" y="5702801"/>
            <a:ext cx="1368950" cy="5909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Status prior to leak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162800" y="5684334"/>
            <a:ext cx="1524000" cy="3139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dirty="0"/>
              <a:t>Complete IRP</a:t>
            </a:r>
          </a:p>
        </p:txBody>
      </p:sp>
      <p:sp useBgFill="1">
        <p:nvSpPr>
          <p:cNvPr id="14" name="TextBox 13"/>
          <p:cNvSpPr txBox="1"/>
          <p:nvPr/>
        </p:nvSpPr>
        <p:spPr>
          <a:xfrm>
            <a:off x="7299385" y="4934967"/>
            <a:ext cx="1066800" cy="28623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dirty="0"/>
              <a:t>Lower IRP</a:t>
            </a:r>
          </a:p>
        </p:txBody>
      </p:sp>
      <p:sp useBgFill="1">
        <p:nvSpPr>
          <p:cNvPr id="15" name="TextBox 14"/>
          <p:cNvSpPr txBox="1"/>
          <p:nvPr/>
        </p:nvSpPr>
        <p:spPr>
          <a:xfrm>
            <a:off x="7230374" y="3733800"/>
            <a:ext cx="1219200" cy="48013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dirty="0"/>
              <a:t>Intermediate IRP</a:t>
            </a:r>
          </a:p>
        </p:txBody>
      </p:sp>
      <p:sp useBgFill="1">
        <p:nvSpPr>
          <p:cNvPr id="16" name="TextBox 15"/>
          <p:cNvSpPr txBox="1"/>
          <p:nvPr/>
        </p:nvSpPr>
        <p:spPr>
          <a:xfrm>
            <a:off x="7306574" y="2438400"/>
            <a:ext cx="1066800" cy="28623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dirty="0"/>
              <a:t>Upper IRP</a:t>
            </a:r>
          </a:p>
        </p:txBody>
      </p:sp>
    </p:spTree>
    <p:extLst>
      <p:ext uri="{BB962C8B-B14F-4D97-AF65-F5344CB8AC3E}">
        <p14:creationId xmlns:p14="http://schemas.microsoft.com/office/powerpoint/2010/main" val="346420731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8636290" cy="415498"/>
          </a:xfrm>
        </p:spPr>
        <p:txBody>
          <a:bodyPr/>
          <a:lstStyle/>
          <a:p>
            <a:r>
              <a:rPr lang="en-US" sz="2400" dirty="0"/>
              <a:t>All potential leak locations were evaluated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911" y="1066800"/>
            <a:ext cx="3455741" cy="5181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4390" y="649848"/>
            <a:ext cx="2188335" cy="5522352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V="1">
            <a:off x="1447800" y="620421"/>
            <a:ext cx="2587119" cy="136237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1447800" y="3445448"/>
            <a:ext cx="2566590" cy="26670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/>
          <p:cNvSpPr/>
          <p:nvPr/>
        </p:nvSpPr>
        <p:spPr>
          <a:xfrm>
            <a:off x="1143000" y="1982792"/>
            <a:ext cx="609600" cy="1461089"/>
          </a:xfrm>
          <a:prstGeom prst="ellipse">
            <a:avLst/>
          </a:prstGeom>
          <a:solidFill>
            <a:schemeClr val="bg2">
              <a:alpha val="50000"/>
            </a:schemeClr>
          </a:solidFill>
          <a:ln>
            <a:solidFill>
              <a:schemeClr val="accent1"/>
            </a:solidFill>
          </a:ln>
          <a:effectLst/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contourClr>
              <a:schemeClr val="lt1"/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439134" y="762000"/>
            <a:ext cx="2507171" cy="14219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dirty="0"/>
              <a:t>Easiest to access/repair leak location, aluminum-aluminum butt weld above lower IRP  (eliminated by disassembly and testing)</a:t>
            </a:r>
          </a:p>
        </p:txBody>
      </p:sp>
      <p:cxnSp>
        <p:nvCxnSpPr>
          <p:cNvPr id="13" name="Straight Arrow Connector 12"/>
          <p:cNvCxnSpPr>
            <a:stCxn id="11" idx="1"/>
          </p:cNvCxnSpPr>
          <p:nvPr/>
        </p:nvCxnSpPr>
        <p:spPr>
          <a:xfrm flipH="1">
            <a:off x="5562600" y="1472964"/>
            <a:ext cx="876534" cy="7751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6858000" y="3941296"/>
            <a:ext cx="2088305" cy="7571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dirty="0"/>
              <a:t>Possible leak location, aluminum- steel friction weld</a:t>
            </a:r>
          </a:p>
        </p:txBody>
      </p:sp>
      <p:cxnSp>
        <p:nvCxnSpPr>
          <p:cNvPr id="18" name="Straight Arrow Connector 17"/>
          <p:cNvCxnSpPr>
            <a:cxnSpLocks/>
            <a:stCxn id="16" idx="1"/>
          </p:cNvCxnSpPr>
          <p:nvPr/>
        </p:nvCxnSpPr>
        <p:spPr>
          <a:xfrm flipH="1">
            <a:off x="5486400" y="4319861"/>
            <a:ext cx="1371600" cy="123746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6934667" y="5137209"/>
            <a:ext cx="2037505" cy="7571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dirty="0"/>
              <a:t>Confirmed leak location, helium lid fillet weld</a:t>
            </a:r>
          </a:p>
        </p:txBody>
      </p:sp>
      <p:cxnSp>
        <p:nvCxnSpPr>
          <p:cNvPr id="21" name="Straight Arrow Connector 20"/>
          <p:cNvCxnSpPr>
            <a:cxnSpLocks/>
            <a:stCxn id="19" idx="1"/>
          </p:cNvCxnSpPr>
          <p:nvPr/>
        </p:nvCxnSpPr>
        <p:spPr>
          <a:xfrm flipH="1">
            <a:off x="5943601" y="5515774"/>
            <a:ext cx="991066" cy="50402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6695057" y="2500783"/>
            <a:ext cx="2251247" cy="1200329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***Either of the remaining leak locations required lower IRP disassembly***</a:t>
            </a:r>
          </a:p>
        </p:txBody>
      </p:sp>
    </p:spTree>
    <p:extLst>
      <p:ext uri="{BB962C8B-B14F-4D97-AF65-F5344CB8AC3E}">
        <p14:creationId xmlns:p14="http://schemas.microsoft.com/office/powerpoint/2010/main" val="323606854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5285"/>
            <a:ext cx="9144000" cy="415498"/>
          </a:xfrm>
        </p:spPr>
        <p:txBody>
          <a:bodyPr/>
          <a:lstStyle/>
          <a:p>
            <a:r>
              <a:rPr lang="en-US" sz="2400" dirty="0"/>
              <a:t>Leak was likely caused by 2 weld induced stresses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7897" y="4394995"/>
            <a:ext cx="2893503" cy="1544662"/>
          </a:xfrm>
          <a:ln>
            <a:solidFill>
              <a:schemeClr val="tx1"/>
            </a:solidFill>
          </a:ln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1. Water lid weld shrinkage pushes down on the helium lid locally where rib contacts the top of the helium lid</a:t>
            </a:r>
          </a:p>
          <a:p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3043" y="808817"/>
            <a:ext cx="1102809" cy="468693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5159" y="737225"/>
            <a:ext cx="1754120" cy="3642275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3156883" y="831046"/>
            <a:ext cx="2182560" cy="48180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1E7640"/>
              </a:buClr>
              <a:buFont typeface="Arial" charset="0"/>
              <a:buNone/>
            </a:pPr>
            <a:r>
              <a:rPr lang="en-US" sz="2000" dirty="0">
                <a:solidFill>
                  <a:prstClr val="black"/>
                </a:solidFill>
              </a:rPr>
              <a:t>Water lid weld</a:t>
            </a:r>
          </a:p>
          <a:p>
            <a:pPr>
              <a:buClr>
                <a:srgbClr val="1E7640"/>
              </a:buClr>
            </a:pPr>
            <a:endParaRPr lang="en-US" sz="2000" dirty="0">
              <a:solidFill>
                <a:prstClr val="black"/>
              </a:solidFill>
            </a:endParaRPr>
          </a:p>
        </p:txBody>
      </p:sp>
      <p:cxnSp>
        <p:nvCxnSpPr>
          <p:cNvPr id="8" name="Straight Arrow Connector 7"/>
          <p:cNvCxnSpPr>
            <a:cxnSpLocks/>
            <a:stCxn id="6" idx="1"/>
          </p:cNvCxnSpPr>
          <p:nvPr/>
        </p:nvCxnSpPr>
        <p:spPr>
          <a:xfrm flipH="1">
            <a:off x="2868387" y="1071949"/>
            <a:ext cx="288496" cy="35408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72176" y="831046"/>
            <a:ext cx="1398350" cy="481806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1E7640"/>
              </a:buClr>
              <a:buFont typeface="Arial" charset="0"/>
              <a:buNone/>
            </a:pPr>
            <a:r>
              <a:rPr lang="en-US" sz="2000" dirty="0">
                <a:solidFill>
                  <a:prstClr val="black"/>
                </a:solidFill>
              </a:rPr>
              <a:t>Water lid</a:t>
            </a:r>
          </a:p>
          <a:p>
            <a:pPr>
              <a:buClr>
                <a:srgbClr val="1E7640"/>
              </a:buClr>
            </a:pPr>
            <a:endParaRPr lang="en-US" sz="2000" dirty="0">
              <a:solidFill>
                <a:prstClr val="black"/>
              </a:solidFill>
            </a:endParaRPr>
          </a:p>
        </p:txBody>
      </p:sp>
      <p:cxnSp>
        <p:nvCxnSpPr>
          <p:cNvPr id="11" name="Straight Arrow Connector 10"/>
          <p:cNvCxnSpPr>
            <a:cxnSpLocks/>
            <a:stCxn id="10" idx="3"/>
          </p:cNvCxnSpPr>
          <p:nvPr/>
        </p:nvCxnSpPr>
        <p:spPr>
          <a:xfrm>
            <a:off x="1470526" y="1071949"/>
            <a:ext cx="194988" cy="147251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ontent Placeholder 2"/>
          <p:cNvSpPr txBox="1">
            <a:spLocks/>
          </p:cNvSpPr>
          <p:nvPr/>
        </p:nvSpPr>
        <p:spPr bwMode="auto">
          <a:xfrm>
            <a:off x="3291761" y="1422168"/>
            <a:ext cx="1398350" cy="662446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srgbClr val="1E7640"/>
              </a:buClr>
              <a:buFont typeface="Arial" charset="0"/>
              <a:buNone/>
            </a:pPr>
            <a:r>
              <a:rPr lang="en-US" sz="2000" dirty="0">
                <a:solidFill>
                  <a:prstClr val="black"/>
                </a:solidFill>
              </a:rPr>
              <a:t>Water lid ribs</a:t>
            </a:r>
          </a:p>
          <a:p>
            <a:pPr>
              <a:buClr>
                <a:srgbClr val="1E7640"/>
              </a:buClr>
            </a:pPr>
            <a:endParaRPr lang="en-US" sz="2000" dirty="0">
              <a:solidFill>
                <a:prstClr val="black"/>
              </a:solidFill>
            </a:endParaRPr>
          </a:p>
        </p:txBody>
      </p:sp>
      <p:cxnSp>
        <p:nvCxnSpPr>
          <p:cNvPr id="17" name="Straight Arrow Connector 16"/>
          <p:cNvCxnSpPr>
            <a:cxnSpLocks/>
            <a:stCxn id="16" idx="1"/>
          </p:cNvCxnSpPr>
          <p:nvPr/>
        </p:nvCxnSpPr>
        <p:spPr>
          <a:xfrm flipH="1" flipV="1">
            <a:off x="2688771" y="1540329"/>
            <a:ext cx="602990" cy="213062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cxnSpLocks/>
            <a:stCxn id="16" idx="1"/>
          </p:cNvCxnSpPr>
          <p:nvPr/>
        </p:nvCxnSpPr>
        <p:spPr>
          <a:xfrm flipH="1" flipV="1">
            <a:off x="1714500" y="1524834"/>
            <a:ext cx="1577261" cy="228557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Content Placeholder 2"/>
          <p:cNvSpPr txBox="1">
            <a:spLocks/>
          </p:cNvSpPr>
          <p:nvPr/>
        </p:nvSpPr>
        <p:spPr bwMode="auto">
          <a:xfrm>
            <a:off x="0" y="1843711"/>
            <a:ext cx="1186543" cy="68721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srgbClr val="1E7640"/>
              </a:buClr>
              <a:buFont typeface="Arial" charset="0"/>
              <a:buNone/>
            </a:pPr>
            <a:r>
              <a:rPr lang="en-US" sz="2000" dirty="0">
                <a:solidFill>
                  <a:prstClr val="black"/>
                </a:solidFill>
              </a:rPr>
              <a:t>Helium lid</a:t>
            </a:r>
          </a:p>
          <a:p>
            <a:pPr>
              <a:buClr>
                <a:srgbClr val="1E7640"/>
              </a:buClr>
            </a:pPr>
            <a:endParaRPr lang="en-US" sz="2000" dirty="0">
              <a:solidFill>
                <a:prstClr val="black"/>
              </a:solidFill>
            </a:endParaRPr>
          </a:p>
        </p:txBody>
      </p:sp>
      <p:cxnSp>
        <p:nvCxnSpPr>
          <p:cNvPr id="25" name="Straight Arrow Connector 24"/>
          <p:cNvCxnSpPr>
            <a:cxnSpLocks/>
            <a:stCxn id="24" idx="3"/>
          </p:cNvCxnSpPr>
          <p:nvPr/>
        </p:nvCxnSpPr>
        <p:spPr>
          <a:xfrm flipV="1">
            <a:off x="1186543" y="1709057"/>
            <a:ext cx="478971" cy="478263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Content Placeholder 2"/>
          <p:cNvSpPr txBox="1">
            <a:spLocks/>
          </p:cNvSpPr>
          <p:nvPr/>
        </p:nvSpPr>
        <p:spPr bwMode="auto">
          <a:xfrm>
            <a:off x="4511936" y="3072016"/>
            <a:ext cx="2893503" cy="12613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1E7640"/>
              </a:buClr>
              <a:buFont typeface="Arial" charset="0"/>
              <a:buNone/>
            </a:pPr>
            <a:r>
              <a:rPr lang="en-US" sz="2000" dirty="0">
                <a:solidFill>
                  <a:prstClr val="black"/>
                </a:solidFill>
              </a:rPr>
              <a:t>2. Helium line piping welds pull up on helium line and lid do to tight clearance in piping</a:t>
            </a:r>
          </a:p>
          <a:p>
            <a:pPr>
              <a:buClr>
                <a:srgbClr val="1E7640"/>
              </a:buClr>
            </a:pPr>
            <a:endParaRPr lang="en-US" sz="2000" dirty="0">
              <a:solidFill>
                <a:prstClr val="black"/>
              </a:solidFill>
            </a:endParaRPr>
          </a:p>
        </p:txBody>
      </p:sp>
      <p:cxnSp>
        <p:nvCxnSpPr>
          <p:cNvPr id="35" name="Straight Arrow Connector 34"/>
          <p:cNvCxnSpPr>
            <a:cxnSpLocks/>
            <a:stCxn id="33" idx="3"/>
          </p:cNvCxnSpPr>
          <p:nvPr/>
        </p:nvCxnSpPr>
        <p:spPr>
          <a:xfrm flipV="1">
            <a:off x="7405439" y="3439888"/>
            <a:ext cx="356075" cy="262788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cxnSpLocks/>
            <a:stCxn id="33" idx="3"/>
          </p:cNvCxnSpPr>
          <p:nvPr/>
        </p:nvCxnSpPr>
        <p:spPr>
          <a:xfrm>
            <a:off x="7405439" y="3702676"/>
            <a:ext cx="356075" cy="692319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Content Placeholder 2"/>
          <p:cNvSpPr txBox="1">
            <a:spLocks/>
          </p:cNvSpPr>
          <p:nvPr/>
        </p:nvSpPr>
        <p:spPr bwMode="auto">
          <a:xfrm>
            <a:off x="4980215" y="1422168"/>
            <a:ext cx="2492828" cy="981089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srgbClr val="1E7640"/>
              </a:buClr>
              <a:buFont typeface="Arial" charset="0"/>
              <a:buNone/>
            </a:pPr>
            <a:r>
              <a:rPr lang="en-US" sz="2000" dirty="0">
                <a:solidFill>
                  <a:prstClr val="black"/>
                </a:solidFill>
              </a:rPr>
              <a:t>Small clearance between helium and vacuum lines</a:t>
            </a:r>
          </a:p>
          <a:p>
            <a:pPr>
              <a:buClr>
                <a:srgbClr val="1E7640"/>
              </a:buClr>
            </a:pPr>
            <a:endParaRPr lang="en-US" sz="2000" dirty="0">
              <a:solidFill>
                <a:prstClr val="black"/>
              </a:solidFill>
            </a:endParaRPr>
          </a:p>
        </p:txBody>
      </p:sp>
      <p:cxnSp>
        <p:nvCxnSpPr>
          <p:cNvPr id="40" name="Straight Arrow Connector 39"/>
          <p:cNvCxnSpPr>
            <a:cxnSpLocks/>
            <a:stCxn id="39" idx="3"/>
          </p:cNvCxnSpPr>
          <p:nvPr/>
        </p:nvCxnSpPr>
        <p:spPr>
          <a:xfrm flipV="1">
            <a:off x="7473043" y="979715"/>
            <a:ext cx="734786" cy="932998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319702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098" y="76200"/>
            <a:ext cx="8886009" cy="729430"/>
          </a:xfrm>
        </p:spPr>
        <p:txBody>
          <a:bodyPr/>
          <a:lstStyle/>
          <a:p>
            <a:r>
              <a:rPr lang="en-US" sz="2400" dirty="0"/>
              <a:t>Disassembly to access and remove the helium lid is already complete</a:t>
            </a:r>
            <a:endParaRPr lang="en-US" sz="2400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210" y="7239000"/>
            <a:ext cx="8642640" cy="4471932"/>
          </a:xfrm>
        </p:spPr>
        <p:txBody>
          <a:bodyPr/>
          <a:lstStyle/>
          <a:p>
            <a:endParaRPr lang="en-US"/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4671903" y="3680455"/>
            <a:ext cx="45720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1752600" y="3620692"/>
            <a:ext cx="45720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2178980"/>
            <a:ext cx="1270797" cy="2883424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2497560"/>
            <a:ext cx="3581400" cy="2390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2160105"/>
            <a:ext cx="2089381" cy="3027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062547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8636290" cy="415498"/>
          </a:xfrm>
        </p:spPr>
        <p:txBody>
          <a:bodyPr/>
          <a:lstStyle/>
          <a:p>
            <a:r>
              <a:rPr lang="en-US" sz="2400" dirty="0"/>
              <a:t>Repair options were extensively considered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143000"/>
            <a:ext cx="8642640" cy="5105400"/>
          </a:xfrm>
        </p:spPr>
        <p:txBody>
          <a:bodyPr/>
          <a:lstStyle/>
          <a:p>
            <a:r>
              <a:rPr lang="en-US" sz="2000" dirty="0"/>
              <a:t>Three options were evaluated in detail and two are being actively pursued</a:t>
            </a:r>
          </a:p>
          <a:p>
            <a:r>
              <a:rPr lang="en-US" sz="2000" dirty="0"/>
              <a:t>Schedules have been developed for options 1 and 2</a:t>
            </a:r>
          </a:p>
          <a:p>
            <a:pPr lvl="1"/>
            <a:r>
              <a:rPr lang="en-US" sz="1800" dirty="0"/>
              <a:t>Option 1: Replace lower IRP plenum with new part</a:t>
            </a:r>
          </a:p>
          <a:p>
            <a:pPr lvl="2"/>
            <a:r>
              <a:rPr lang="en-US" sz="1600" dirty="0"/>
              <a:t>Ship date: October 2017</a:t>
            </a:r>
          </a:p>
          <a:p>
            <a:pPr lvl="1"/>
            <a:r>
              <a:rPr lang="en-US" sz="1800" dirty="0"/>
              <a:t>Option 2: Remove and recondition plenum</a:t>
            </a:r>
          </a:p>
          <a:p>
            <a:pPr lvl="2"/>
            <a:r>
              <a:rPr lang="en-US" sz="1600" dirty="0"/>
              <a:t>Ship date: August 2017</a:t>
            </a:r>
          </a:p>
          <a:p>
            <a:pPr lvl="1"/>
            <a:r>
              <a:rPr lang="en-US" sz="1800" dirty="0"/>
              <a:t>Option 3: Machine a disk out of the plenum and replace with a plate</a:t>
            </a:r>
          </a:p>
          <a:p>
            <a:pPr lvl="2"/>
            <a:r>
              <a:rPr lang="en-US" sz="1600" dirty="0"/>
              <a:t>Not being pursued do to welding and repair access risks</a:t>
            </a:r>
          </a:p>
          <a:p>
            <a:pPr lvl="2"/>
            <a:endParaRPr lang="en-US" sz="1600" dirty="0"/>
          </a:p>
          <a:p>
            <a:pPr marL="395287" lvl="1" indent="0">
              <a:buNone/>
            </a:pPr>
            <a:br>
              <a:rPr lang="en-US" sz="1800" i="1" dirty="0"/>
            </a:br>
            <a:r>
              <a:rPr lang="en-US" sz="1800" i="1" dirty="0"/>
              <a:t>Ship dates are success-oriented with expedited single shift work</a:t>
            </a:r>
          </a:p>
          <a:p>
            <a:pPr lvl="2"/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85315954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152400"/>
            <a:ext cx="8857929" cy="729430"/>
          </a:xfrm>
        </p:spPr>
        <p:txBody>
          <a:bodyPr/>
          <a:lstStyle/>
          <a:p>
            <a:r>
              <a:rPr lang="en-US" sz="2400" dirty="0"/>
              <a:t>Reassembly steps will follow proven processes with adjustments and risk mitigation based on lessons learned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9522" y="1051262"/>
            <a:ext cx="8642640" cy="4766531"/>
          </a:xfrm>
        </p:spPr>
        <p:txBody>
          <a:bodyPr/>
          <a:lstStyle/>
          <a:p>
            <a:r>
              <a:rPr lang="en-US" sz="2000" dirty="0"/>
              <a:t>Install helium lid</a:t>
            </a:r>
          </a:p>
          <a:p>
            <a:pPr lvl="1"/>
            <a:r>
              <a:rPr lang="en-US" sz="1800" dirty="0"/>
              <a:t>Helium lid will be made thicker to lesson thickness disparity and increase leak tightness – this also will reduce any stresses imparted post weld</a:t>
            </a:r>
          </a:p>
          <a:p>
            <a:r>
              <a:rPr lang="en-US" sz="2000" dirty="0"/>
              <a:t>Re-install Be reflector and stainless shielding – no changes to these components</a:t>
            </a:r>
          </a:p>
          <a:p>
            <a:r>
              <a:rPr lang="en-US" sz="2000" dirty="0"/>
              <a:t>Re-install lower IRP plenum after refurbishment (spacer added to account for milling during removal)</a:t>
            </a:r>
          </a:p>
          <a:p>
            <a:r>
              <a:rPr lang="en-US" sz="2000" dirty="0"/>
              <a:t>Install intermediate IRP and piping as done previously</a:t>
            </a:r>
          </a:p>
          <a:p>
            <a:r>
              <a:rPr lang="en-US" sz="2000" dirty="0"/>
              <a:t>Transfer line piping modified to bring water away from lines before the first 90 degree bends</a:t>
            </a:r>
          </a:p>
          <a:p>
            <a:pPr lvl="1"/>
            <a:r>
              <a:rPr lang="en-US" sz="1800" dirty="0"/>
              <a:t>This eliminates the chance of weld induced axial stress on the helium line</a:t>
            </a:r>
          </a:p>
        </p:txBody>
      </p:sp>
    </p:spTree>
    <p:extLst>
      <p:ext uri="{BB962C8B-B14F-4D97-AF65-F5344CB8AC3E}">
        <p14:creationId xmlns:p14="http://schemas.microsoft.com/office/powerpoint/2010/main" val="349605081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8636290" cy="729430"/>
          </a:xfrm>
        </p:spPr>
        <p:txBody>
          <a:bodyPr/>
          <a:lstStyle/>
          <a:p>
            <a:r>
              <a:rPr lang="en-US" sz="2400" dirty="0"/>
              <a:t>The impact of the leak and repair effort is significant, so risk mitigation planned on multiple fronts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3698" y="1302837"/>
            <a:ext cx="8633161" cy="4173547"/>
          </a:xfrm>
        </p:spPr>
        <p:txBody>
          <a:bodyPr/>
          <a:lstStyle/>
          <a:p>
            <a:r>
              <a:rPr lang="en-US" sz="2000" dirty="0"/>
              <a:t>Fabrication schedule risk mitigation</a:t>
            </a:r>
          </a:p>
          <a:p>
            <a:pPr lvl="1"/>
            <a:r>
              <a:rPr lang="en-US" sz="1800" dirty="0"/>
              <a:t>Fabrication of several parts not necessarily required by repair path</a:t>
            </a:r>
          </a:p>
          <a:p>
            <a:pPr lvl="2"/>
            <a:r>
              <a:rPr lang="en-US" sz="1600" dirty="0"/>
              <a:t>These parts may be repurposed for next IRP if not needed</a:t>
            </a:r>
          </a:p>
          <a:p>
            <a:r>
              <a:rPr lang="en-US" sz="2000" dirty="0"/>
              <a:t>Pursuing direct ORNL support of fabrication activities</a:t>
            </a:r>
          </a:p>
          <a:p>
            <a:pPr lvl="1"/>
            <a:r>
              <a:rPr lang="en-US" sz="1800" dirty="0"/>
              <a:t>Welding, inspection, leak testing</a:t>
            </a:r>
          </a:p>
          <a:p>
            <a:r>
              <a:rPr lang="en-US" sz="2000" dirty="0"/>
              <a:t>Design changes for rebuild to reduce / eliminate the understood failure modes</a:t>
            </a:r>
          </a:p>
          <a:p>
            <a:pPr lvl="1"/>
            <a:r>
              <a:rPr lang="en-US" sz="1800" dirty="0"/>
              <a:t>Changing pipe routing configuration</a:t>
            </a:r>
          </a:p>
          <a:p>
            <a:pPr lvl="1"/>
            <a:r>
              <a:rPr lang="en-US" sz="1800" dirty="0"/>
              <a:t>Changing weld joint designs</a:t>
            </a:r>
          </a:p>
          <a:p>
            <a:pPr lvl="1"/>
            <a:r>
              <a:rPr lang="en-US" sz="1800" dirty="0"/>
              <a:t>Increasing thickness of helium lid</a:t>
            </a:r>
          </a:p>
          <a:p>
            <a:pPr lvl="1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92899742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897" y="236982"/>
            <a:ext cx="8935515" cy="729430"/>
          </a:xfrm>
        </p:spPr>
        <p:txBody>
          <a:bodyPr/>
          <a:lstStyle/>
          <a:p>
            <a:r>
              <a:rPr lang="en-US" sz="2400" dirty="0"/>
              <a:t>The replacement IRP will operate through ~2023 and will be replaced with the 2</a:t>
            </a:r>
            <a:r>
              <a:rPr lang="en-US" sz="2400" baseline="30000" dirty="0"/>
              <a:t>nd</a:t>
            </a:r>
            <a:r>
              <a:rPr lang="en-US" sz="2400" dirty="0"/>
              <a:t> Generation IRP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9432" y="1314642"/>
            <a:ext cx="8642640" cy="4195415"/>
          </a:xfrm>
        </p:spPr>
        <p:txBody>
          <a:bodyPr/>
          <a:lstStyle/>
          <a:p>
            <a:r>
              <a:rPr lang="en-US" sz="2000" dirty="0"/>
              <a:t>The 2</a:t>
            </a:r>
            <a:r>
              <a:rPr lang="en-US" sz="2000" baseline="30000" dirty="0"/>
              <a:t>nd</a:t>
            </a:r>
            <a:r>
              <a:rPr lang="en-US" sz="2000" dirty="0"/>
              <a:t> Generation IRP design was being readied for release to fabrication, but this will be held until lessons learned from the IRP-1 and IRP-2 leaks are appropriately addressed</a:t>
            </a:r>
          </a:p>
          <a:p>
            <a:pPr lvl="1"/>
            <a:r>
              <a:rPr lang="en-US" sz="1800" dirty="0"/>
              <a:t>The goal must be a robust design for both manufacturing and operations, balanced by minimal performance impacts</a:t>
            </a:r>
          </a:p>
          <a:p>
            <a:r>
              <a:rPr lang="en-US" sz="2000" dirty="0"/>
              <a:t>The first two IRPs had a poor record with regard to manufacturing schedule</a:t>
            </a:r>
          </a:p>
          <a:p>
            <a:pPr lvl="1"/>
            <a:r>
              <a:rPr lang="en-US" sz="1800" dirty="0"/>
              <a:t>Sufficient time is currently available, but there is no spare and history says we must manage the schedule to minimize risks to facility operation</a:t>
            </a:r>
          </a:p>
        </p:txBody>
      </p:sp>
    </p:spTree>
    <p:extLst>
      <p:ext uri="{BB962C8B-B14F-4D97-AF65-F5344CB8AC3E}">
        <p14:creationId xmlns:p14="http://schemas.microsoft.com/office/powerpoint/2010/main" val="230642686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433" y="236982"/>
            <a:ext cx="8636290" cy="415498"/>
          </a:xfrm>
        </p:spPr>
        <p:txBody>
          <a:bodyPr/>
          <a:lstStyle/>
          <a:p>
            <a:r>
              <a:rPr lang="en-US" sz="2400" dirty="0"/>
              <a:t>Status and summary for the replacement IRP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7303" y="1043383"/>
            <a:ext cx="8642640" cy="4876800"/>
          </a:xfrm>
        </p:spPr>
        <p:txBody>
          <a:bodyPr/>
          <a:lstStyle/>
          <a:p>
            <a:r>
              <a:rPr lang="en-US" sz="2000" dirty="0"/>
              <a:t>Repair remains on track for August completion</a:t>
            </a:r>
          </a:p>
          <a:p>
            <a:pPr lvl="1"/>
            <a:r>
              <a:rPr lang="en-US" sz="1800" dirty="0"/>
              <a:t>Replacement helium lid is machined and being prepared to weld</a:t>
            </a:r>
          </a:p>
          <a:p>
            <a:pPr lvl="1"/>
            <a:r>
              <a:rPr lang="en-US" sz="1800" dirty="0"/>
              <a:t>Initial actions to remove and recondition the plenum indicate that it will be available for reuse</a:t>
            </a:r>
          </a:p>
          <a:p>
            <a:r>
              <a:rPr lang="en-US" sz="2000" dirty="0"/>
              <a:t>Risk mitigating strategies are being implemented</a:t>
            </a:r>
          </a:p>
          <a:p>
            <a:r>
              <a:rPr lang="en-US" sz="2000" dirty="0"/>
              <a:t>The impacts associated with shifting the &gt; 3-month long IRP replacement outage have been addressed</a:t>
            </a:r>
          </a:p>
          <a:p>
            <a:pPr lvl="1"/>
            <a:r>
              <a:rPr lang="en-US" sz="1800" dirty="0"/>
              <a:t>The SNS operation schedule has been modified</a:t>
            </a:r>
          </a:p>
          <a:p>
            <a:pPr lvl="1"/>
            <a:r>
              <a:rPr lang="en-US" sz="1800" dirty="0"/>
              <a:t>Other activities that were integrated with the long outage have been re-planned</a:t>
            </a:r>
          </a:p>
          <a:p>
            <a:pPr lvl="1"/>
            <a:r>
              <a:rPr lang="en-US" sz="1800" dirty="0"/>
              <a:t>Instrument performance effects due to continued burn-up of IRP moderator poisons have been analyzed and mitigations have been identified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6760247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00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170" y="468014"/>
            <a:ext cx="5725683" cy="5844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433" y="236982"/>
            <a:ext cx="8636290" cy="729430"/>
          </a:xfrm>
        </p:spPr>
        <p:txBody>
          <a:bodyPr/>
          <a:lstStyle/>
          <a:p>
            <a:r>
              <a:rPr lang="en-US" sz="2400" dirty="0"/>
              <a:t>The core vessel contains a significant amount of equipment</a:t>
            </a:r>
          </a:p>
        </p:txBody>
      </p:sp>
    </p:spTree>
    <p:extLst>
      <p:ext uri="{BB962C8B-B14F-4D97-AF65-F5344CB8AC3E}">
        <p14:creationId xmlns:p14="http://schemas.microsoft.com/office/powerpoint/2010/main" val="247092118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 bwMode="auto">
          <a:xfrm>
            <a:off x="50510" y="152400"/>
            <a:ext cx="894109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 kern="1200">
                <a:solidFill>
                  <a:schemeClr val="tx2"/>
                </a:solidFill>
                <a:latin typeface="Arial Black" pitchFamily="34" charset="0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2pPr>
            <a:lvl3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3pPr>
            <a:lvl4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4pPr>
            <a:lvl5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5pPr>
            <a:lvl6pPr marL="4572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6pPr>
            <a:lvl7pPr marL="9144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7pPr>
            <a:lvl8pPr marL="13716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8pPr>
            <a:lvl9pPr marL="18288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6C3A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Challenges </a:t>
            </a:r>
            <a:r>
              <a:rPr lang="en-US" sz="2400" b="1" dirty="0">
                <a:solidFill>
                  <a:srgbClr val="006C3A"/>
                </a:solidFill>
                <a:latin typeface="+mj-lt"/>
              </a:rPr>
              <a:t>with the water leak and the assembly of IRP-02 led to substantial changes to the operating schedule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6C3A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97772789"/>
              </p:ext>
            </p:extLst>
          </p:nvPr>
        </p:nvGraphicFramePr>
        <p:xfrm>
          <a:off x="310520" y="1121938"/>
          <a:ext cx="8539226" cy="48329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" name="Microsoft Excel Macro-Enabled Worksheet" r:id="rId4" imgW="12814300" imgH="7251700" progId="Excel.SheetMacroEnabled.12">
                  <p:embed/>
                </p:oleObj>
              </mc:Choice>
              <mc:Fallback>
                <p:oleObj name="Microsoft Excel Macro-Enabled Worksheet" r:id="rId4" imgW="12814300" imgH="7251700" progId="Excel.SheetMacroEnabled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10520" y="1121938"/>
                        <a:ext cx="8539226" cy="483296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5879219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 bwMode="auto">
          <a:xfrm>
            <a:off x="50510" y="152400"/>
            <a:ext cx="894109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 kern="1200">
                <a:solidFill>
                  <a:schemeClr val="tx2"/>
                </a:solidFill>
                <a:latin typeface="Arial Black" pitchFamily="34" charset="0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2pPr>
            <a:lvl3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3pPr>
            <a:lvl4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4pPr>
            <a:lvl5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5pPr>
            <a:lvl6pPr marL="4572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6pPr>
            <a:lvl7pPr marL="9144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7pPr>
            <a:lvl8pPr marL="13716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8pPr>
            <a:lvl9pPr marL="18288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6C3A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Challenges </a:t>
            </a:r>
            <a:r>
              <a:rPr lang="en-US" sz="2400" b="1" dirty="0">
                <a:solidFill>
                  <a:srgbClr val="006C3A"/>
                </a:solidFill>
                <a:latin typeface="+mj-lt"/>
              </a:rPr>
              <a:t>with the water leak and the assembly of IRP-02 led to substantial changes to the operating schedule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6C3A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23672579"/>
              </p:ext>
            </p:extLst>
          </p:nvPr>
        </p:nvGraphicFramePr>
        <p:xfrm>
          <a:off x="234264" y="973170"/>
          <a:ext cx="8671378" cy="49077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8" name="Microsoft Excel Macro-Enabled Worksheet" r:id="rId4" imgW="12814300" imgH="7251700" progId="Excel.SheetMacroEnabled.12">
                  <p:embed/>
                </p:oleObj>
              </mc:Choice>
              <mc:Fallback>
                <p:oleObj name="Microsoft Excel Macro-Enabled Worksheet" r:id="rId4" imgW="12814300" imgH="7251700" progId="Excel.SheetMacroEnabled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34264" y="973170"/>
                        <a:ext cx="8671378" cy="490775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8560187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 bwMode="auto">
          <a:xfrm>
            <a:off x="50510" y="152400"/>
            <a:ext cx="894109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 kern="1200">
                <a:solidFill>
                  <a:schemeClr val="tx2"/>
                </a:solidFill>
                <a:latin typeface="Arial Black" pitchFamily="34" charset="0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2pPr>
            <a:lvl3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3pPr>
            <a:lvl4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4pPr>
            <a:lvl5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5pPr>
            <a:lvl6pPr marL="4572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6pPr>
            <a:lvl7pPr marL="9144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7pPr>
            <a:lvl8pPr marL="13716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8pPr>
            <a:lvl9pPr marL="18288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rgbClr val="006C3A"/>
                </a:solidFill>
                <a:latin typeface="+mj-lt"/>
              </a:rPr>
              <a:t>Supplemental slides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6C3A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19271501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033" name="Group 23"/>
          <p:cNvGrpSpPr>
            <a:grpSpLocks/>
          </p:cNvGrpSpPr>
          <p:nvPr/>
        </p:nvGrpSpPr>
        <p:grpSpPr bwMode="auto">
          <a:xfrm>
            <a:off x="152400" y="838200"/>
            <a:ext cx="8902700" cy="6022284"/>
            <a:chOff x="0" y="724580"/>
            <a:chExt cx="9131300" cy="6096000"/>
          </a:xfrm>
        </p:grpSpPr>
        <p:pic>
          <p:nvPicPr>
            <p:cNvPr id="44035" name="Picture 4" descr="core_region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724580"/>
              <a:ext cx="9131300" cy="60960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44036" name="Group 22"/>
            <p:cNvGrpSpPr>
              <a:grpSpLocks/>
            </p:cNvGrpSpPr>
            <p:nvPr/>
          </p:nvGrpSpPr>
          <p:grpSpPr bwMode="auto">
            <a:xfrm>
              <a:off x="34337" y="1112423"/>
              <a:ext cx="8743888" cy="5133692"/>
              <a:chOff x="34337" y="1112423"/>
              <a:chExt cx="8743888" cy="5133692"/>
            </a:xfrm>
          </p:grpSpPr>
          <p:sp>
            <p:nvSpPr>
              <p:cNvPr id="44037" name="Text Box 7"/>
              <p:cNvSpPr txBox="1">
                <a:spLocks noChangeArrowheads="1"/>
              </p:cNvSpPr>
              <p:nvPr/>
            </p:nvSpPr>
            <p:spPr bwMode="auto">
              <a:xfrm>
                <a:off x="6119704" y="2937586"/>
                <a:ext cx="2323653" cy="4404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Ctr="1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>
                  <a:lnSpc>
                    <a:spcPct val="90000"/>
                  </a:lnSpc>
                </a:pPr>
                <a:r>
                  <a:rPr lang="en-US" sz="2000" dirty="0">
                    <a:solidFill>
                      <a:schemeClr val="bg2"/>
                    </a:solidFill>
                    <a:effectLst>
                      <a:outerShdw blurRad="50800" dist="38100" dir="2700000" algn="tl" rotWithShape="0">
                        <a:schemeClr val="tx1">
                          <a:alpha val="66000"/>
                        </a:schemeClr>
                      </a:outerShdw>
                    </a:effectLst>
                    <a:latin typeface="+mn-lt"/>
                  </a:rPr>
                  <a:t>Core Vessel</a:t>
                </a:r>
              </a:p>
            </p:txBody>
          </p:sp>
          <p:sp>
            <p:nvSpPr>
              <p:cNvPr id="44038" name="Line 9"/>
              <p:cNvSpPr>
                <a:spLocks noChangeShapeType="1"/>
              </p:cNvSpPr>
              <p:nvPr/>
            </p:nvSpPr>
            <p:spPr bwMode="auto">
              <a:xfrm flipH="1">
                <a:off x="4399152" y="1414958"/>
                <a:ext cx="1526097" cy="1314967"/>
              </a:xfrm>
              <a:prstGeom prst="line">
                <a:avLst/>
              </a:prstGeom>
              <a:noFill/>
              <a:ln w="22225">
                <a:solidFill>
                  <a:srgbClr val="FF0000">
                    <a:alpha val="74901"/>
                  </a:srgbClr>
                </a:solidFill>
                <a:round/>
                <a:headEnd/>
                <a:tailEnd type="stealth" w="lg" len="lg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039" name="Line 10"/>
              <p:cNvSpPr>
                <a:spLocks noChangeShapeType="1"/>
              </p:cNvSpPr>
              <p:nvPr/>
            </p:nvSpPr>
            <p:spPr bwMode="auto">
              <a:xfrm flipH="1">
                <a:off x="5186359" y="2196525"/>
                <a:ext cx="699725" cy="475237"/>
              </a:xfrm>
              <a:prstGeom prst="line">
                <a:avLst/>
              </a:prstGeom>
              <a:noFill/>
              <a:ln w="22225">
                <a:solidFill>
                  <a:srgbClr val="FF0000">
                    <a:alpha val="74901"/>
                  </a:srgbClr>
                </a:solidFill>
                <a:round/>
                <a:headEnd/>
                <a:tailEnd type="stealth" w="lg" len="lg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040" name="Line 11"/>
              <p:cNvSpPr>
                <a:spLocks noChangeShapeType="1"/>
              </p:cNvSpPr>
              <p:nvPr/>
            </p:nvSpPr>
            <p:spPr bwMode="auto">
              <a:xfrm flipH="1">
                <a:off x="5705376" y="3237925"/>
                <a:ext cx="776186" cy="657969"/>
              </a:xfrm>
              <a:prstGeom prst="line">
                <a:avLst/>
              </a:prstGeom>
              <a:noFill/>
              <a:ln w="22225">
                <a:solidFill>
                  <a:srgbClr val="FF0000">
                    <a:alpha val="74901"/>
                  </a:srgbClr>
                </a:solidFill>
                <a:round/>
                <a:headEnd/>
                <a:tailEnd type="stealth" w="lg" len="lg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042" name="Line 16"/>
              <p:cNvSpPr>
                <a:spLocks noChangeShapeType="1"/>
              </p:cNvSpPr>
              <p:nvPr/>
            </p:nvSpPr>
            <p:spPr bwMode="auto">
              <a:xfrm>
                <a:off x="1168737" y="4692783"/>
                <a:ext cx="773655" cy="589716"/>
              </a:xfrm>
              <a:prstGeom prst="line">
                <a:avLst/>
              </a:prstGeom>
              <a:noFill/>
              <a:ln w="22225">
                <a:solidFill>
                  <a:srgbClr val="FF0000">
                    <a:alpha val="74901"/>
                  </a:srgbClr>
                </a:solidFill>
                <a:round/>
                <a:headEnd/>
                <a:tailEnd type="stealth" w="lg" len="lg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044" name="Line 18"/>
              <p:cNvSpPr>
                <a:spLocks noChangeShapeType="1"/>
              </p:cNvSpPr>
              <p:nvPr/>
            </p:nvSpPr>
            <p:spPr bwMode="auto">
              <a:xfrm>
                <a:off x="710038" y="1523008"/>
                <a:ext cx="2108493" cy="2135188"/>
              </a:xfrm>
              <a:prstGeom prst="line">
                <a:avLst/>
              </a:prstGeom>
              <a:noFill/>
              <a:ln w="22225">
                <a:solidFill>
                  <a:srgbClr val="FF0000">
                    <a:alpha val="74901"/>
                  </a:srgbClr>
                </a:solidFill>
                <a:round/>
                <a:headEnd/>
                <a:tailEnd type="stealth" w="lg" len="lg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045" name="Text Box 5"/>
              <p:cNvSpPr txBox="1">
                <a:spLocks noChangeArrowheads="1"/>
              </p:cNvSpPr>
              <p:nvPr/>
            </p:nvSpPr>
            <p:spPr bwMode="auto">
              <a:xfrm>
                <a:off x="5613132" y="1112423"/>
                <a:ext cx="2863753" cy="6044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t" anchorCtr="1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>
                  <a:lnSpc>
                    <a:spcPts val="1960"/>
                  </a:lnSpc>
                </a:pPr>
                <a:r>
                  <a:rPr lang="en-US" sz="2000" dirty="0">
                    <a:solidFill>
                      <a:schemeClr val="bg2"/>
                    </a:solidFill>
                    <a:effectLst>
                      <a:outerShdw blurRad="50800" dist="38100" dir="2700000" algn="tl" rotWithShape="0">
                        <a:schemeClr val="tx1">
                          <a:alpha val="66000"/>
                        </a:schemeClr>
                      </a:outerShdw>
                    </a:effectLst>
                    <a:latin typeface="+mn-lt"/>
                  </a:rPr>
                  <a:t>Inner Reflector Plug</a:t>
                </a:r>
              </a:p>
            </p:txBody>
          </p:sp>
          <p:sp>
            <p:nvSpPr>
              <p:cNvPr id="44046" name="Text Box 6"/>
              <p:cNvSpPr txBox="1">
                <a:spLocks noChangeArrowheads="1"/>
              </p:cNvSpPr>
              <p:nvPr/>
            </p:nvSpPr>
            <p:spPr bwMode="auto">
              <a:xfrm>
                <a:off x="5629620" y="1884008"/>
                <a:ext cx="2771660" cy="65748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t" anchorCtr="1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>
                  <a:lnSpc>
                    <a:spcPts val="1960"/>
                  </a:lnSpc>
                </a:pPr>
                <a:r>
                  <a:rPr lang="en-US" sz="2000" dirty="0">
                    <a:solidFill>
                      <a:schemeClr val="bg2"/>
                    </a:solidFill>
                    <a:effectLst>
                      <a:outerShdw blurRad="50800" dist="38100" dir="2700000" algn="tl" rotWithShape="0">
                        <a:schemeClr val="tx1">
                          <a:alpha val="66000"/>
                        </a:schemeClr>
                      </a:outerShdw>
                    </a:effectLst>
                    <a:latin typeface="+mn-lt"/>
                  </a:rPr>
                  <a:t>Outer Reflector Plug</a:t>
                </a:r>
              </a:p>
            </p:txBody>
          </p:sp>
          <p:sp>
            <p:nvSpPr>
              <p:cNvPr id="44047" name="Text Box 8"/>
              <p:cNvSpPr txBox="1">
                <a:spLocks noChangeArrowheads="1"/>
              </p:cNvSpPr>
              <p:nvPr/>
            </p:nvSpPr>
            <p:spPr bwMode="auto">
              <a:xfrm>
                <a:off x="7252110" y="5651755"/>
                <a:ext cx="1526115" cy="5943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t" anchorCtr="1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>
                  <a:lnSpc>
                    <a:spcPts val="1960"/>
                  </a:lnSpc>
                </a:pPr>
                <a:r>
                  <a:rPr lang="en-US" sz="2000" dirty="0">
                    <a:solidFill>
                      <a:schemeClr val="bg2"/>
                    </a:solidFill>
                    <a:effectLst>
                      <a:outerShdw blurRad="50800" dist="38100" dir="2700000" algn="tl" rotWithShape="0">
                        <a:schemeClr val="tx1">
                          <a:alpha val="66000"/>
                        </a:schemeClr>
                      </a:outerShdw>
                    </a:effectLst>
                    <a:latin typeface="+mn-lt"/>
                  </a:rPr>
                  <a:t>Proton Beam Window</a:t>
                </a:r>
              </a:p>
            </p:txBody>
          </p:sp>
          <p:sp>
            <p:nvSpPr>
              <p:cNvPr id="44048" name="Text Box 15"/>
              <p:cNvSpPr txBox="1">
                <a:spLocks noChangeArrowheads="1"/>
              </p:cNvSpPr>
              <p:nvPr/>
            </p:nvSpPr>
            <p:spPr bwMode="auto">
              <a:xfrm>
                <a:off x="190923" y="4159772"/>
                <a:ext cx="1361721" cy="5943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t" anchorCtr="1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>
                  <a:lnSpc>
                    <a:spcPts val="1960"/>
                  </a:lnSpc>
                </a:pPr>
                <a:r>
                  <a:rPr lang="en-US" sz="2000" dirty="0">
                    <a:solidFill>
                      <a:schemeClr val="bg2"/>
                    </a:solidFill>
                    <a:effectLst>
                      <a:outerShdw blurRad="50800" dist="38100" dir="2700000" algn="tl" rotWithShape="0">
                        <a:schemeClr val="tx1">
                          <a:alpha val="66000"/>
                        </a:schemeClr>
                      </a:outerShdw>
                    </a:effectLst>
                    <a:latin typeface="+mn-lt"/>
                  </a:rPr>
                  <a:t>Core Vessel Insert</a:t>
                </a:r>
              </a:p>
            </p:txBody>
          </p:sp>
          <p:grpSp>
            <p:nvGrpSpPr>
              <p:cNvPr id="44049" name="Group 20"/>
              <p:cNvGrpSpPr>
                <a:grpSpLocks/>
              </p:cNvGrpSpPr>
              <p:nvPr/>
            </p:nvGrpSpPr>
            <p:grpSpPr bwMode="auto">
              <a:xfrm>
                <a:off x="6491184" y="5118863"/>
                <a:ext cx="1307100" cy="938852"/>
                <a:chOff x="6491184" y="5118863"/>
                <a:chExt cx="1307100" cy="938852"/>
              </a:xfrm>
            </p:grpSpPr>
            <p:sp>
              <p:nvSpPr>
                <p:cNvPr id="44051" name="Text Box 13"/>
                <p:cNvSpPr txBox="1">
                  <a:spLocks noChangeArrowheads="1"/>
                </p:cNvSpPr>
                <p:nvPr/>
              </p:nvSpPr>
              <p:spPr bwMode="auto">
                <a:xfrm>
                  <a:off x="6768893" y="5118863"/>
                  <a:ext cx="1029391" cy="36576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Ctr="1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pPr algn="ctr"/>
                  <a:r>
                    <a:rPr lang="en-US" sz="2000" dirty="0">
                      <a:solidFill>
                        <a:schemeClr val="bg2"/>
                      </a:solidFill>
                      <a:effectLst>
                        <a:outerShdw blurRad="50800" dist="38100" dir="2700000" algn="tl" rotWithShape="0">
                          <a:schemeClr val="tx1">
                            <a:alpha val="66000"/>
                          </a:schemeClr>
                        </a:outerShdw>
                      </a:effectLst>
                      <a:latin typeface="+mn-lt"/>
                    </a:rPr>
                    <a:t>Shutter</a:t>
                  </a:r>
                </a:p>
              </p:txBody>
            </p:sp>
            <p:sp>
              <p:nvSpPr>
                <p:cNvPr id="44050" name="Line 14"/>
                <p:cNvSpPr>
                  <a:spLocks noChangeShapeType="1"/>
                </p:cNvSpPr>
                <p:nvPr/>
              </p:nvSpPr>
              <p:spPr bwMode="auto">
                <a:xfrm flipH="1">
                  <a:off x="6491184" y="5465379"/>
                  <a:ext cx="570414" cy="592336"/>
                </a:xfrm>
                <a:prstGeom prst="line">
                  <a:avLst/>
                </a:prstGeom>
                <a:noFill/>
                <a:ln w="22225">
                  <a:solidFill>
                    <a:srgbClr val="FF0000">
                      <a:alpha val="74901"/>
                    </a:srgbClr>
                  </a:solidFill>
                  <a:round/>
                  <a:headEnd/>
                  <a:tailEnd type="stealth" w="lg" len="lg"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44043" name="Text Box 17"/>
              <p:cNvSpPr txBox="1">
                <a:spLocks noChangeAspect="1" noChangeArrowheads="1"/>
              </p:cNvSpPr>
              <p:nvPr/>
            </p:nvSpPr>
            <p:spPr bwMode="auto">
              <a:xfrm>
                <a:off x="34337" y="1141186"/>
                <a:ext cx="1119160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anchorCtr="1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/>
                <a:r>
                  <a:rPr lang="en-US" sz="2000" dirty="0">
                    <a:solidFill>
                      <a:schemeClr val="bg2"/>
                    </a:solidFill>
                    <a:effectLst>
                      <a:outerShdw blurRad="50800" dist="38100" dir="2700000" algn="tl" rotWithShape="0">
                        <a:schemeClr val="tx1">
                          <a:alpha val="66000"/>
                        </a:schemeClr>
                      </a:outerShdw>
                    </a:effectLst>
                    <a:latin typeface="+mn-lt"/>
                  </a:rPr>
                  <a:t>Target</a:t>
                </a:r>
              </a:p>
            </p:txBody>
          </p:sp>
        </p:grpSp>
      </p:grpSp>
      <p:sp>
        <p:nvSpPr>
          <p:cNvPr id="3" name="Rectangle 2"/>
          <p:cNvSpPr/>
          <p:nvPr/>
        </p:nvSpPr>
        <p:spPr>
          <a:xfrm>
            <a:off x="7505963" y="5555077"/>
            <a:ext cx="1211306" cy="163461"/>
          </a:xfrm>
          <a:prstGeom prst="rect">
            <a:avLst/>
          </a:prstGeom>
          <a:solidFill>
            <a:srgbClr val="A7A92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7966573" y="4753987"/>
            <a:ext cx="416022" cy="988082"/>
          </a:xfrm>
          <a:prstGeom prst="straightConnector1">
            <a:avLst/>
          </a:prstGeom>
          <a:ln w="22225">
            <a:solidFill>
              <a:srgbClr val="FF0000">
                <a:alpha val="75000"/>
              </a:srgbClr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57537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58612" y="762000"/>
            <a:ext cx="3421388" cy="3200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5" name="Picture 4" descr="Going in 10-20-05 5248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7000" y="2806700"/>
            <a:ext cx="2819400" cy="3517900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9" name="Picture 4" descr="\\NScD\Groups\NSSD\XFD\Target\1_6_Photos_old_target_folder\163_ReflectorPlugs\IRP\IRP Lift 3-13-06 750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9886" y="762000"/>
            <a:ext cx="2401114" cy="29591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700" y="3784600"/>
            <a:ext cx="3998457" cy="23824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26710" y="88901"/>
            <a:ext cx="9017290" cy="685800"/>
          </a:xfrm>
        </p:spPr>
        <p:txBody>
          <a:bodyPr/>
          <a:lstStyle/>
          <a:p>
            <a:r>
              <a:rPr lang="en-US" sz="2400" dirty="0"/>
              <a:t>The Inner Reflector Plug (IRP) is a large, complex and essential limited-life component of the neutron source</a:t>
            </a:r>
          </a:p>
        </p:txBody>
      </p:sp>
    </p:spTree>
    <p:extLst>
      <p:ext uri="{BB962C8B-B14F-4D97-AF65-F5344CB8AC3E}">
        <p14:creationId xmlns:p14="http://schemas.microsoft.com/office/powerpoint/2010/main" val="24791818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52400" y="1341291"/>
            <a:ext cx="8991600" cy="4626645"/>
            <a:chOff x="-44515" y="1519538"/>
            <a:chExt cx="9484359" cy="4707307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519538"/>
              <a:ext cx="9220200" cy="47073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Right Arrow 3"/>
            <p:cNvSpPr/>
            <p:nvPr/>
          </p:nvSpPr>
          <p:spPr>
            <a:xfrm>
              <a:off x="-44515" y="3424995"/>
              <a:ext cx="3351307" cy="265341"/>
            </a:xfrm>
            <a:prstGeom prst="rightArrow">
              <a:avLst/>
            </a:prstGeom>
            <a:solidFill>
              <a:srgbClr val="FFFF00"/>
            </a:solidFill>
            <a:ln w="6350">
              <a:solidFill>
                <a:schemeClr val="tx1"/>
              </a:solidFill>
            </a:ln>
            <a:effectLst>
              <a:glow rad="228600">
                <a:schemeClr val="accent4">
                  <a:satMod val="175000"/>
                  <a:alpha val="40000"/>
                </a:schemeClr>
              </a:glow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4726641" y="2844053"/>
              <a:ext cx="4585447" cy="2259106"/>
            </a:xfrm>
            <a:custGeom>
              <a:avLst/>
              <a:gdLst>
                <a:gd name="connsiteX0" fmla="*/ 13447 w 4585447"/>
                <a:gd name="connsiteY0" fmla="*/ 833718 h 2259106"/>
                <a:gd name="connsiteX1" fmla="*/ 0 w 4585447"/>
                <a:gd name="connsiteY1" fmla="*/ 1250576 h 2259106"/>
                <a:gd name="connsiteX2" fmla="*/ 1149724 w 4585447"/>
                <a:gd name="connsiteY2" fmla="*/ 1270747 h 2259106"/>
                <a:gd name="connsiteX3" fmla="*/ 1163171 w 4585447"/>
                <a:gd name="connsiteY3" fmla="*/ 1633818 h 2259106"/>
                <a:gd name="connsiteX4" fmla="*/ 1230406 w 4585447"/>
                <a:gd name="connsiteY4" fmla="*/ 1627094 h 2259106"/>
                <a:gd name="connsiteX5" fmla="*/ 1230406 w 4585447"/>
                <a:gd name="connsiteY5" fmla="*/ 2198594 h 2259106"/>
                <a:gd name="connsiteX6" fmla="*/ 4585447 w 4585447"/>
                <a:gd name="connsiteY6" fmla="*/ 2259106 h 2259106"/>
                <a:gd name="connsiteX7" fmla="*/ 4551830 w 4585447"/>
                <a:gd name="connsiteY7" fmla="*/ 0 h 2259106"/>
                <a:gd name="connsiteX8" fmla="*/ 4377018 w 4585447"/>
                <a:gd name="connsiteY8" fmla="*/ 26894 h 2259106"/>
                <a:gd name="connsiteX9" fmla="*/ 4377018 w 4585447"/>
                <a:gd name="connsiteY9" fmla="*/ 107576 h 2259106"/>
                <a:gd name="connsiteX10" fmla="*/ 2776818 w 4585447"/>
                <a:gd name="connsiteY10" fmla="*/ 107576 h 2259106"/>
                <a:gd name="connsiteX11" fmla="*/ 2790265 w 4585447"/>
                <a:gd name="connsiteY11" fmla="*/ 154641 h 2259106"/>
                <a:gd name="connsiteX12" fmla="*/ 1122830 w 4585447"/>
                <a:gd name="connsiteY12" fmla="*/ 161365 h 2259106"/>
                <a:gd name="connsiteX13" fmla="*/ 1122830 w 4585447"/>
                <a:gd name="connsiteY13" fmla="*/ 248771 h 2259106"/>
                <a:gd name="connsiteX14" fmla="*/ 0 w 4585447"/>
                <a:gd name="connsiteY14" fmla="*/ 242047 h 2259106"/>
                <a:gd name="connsiteX15" fmla="*/ 6724 w 4585447"/>
                <a:gd name="connsiteY15" fmla="*/ 578223 h 2259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585447" h="2259106">
                  <a:moveTo>
                    <a:pt x="13447" y="833718"/>
                  </a:moveTo>
                  <a:lnTo>
                    <a:pt x="0" y="1250576"/>
                  </a:lnTo>
                  <a:lnTo>
                    <a:pt x="1149724" y="1270747"/>
                  </a:lnTo>
                  <a:lnTo>
                    <a:pt x="1163171" y="1633818"/>
                  </a:lnTo>
                  <a:lnTo>
                    <a:pt x="1230406" y="1627094"/>
                  </a:lnTo>
                  <a:lnTo>
                    <a:pt x="1230406" y="2198594"/>
                  </a:lnTo>
                  <a:lnTo>
                    <a:pt x="4585447" y="2259106"/>
                  </a:lnTo>
                  <a:lnTo>
                    <a:pt x="4551830" y="0"/>
                  </a:lnTo>
                  <a:lnTo>
                    <a:pt x="4377018" y="26894"/>
                  </a:lnTo>
                  <a:lnTo>
                    <a:pt x="4377018" y="107576"/>
                  </a:lnTo>
                  <a:lnTo>
                    <a:pt x="2776818" y="107576"/>
                  </a:lnTo>
                  <a:lnTo>
                    <a:pt x="2790265" y="154641"/>
                  </a:lnTo>
                  <a:lnTo>
                    <a:pt x="1122830" y="161365"/>
                  </a:lnTo>
                  <a:lnTo>
                    <a:pt x="1122830" y="248771"/>
                  </a:lnTo>
                  <a:lnTo>
                    <a:pt x="0" y="242047"/>
                  </a:lnTo>
                  <a:lnTo>
                    <a:pt x="6724" y="578223"/>
                  </a:lnTo>
                </a:path>
              </a:pathLst>
            </a:cu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6642856" y="3149743"/>
              <a:ext cx="27969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Rolling Carriage</a:t>
              </a:r>
            </a:p>
          </p:txBody>
        </p:sp>
        <p:cxnSp>
          <p:nvCxnSpPr>
            <p:cNvPr id="9" name="Straight Arrow Connector 8"/>
            <p:cNvCxnSpPr/>
            <p:nvPr/>
          </p:nvCxnSpPr>
          <p:spPr>
            <a:xfrm>
              <a:off x="8434667" y="3334409"/>
              <a:ext cx="477371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 flipH="1">
              <a:off x="5943601" y="3344725"/>
              <a:ext cx="670111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3" name="TextBox 2"/>
            <p:cNvSpPr txBox="1"/>
            <p:nvPr/>
          </p:nvSpPr>
          <p:spPr>
            <a:xfrm>
              <a:off x="1132067" y="3379168"/>
              <a:ext cx="1687333" cy="307777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PROTONS 60 Hz</a:t>
              </a:r>
            </a:p>
          </p:txBody>
        </p:sp>
        <p:sp>
          <p:nvSpPr>
            <p:cNvPr id="5" name="Rectangle 4"/>
            <p:cNvSpPr/>
            <p:nvPr/>
          </p:nvSpPr>
          <p:spPr>
            <a:xfrm>
              <a:off x="1039164" y="3283887"/>
              <a:ext cx="89804" cy="525935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126710" y="88901"/>
            <a:ext cx="9017290" cy="729430"/>
          </a:xfrm>
        </p:spPr>
        <p:txBody>
          <a:bodyPr/>
          <a:lstStyle/>
          <a:p>
            <a:r>
              <a:rPr lang="en-US" sz="2400" dirty="0"/>
              <a:t>The lower segment of the IRP is inaccessible, and contains the neutron moderators, poisons and </a:t>
            </a:r>
            <a:r>
              <a:rPr lang="en-US" sz="2400" dirty="0" err="1"/>
              <a:t>decouplers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4699393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76200" y="838200"/>
            <a:ext cx="8915400" cy="5059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>
                <a:latin typeface="+mj-lt"/>
              </a:rPr>
              <a:t>The first leak was identified on September 19, 2016</a:t>
            </a:r>
          </a:p>
          <a:p>
            <a:pPr lvl="1"/>
            <a:r>
              <a:rPr lang="en-US" sz="1800" dirty="0">
                <a:latin typeface="+mj-lt"/>
              </a:rPr>
              <a:t>Was confirmed to be on Loop 2 that cools Target, Proton Beam Window (PBW) and PBW shields during the target change in October 2016, and specifically on the PBW loop</a:t>
            </a:r>
          </a:p>
          <a:p>
            <a:pPr lvl="1"/>
            <a:r>
              <a:rPr lang="en-US" sz="1800" dirty="0">
                <a:latin typeface="+mj-lt"/>
              </a:rPr>
              <a:t>Remained small at approximately 0.5 gallons per day</a:t>
            </a:r>
          </a:p>
          <a:p>
            <a:pPr lvl="1"/>
            <a:r>
              <a:rPr lang="en-US" sz="1800" dirty="0">
                <a:latin typeface="+mj-lt"/>
              </a:rPr>
              <a:t>Confirmed by static pressure test on December 29, 2016 after loop isolation and drying in preparation for PBW change-out</a:t>
            </a:r>
          </a:p>
          <a:p>
            <a:pPr lvl="1"/>
            <a:r>
              <a:rPr lang="en-US" sz="1800" i="1" dirty="0">
                <a:solidFill>
                  <a:srgbClr val="FF0000"/>
                </a:solidFill>
                <a:latin typeface="+mj-lt"/>
              </a:rPr>
              <a:t>This problem has been resolved - PBW change was successfully completed</a:t>
            </a:r>
          </a:p>
          <a:p>
            <a:r>
              <a:rPr lang="en-US" sz="2200" dirty="0">
                <a:latin typeface="+mj-lt"/>
              </a:rPr>
              <a:t>The second leak was identified on about November 14, 2016 when the core vessel leak rate increased</a:t>
            </a:r>
          </a:p>
          <a:p>
            <a:pPr lvl="1">
              <a:spcBef>
                <a:spcPts val="600"/>
              </a:spcBef>
            </a:pPr>
            <a:r>
              <a:rPr lang="en-US" sz="1800" dirty="0">
                <a:latin typeface="+mj-lt"/>
              </a:rPr>
              <a:t>Subsequent tests indicated a new and higher rate water leak on Loop 3, which services the ambient water moderator, the cryogenic moderator water pre-moderators, and the core vessel inserts for the beam lines</a:t>
            </a:r>
          </a:p>
          <a:p>
            <a:pPr lvl="1">
              <a:spcBef>
                <a:spcPts val="600"/>
              </a:spcBef>
            </a:pPr>
            <a:r>
              <a:rPr lang="en-US" sz="1800" dirty="0">
                <a:latin typeface="+mj-lt"/>
              </a:rPr>
              <a:t>The leak rate has continued to increase and was about 1.6 – 1.8 gallons per hour when operations ceased on December 22, 2016, and the rate was increasing at about 2.2E-03 gallons per hour</a:t>
            </a:r>
            <a:r>
              <a:rPr lang="en-US" sz="1800" baseline="30000" dirty="0">
                <a:latin typeface="+mj-lt"/>
              </a:rPr>
              <a:t>2</a:t>
            </a:r>
          </a:p>
          <a:p>
            <a:pPr lvl="1">
              <a:spcBef>
                <a:spcPts val="600"/>
              </a:spcBef>
            </a:pPr>
            <a:r>
              <a:rPr lang="en-US" sz="1800" dirty="0">
                <a:latin typeface="+mj-lt"/>
              </a:rPr>
              <a:t>Operation of BL-4B was compromised by water accumulation in the canted Core Vessel Insert channel – confirmed by neutron measurement and modeling </a:t>
            </a:r>
          </a:p>
          <a:p>
            <a:pPr lvl="1">
              <a:spcBef>
                <a:spcPts val="600"/>
              </a:spcBef>
            </a:pPr>
            <a:endParaRPr lang="en-US" sz="1800" dirty="0">
              <a:latin typeface="+mj-lt"/>
            </a:endParaRPr>
          </a:p>
          <a:p>
            <a:pPr lvl="1"/>
            <a:endParaRPr lang="en-US" sz="2000" dirty="0">
              <a:latin typeface="+mj-lt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50510" y="152400"/>
            <a:ext cx="894109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 kern="1200">
                <a:solidFill>
                  <a:schemeClr val="tx2"/>
                </a:solidFill>
                <a:latin typeface="Arial Black" pitchFamily="34" charset="0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2pPr>
            <a:lvl3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3pPr>
            <a:lvl4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4pPr>
            <a:lvl5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5pPr>
            <a:lvl6pPr marL="4572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6pPr>
            <a:lvl7pPr marL="9144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7pPr>
            <a:lvl8pPr marL="13716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8pPr>
            <a:lvl9pPr marL="18288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6C3A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Two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6C3A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6C3A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water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6C3A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leaks into the SNS target system core vessel developed during the past operating period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6C3A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3838793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0864" y="3286070"/>
            <a:ext cx="4631582" cy="2871970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 flipH="1">
            <a:off x="5798741" y="4629385"/>
            <a:ext cx="2506377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483862" y="1947980"/>
            <a:ext cx="2337511" cy="9258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000" dirty="0"/>
              <a:t>The Core Vessel/Drain Line/Stand</a:t>
            </a:r>
          </a:p>
          <a:p>
            <a:pPr>
              <a:lnSpc>
                <a:spcPct val="90000"/>
              </a:lnSpc>
            </a:pPr>
            <a:r>
              <a:rPr lang="en-US" sz="1000" dirty="0"/>
              <a:t>Pipe was design such that the volume</a:t>
            </a:r>
          </a:p>
          <a:p>
            <a:pPr>
              <a:lnSpc>
                <a:spcPct val="90000"/>
              </a:lnSpc>
            </a:pPr>
            <a:r>
              <a:rPr lang="en-US" sz="1000" dirty="0"/>
              <a:t>capacity at the top of the Stand Pipe</a:t>
            </a:r>
          </a:p>
          <a:p>
            <a:pPr>
              <a:lnSpc>
                <a:spcPct val="90000"/>
              </a:lnSpc>
            </a:pPr>
            <a:r>
              <a:rPr lang="en-US" sz="1000" dirty="0"/>
              <a:t>is greater than the amount of mercury</a:t>
            </a:r>
          </a:p>
          <a:p>
            <a:pPr>
              <a:lnSpc>
                <a:spcPct val="90000"/>
              </a:lnSpc>
            </a:pPr>
            <a:r>
              <a:rPr lang="en-US" sz="1000" dirty="0"/>
              <a:t>that is postulated to drain into the </a:t>
            </a:r>
          </a:p>
          <a:p>
            <a:pPr>
              <a:lnSpc>
                <a:spcPct val="90000"/>
              </a:lnSpc>
            </a:pPr>
            <a:r>
              <a:rPr lang="en-US" sz="1000" dirty="0"/>
              <a:t>Core Vessel (182 gallons)</a:t>
            </a:r>
          </a:p>
        </p:txBody>
      </p:sp>
      <p:cxnSp>
        <p:nvCxnSpPr>
          <p:cNvPr id="12" name="Straight Arrow Connector 11"/>
          <p:cNvCxnSpPr>
            <a:stCxn id="11" idx="2"/>
          </p:cNvCxnSpPr>
          <p:nvPr/>
        </p:nvCxnSpPr>
        <p:spPr>
          <a:xfrm flipH="1">
            <a:off x="6088689" y="2873874"/>
            <a:ext cx="1563929" cy="165592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11" idx="2"/>
          </p:cNvCxnSpPr>
          <p:nvPr/>
        </p:nvCxnSpPr>
        <p:spPr>
          <a:xfrm>
            <a:off x="7652618" y="2873874"/>
            <a:ext cx="652500" cy="169575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433" y="236982"/>
            <a:ext cx="8636290" cy="1043362"/>
          </a:xfrm>
        </p:spPr>
        <p:txBody>
          <a:bodyPr/>
          <a:lstStyle/>
          <a:p>
            <a:r>
              <a:rPr lang="en-US" sz="2400" dirty="0"/>
              <a:t>The Core Vessel drain system became an important part of facility operation – regular pumping to the LLLW tanks was required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72615" y="1430163"/>
            <a:ext cx="4885102" cy="3541580"/>
            <a:chOff x="1281626" y="992578"/>
            <a:chExt cx="8017522" cy="5692894"/>
          </a:xfrm>
        </p:grpSpPr>
        <p:pic>
          <p:nvPicPr>
            <p:cNvPr id="1026" name="Picture 1" descr="image00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1626" y="992578"/>
              <a:ext cx="6193395" cy="56928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6319264" y="3528476"/>
              <a:ext cx="2979884" cy="3978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100" dirty="0"/>
                <a:t>Stand Pipe in Service Bay</a:t>
              </a:r>
            </a:p>
          </p:txBody>
        </p:sp>
        <p:cxnSp>
          <p:nvCxnSpPr>
            <p:cNvPr id="6" name="Straight Arrow Connector 5"/>
            <p:cNvCxnSpPr/>
            <p:nvPr/>
          </p:nvCxnSpPr>
          <p:spPr>
            <a:xfrm flipH="1">
              <a:off x="7215719" y="3839025"/>
              <a:ext cx="381818" cy="663964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7" name="TextBox 6"/>
            <p:cNvSpPr txBox="1"/>
            <p:nvPr/>
          </p:nvSpPr>
          <p:spPr>
            <a:xfrm>
              <a:off x="7521411" y="3870110"/>
              <a:ext cx="804773" cy="3978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100" dirty="0"/>
                <a:t>6” ID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535794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433" y="89034"/>
            <a:ext cx="8636290" cy="729430"/>
          </a:xfrm>
        </p:spPr>
        <p:txBody>
          <a:bodyPr/>
          <a:lstStyle/>
          <a:p>
            <a:r>
              <a:rPr lang="en-US" sz="2400" dirty="0"/>
              <a:t>Sensor limits in the stand pipe required a flexible approach to pumping as the leak rate increased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262468" y="819494"/>
            <a:ext cx="4879009" cy="3729903"/>
            <a:chOff x="595378" y="819494"/>
            <a:chExt cx="8044580" cy="5489215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378" y="1149947"/>
              <a:ext cx="6989216" cy="5158762"/>
            </a:xfrm>
            <a:prstGeom prst="rect">
              <a:avLst/>
            </a:prstGeom>
          </p:spPr>
        </p:pic>
        <p:cxnSp>
          <p:nvCxnSpPr>
            <p:cNvPr id="6" name="Straight Connector 5"/>
            <p:cNvCxnSpPr/>
            <p:nvPr/>
          </p:nvCxnSpPr>
          <p:spPr>
            <a:xfrm>
              <a:off x="3779354" y="1733909"/>
              <a:ext cx="0" cy="3493699"/>
            </a:xfrm>
            <a:prstGeom prst="line">
              <a:avLst/>
            </a:prstGeom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3876427" y="1656270"/>
              <a:ext cx="0" cy="3597216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>
              <a:off x="5377814" y="2491334"/>
              <a:ext cx="2834797" cy="5624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1100" dirty="0"/>
                <a:t>Dip tube to enable pumping</a:t>
              </a:r>
            </a:p>
            <a:p>
              <a:pPr>
                <a:lnSpc>
                  <a:spcPct val="90000"/>
                </a:lnSpc>
              </a:pPr>
              <a:r>
                <a:rPr lang="en-US" sz="1100" dirty="0"/>
                <a:t>of Stand Pipe</a:t>
              </a:r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 flipH="1" flipV="1">
              <a:off x="3876427" y="2268747"/>
              <a:ext cx="1501387" cy="41406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5077965" y="3558134"/>
              <a:ext cx="3014888" cy="9910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1100" dirty="0"/>
                <a:t>Instrumentation probe with “low” and “low-low”</a:t>
              </a:r>
            </a:p>
            <a:p>
              <a:pPr>
                <a:lnSpc>
                  <a:spcPct val="90000"/>
                </a:lnSpc>
              </a:pPr>
              <a:r>
                <a:rPr lang="en-US" sz="1100" dirty="0"/>
                <a:t>liquid indication (mercury/water)</a:t>
              </a:r>
            </a:p>
          </p:txBody>
        </p:sp>
        <p:cxnSp>
          <p:nvCxnSpPr>
            <p:cNvPr id="14" name="Straight Arrow Connector 13"/>
            <p:cNvCxnSpPr/>
            <p:nvPr/>
          </p:nvCxnSpPr>
          <p:spPr>
            <a:xfrm flipH="1">
              <a:off x="3779353" y="3959526"/>
              <a:ext cx="1242528" cy="284671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V="1">
              <a:off x="3876427" y="983412"/>
              <a:ext cx="0" cy="672859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>
              <a:off x="3876427" y="983411"/>
              <a:ext cx="3708168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/>
          </p:nvSpPr>
          <p:spPr>
            <a:xfrm>
              <a:off x="7555210" y="819494"/>
              <a:ext cx="1084748" cy="3481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1100" dirty="0"/>
                <a:t>To LLLW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4837847" y="1232899"/>
            <a:ext cx="4306153" cy="3156222"/>
            <a:chOff x="1828801" y="685800"/>
            <a:chExt cx="8784612" cy="5943600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8801" y="826820"/>
              <a:ext cx="1507440" cy="2525981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67200" y="1295400"/>
              <a:ext cx="5402282" cy="5181600"/>
            </a:xfrm>
            <a:prstGeom prst="rect">
              <a:avLst/>
            </a:prstGeom>
          </p:spPr>
        </p:pic>
        <p:sp>
          <p:nvSpPr>
            <p:cNvPr id="19" name="Oval 18"/>
            <p:cNvSpPr/>
            <p:nvPr/>
          </p:nvSpPr>
          <p:spPr>
            <a:xfrm>
              <a:off x="2826601" y="2993400"/>
              <a:ext cx="516841" cy="3810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cxnSp>
          <p:nvCxnSpPr>
            <p:cNvPr id="22" name="Straight Arrow Connector 21"/>
            <p:cNvCxnSpPr>
              <a:stCxn id="19" idx="6"/>
            </p:cNvCxnSpPr>
            <p:nvPr/>
          </p:nvCxnSpPr>
          <p:spPr>
            <a:xfrm>
              <a:off x="3343442" y="3183900"/>
              <a:ext cx="618959" cy="927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8512800" y="5279400"/>
              <a:ext cx="15240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5991000" y="5693400"/>
              <a:ext cx="40458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>
              <a:off x="9906000" y="4800600"/>
              <a:ext cx="0" cy="4788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 flipV="1">
              <a:off x="9906000" y="5693400"/>
              <a:ext cx="0" cy="4026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7" name="TextBox 26"/>
            <p:cNvSpPr txBox="1"/>
            <p:nvPr/>
          </p:nvSpPr>
          <p:spPr>
            <a:xfrm>
              <a:off x="9663000" y="5315402"/>
              <a:ext cx="950413" cy="5331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/>
                <a:t>.55”</a:t>
              </a:r>
            </a:p>
          </p:txBody>
        </p:sp>
        <p:cxnSp>
          <p:nvCxnSpPr>
            <p:cNvPr id="28" name="Straight Connector 27"/>
            <p:cNvCxnSpPr/>
            <p:nvPr/>
          </p:nvCxnSpPr>
          <p:spPr>
            <a:xfrm>
              <a:off x="5969400" y="3886200"/>
              <a:ext cx="11718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9" name="TextBox 28"/>
            <p:cNvSpPr txBox="1"/>
            <p:nvPr/>
          </p:nvSpPr>
          <p:spPr>
            <a:xfrm>
              <a:off x="6477000" y="4474201"/>
              <a:ext cx="1927949" cy="5331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/>
                <a:t>2.4+/-.1” (1)</a:t>
              </a:r>
            </a:p>
          </p:txBody>
        </p:sp>
        <p:cxnSp>
          <p:nvCxnSpPr>
            <p:cNvPr id="30" name="Straight Arrow Connector 29"/>
            <p:cNvCxnSpPr/>
            <p:nvPr/>
          </p:nvCxnSpPr>
          <p:spPr>
            <a:xfrm flipH="1" flipV="1">
              <a:off x="7086601" y="3886200"/>
              <a:ext cx="1" cy="6096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>
              <a:off x="7086600" y="4865132"/>
              <a:ext cx="0" cy="8196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4800601" y="3124200"/>
              <a:ext cx="2365765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/>
            <p:nvPr/>
          </p:nvCxnSpPr>
          <p:spPr>
            <a:xfrm>
              <a:off x="7086600" y="2667000"/>
              <a:ext cx="0" cy="4572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4" name="TextBox 33"/>
            <p:cNvSpPr txBox="1"/>
            <p:nvPr/>
          </p:nvSpPr>
          <p:spPr>
            <a:xfrm>
              <a:off x="6780306" y="3317069"/>
              <a:ext cx="1106730" cy="5331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/>
                <a:t>1.03”</a:t>
              </a:r>
            </a:p>
          </p:txBody>
        </p:sp>
        <p:cxnSp>
          <p:nvCxnSpPr>
            <p:cNvPr id="35" name="Straight Connector 34"/>
            <p:cNvCxnSpPr/>
            <p:nvPr/>
          </p:nvCxnSpPr>
          <p:spPr>
            <a:xfrm flipH="1">
              <a:off x="4038788" y="5693400"/>
              <a:ext cx="1785412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flipH="1">
              <a:off x="4038788" y="6248400"/>
              <a:ext cx="2971612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/>
            <p:nvPr/>
          </p:nvCxnSpPr>
          <p:spPr>
            <a:xfrm>
              <a:off x="4114800" y="5257800"/>
              <a:ext cx="0" cy="42693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/>
            <p:nvPr/>
          </p:nvCxnSpPr>
          <p:spPr>
            <a:xfrm flipV="1">
              <a:off x="4114800" y="6248400"/>
              <a:ext cx="0" cy="3810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9" name="TextBox 38"/>
            <p:cNvSpPr txBox="1"/>
            <p:nvPr/>
          </p:nvSpPr>
          <p:spPr>
            <a:xfrm>
              <a:off x="3864600" y="5774067"/>
              <a:ext cx="950413" cy="5331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/>
                <a:t>.75”</a:t>
              </a:r>
            </a:p>
          </p:txBody>
        </p:sp>
        <p:cxnSp>
          <p:nvCxnSpPr>
            <p:cNvPr id="40" name="Straight Connector 39"/>
            <p:cNvCxnSpPr/>
            <p:nvPr/>
          </p:nvCxnSpPr>
          <p:spPr>
            <a:xfrm flipV="1">
              <a:off x="4764600" y="914400"/>
              <a:ext cx="0" cy="4572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flipV="1">
              <a:off x="9293400" y="914400"/>
              <a:ext cx="0" cy="4572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2" name="Straight Arrow Connector 41"/>
            <p:cNvCxnSpPr/>
            <p:nvPr/>
          </p:nvCxnSpPr>
          <p:spPr>
            <a:xfrm>
              <a:off x="4757400" y="990600"/>
              <a:ext cx="4536000" cy="0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3" name="TextBox 42"/>
            <p:cNvSpPr txBox="1"/>
            <p:nvPr/>
          </p:nvSpPr>
          <p:spPr>
            <a:xfrm>
              <a:off x="6553199" y="685800"/>
              <a:ext cx="1607559" cy="5331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/>
                <a:t>6.065” ID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1828803" y="4006335"/>
              <a:ext cx="3451501" cy="6398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" b="1" dirty="0"/>
                <a:t>Note 1:  </a:t>
              </a:r>
              <a:r>
                <a:rPr lang="en-US" sz="600" dirty="0"/>
                <a:t>Tolerance is from drawing -</a:t>
              </a:r>
            </a:p>
            <a:p>
              <a:r>
                <a:rPr lang="en-US" sz="600" dirty="0"/>
                <a:t>model is positioned exactly at 2.4”</a:t>
              </a:r>
            </a:p>
          </p:txBody>
        </p:sp>
      </p:grpSp>
      <p:pic>
        <p:nvPicPr>
          <p:cNvPr id="46" name="Picture 4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932" y="4001602"/>
            <a:ext cx="3256922" cy="2373514"/>
          </a:xfrm>
          <a:prstGeom prst="rect">
            <a:avLst/>
          </a:prstGeom>
        </p:spPr>
      </p:pic>
      <p:sp>
        <p:nvSpPr>
          <p:cNvPr id="47" name="TextBox 46"/>
          <p:cNvSpPr txBox="1"/>
          <p:nvPr/>
        </p:nvSpPr>
        <p:spPr>
          <a:xfrm>
            <a:off x="5591070" y="5634348"/>
            <a:ext cx="1232429" cy="24045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050" dirty="0"/>
              <a:t>Diaphragm Pump</a:t>
            </a:r>
          </a:p>
        </p:txBody>
      </p:sp>
      <p:cxnSp>
        <p:nvCxnSpPr>
          <p:cNvPr id="48" name="Straight Arrow Connector 47"/>
          <p:cNvCxnSpPr>
            <a:stCxn id="47" idx="1"/>
          </p:cNvCxnSpPr>
          <p:nvPr/>
        </p:nvCxnSpPr>
        <p:spPr>
          <a:xfrm flipH="1" flipV="1">
            <a:off x="3317358" y="5634348"/>
            <a:ext cx="2273712" cy="120225"/>
          </a:xfrm>
          <a:prstGeom prst="straightConnector1">
            <a:avLst/>
          </a:prstGeom>
          <a:ln w="19050" cmpd="sng">
            <a:solidFill>
              <a:srgbClr val="FF0000"/>
            </a:solidFill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5638461" y="4808236"/>
            <a:ext cx="1245052" cy="24045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050" dirty="0"/>
              <a:t>LLLW Connection</a:t>
            </a:r>
          </a:p>
        </p:txBody>
      </p:sp>
      <p:cxnSp>
        <p:nvCxnSpPr>
          <p:cNvPr id="50" name="Straight Arrow Connector 49"/>
          <p:cNvCxnSpPr>
            <a:stCxn id="49" idx="1"/>
          </p:cNvCxnSpPr>
          <p:nvPr/>
        </p:nvCxnSpPr>
        <p:spPr>
          <a:xfrm flipH="1">
            <a:off x="4290729" y="4928461"/>
            <a:ext cx="1347732" cy="323688"/>
          </a:xfrm>
          <a:prstGeom prst="straightConnector1">
            <a:avLst/>
          </a:prstGeom>
          <a:ln w="19050" cmpd="sng">
            <a:solidFill>
              <a:srgbClr val="FF0000"/>
            </a:solidFill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701227" y="4628876"/>
            <a:ext cx="945228" cy="55220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050" dirty="0"/>
              <a:t>Core Vessel </a:t>
            </a:r>
          </a:p>
          <a:p>
            <a:pPr algn="ctr">
              <a:lnSpc>
                <a:spcPct val="90000"/>
              </a:lnSpc>
            </a:pPr>
            <a:r>
              <a:rPr lang="en-US" sz="1050" dirty="0"/>
              <a:t>Stand Pipe</a:t>
            </a:r>
          </a:p>
          <a:p>
            <a:pPr algn="ctr">
              <a:lnSpc>
                <a:spcPct val="90000"/>
              </a:lnSpc>
            </a:pPr>
            <a:r>
              <a:rPr lang="en-US" sz="1050" dirty="0"/>
              <a:t>Connection</a:t>
            </a:r>
          </a:p>
        </p:txBody>
      </p:sp>
      <p:cxnSp>
        <p:nvCxnSpPr>
          <p:cNvPr id="52" name="Straight Arrow Connector 51"/>
          <p:cNvCxnSpPr>
            <a:stCxn id="51" idx="3"/>
          </p:cNvCxnSpPr>
          <p:nvPr/>
        </p:nvCxnSpPr>
        <p:spPr>
          <a:xfrm flipV="1">
            <a:off x="1646455" y="4859962"/>
            <a:ext cx="995633" cy="45015"/>
          </a:xfrm>
          <a:prstGeom prst="straightConnector1">
            <a:avLst/>
          </a:prstGeom>
          <a:ln w="19050" cmpd="sng">
            <a:solidFill>
              <a:srgbClr val="FF0000"/>
            </a:solidFill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5355103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Theme">
  <a:themeElements>
    <a:clrScheme name="ORNL corporate palette May 28 saturation adjust">
      <a:dk1>
        <a:sysClr val="windowText" lastClr="000000"/>
      </a:dk1>
      <a:lt1>
        <a:sysClr val="window" lastClr="FFFFFF"/>
      </a:lt1>
      <a:dk2>
        <a:srgbClr val="1E7640"/>
      </a:dk2>
      <a:lt2>
        <a:srgbClr val="FFFFFF"/>
      </a:lt2>
      <a:accent1>
        <a:srgbClr val="306DBE"/>
      </a:accent1>
      <a:accent2>
        <a:srgbClr val="84B641"/>
      </a:accent2>
      <a:accent3>
        <a:srgbClr val="DE762D"/>
      </a:accent3>
      <a:accent4>
        <a:srgbClr val="2ABDDA"/>
      </a:accent4>
      <a:accent5>
        <a:srgbClr val="A03123"/>
      </a:accent5>
      <a:accent6>
        <a:srgbClr val="FFCD00"/>
      </a:accent6>
      <a:hlink>
        <a:srgbClr val="0070B9"/>
      </a:hlink>
      <a:folHlink>
        <a:srgbClr val="1E764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/>
        </a:solidFill>
        <a:ln>
          <a:solidFill>
            <a:schemeClr val="accent1"/>
          </a:solidFill>
        </a:ln>
        <a:effectLst/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/>
      </a:spPr>
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lnSpc>
            <a:spcPct val="90000"/>
          </a:lnSpc>
          <a:defRPr dirty="0" smtClean="0">
            <a:solidFill>
              <a:schemeClr val="tx1"/>
            </a:solidFill>
          </a:defRPr>
        </a:defPPr>
      </a:lstStyle>
      <a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ctr">
          <a:lnSpc>
            <a:spcPct val="90000"/>
          </a:lnSpc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RNL template_4x3_SNS.pptx" id="{DA8F8B77-26AF-4285-B904-C56BC7FCC0C9}" vid="{89FA3E3C-681D-44A7-BF9E-F5C1CC4F5DC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975B17BC858B94FAA5409F11FF9B884" ma:contentTypeVersion="0" ma:contentTypeDescription="Create a new document." ma:contentTypeScope="" ma:versionID="ba30602e445ba7bd833ef2f532e4a594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c64490b4aec6201516c3a874156f37b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DCF13401-7EB3-445E-A79C-700AD40B1E2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65A43370-EC10-41BE-B147-54A1A4450E5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31148E9-6A60-411D-AFDE-DA9258D98C4B}">
  <ds:schemaRefs>
    <ds:schemaRef ds:uri="http://schemas.openxmlformats.org/package/2006/metadata/core-properties"/>
    <ds:schemaRef ds:uri="http://purl.org/dc/elements/1.1/"/>
    <ds:schemaRef ds:uri="http://schemas.microsoft.com/office/2006/documentManagement/types"/>
    <ds:schemaRef ds:uri="http://www.w3.org/XML/1998/namespace"/>
    <ds:schemaRef ds:uri="http://schemas.microsoft.com/office/2006/metadata/properties"/>
    <ds:schemaRef ds:uri="http://purl.org/dc/dcmitype/"/>
    <ds:schemaRef ds:uri="http://purl.org/dc/terms/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2813</Words>
  <Application>Microsoft Office PowerPoint</Application>
  <PresentationFormat>On-screen Show (4:3)</PresentationFormat>
  <Paragraphs>341</Paragraphs>
  <Slides>43</Slides>
  <Notes>18</Notes>
  <HiddenSlides>0</HiddenSlides>
  <MMClips>1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0" baseType="lpstr">
      <vt:lpstr>ＭＳ Ｐゴシック</vt:lpstr>
      <vt:lpstr>Arial</vt:lpstr>
      <vt:lpstr>Arial Black</vt:lpstr>
      <vt:lpstr>Arial Narrow</vt:lpstr>
      <vt:lpstr>Calibri</vt:lpstr>
      <vt:lpstr>Default Theme</vt:lpstr>
      <vt:lpstr>Microsoft Excel Macro-Enabled Worksheet</vt:lpstr>
      <vt:lpstr>Overview of Inner Reflector Plug (IRP) Issues</vt:lpstr>
      <vt:lpstr>Outline</vt:lpstr>
      <vt:lpstr>The core vessel contains the inner and outer reflector plugs, neutron moderators, core vessel inserts, and interfaces with the target and proton beam window seals</vt:lpstr>
      <vt:lpstr>The core vessel contains a significant amount of equipment</vt:lpstr>
      <vt:lpstr>The Inner Reflector Plug (IRP) is a large, complex and essential limited-life component of the neutron source</vt:lpstr>
      <vt:lpstr>The lower segment of the IRP is inaccessible, and contains the neutron moderators, poisons and decouplers</vt:lpstr>
      <vt:lpstr>PowerPoint Presentation</vt:lpstr>
      <vt:lpstr>The Core Vessel drain system became an important part of facility operation – regular pumping to the LLLW tanks was required</vt:lpstr>
      <vt:lpstr>Sensor limits in the stand pipe required a flexible approach to pumping as the leak rate increased</vt:lpstr>
      <vt:lpstr>PowerPoint Presentation</vt:lpstr>
      <vt:lpstr>PowerPoint Presentation</vt:lpstr>
      <vt:lpstr>PowerPoint Presentation</vt:lpstr>
      <vt:lpstr>It is important to understand the context of the location within the broader target system assembly</vt:lpstr>
      <vt:lpstr>The specific water emanation location is between the mid and upper IRP sections </vt:lpstr>
      <vt:lpstr>The leak is within the complex nested piping assembly for the top downstream hydrogen moderator but manifests at the end of the helium annulus</vt:lpstr>
      <vt:lpstr>Why did water accumulate in the BL-4B CVI channel and not anywhere else?</vt:lpstr>
      <vt:lpstr>PowerPoint Presentation</vt:lpstr>
      <vt:lpstr>PowerPoint Presentation</vt:lpstr>
      <vt:lpstr>Mitigation of the higher-rate water leak on Loop 3 proved to be challenging</vt:lpstr>
      <vt:lpstr>A coupling was designed to seal the emanation point and port the water away</vt:lpstr>
      <vt:lpstr>The coupling was thoroughly tested on a mock-up assembly</vt:lpstr>
      <vt:lpstr>Installation of the coupling was challenging</vt:lpstr>
      <vt:lpstr>Operational and safety issues required the water to be routed outside the core vessel (vacuum jacket integrity, low level liquid waste, BL-4B) </vt:lpstr>
      <vt:lpstr>A method was developed and hardware installed to dry out the BL-4B core vessel insert</vt:lpstr>
      <vt:lpstr>There was direct evidence of water liberated from BL-4B after heating</vt:lpstr>
      <vt:lpstr>PowerPoint Presentation</vt:lpstr>
      <vt:lpstr>We are evaluating impact of the prolonged usage of the current IRP on instrument performance (1)</vt:lpstr>
      <vt:lpstr>We are evaluating impact of the prolonged usage of the current IRP on instrument performance (2)</vt:lpstr>
      <vt:lpstr>We are evaluating impact of the prolonged usage of the current IRP on instrument performance (3)</vt:lpstr>
      <vt:lpstr>We are evaluating impact of the prolonged usage of the current IRP on instrument performance (4)</vt:lpstr>
      <vt:lpstr>During fabrication, a leak was confirmed in IRP-2 on December 21</vt:lpstr>
      <vt:lpstr>All potential leak locations were evaluated</vt:lpstr>
      <vt:lpstr>Leak was likely caused by 2 weld induced stresses</vt:lpstr>
      <vt:lpstr>Disassembly to access and remove the helium lid is already complete</vt:lpstr>
      <vt:lpstr>Repair options were extensively considered</vt:lpstr>
      <vt:lpstr>Reassembly steps will follow proven processes with adjustments and risk mitigation based on lessons learned</vt:lpstr>
      <vt:lpstr>The impact of the leak and repair effort is significant, so risk mitigation planned on multiple fronts</vt:lpstr>
      <vt:lpstr>The replacement IRP will operate through ~2023 and will be replaced with the 2nd Generation IRP</vt:lpstr>
      <vt:lpstr>Status and summary for the replacement IRP 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2016-02-29T19:40:42Z</dcterms:created>
  <dcterms:modified xsi:type="dcterms:W3CDTF">2017-03-06T14:41:09Z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0x0101003975B17BC858B94FAA5409F11FF9B884</vt:lpwstr>
  </property>
</Properties>
</file>