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4"/>
    <p:sldMasterId id="2147483944" r:id="rId5"/>
  </p:sldMasterIdLst>
  <p:notesMasterIdLst>
    <p:notesMasterId r:id="rId24"/>
  </p:notesMasterIdLst>
  <p:sldIdLst>
    <p:sldId id="258" r:id="rId6"/>
    <p:sldId id="259" r:id="rId7"/>
    <p:sldId id="270" r:id="rId8"/>
    <p:sldId id="274" r:id="rId9"/>
    <p:sldId id="260" r:id="rId10"/>
    <p:sldId id="271" r:id="rId11"/>
    <p:sldId id="275" r:id="rId12"/>
    <p:sldId id="261" r:id="rId13"/>
    <p:sldId id="268" r:id="rId14"/>
    <p:sldId id="269" r:id="rId15"/>
    <p:sldId id="272" r:id="rId16"/>
    <p:sldId id="262" r:id="rId17"/>
    <p:sldId id="277" r:id="rId18"/>
    <p:sldId id="276" r:id="rId19"/>
    <p:sldId id="264" r:id="rId20"/>
    <p:sldId id="263" r:id="rId21"/>
    <p:sldId id="265" r:id="rId22"/>
    <p:sldId id="266"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20" autoAdjust="0"/>
  </p:normalViewPr>
  <p:slideViewPr>
    <p:cSldViewPr showGuides="1">
      <p:cViewPr varScale="1">
        <p:scale>
          <a:sx n="75" d="100"/>
          <a:sy n="75" d="100"/>
        </p:scale>
        <p:origin x="1020"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Carryover $M </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38759808"/>
        <c:axId val="39646336"/>
      </c:barChart>
      <c:catAx>
        <c:axId val="38759808"/>
        <c:scaling>
          <c:orientation val="minMax"/>
        </c:scaling>
        <c:delete val="0"/>
        <c:axPos val="b"/>
        <c:numFmt formatCode="General" sourceLinked="1"/>
        <c:majorTickMark val="out"/>
        <c:minorTickMark val="none"/>
        <c:tickLblPos val="nextTo"/>
        <c:crossAx val="39646336"/>
        <c:crosses val="autoZero"/>
        <c:auto val="1"/>
        <c:lblAlgn val="ctr"/>
        <c:lblOffset val="100"/>
        <c:noMultiLvlLbl val="0"/>
      </c:catAx>
      <c:valAx>
        <c:axId val="39646336"/>
        <c:scaling>
          <c:orientation val="minMax"/>
          <c:max val="6"/>
          <c:min val="0"/>
        </c:scaling>
        <c:delete val="0"/>
        <c:axPos val="l"/>
        <c:majorGridlines/>
        <c:numFmt formatCode="_(&quot;$&quot;* #,##0.00_);_(&quot;$&quot;* \(#,##0.00\);_(&quot;$&quot;* &quot;-&quot;??_);_(@_)" sourceLinked="1"/>
        <c:majorTickMark val="out"/>
        <c:minorTickMark val="none"/>
        <c:tickLblPos val="nextTo"/>
        <c:crossAx val="38759808"/>
        <c:crosses val="autoZero"/>
        <c:crossBetween val="between"/>
        <c:majorUnit val="1"/>
        <c:minorUnit val="0.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AIP</a:t>
            </a:r>
            <a:r>
              <a:rPr lang="en-US" baseline="0" dirty="0"/>
              <a:t> New Funding $M</a:t>
            </a:r>
            <a:endParaRPr lang="en-US" dirty="0"/>
          </a:p>
        </c:rich>
      </c:tx>
      <c:layout>
        <c:manualLayout>
          <c:xMode val="edge"/>
          <c:yMode val="edge"/>
          <c:x val="0.26114267459124529"/>
          <c:y val="1.3698630136986301E-2"/>
        </c:manualLayout>
      </c:layout>
      <c:overlay val="0"/>
    </c:title>
    <c:autoTitleDeleted val="0"/>
    <c:plotArea>
      <c:layout>
        <c:manualLayout>
          <c:layoutTarget val="inner"/>
          <c:xMode val="edge"/>
          <c:yMode val="edge"/>
          <c:x val="0.16223021471455562"/>
          <c:y val="0.12979666003288051"/>
          <c:w val="0.80230314960629923"/>
          <c:h val="0.71472415720497617"/>
        </c:manualLayout>
      </c:layout>
      <c:barChart>
        <c:barDir val="col"/>
        <c:grouping val="clustered"/>
        <c:varyColors val="0"/>
        <c:ser>
          <c:idx val="0"/>
          <c:order val="0"/>
          <c:tx>
            <c:v>$ Million</c:v>
          </c:tx>
          <c:invertIfNegative val="0"/>
          <c:cat>
            <c:numRef>
              <c:f>Summary!$H$47:$R$47</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Summary!$H$48:$Q$48</c:f>
              <c:numCache>
                <c:formatCode>_("$"* #,##0.00_);_("$"* \(#,##0.00\);_("$"* "-"??_);_(@_)</c:formatCode>
                <c:ptCount val="10"/>
                <c:pt idx="0">
                  <c:v>8.98</c:v>
                </c:pt>
                <c:pt idx="1">
                  <c:v>8</c:v>
                </c:pt>
                <c:pt idx="2">
                  <c:v>5</c:v>
                </c:pt>
                <c:pt idx="3">
                  <c:v>5</c:v>
                </c:pt>
                <c:pt idx="4">
                  <c:v>5.5</c:v>
                </c:pt>
                <c:pt idx="5">
                  <c:v>4</c:v>
                </c:pt>
                <c:pt idx="6">
                  <c:v>2.77</c:v>
                </c:pt>
                <c:pt idx="7">
                  <c:v>2</c:v>
                </c:pt>
                <c:pt idx="8">
                  <c:v>1.5</c:v>
                </c:pt>
                <c:pt idx="9">
                  <c:v>2</c:v>
                </c:pt>
              </c:numCache>
            </c:numRef>
          </c:val>
          <c:extLst>
            <c:ext xmlns:c16="http://schemas.microsoft.com/office/drawing/2014/chart" uri="{C3380CC4-5D6E-409C-BE32-E72D297353CC}">
              <c16:uniqueId val="{00000000-1B7D-4ACA-988B-7402FAE781E9}"/>
            </c:ext>
          </c:extLst>
        </c:ser>
        <c:dLbls>
          <c:showLegendKey val="0"/>
          <c:showVal val="0"/>
          <c:showCatName val="0"/>
          <c:showSerName val="0"/>
          <c:showPercent val="0"/>
          <c:showBubbleSize val="0"/>
        </c:dLbls>
        <c:gapWidth val="150"/>
        <c:axId val="56513664"/>
        <c:axId val="56515200"/>
      </c:barChart>
      <c:catAx>
        <c:axId val="56513664"/>
        <c:scaling>
          <c:orientation val="minMax"/>
        </c:scaling>
        <c:delete val="0"/>
        <c:axPos val="b"/>
        <c:numFmt formatCode="General" sourceLinked="1"/>
        <c:majorTickMark val="out"/>
        <c:minorTickMark val="none"/>
        <c:tickLblPos val="nextTo"/>
        <c:crossAx val="56515200"/>
        <c:crosses val="autoZero"/>
        <c:auto val="1"/>
        <c:lblAlgn val="ctr"/>
        <c:lblOffset val="100"/>
        <c:noMultiLvlLbl val="0"/>
      </c:catAx>
      <c:valAx>
        <c:axId val="56515200"/>
        <c:scaling>
          <c:orientation val="minMax"/>
        </c:scaling>
        <c:delete val="0"/>
        <c:axPos val="l"/>
        <c:majorGridlines/>
        <c:numFmt formatCode="_(&quot;$&quot;* #,##0.00_);_(&quot;$&quot;* \(#,##0.00\);_(&quot;$&quot;* &quot;-&quot;??_);_(@_)" sourceLinked="1"/>
        <c:majorTickMark val="out"/>
        <c:minorTickMark val="none"/>
        <c:tickLblPos val="nextTo"/>
        <c:crossAx val="565136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latin typeface="Arial" panose="020B0604020202020204" pitchFamily="34" charset="0"/>
                <a:cs typeface="Arial" panose="020B0604020202020204" pitchFamily="34" charset="0"/>
              </a:rPr>
              <a:t>AIP Spending $M</a:t>
            </a:r>
          </a:p>
        </c:rich>
      </c:tx>
      <c:layout>
        <c:manualLayout>
          <c:xMode val="edge"/>
          <c:yMode val="edge"/>
          <c:x val="0.32565259699680399"/>
          <c:y val="4.1234615517744384E-2"/>
        </c:manualLayout>
      </c:layout>
      <c:overlay val="0"/>
    </c:title>
    <c:autoTitleDeleted val="0"/>
    <c:plotArea>
      <c:layout>
        <c:manualLayout>
          <c:layoutTarget val="inner"/>
          <c:xMode val="edge"/>
          <c:yMode val="edge"/>
          <c:x val="0.1723079615048119"/>
          <c:y val="0.15788203557888597"/>
          <c:w val="0.72688735783027125"/>
          <c:h val="0.74928623505395164"/>
        </c:manualLayout>
      </c:layout>
      <c:barChart>
        <c:barDir val="col"/>
        <c:grouping val="clustered"/>
        <c:varyColors val="0"/>
        <c:ser>
          <c:idx val="0"/>
          <c:order val="0"/>
          <c:tx>
            <c:v>1 Million</c:v>
          </c:tx>
          <c:invertIfNegative val="0"/>
          <c:cat>
            <c:numRef>
              <c:f>Summary!$H$49:$Q$49</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Summary!$H$50:$Q$50</c:f>
              <c:numCache>
                <c:formatCode>_("$"* #,##0.00_);_("$"* \(#,##0.00\);_("$"* "-"??_);_(@_)</c:formatCode>
                <c:ptCount val="10"/>
                <c:pt idx="0">
                  <c:v>4.6413229999999999</c:v>
                </c:pt>
                <c:pt idx="1">
                  <c:v>8.1377220000000001</c:v>
                </c:pt>
                <c:pt idx="2">
                  <c:v>6.3122109999999996</c:v>
                </c:pt>
                <c:pt idx="3">
                  <c:v>6.623291</c:v>
                </c:pt>
                <c:pt idx="4">
                  <c:v>3.1871130000000001</c:v>
                </c:pt>
                <c:pt idx="5">
                  <c:v>3.0619399999999999</c:v>
                </c:pt>
                <c:pt idx="6">
                  <c:v>3.9190999999999998</c:v>
                </c:pt>
                <c:pt idx="7">
                  <c:v>3.76</c:v>
                </c:pt>
                <c:pt idx="8">
                  <c:v>4.8</c:v>
                </c:pt>
                <c:pt idx="9">
                  <c:v>2.5270000000000001</c:v>
                </c:pt>
              </c:numCache>
            </c:numRef>
          </c:val>
          <c:extLst>
            <c:ext xmlns:c16="http://schemas.microsoft.com/office/drawing/2014/chart" uri="{C3380CC4-5D6E-409C-BE32-E72D297353CC}">
              <c16:uniqueId val="{00000000-803E-4C85-B723-75C9785C6A3D}"/>
            </c:ext>
          </c:extLst>
        </c:ser>
        <c:dLbls>
          <c:showLegendKey val="0"/>
          <c:showVal val="0"/>
          <c:showCatName val="0"/>
          <c:showSerName val="0"/>
          <c:showPercent val="0"/>
          <c:showBubbleSize val="0"/>
        </c:dLbls>
        <c:gapWidth val="150"/>
        <c:axId val="56687232"/>
        <c:axId val="56557952"/>
      </c:barChart>
      <c:catAx>
        <c:axId val="56687232"/>
        <c:scaling>
          <c:orientation val="minMax"/>
        </c:scaling>
        <c:delete val="0"/>
        <c:axPos val="b"/>
        <c:numFmt formatCode="General" sourceLinked="1"/>
        <c:majorTickMark val="out"/>
        <c:minorTickMark val="none"/>
        <c:tickLblPos val="nextTo"/>
        <c:crossAx val="56557952"/>
        <c:crosses val="autoZero"/>
        <c:auto val="1"/>
        <c:lblAlgn val="ctr"/>
        <c:lblOffset val="100"/>
        <c:noMultiLvlLbl val="0"/>
      </c:catAx>
      <c:valAx>
        <c:axId val="56557952"/>
        <c:scaling>
          <c:orientation val="minMax"/>
        </c:scaling>
        <c:delete val="0"/>
        <c:axPos val="l"/>
        <c:majorGridlines/>
        <c:numFmt formatCode="_(&quot;$&quot;* #,##0.00_);_(&quot;$&quot;* \(#,##0.00\);_(&quot;$&quot;* &quot;-&quot;??_);_(@_)" sourceLinked="1"/>
        <c:majorTickMark val="out"/>
        <c:minorTickMark val="none"/>
        <c:tickLblPos val="nextTo"/>
        <c:crossAx val="56687232"/>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Carryover $M </a:t>
            </a:r>
          </a:p>
        </c:rich>
      </c:tx>
      <c:layout>
        <c:manualLayout>
          <c:xMode val="edge"/>
          <c:yMode val="edge"/>
          <c:x val="0.33749299346056322"/>
          <c:y val="7.9861958290677409E-2"/>
        </c:manualLayout>
      </c:layout>
      <c:overlay val="0"/>
    </c:title>
    <c:autoTitleDeleted val="0"/>
    <c:plotArea>
      <c:layout/>
      <c:barChart>
        <c:barDir val="col"/>
        <c:grouping val="clustered"/>
        <c:varyColors val="0"/>
        <c:ser>
          <c:idx val="0"/>
          <c:order val="0"/>
          <c:tx>
            <c:strRef>
              <c:f>Summary!$G$52</c:f>
              <c:strCache>
                <c:ptCount val="1"/>
                <c:pt idx="0">
                  <c:v>Carryover </c:v>
                </c:pt>
              </c:strCache>
            </c:strRef>
          </c:tx>
          <c:invertIfNegative val="0"/>
          <c:cat>
            <c:numRef>
              <c:f>Summary!$H$51:$Q$51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Summary!$H$52:$Q$52</c:f>
              <c:numCache>
                <c:formatCode>_("$"* #,##0.00_);_("$"* \(#,##0.00\);_("$"* "-"??_);_(@_)</c:formatCode>
                <c:ptCount val="10"/>
                <c:pt idx="0">
                  <c:v>1</c:v>
                </c:pt>
                <c:pt idx="1">
                  <c:v>5.3505177300000017</c:v>
                </c:pt>
                <c:pt idx="2">
                  <c:v>5.2127949400000038</c:v>
                </c:pt>
                <c:pt idx="3">
                  <c:v>3.9005829400000058</c:v>
                </c:pt>
                <c:pt idx="4">
                  <c:v>2.2772926800000044</c:v>
                </c:pt>
                <c:pt idx="5">
                  <c:v>4.590181830000005</c:v>
                </c:pt>
                <c:pt idx="6">
                  <c:v>5.5282409000000063</c:v>
                </c:pt>
                <c:pt idx="7">
                  <c:v>4.38</c:v>
                </c:pt>
                <c:pt idx="8">
                  <c:v>3.25</c:v>
                </c:pt>
                <c:pt idx="9" formatCode="General">
                  <c:v>1.37</c:v>
                </c:pt>
              </c:numCache>
            </c:numRef>
          </c:val>
          <c:extLst>
            <c:ext xmlns:c16="http://schemas.microsoft.com/office/drawing/2014/chart" uri="{C3380CC4-5D6E-409C-BE32-E72D297353CC}">
              <c16:uniqueId val="{00000000-B1C0-492D-89B3-F3D4BDBE94BA}"/>
            </c:ext>
          </c:extLst>
        </c:ser>
        <c:dLbls>
          <c:showLegendKey val="0"/>
          <c:showVal val="0"/>
          <c:showCatName val="0"/>
          <c:showSerName val="0"/>
          <c:showPercent val="0"/>
          <c:showBubbleSize val="0"/>
        </c:dLbls>
        <c:gapWidth val="150"/>
        <c:axId val="56844672"/>
        <c:axId val="56846208"/>
      </c:barChart>
      <c:catAx>
        <c:axId val="56844672"/>
        <c:scaling>
          <c:orientation val="minMax"/>
        </c:scaling>
        <c:delete val="0"/>
        <c:axPos val="b"/>
        <c:numFmt formatCode="General" sourceLinked="1"/>
        <c:majorTickMark val="out"/>
        <c:minorTickMark val="none"/>
        <c:tickLblPos val="nextTo"/>
        <c:crossAx val="56846208"/>
        <c:crosses val="autoZero"/>
        <c:auto val="1"/>
        <c:lblAlgn val="ctr"/>
        <c:lblOffset val="100"/>
        <c:noMultiLvlLbl val="0"/>
      </c:catAx>
      <c:valAx>
        <c:axId val="56846208"/>
        <c:scaling>
          <c:orientation val="minMax"/>
        </c:scaling>
        <c:delete val="0"/>
        <c:axPos val="l"/>
        <c:majorGridlines/>
        <c:numFmt formatCode="_(&quot;$&quot;* #,##0.00_);_(&quot;$&quot;* \(#,##0.00\);_(&quot;$&quot;* &quot;-&quot;??_);_(@_)" sourceLinked="1"/>
        <c:majorTickMark val="out"/>
        <c:minorTickMark val="none"/>
        <c:tickLblPos val="nextTo"/>
        <c:crossAx val="56844672"/>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40" tIns="45720" rIns="91440" bIns="45720" rtlCol="0"/>
          <a:lstStyle>
            <a:lvl1pPr algn="r">
              <a:defRPr sz="1200"/>
            </a:lvl1pPr>
          </a:lstStyle>
          <a:p>
            <a:fld id="{3EB055B7-5B85-4B71-8CE7-AC0E5B9435F0}" type="datetimeFigureOut">
              <a:rPr lang="en-US" smtClean="0"/>
              <a:t>3/6/2017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40" tIns="45720" rIns="91440" bIns="45720" rtlCol="0" anchor="b"/>
          <a:lstStyle>
            <a:lvl1pPr algn="r">
              <a:defRPr sz="1200"/>
            </a:lvl1pPr>
          </a:lstStyle>
          <a:p>
            <a:fld id="{84409D43-AD1F-41AE-AAB1-3FD697B2AE56}" type="slidenum">
              <a:rPr lang="en-US" smtClean="0"/>
              <a:t>‹#›</a:t>
            </a:fld>
            <a:endParaRPr lang="en-US" dirty="0"/>
          </a:p>
        </p:txBody>
      </p:sp>
    </p:spTree>
    <p:extLst>
      <p:ext uri="{BB962C8B-B14F-4D97-AF65-F5344CB8AC3E}">
        <p14:creationId xmlns:p14="http://schemas.microsoft.com/office/powerpoint/2010/main" val="161142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C54A-31CC-4162-9A17-9D2E485FF94F}" type="slidenum">
              <a:rPr lang="en-US" smtClean="0"/>
              <a:t>2</a:t>
            </a:fld>
            <a:endParaRPr lang="en-US" dirty="0"/>
          </a:p>
        </p:txBody>
      </p:sp>
    </p:spTree>
    <p:extLst>
      <p:ext uri="{BB962C8B-B14F-4D97-AF65-F5344CB8AC3E}">
        <p14:creationId xmlns:p14="http://schemas.microsoft.com/office/powerpoint/2010/main" val="414922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09D43-AD1F-41AE-AAB1-3FD697B2AE56}" type="slidenum">
              <a:rPr lang="en-US" smtClean="0"/>
              <a:t>3</a:t>
            </a:fld>
            <a:endParaRPr lang="en-US" dirty="0"/>
          </a:p>
        </p:txBody>
      </p:sp>
    </p:spTree>
    <p:extLst>
      <p:ext uri="{BB962C8B-B14F-4D97-AF65-F5344CB8AC3E}">
        <p14:creationId xmlns:p14="http://schemas.microsoft.com/office/powerpoint/2010/main" val="147747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01C54A-31CC-4162-9A17-9D2E485FF94F}" type="slidenum">
              <a:rPr lang="en-US" smtClean="0"/>
              <a:t>5</a:t>
            </a:fld>
            <a:endParaRPr lang="en-US" dirty="0"/>
          </a:p>
        </p:txBody>
      </p:sp>
    </p:spTree>
    <p:extLst>
      <p:ext uri="{BB962C8B-B14F-4D97-AF65-F5344CB8AC3E}">
        <p14:creationId xmlns:p14="http://schemas.microsoft.com/office/powerpoint/2010/main" val="4103739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jpg"/><Relationship Id="rId5" Type="http://schemas.openxmlformats.org/officeDocument/2006/relationships/image" Target="../media/image10.jpeg"/><Relationship Id="rId10" Type="http://schemas.microsoft.com/office/2007/relationships/hdphoto" Target="../media/hdphoto1.wdp"/><Relationship Id="rId4" Type="http://schemas.openxmlformats.org/officeDocument/2006/relationships/image" Target="../media/image9.jp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6085342" y="0"/>
            <a:ext cx="3071004"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dirty="0">
              <a:latin typeface="Arial" pitchFamily="34" charset="0"/>
              <a:cs typeface="Arial" pitchFamily="34" charset="0"/>
            </a:endParaRPr>
          </a:p>
        </p:txBody>
      </p:sp>
      <p:sp>
        <p:nvSpPr>
          <p:cNvPr id="2" name="Title 1"/>
          <p:cNvSpPr>
            <a:spLocks noGrp="1"/>
          </p:cNvSpPr>
          <p:nvPr>
            <p:ph type="ctrTitle"/>
          </p:nvPr>
        </p:nvSpPr>
        <p:spPr>
          <a:xfrm>
            <a:off x="202278" y="179737"/>
            <a:ext cx="4160172" cy="877163"/>
          </a:xfrm>
        </p:spPr>
        <p:txBody>
          <a:bodyPr/>
          <a:lstStyle>
            <a:lvl1pPr algn="l">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227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p:cNvSpPr txBox="1"/>
          <p:nvPr userDrawn="1"/>
        </p:nvSpPr>
        <p:spPr>
          <a:xfrm>
            <a:off x="202278" y="629379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9432" y="6324600"/>
            <a:ext cx="2019528" cy="33658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3796" y="649494"/>
            <a:ext cx="4648199" cy="4685534"/>
          </a:xfrm>
          <a:prstGeom prst="rect">
            <a:avLst/>
          </a:prstGeom>
        </p:spPr>
      </p:pic>
    </p:spTree>
    <p:extLst>
      <p:ext uri="{BB962C8B-B14F-4D97-AF65-F5344CB8AC3E}">
        <p14:creationId xmlns:p14="http://schemas.microsoft.com/office/powerpoint/2010/main" val="391337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5"/>
            <a:ext cx="2953546" cy="6192917"/>
          </a:xfrm>
          <a:prstGeom prst="rect">
            <a:avLst/>
          </a:prstGeom>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5" t="8644" r="32955" b="36016"/>
          <a:stretch/>
        </p:blipFill>
        <p:spPr bwMode="auto">
          <a:xfrm>
            <a:off x="4951543" y="814717"/>
            <a:ext cx="2152274" cy="2152274"/>
          </a:xfrm>
          <a:prstGeom prst="ellipse">
            <a:avLst/>
          </a:prstGeom>
          <a:blipFill>
            <a:blip r:embed="rId4" cstate="print">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040" t="874" r="14863" b="3253"/>
          <a:stretch/>
        </p:blipFill>
        <p:spPr>
          <a:xfrm>
            <a:off x="6650044" y="1402065"/>
            <a:ext cx="1865376" cy="1865376"/>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029" r="6029"/>
          <a:stretch/>
        </p:blipFill>
        <p:spPr>
          <a:xfrm>
            <a:off x="5883145" y="2728983"/>
            <a:ext cx="1664208" cy="1664208"/>
          </a:xfrm>
          <a:prstGeom prst="ellipse">
            <a:avLst/>
          </a:prstGeom>
          <a:blipFill>
            <a:blip r:embed="rId7" cstate="print">
              <a:extLst>
                <a:ext uri="{28A0092B-C50C-407E-A947-70E740481C1C}">
                  <a14:useLocalDpi xmlns:a14="http://schemas.microsoft.com/office/drawing/2010/main"/>
                </a:ext>
              </a:extLst>
            </a:blip>
            <a:stretch>
              <a:fillRect/>
            </a:stretch>
          </a:blipFill>
          <a:ln w="76200">
            <a:solidFill>
              <a:schemeClr val="accent2">
                <a:alpha val="65000"/>
              </a:schemeClr>
            </a:solidFill>
          </a:ln>
          <a:effectLst>
            <a:outerShdw blurRad="50800" dist="38100" dir="2700000" algn="tl" rotWithShape="0">
              <a:prstClr val="black">
                <a:alpha val="40000"/>
              </a:prstClr>
            </a:outerShdw>
          </a:effectLst>
        </p:spPr>
      </p:pic>
      <p:pic>
        <p:nvPicPr>
          <p:cNvPr id="20" name="Picture 19"/>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01168" y="235945"/>
            <a:ext cx="4160172" cy="877163"/>
          </a:xfrm>
        </p:spPr>
        <p:txBody>
          <a:bodyPr/>
          <a:lstStyle>
            <a:lvl1pPr algn="l">
              <a:defRPr sz="3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Box 18"/>
          <p:cNvSpPr txBox="1"/>
          <p:nvPr/>
        </p:nvSpPr>
        <p:spPr>
          <a:xfrm>
            <a:off x="211134" y="631304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14" name="Picture 13" descr="HFIR_SNS-whit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6324600"/>
            <a:ext cx="2609193" cy="336588"/>
          </a:xfrm>
          <a:prstGeom prst="rect">
            <a:avLst/>
          </a:prstGeom>
        </p:spPr>
      </p:pic>
    </p:spTree>
    <p:extLst>
      <p:ext uri="{BB962C8B-B14F-4D97-AF65-F5344CB8AC3E}">
        <p14:creationId xmlns:p14="http://schemas.microsoft.com/office/powerpoint/2010/main" val="34543576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484748"/>
          </a:xfr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201168" y="1508760"/>
            <a:ext cx="8642640" cy="419541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522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 y="236982"/>
            <a:ext cx="8628678" cy="48474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04415" y="1402417"/>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04415" y="2227999"/>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3492" y="1402417"/>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53492" y="2227999"/>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531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7" name="Freeform 13"/>
          <p:cNvSpPr>
            <a:spLocks/>
          </p:cNvSpPr>
          <p:nvPr/>
        </p:nvSpPr>
        <p:spPr bwMode="auto">
          <a:xfrm>
            <a:off x="5377263" y="0"/>
            <a:ext cx="1236663" cy="6858000"/>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6" y="767"/>
                  <a:pt x="221" y="2166"/>
                </a:cubicBezTo>
                <a:close/>
              </a:path>
            </a:pathLst>
          </a:custGeom>
          <a:solidFill>
            <a:schemeClr val="accent2"/>
          </a:solidFill>
          <a:ln>
            <a:noFill/>
          </a:ln>
          <a:effectLst>
            <a:outerShdw dist="25400" algn="l" rotWithShape="0">
              <a:schemeClr val="tx2"/>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201168" y="237744"/>
            <a:ext cx="3911890" cy="877163"/>
          </a:xfrm>
        </p:spPr>
        <p:txBody>
          <a:bodyPr/>
          <a:lstStyle>
            <a:lvl1pPr>
              <a:defRPr sz="3000"/>
            </a:lvl1pPr>
          </a:lstStyle>
          <a:p>
            <a:r>
              <a:rPr lang="en-US"/>
              <a:t>Click to edit Master title style</a:t>
            </a:r>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l="53628" r="14333" b="9696"/>
          <a:stretch/>
        </p:blipFill>
        <p:spPr>
          <a:xfrm>
            <a:off x="6214534" y="65"/>
            <a:ext cx="2929466" cy="6192917"/>
          </a:xfrm>
          <a:prstGeom prst="rect">
            <a:avLst/>
          </a:prstGeom>
        </p:spPr>
      </p:pic>
      <p:pic>
        <p:nvPicPr>
          <p:cNvPr id="18" name="Picture 11" descr="C:\Users\xnv\Desktop\png\SNS_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bwMode="auto">
          <a:xfrm>
            <a:off x="6085342" y="0"/>
            <a:ext cx="3071004" cy="6858000"/>
          </a:xfrm>
          <a:prstGeom prst="rect">
            <a:avLst/>
          </a:prstGeom>
          <a:solidFill>
            <a:schemeClr val="bg2"/>
          </a:soli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dirty="0">
              <a:latin typeface="Arial" pitchFamily="34" charset="0"/>
              <a:cs typeface="Arial" pitchFamily="34" charset="0"/>
            </a:endParaRPr>
          </a:p>
        </p:txBody>
      </p:sp>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l="63352" r="1904"/>
          <a:stretch/>
        </p:blipFill>
        <p:spPr>
          <a:xfrm>
            <a:off x="6085342" y="65"/>
            <a:ext cx="3071004" cy="6629335"/>
          </a:xfrm>
          <a:prstGeom prst="rect">
            <a:avLst/>
          </a:prstGeom>
        </p:spPr>
      </p:pic>
      <p:cxnSp>
        <p:nvCxnSpPr>
          <p:cNvPr id="10" name="Straight Arrow Connector 9"/>
          <p:cNvCxnSpPr/>
          <p:nvPr userDrawn="1"/>
        </p:nvCxnSpPr>
        <p:spPr>
          <a:xfrm>
            <a:off x="6085342"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79201" y="6338371"/>
            <a:ext cx="1329900" cy="316766"/>
          </a:xfrm>
          <a:prstGeom prst="rect">
            <a:avLst/>
          </a:prstGeom>
        </p:spPr>
      </p:pic>
    </p:spTree>
    <p:extLst>
      <p:ext uri="{BB962C8B-B14F-4D97-AF65-F5344CB8AC3E}">
        <p14:creationId xmlns:p14="http://schemas.microsoft.com/office/powerpoint/2010/main" val="194454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860" y="244004"/>
            <a:ext cx="8628678" cy="484748"/>
          </a:xfrm>
        </p:spPr>
        <p:txBody>
          <a:bodyPr/>
          <a:lstStyle/>
          <a:p>
            <a:r>
              <a:rPr lang="en-US"/>
              <a:t>Click to edit Master title style</a:t>
            </a:r>
            <a:endParaRPr lang="en-US" dirty="0"/>
          </a:p>
        </p:txBody>
      </p:sp>
    </p:spTree>
    <p:extLst>
      <p:ext uri="{BB962C8B-B14F-4D97-AF65-F5344CB8AC3E}">
        <p14:creationId xmlns:p14="http://schemas.microsoft.com/office/powerpoint/2010/main" val="218823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56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a:t>Click to edit Master title style</a:t>
            </a:r>
            <a:endParaRPr lang="en-US" dirty="0"/>
          </a:p>
        </p:txBody>
      </p:sp>
      <p:sp>
        <p:nvSpPr>
          <p:cNvPr id="3" name="Content Placeholder 2"/>
          <p:cNvSpPr>
            <a:spLocks noGrp="1"/>
          </p:cNvSpPr>
          <p:nvPr>
            <p:ph idx="1"/>
          </p:nvPr>
        </p:nvSpPr>
        <p:spPr>
          <a:xfrm>
            <a:off x="196560" y="1367185"/>
            <a:ext cx="8642640" cy="447193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92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9572"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8"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066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5948" y="1462314"/>
            <a:ext cx="419252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5948" y="2102076"/>
            <a:ext cx="4192528" cy="3951288"/>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76828"/>
            <a:ext cx="41941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16590"/>
            <a:ext cx="4194175" cy="3951288"/>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48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3911890" cy="1117600"/>
          </a:xfrm>
        </p:spPr>
        <p:txBody>
          <a:bodyPr/>
          <a:lstStyle/>
          <a:p>
            <a:r>
              <a:rPr lang="en-US"/>
              <a:t>Click to edit Master title style</a:t>
            </a:r>
          </a:p>
        </p:txBody>
      </p:sp>
      <p:sp>
        <p:nvSpPr>
          <p:cNvPr id="3" name="Rectangle 2"/>
          <p:cNvSpPr/>
          <p:nvPr userDrawn="1"/>
        </p:nvSpPr>
        <p:spPr bwMode="auto">
          <a:xfrm>
            <a:off x="6085342" y="0"/>
            <a:ext cx="3071004" cy="6858000"/>
          </a:xfrm>
          <a:prstGeom prst="rect">
            <a:avLst/>
          </a:prstGeom>
          <a:solidFill>
            <a:schemeClr val="bg2"/>
          </a:soli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dirty="0">
              <a:latin typeface="Arial" pitchFamily="34" charset="0"/>
              <a:cs typeface="Arial"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52" r="1904"/>
          <a:stretch/>
        </p:blipFill>
        <p:spPr>
          <a:xfrm>
            <a:off x="6085342" y="65"/>
            <a:ext cx="3071004" cy="6629335"/>
          </a:xfrm>
          <a:prstGeom prst="rect">
            <a:avLst/>
          </a:prstGeom>
        </p:spPr>
      </p:pic>
      <p:cxnSp>
        <p:nvCxnSpPr>
          <p:cNvPr id="7" name="Straight Arrow Connector 6"/>
          <p:cNvCxnSpPr/>
          <p:nvPr userDrawn="1"/>
        </p:nvCxnSpPr>
        <p:spPr>
          <a:xfrm>
            <a:off x="6085342"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201" y="6338371"/>
            <a:ext cx="1329900" cy="316766"/>
          </a:xfrm>
          <a:prstGeom prst="rect">
            <a:avLst/>
          </a:prstGeom>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886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177800"/>
            <a:ext cx="8229600" cy="484188"/>
          </a:xfrm>
          <a:prstGeom prst="rect">
            <a:avLst/>
          </a:prstGeom>
          <a:noFill/>
          <a:ln w="9525">
            <a:noFill/>
            <a:miter lim="800000"/>
            <a:headEnd/>
            <a:tailEnd/>
          </a:ln>
        </p:spPr>
        <p:txBody>
          <a:bodyPr/>
          <a:lstStyle>
            <a:lvl1pPr algn="ctr">
              <a:defRPr/>
            </a:lvl1pPr>
          </a:lstStyle>
          <a:p>
            <a:pPr lvl="0"/>
            <a:r>
              <a:rPr lang="en-US"/>
              <a:t>Click to edit Master title style</a:t>
            </a:r>
          </a:p>
        </p:txBody>
      </p:sp>
      <p:sp>
        <p:nvSpPr>
          <p:cNvPr id="5" name="Date Placeholder 7"/>
          <p:cNvSpPr>
            <a:spLocks noGrp="1"/>
          </p:cNvSpPr>
          <p:nvPr>
            <p:ph type="dt" sz="half" idx="10"/>
          </p:nvPr>
        </p:nvSpPr>
        <p:spPr>
          <a:xfrm>
            <a:off x="3505200" y="6602373"/>
            <a:ext cx="2133600" cy="178813"/>
          </a:xfrm>
          <a:prstGeom prst="rect">
            <a:avLst/>
          </a:prstGeom>
        </p:spPr>
        <p:txBody>
          <a:bodyPr/>
          <a:lstStyle>
            <a:lvl1pPr algn="ctr">
              <a:lnSpc>
                <a:spcPct val="90000"/>
              </a:lnSpc>
              <a:defRPr sz="900">
                <a:solidFill>
                  <a:schemeClr val="tx1">
                    <a:tint val="75000"/>
                  </a:schemeClr>
                </a:solidFill>
                <a:latin typeface="Times New Roman" pitchFamily="18" charset="0"/>
                <a:cs typeface="Times New Roman" pitchFamily="18" charset="0"/>
              </a:defRPr>
            </a:lvl1pPr>
          </a:lstStyle>
          <a:p>
            <a:pPr>
              <a:defRPr/>
            </a:pPr>
            <a:fld id="{1E98151F-1DE3-476A-8028-5E7ADDCA83F3}" type="datetime1">
              <a:rPr lang="en-US"/>
              <a:pPr>
                <a:defRPr/>
              </a:pPr>
              <a:t>3/6/2017</a:t>
            </a:fld>
            <a:endParaRPr lang="en-US" dirty="0"/>
          </a:p>
        </p:txBody>
      </p:sp>
    </p:spTree>
    <p:extLst>
      <p:ext uri="{BB962C8B-B14F-4D97-AF65-F5344CB8AC3E}">
        <p14:creationId xmlns:p14="http://schemas.microsoft.com/office/powerpoint/2010/main" val="267110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5"/>
            <a:ext cx="2953546" cy="6192917"/>
          </a:xfrm>
          <a:prstGeom prst="rect">
            <a:avLst/>
          </a:prstGeom>
        </p:spPr>
      </p:pic>
      <p:pic>
        <p:nvPicPr>
          <p:cNvPr id="20" name="Picture 19"/>
          <p:cNvPicPr>
            <a:picLocks noChangeAspect="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01168" y="235945"/>
            <a:ext cx="4160172" cy="877163"/>
          </a:xfrm>
        </p:spPr>
        <p:txBody>
          <a:bodyPr/>
          <a:lstStyle>
            <a:lvl1pPr algn="l">
              <a:defRPr sz="3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Box 18"/>
          <p:cNvSpPr txBox="1"/>
          <p:nvPr/>
        </p:nvSpPr>
        <p:spPr>
          <a:xfrm>
            <a:off x="211134" y="631304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311" t="13294" r="12698" b="2941"/>
          <a:stretch/>
        </p:blipFill>
        <p:spPr bwMode="auto">
          <a:xfrm>
            <a:off x="4950457" y="817887"/>
            <a:ext cx="2148840" cy="2148840"/>
          </a:xfrm>
          <a:prstGeom prst="ellipse">
            <a:avLst/>
          </a:prstGeom>
          <a:blipFill>
            <a:blip r:embed="rId5" cstate="print">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extLst/>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0217" t="23109" r="25288" b="519"/>
          <a:stretch/>
        </p:blipFill>
        <p:spPr>
          <a:xfrm>
            <a:off x="6632953" y="1412247"/>
            <a:ext cx="1865376" cy="1865376"/>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6898" t="22857" r="28945" b="6727"/>
          <a:stretch/>
        </p:blipFill>
        <p:spPr>
          <a:xfrm>
            <a:off x="5883145" y="2728983"/>
            <a:ext cx="1664208" cy="1664208"/>
          </a:xfrm>
          <a:prstGeom prst="ellipse">
            <a:avLst/>
          </a:prstGeom>
          <a:blipFill>
            <a:blip r:embed="rId8" cstate="print">
              <a:extLst>
                <a:ext uri="{28A0092B-C50C-407E-A947-70E740481C1C}">
                  <a14:useLocalDpi xmlns:a14="http://schemas.microsoft.com/office/drawing/2010/main"/>
                </a:ext>
              </a:extLst>
            </a:blip>
            <a:stretch>
              <a:fillRect/>
            </a:stretch>
          </a:blipFill>
          <a:ln w="76200">
            <a:solidFill>
              <a:schemeClr val="accent2">
                <a:alpha val="65000"/>
              </a:schemeClr>
            </a:solidFill>
          </a:ln>
          <a:effectLst>
            <a:outerShdw blurRad="50800" dist="38100" dir="2700000" algn="tl" rotWithShape="0">
              <a:prstClr val="black">
                <a:alpha val="40000"/>
              </a:prstClr>
            </a:outerShdw>
          </a:effectLst>
        </p:spPr>
      </p:pic>
      <p:pic>
        <p:nvPicPr>
          <p:cNvPr id="18" name="Picture 11" descr="C:\Users\xnv\Desktop\png\SNS_color.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51014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7.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3825" cy="6857868"/>
          </a:xfrm>
          <a:prstGeom prst="rect">
            <a:avLst/>
          </a:prstGeom>
        </p:spPr>
      </p:pic>
      <p:sp>
        <p:nvSpPr>
          <p:cNvPr id="1026" name="Title Placeholder 1"/>
          <p:cNvSpPr>
            <a:spLocks noGrp="1"/>
          </p:cNvSpPr>
          <p:nvPr>
            <p:ph type="title"/>
          </p:nvPr>
        </p:nvSpPr>
        <p:spPr bwMode="auto">
          <a:xfrm>
            <a:off x="202910" y="177800"/>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188688" y="1445477"/>
            <a:ext cx="8642640" cy="427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2" y="6477000"/>
            <a:ext cx="4432078" cy="182562"/>
          </a:xfrm>
          <a:prstGeom prst="rect">
            <a:avLst/>
          </a:prstGeom>
          <a:ln/>
        </p:spPr>
        <p:txBody>
          <a:bodyPr anchor="ctr"/>
          <a:lstStyle/>
          <a:p>
            <a:pPr algn="l"/>
            <a:r>
              <a:rPr lang="en-US" sz="1000" dirty="0">
                <a:solidFill>
                  <a:srgbClr val="BFBFBF"/>
                </a:solidFill>
                <a:latin typeface="Arial" pitchFamily="34" charset="0"/>
                <a:cs typeface="Arial" pitchFamily="34" charset="0"/>
              </a:rPr>
              <a:t>SNS Accelerator Advisory</a:t>
            </a:r>
            <a:r>
              <a:rPr lang="en-US" sz="1000" baseline="0" dirty="0">
                <a:solidFill>
                  <a:srgbClr val="BFBFBF"/>
                </a:solidFill>
                <a:latin typeface="Arial" pitchFamily="34" charset="0"/>
                <a:cs typeface="Arial" pitchFamily="34" charset="0"/>
              </a:rPr>
              <a:t> Committee Meeting, February 16-18, 2016</a:t>
            </a:r>
            <a:endParaRPr lang="en-US" sz="1000" dirty="0">
              <a:solidFill>
                <a:srgbClr val="BFBFBF"/>
              </a:solidFill>
              <a:latin typeface="Arial" pitchFamily="34" charset="0"/>
              <a:cs typeface="Arial" pitchFamily="34" charset="0"/>
            </a:endParaRPr>
          </a:p>
        </p:txBody>
      </p:sp>
      <p:pic>
        <p:nvPicPr>
          <p:cNvPr id="3" name="Picture 2" descr="SNS_color.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705600" y="6273800"/>
            <a:ext cx="2127504" cy="354584"/>
          </a:xfrm>
          <a:prstGeom prst="rect">
            <a:avLst/>
          </a:prstGeom>
        </p:spPr>
      </p:pic>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hf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94972" y="-355534"/>
            <a:ext cx="9618043" cy="7213533"/>
          </a:xfrm>
          <a:prstGeom prst="rect">
            <a:avLst/>
          </a:prstGeom>
        </p:spPr>
      </p:pic>
      <p:pic>
        <p:nvPicPr>
          <p:cNvPr id="1035" name="Picture 11" descr="C:\Users\xnv\Desktop\png\SNS_colo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
        <p:nvSpPr>
          <p:cNvPr id="1026" name="Title Placeholder 1"/>
          <p:cNvSpPr>
            <a:spLocks noGrp="1"/>
          </p:cNvSpPr>
          <p:nvPr>
            <p:ph type="title"/>
          </p:nvPr>
        </p:nvSpPr>
        <p:spPr bwMode="auto">
          <a:xfrm>
            <a:off x="201168" y="237744"/>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01168" y="1508760"/>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3" y="6477000"/>
            <a:ext cx="2895600" cy="182562"/>
          </a:xfrm>
          <a:prstGeom prst="rect">
            <a:avLst/>
          </a:prstGeom>
          <a:ln/>
        </p:spPr>
        <p:txBody>
          <a:bodyPr anchor="ctr"/>
          <a:lstStyle/>
          <a:p>
            <a:pPr algn="l"/>
            <a:r>
              <a:rPr lang="en-US" sz="1000" b="0" dirty="0">
                <a:solidFill>
                  <a:srgbClr val="BFBFBF"/>
                </a:solidFill>
                <a:latin typeface="Arial" pitchFamily="34" charset="0"/>
                <a:cs typeface="Arial" pitchFamily="34" charset="0"/>
              </a:rPr>
              <a:t>SNS Accelerator Advisory</a:t>
            </a:r>
            <a:r>
              <a:rPr lang="en-US" sz="1000" b="0" baseline="0" dirty="0">
                <a:solidFill>
                  <a:srgbClr val="BFBFBF"/>
                </a:solidFill>
                <a:latin typeface="Arial" pitchFamily="34" charset="0"/>
                <a:cs typeface="Arial" pitchFamily="34" charset="0"/>
              </a:rPr>
              <a:t> Committee Meeting March 8-10, 2017</a:t>
            </a:r>
            <a:endParaRPr lang="en-US" sz="1000" b="0" dirty="0">
              <a:solidFill>
                <a:srgbClr val="BFBFBF"/>
              </a:solidFill>
              <a:latin typeface="Arial" pitchFamily="34" charset="0"/>
              <a:cs typeface="Arial" pitchFamily="34" charset="0"/>
            </a:endParaRPr>
          </a:p>
        </p:txBody>
      </p:sp>
      <p:sp>
        <p:nvSpPr>
          <p:cNvPr id="43" name="Rectangle 14"/>
          <p:cNvSpPr>
            <a:spLocks noChangeArrowheads="1"/>
          </p:cNvSpPr>
          <p:nvPr/>
        </p:nvSpPr>
        <p:spPr bwMode="auto">
          <a:xfrm>
            <a:off x="-569913" y="-2814638"/>
            <a:ext cx="25400" cy="1588"/>
          </a:xfrm>
          <a:prstGeom prst="rect">
            <a:avLst/>
          </a:prstGeom>
          <a:solidFill>
            <a:srgbClr val="85B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1333593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Lst>
  <p:hf hdr="0" ftr="0" dt="0"/>
  <p:txStyles>
    <p:title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333" y="120803"/>
            <a:ext cx="5284122" cy="877163"/>
          </a:xfrm>
        </p:spPr>
        <p:txBody>
          <a:bodyPr/>
          <a:lstStyle/>
          <a:p>
            <a:r>
              <a:rPr lang="en-US" dirty="0"/>
              <a:t>SNS Accelerator Improvement Projects</a:t>
            </a:r>
          </a:p>
        </p:txBody>
      </p:sp>
      <p:sp>
        <p:nvSpPr>
          <p:cNvPr id="7" name="Subtitle 4"/>
          <p:cNvSpPr>
            <a:spLocks noGrp="1"/>
          </p:cNvSpPr>
          <p:nvPr/>
        </p:nvSpPr>
        <p:spPr bwMode="auto">
          <a:xfrm>
            <a:off x="304800" y="1828800"/>
            <a:ext cx="3255297"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dirty="0"/>
              <a:t>Presented to the</a:t>
            </a:r>
            <a:br>
              <a:rPr lang="en-US" dirty="0"/>
            </a:br>
            <a:r>
              <a:rPr lang="en-US" b="1" dirty="0"/>
              <a:t>SNS Accelerator Advisory Committee</a:t>
            </a:r>
          </a:p>
          <a:p>
            <a:endParaRPr lang="en-US" b="1" dirty="0"/>
          </a:p>
          <a:p>
            <a:endParaRPr lang="en-US" dirty="0"/>
          </a:p>
        </p:txBody>
      </p:sp>
      <p:sp>
        <p:nvSpPr>
          <p:cNvPr id="8" name="Subtitle 4"/>
          <p:cNvSpPr txBox="1">
            <a:spLocks/>
          </p:cNvSpPr>
          <p:nvPr/>
        </p:nvSpPr>
        <p:spPr bwMode="auto">
          <a:xfrm>
            <a:off x="325224" y="3527196"/>
            <a:ext cx="4794618"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ts val="0"/>
              </a:spcBef>
            </a:pPr>
            <a:r>
              <a:rPr lang="en-US" b="1" dirty="0"/>
              <a:t>George Dodson</a:t>
            </a:r>
          </a:p>
          <a:p>
            <a:pPr>
              <a:spcBef>
                <a:spcPts val="0"/>
              </a:spcBef>
            </a:pPr>
            <a:r>
              <a:rPr lang="en-US" sz="1800" dirty="0"/>
              <a:t>Deputy Division Director RAD</a:t>
            </a:r>
            <a:endParaRPr lang="en-US" dirty="0"/>
          </a:p>
        </p:txBody>
      </p:sp>
      <p:sp>
        <p:nvSpPr>
          <p:cNvPr id="9" name="Subtitle 4"/>
          <p:cNvSpPr txBox="1">
            <a:spLocks/>
          </p:cNvSpPr>
          <p:nvPr/>
        </p:nvSpPr>
        <p:spPr bwMode="auto">
          <a:xfrm>
            <a:off x="323898" y="4603423"/>
            <a:ext cx="3255297"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spcBef>
                <a:spcPts val="0"/>
              </a:spcBef>
            </a:pPr>
            <a:r>
              <a:rPr lang="en-US" sz="1800" dirty="0"/>
              <a:t>March 8, 2017</a:t>
            </a:r>
            <a:endParaRPr lang="en-US" dirty="0"/>
          </a:p>
        </p:txBody>
      </p:sp>
    </p:spTree>
    <p:extLst>
      <p:ext uri="{BB962C8B-B14F-4D97-AF65-F5344CB8AC3E}">
        <p14:creationId xmlns:p14="http://schemas.microsoft.com/office/powerpoint/2010/main" val="3304333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910" y="177800"/>
            <a:ext cx="8636290" cy="720197"/>
          </a:xfrm>
        </p:spPr>
        <p:txBody>
          <a:bodyPr/>
          <a:lstStyle/>
          <a:p>
            <a:r>
              <a:rPr lang="en-US" sz="2400" dirty="0"/>
              <a:t>AIPs addressing reliable, sustainable 1.4 MW beam operation – obsolescence mitigation</a:t>
            </a:r>
          </a:p>
        </p:txBody>
      </p:sp>
      <p:sp>
        <p:nvSpPr>
          <p:cNvPr id="3" name="Content Placeholder 2"/>
          <p:cNvSpPr>
            <a:spLocks noGrp="1"/>
          </p:cNvSpPr>
          <p:nvPr>
            <p:ph idx="1"/>
          </p:nvPr>
        </p:nvSpPr>
        <p:spPr>
          <a:xfrm>
            <a:off x="148935" y="1066800"/>
            <a:ext cx="8642640" cy="4471932"/>
          </a:xfrm>
        </p:spPr>
        <p:txBody>
          <a:bodyPr/>
          <a:lstStyle/>
          <a:p>
            <a:pPr marL="0" indent="0" hangingPunct="0">
              <a:buNone/>
            </a:pPr>
            <a:r>
              <a:rPr lang="en-US" sz="1800" dirty="0"/>
              <a:t> AIP-37: Beam Instrumentation Infrastructure Upgrade </a:t>
            </a:r>
            <a:r>
              <a:rPr lang="en-US" sz="1800" dirty="0">
                <a:cs typeface="Times New Roman" pitchFamily="18" charset="0"/>
              </a:rPr>
              <a:t>(Obsolescence Mitigation)</a:t>
            </a:r>
            <a:r>
              <a:rPr lang="en-US" sz="1800" dirty="0"/>
              <a:t> –</a:t>
            </a:r>
            <a:r>
              <a:rPr lang="en-US" sz="1800" b="1" dirty="0">
                <a:solidFill>
                  <a:srgbClr val="0066FF"/>
                </a:solidFill>
              </a:rPr>
              <a:t> 	</a:t>
            </a:r>
            <a:r>
              <a:rPr lang="en-US" sz="1800" dirty="0"/>
              <a:t>A resource loaded schedule and budget has been developed </a:t>
            </a:r>
            <a:r>
              <a:rPr lang="en-US" sz="1800" b="1" dirty="0">
                <a:solidFill>
                  <a:srgbClr val="0066FF"/>
                </a:solidFill>
              </a:rPr>
              <a:t>–</a:t>
            </a:r>
            <a:r>
              <a:rPr lang="en-US" sz="1800" dirty="0"/>
              <a:t> </a:t>
            </a:r>
            <a:r>
              <a:rPr lang="en-US" sz="1800" b="1" dirty="0">
                <a:solidFill>
                  <a:srgbClr val="0066FF"/>
                </a:solidFill>
              </a:rPr>
              <a:t>New Start 	in FY 2017 </a:t>
            </a:r>
          </a:p>
          <a:p>
            <a:pPr lvl="2" hangingPunct="0">
              <a:buFont typeface="Arial" panose="020B0604020202020204" pitchFamily="34" charset="0"/>
              <a:buChar char="•"/>
            </a:pPr>
            <a:r>
              <a:rPr lang="en-US" sz="1600" dirty="0"/>
              <a:t>Replace obsolescent custom components with COTS solution and improve system performance – an example:</a:t>
            </a:r>
          </a:p>
        </p:txBody>
      </p:sp>
      <p:grpSp>
        <p:nvGrpSpPr>
          <p:cNvPr id="7" name="Group 6"/>
          <p:cNvGrpSpPr/>
          <p:nvPr/>
        </p:nvGrpSpPr>
        <p:grpSpPr>
          <a:xfrm>
            <a:off x="533400" y="2895600"/>
            <a:ext cx="8276167" cy="2785832"/>
            <a:chOff x="533400" y="3657600"/>
            <a:chExt cx="8276167" cy="2785832"/>
          </a:xfrm>
        </p:grpSpPr>
        <p:graphicFrame>
          <p:nvGraphicFramePr>
            <p:cNvPr id="2" name="Object 1"/>
            <p:cNvGraphicFramePr>
              <a:graphicFrameLocks noChangeAspect="1"/>
            </p:cNvGraphicFramePr>
            <p:nvPr>
              <p:extLst>
                <p:ext uri="{D42A27DB-BD31-4B8C-83A1-F6EECF244321}">
                  <p14:modId xmlns:p14="http://schemas.microsoft.com/office/powerpoint/2010/main" val="3159467970"/>
                </p:ext>
              </p:extLst>
            </p:nvPr>
          </p:nvGraphicFramePr>
          <p:xfrm>
            <a:off x="533400" y="3810000"/>
            <a:ext cx="2362200" cy="2633432"/>
          </p:xfrm>
          <a:graphic>
            <a:graphicData uri="http://schemas.openxmlformats.org/presentationml/2006/ole">
              <mc:AlternateContent xmlns:mc="http://schemas.openxmlformats.org/markup-compatibility/2006">
                <mc:Choice xmlns:v="urn:schemas-microsoft-com:vml" Requires="v">
                  <p:oleObj spid="_x0000_s2106" name="Document" r:id="rId3" imgW="1905004" imgH="2124460" progId="Word.Document.8">
                    <p:embed/>
                  </p:oleObj>
                </mc:Choice>
                <mc:Fallback>
                  <p:oleObj name="Document" r:id="rId3" imgW="1905004" imgH="212446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0"/>
                          <a:ext cx="2362200" cy="2633432"/>
                        </a:xfrm>
                        <a:prstGeom prst="rect">
                          <a:avLst/>
                        </a:prstGeom>
                        <a:noFill/>
                        <a:ln>
                          <a:noFill/>
                        </a:ln>
                      </p:spPr>
                    </p:pic>
                  </p:oleObj>
                </mc:Fallback>
              </mc:AlternateContent>
            </a:graphicData>
          </a:graphic>
        </p:graphicFrame>
        <p:pic>
          <p:nvPicPr>
            <p:cNvPr id="5" name="Picture 4" descr="IMG_0271.JPG"/>
            <p:cNvPicPr>
              <a:picLocks noChangeAspect="1"/>
            </p:cNvPicPr>
            <p:nvPr/>
          </p:nvPicPr>
          <p:blipFill rotWithShape="1">
            <a:blip r:embed="rId5" cstate="print">
              <a:extLst>
                <a:ext uri="{28A0092B-C50C-407E-A947-70E740481C1C}">
                  <a14:useLocalDpi xmlns:a14="http://schemas.microsoft.com/office/drawing/2010/main" val="0"/>
                </a:ext>
              </a:extLst>
            </a:blip>
            <a:srcRect l="19213" t="18519" r="11111" b="17778"/>
            <a:stretch/>
          </p:blipFill>
          <p:spPr>
            <a:xfrm>
              <a:off x="5105400" y="3657600"/>
              <a:ext cx="3704167" cy="2540000"/>
            </a:xfrm>
            <a:prstGeom prst="rect">
              <a:avLst/>
            </a:prstGeom>
          </p:spPr>
        </p:pic>
        <p:sp>
          <p:nvSpPr>
            <p:cNvPr id="6" name="TextBox 5"/>
            <p:cNvSpPr txBox="1"/>
            <p:nvPr/>
          </p:nvSpPr>
          <p:spPr>
            <a:xfrm>
              <a:off x="2895600" y="3886200"/>
              <a:ext cx="2057400" cy="2225225"/>
            </a:xfrm>
            <a:prstGeom prst="rect">
              <a:avLst/>
            </a:prstGeom>
            <a:noFill/>
          </p:spPr>
          <p:txBody>
            <a:bodyPr wrap="square" rtlCol="0">
              <a:spAutoFit/>
            </a:bodyPr>
            <a:lstStyle/>
            <a:p>
              <a:pPr algn="ctr">
                <a:lnSpc>
                  <a:spcPct val="90000"/>
                </a:lnSpc>
              </a:pPr>
              <a:r>
                <a:rPr lang="en-US" sz="1400" dirty="0"/>
                <a:t>Obsolete Custom IBM-PC XP-OS Motherboard dead-end system</a:t>
              </a:r>
            </a:p>
            <a:p>
              <a:pPr algn="ctr">
                <a:lnSpc>
                  <a:spcPct val="90000"/>
                </a:lnSpc>
              </a:pPr>
              <a:r>
                <a:rPr lang="en-US" sz="1400" dirty="0"/>
                <a:t> </a:t>
              </a:r>
            </a:p>
            <a:p>
              <a:pPr algn="ctr">
                <a:lnSpc>
                  <a:spcPct val="90000"/>
                </a:lnSpc>
              </a:pPr>
              <a:r>
                <a:rPr lang="en-US" sz="1400" dirty="0"/>
                <a:t>replaced  by</a:t>
              </a:r>
            </a:p>
            <a:p>
              <a:pPr algn="ctr">
                <a:lnSpc>
                  <a:spcPct val="90000"/>
                </a:lnSpc>
              </a:pPr>
              <a:endParaRPr lang="en-US" sz="1400" dirty="0"/>
            </a:p>
            <a:p>
              <a:pPr algn="ctr">
                <a:lnSpc>
                  <a:spcPct val="90000"/>
                </a:lnSpc>
              </a:pPr>
              <a:r>
                <a:rPr lang="en-US" sz="1400" dirty="0"/>
                <a:t> NI COTS PXIe and FlexRIO with a </a:t>
              </a:r>
            </a:p>
            <a:p>
              <a:pPr algn="ctr">
                <a:lnSpc>
                  <a:spcPct val="90000"/>
                </a:lnSpc>
              </a:pPr>
              <a:r>
                <a:rPr lang="en-US" sz="1400" dirty="0"/>
                <a:t>RT-OS and an upgrade path </a:t>
              </a:r>
            </a:p>
          </p:txBody>
        </p:sp>
        <p:cxnSp>
          <p:nvCxnSpPr>
            <p:cNvPr id="8" name="Straight Arrow Connector 7"/>
            <p:cNvCxnSpPr/>
            <p:nvPr/>
          </p:nvCxnSpPr>
          <p:spPr>
            <a:xfrm flipH="1">
              <a:off x="2590800" y="41910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266028" y="59436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786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38" y="59002"/>
            <a:ext cx="8636290" cy="720197"/>
          </a:xfrm>
        </p:spPr>
        <p:txBody>
          <a:bodyPr/>
          <a:lstStyle/>
          <a:p>
            <a:r>
              <a:rPr lang="en-US" sz="2400" dirty="0"/>
              <a:t>AIPs addressing reliable, sustainable 1.4 MW beam operation – obsolescence mitigation, continued</a:t>
            </a:r>
          </a:p>
        </p:txBody>
      </p:sp>
      <p:sp>
        <p:nvSpPr>
          <p:cNvPr id="3" name="Content Placeholder 2"/>
          <p:cNvSpPr>
            <a:spLocks noGrp="1"/>
          </p:cNvSpPr>
          <p:nvPr>
            <p:ph idx="1"/>
          </p:nvPr>
        </p:nvSpPr>
        <p:spPr>
          <a:xfrm>
            <a:off x="276265" y="779199"/>
            <a:ext cx="8642640" cy="4471932"/>
          </a:xfrm>
        </p:spPr>
        <p:txBody>
          <a:bodyPr/>
          <a:lstStyle/>
          <a:p>
            <a:pPr marL="0" indent="0">
              <a:spcBef>
                <a:spcPts val="600"/>
              </a:spcBef>
              <a:buNone/>
            </a:pPr>
            <a:r>
              <a:rPr lang="en-US" sz="1800" dirty="0">
                <a:cs typeface="Times New Roman" pitchFamily="18" charset="0"/>
              </a:rPr>
              <a:t>AIP-39: Machine Protection System (MPS) Upgrade </a:t>
            </a:r>
            <a:r>
              <a:rPr lang="en-US" sz="1800" b="1" dirty="0">
                <a:solidFill>
                  <a:srgbClr val="0066FF"/>
                </a:solidFill>
              </a:rPr>
              <a:t>–</a:t>
            </a:r>
            <a:r>
              <a:rPr lang="en-US" sz="1800" dirty="0">
                <a:cs typeface="Times New Roman" pitchFamily="18" charset="0"/>
              </a:rPr>
              <a:t> </a:t>
            </a:r>
            <a:r>
              <a:rPr lang="en-US" sz="1800" b="1" dirty="0">
                <a:solidFill>
                  <a:srgbClr val="0066FF"/>
                </a:solidFill>
              </a:rPr>
              <a:t>New Start in FY 2017</a:t>
            </a:r>
            <a:endParaRPr lang="en-US" sz="1600" dirty="0"/>
          </a:p>
          <a:p>
            <a:pPr marL="0" indent="0" hangingPunct="0">
              <a:buNone/>
            </a:pPr>
            <a:r>
              <a:rPr lang="en-US" sz="2000" dirty="0">
                <a:solidFill>
                  <a:srgbClr val="FF0000"/>
                </a:solidFill>
              </a:rPr>
              <a:t>Legacy System                                        New System</a:t>
            </a:r>
          </a:p>
          <a:p>
            <a:pPr marL="0" indent="0" hangingPunct="0">
              <a:buNone/>
            </a:pPr>
            <a:endParaRPr lang="en-US" sz="1800" dirty="0"/>
          </a:p>
          <a:p>
            <a:pPr marL="0" indent="0" hangingPunct="0">
              <a:buNone/>
            </a:pPr>
            <a:endParaRPr lang="en-US" sz="1800" dirty="0"/>
          </a:p>
          <a:p>
            <a:endParaRPr lang="en-US" dirty="0"/>
          </a:p>
        </p:txBody>
      </p:sp>
      <p:sp>
        <p:nvSpPr>
          <p:cNvPr id="4" name="Content Placeholder 3"/>
          <p:cNvSpPr txBox="1">
            <a:spLocks/>
          </p:cNvSpPr>
          <p:nvPr/>
        </p:nvSpPr>
        <p:spPr>
          <a:xfrm>
            <a:off x="253405" y="1514636"/>
            <a:ext cx="4192528" cy="4680301"/>
          </a:xfrm>
          <a:prstGeom prst="rect">
            <a:avLst/>
          </a:prstGeom>
        </p:spPr>
        <p:txBody>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Decreasing Reliability</a:t>
            </a:r>
          </a:p>
          <a:p>
            <a:pPr lvl="1"/>
            <a:r>
              <a:rPr lang="en-US" sz="1400" dirty="0"/>
              <a:t>Aging hardware =&gt; higher probability of failure</a:t>
            </a:r>
          </a:p>
          <a:p>
            <a:pPr lvl="1"/>
            <a:r>
              <a:rPr lang="en-US" sz="1400" dirty="0"/>
              <a:t>Field failure rates are increasing</a:t>
            </a:r>
          </a:p>
          <a:p>
            <a:pPr lvl="1"/>
            <a:r>
              <a:rPr lang="en-US" sz="1400" dirty="0"/>
              <a:t>Lack of integration =&gt; more failure points</a:t>
            </a:r>
          </a:p>
          <a:p>
            <a:r>
              <a:rPr lang="en-US" sz="1800" dirty="0"/>
              <a:t>Declining Maintainability</a:t>
            </a:r>
          </a:p>
          <a:p>
            <a:pPr lvl="1"/>
            <a:r>
              <a:rPr lang="en-US" sz="1400" dirty="0"/>
              <a:t>Increased failure rates reduces spares inventory</a:t>
            </a:r>
          </a:p>
          <a:p>
            <a:pPr lvl="1"/>
            <a:r>
              <a:rPr lang="en-US" sz="1400" dirty="0"/>
              <a:t>Component obsolescence prohibits obtaining adequate supply of spares</a:t>
            </a:r>
          </a:p>
          <a:p>
            <a:r>
              <a:rPr lang="en-US" sz="1800" dirty="0"/>
              <a:t>Limited Scalability</a:t>
            </a:r>
          </a:p>
          <a:p>
            <a:pPr lvl="1"/>
            <a:r>
              <a:rPr lang="en-US" sz="1400" dirty="0"/>
              <a:t>Current system lacks capacity to be extended for PPU/STS</a:t>
            </a:r>
          </a:p>
          <a:p>
            <a:pPr lvl="1"/>
            <a:r>
              <a:rPr lang="en-US" sz="1400" dirty="0"/>
              <a:t>Limited diagnostics and capacity for developing improvements</a:t>
            </a:r>
          </a:p>
          <a:p>
            <a:pPr lvl="1"/>
            <a:endParaRPr lang="en-US" sz="1400" dirty="0"/>
          </a:p>
          <a:p>
            <a:endParaRPr lang="en-US" dirty="0"/>
          </a:p>
          <a:p>
            <a:endParaRPr lang="en-US" dirty="0"/>
          </a:p>
          <a:p>
            <a:endParaRPr lang="en-US" dirty="0"/>
          </a:p>
        </p:txBody>
      </p:sp>
      <p:sp>
        <p:nvSpPr>
          <p:cNvPr id="5" name="Content Placeholder 5"/>
          <p:cNvSpPr txBox="1">
            <a:spLocks/>
          </p:cNvSpPr>
          <p:nvPr/>
        </p:nvSpPr>
        <p:spPr>
          <a:xfrm>
            <a:off x="4739970" y="1522256"/>
            <a:ext cx="4194175" cy="3674610"/>
          </a:xfrm>
          <a:prstGeom prst="rect">
            <a:avLst/>
          </a:prstGeom>
        </p:spPr>
        <p:txBody>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Reliable and Maintainable</a:t>
            </a:r>
          </a:p>
          <a:p>
            <a:pPr lvl="1"/>
            <a:r>
              <a:rPr lang="en-US" sz="1400" dirty="0"/>
              <a:t>Simplified and efficient architecture</a:t>
            </a:r>
          </a:p>
          <a:p>
            <a:pPr lvl="1"/>
            <a:r>
              <a:rPr lang="en-US" sz="1400" dirty="0"/>
              <a:t>Highly integrated =&gt; failure point reduction</a:t>
            </a:r>
          </a:p>
          <a:p>
            <a:r>
              <a:rPr lang="en-US" sz="1800" dirty="0"/>
              <a:t>Improved Performance</a:t>
            </a:r>
          </a:p>
          <a:p>
            <a:pPr lvl="1"/>
            <a:r>
              <a:rPr lang="en-US" sz="1400" dirty="0"/>
              <a:t>Lower latency communication links</a:t>
            </a:r>
            <a:endParaRPr lang="en-US" sz="1600" dirty="0"/>
          </a:p>
          <a:p>
            <a:r>
              <a:rPr lang="en-US" sz="1800" dirty="0"/>
              <a:t>Scalable Architecture</a:t>
            </a:r>
          </a:p>
          <a:p>
            <a:pPr lvl="1"/>
            <a:r>
              <a:rPr lang="en-US" sz="1400" dirty="0">
                <a:solidFill>
                  <a:srgbClr val="FF0000"/>
                </a:solidFill>
              </a:rPr>
              <a:t>MicroTCA-based platform</a:t>
            </a:r>
          </a:p>
          <a:p>
            <a:pPr lvl="1"/>
            <a:r>
              <a:rPr lang="en-US" sz="1400" dirty="0"/>
              <a:t>Viable path for major facility upgrades — PPU &amp; STS</a:t>
            </a:r>
          </a:p>
          <a:p>
            <a:pPr lvl="1"/>
            <a:endParaRPr lang="en-US" sz="1400" dirty="0"/>
          </a:p>
          <a:p>
            <a:pPr marL="0" indent="0">
              <a:buFont typeface="Arial" charset="0"/>
              <a:buNone/>
            </a:pPr>
            <a:endParaRPr lang="en-US" sz="1800" dirty="0"/>
          </a:p>
          <a:p>
            <a:pPr lvl="1"/>
            <a:endParaRPr lang="en-US" sz="1400" dirty="0"/>
          </a:p>
          <a:p>
            <a:endParaRPr lang="en-US" sz="2000" dirty="0"/>
          </a:p>
        </p:txBody>
      </p:sp>
      <p:pic>
        <p:nvPicPr>
          <p:cNvPr id="6" name="Picture 5"/>
          <p:cNvPicPr>
            <a:picLocks noChangeAspect="1"/>
          </p:cNvPicPr>
          <p:nvPr/>
        </p:nvPicPr>
        <p:blipFill>
          <a:blip r:embed="rId2"/>
          <a:stretch>
            <a:fillRect/>
          </a:stretch>
        </p:blipFill>
        <p:spPr>
          <a:xfrm>
            <a:off x="4876800" y="4343400"/>
            <a:ext cx="2683874" cy="1979906"/>
          </a:xfrm>
          <a:prstGeom prst="rect">
            <a:avLst/>
          </a:prstGeom>
        </p:spPr>
      </p:pic>
    </p:spTree>
    <p:extLst>
      <p:ext uri="{BB962C8B-B14F-4D97-AF65-F5344CB8AC3E}">
        <p14:creationId xmlns:p14="http://schemas.microsoft.com/office/powerpoint/2010/main" val="192744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08830"/>
          </a:xfrm>
        </p:spPr>
        <p:txBody>
          <a:bodyPr/>
          <a:lstStyle/>
          <a:p>
            <a:r>
              <a:rPr lang="en-US" sz="2400" dirty="0"/>
              <a:t>Future improvements planned using AIP funding</a:t>
            </a:r>
          </a:p>
        </p:txBody>
      </p:sp>
      <p:sp>
        <p:nvSpPr>
          <p:cNvPr id="3" name="Content Placeholder 2"/>
          <p:cNvSpPr>
            <a:spLocks noGrp="1"/>
          </p:cNvSpPr>
          <p:nvPr>
            <p:ph idx="1"/>
          </p:nvPr>
        </p:nvSpPr>
        <p:spPr>
          <a:xfrm>
            <a:off x="76200" y="914400"/>
            <a:ext cx="8839200" cy="4471932"/>
          </a:xfrm>
        </p:spPr>
        <p:txBody>
          <a:bodyPr/>
          <a:lstStyle/>
          <a:p>
            <a:pPr marL="0" indent="0" hangingPunct="0">
              <a:buNone/>
            </a:pPr>
            <a:r>
              <a:rPr lang="en-US" sz="1800" dirty="0"/>
              <a:t>AIP-46: Warm Linac Magnet Power Supply and Controller Upgrade </a:t>
            </a:r>
            <a:r>
              <a:rPr lang="en-US" sz="1800" dirty="0">
                <a:solidFill>
                  <a:srgbClr val="0066FF"/>
                </a:solidFill>
              </a:rPr>
              <a:t>– Future </a:t>
            </a:r>
          </a:p>
          <a:p>
            <a:pPr lvl="2" hangingPunct="0">
              <a:buFont typeface="Arial" panose="020B0604020202020204" pitchFamily="34" charset="0"/>
              <a:buChar char="•"/>
            </a:pPr>
            <a:r>
              <a:rPr lang="en-US" sz="1800" dirty="0"/>
              <a:t>Replace obsolescent components, standardize power supplies and controllers for MEBT, DTL and CCL</a:t>
            </a:r>
          </a:p>
          <a:p>
            <a:pPr lvl="2" hangingPunct="0">
              <a:buFont typeface="Arial" panose="020B0604020202020204" pitchFamily="34" charset="0"/>
              <a:buChar char="•"/>
            </a:pPr>
            <a:r>
              <a:rPr lang="en-US" sz="1800" dirty="0">
                <a:solidFill>
                  <a:srgbClr val="FF0000"/>
                </a:solidFill>
              </a:rPr>
              <a:t>Power Supplies and </a:t>
            </a:r>
            <a:r>
              <a:rPr lang="en-US" dirty="0">
                <a:solidFill>
                  <a:srgbClr val="FF0000"/>
                </a:solidFill>
              </a:rPr>
              <a:t>C</a:t>
            </a:r>
            <a:r>
              <a:rPr lang="en-US" sz="1800" dirty="0">
                <a:solidFill>
                  <a:srgbClr val="FF0000"/>
                </a:solidFill>
              </a:rPr>
              <a:t>ontrollers are specified</a:t>
            </a:r>
          </a:p>
          <a:p>
            <a:pPr marL="0" indent="0">
              <a:spcBef>
                <a:spcPts val="600"/>
              </a:spcBef>
              <a:buNone/>
            </a:pPr>
            <a:endParaRPr lang="en-US" sz="1800" dirty="0">
              <a:cs typeface="Times New Roman" pitchFamily="18" charset="0"/>
            </a:endParaRPr>
          </a:p>
          <a:p>
            <a:pPr marL="0" indent="0">
              <a:spcBef>
                <a:spcPts val="600"/>
              </a:spcBef>
              <a:buNone/>
            </a:pPr>
            <a:r>
              <a:rPr lang="en-US" sz="1800" dirty="0">
                <a:cs typeface="Times New Roman" pitchFamily="18" charset="0"/>
              </a:rPr>
              <a:t>AIP-42: Warm Linac RCCS Upgrade </a:t>
            </a:r>
            <a:r>
              <a:rPr lang="en-US" sz="1800" dirty="0">
                <a:solidFill>
                  <a:srgbClr val="0066FF"/>
                </a:solidFill>
              </a:rPr>
              <a:t>–</a:t>
            </a:r>
            <a:r>
              <a:rPr lang="en-US" sz="1800" dirty="0"/>
              <a:t> </a:t>
            </a:r>
            <a:r>
              <a:rPr lang="en-US" sz="1800" dirty="0">
                <a:solidFill>
                  <a:srgbClr val="0066FF"/>
                </a:solidFill>
                <a:cs typeface="Times New Roman" pitchFamily="18" charset="0"/>
              </a:rPr>
              <a:t>Future Funding</a:t>
            </a:r>
            <a:endParaRPr lang="en-US" sz="1800" dirty="0">
              <a:cs typeface="Times New Roman" pitchFamily="18" charset="0"/>
            </a:endParaRPr>
          </a:p>
          <a:p>
            <a:pPr marL="0" indent="0">
              <a:spcBef>
                <a:spcPts val="600"/>
              </a:spcBef>
              <a:buNone/>
            </a:pPr>
            <a:endParaRPr lang="en-US" sz="1800" dirty="0">
              <a:cs typeface="Times New Roman" pitchFamily="18" charset="0"/>
            </a:endParaRPr>
          </a:p>
          <a:p>
            <a:pPr lvl="2">
              <a:spcBef>
                <a:spcPts val="600"/>
              </a:spcBef>
              <a:buFont typeface="Arial" panose="020B0604020202020204" pitchFamily="34" charset="0"/>
              <a:buChar char="•"/>
            </a:pPr>
            <a:r>
              <a:rPr lang="en-US" sz="1800" dirty="0">
                <a:cs typeface="Times New Roman" pitchFamily="18" charset="0"/>
              </a:rPr>
              <a:t>Will add </a:t>
            </a:r>
            <a:r>
              <a:rPr lang="en-US" sz="1800" dirty="0"/>
              <a:t>redundant pumps, increased capacity, flexibility, instruments and controls for full current beam operation and the capacity to increase for the future PPU needs</a:t>
            </a:r>
          </a:p>
          <a:p>
            <a:pPr lvl="3" hangingPunct="0"/>
            <a:endParaRPr lang="en-US" sz="1600" dirty="0"/>
          </a:p>
          <a:p>
            <a:endParaRPr lang="en-US" dirty="0"/>
          </a:p>
        </p:txBody>
      </p:sp>
    </p:spTree>
    <p:extLst>
      <p:ext uri="{BB962C8B-B14F-4D97-AF65-F5344CB8AC3E}">
        <p14:creationId xmlns:p14="http://schemas.microsoft.com/office/powerpoint/2010/main" val="132814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2400" y="762000"/>
            <a:ext cx="8805140" cy="5543221"/>
          </a:xfrm>
          <a:prstGeom prst="rect">
            <a:avLst/>
          </a:prstGeom>
        </p:spPr>
      </p:pic>
      <p:sp>
        <p:nvSpPr>
          <p:cNvPr id="2" name="Title 1"/>
          <p:cNvSpPr>
            <a:spLocks noGrp="1"/>
          </p:cNvSpPr>
          <p:nvPr>
            <p:ph type="title"/>
          </p:nvPr>
        </p:nvSpPr>
        <p:spPr>
          <a:xfrm>
            <a:off x="199433" y="236982"/>
            <a:ext cx="8636290" cy="458587"/>
          </a:xfrm>
        </p:spPr>
        <p:txBody>
          <a:bodyPr/>
          <a:lstStyle/>
          <a:p>
            <a:r>
              <a:rPr lang="en-US" sz="2800" dirty="0"/>
              <a:t>All accelerator improvement projects since 2006 </a:t>
            </a:r>
          </a:p>
        </p:txBody>
      </p:sp>
      <p:sp>
        <p:nvSpPr>
          <p:cNvPr id="6" name="TextBox 5"/>
          <p:cNvSpPr txBox="1"/>
          <p:nvPr/>
        </p:nvSpPr>
        <p:spPr>
          <a:xfrm>
            <a:off x="6214339" y="1649244"/>
            <a:ext cx="2659301" cy="1588127"/>
          </a:xfrm>
          <a:prstGeom prst="rect">
            <a:avLst/>
          </a:prstGeom>
          <a:noFill/>
        </p:spPr>
        <p:txBody>
          <a:bodyPr wrap="square" rtlCol="0">
            <a:spAutoFit/>
          </a:bodyPr>
          <a:lstStyle/>
          <a:p>
            <a:pPr>
              <a:lnSpc>
                <a:spcPct val="90000"/>
              </a:lnSpc>
            </a:pPr>
            <a:r>
              <a:rPr lang="en-US" dirty="0"/>
              <a:t>Projects that are:</a:t>
            </a:r>
          </a:p>
          <a:p>
            <a:pPr>
              <a:lnSpc>
                <a:spcPct val="90000"/>
              </a:lnSpc>
            </a:pPr>
            <a:r>
              <a:rPr lang="en-US" dirty="0">
                <a:solidFill>
                  <a:srgbClr val="00B0F0"/>
                </a:solidFill>
              </a:rPr>
              <a:t>Completed</a:t>
            </a:r>
          </a:p>
          <a:p>
            <a:pPr>
              <a:lnSpc>
                <a:spcPct val="90000"/>
              </a:lnSpc>
            </a:pPr>
            <a:r>
              <a:rPr lang="en-US" dirty="0">
                <a:solidFill>
                  <a:srgbClr val="FFC000"/>
                </a:solidFill>
              </a:rPr>
              <a:t>Underway</a:t>
            </a:r>
          </a:p>
          <a:p>
            <a:pPr>
              <a:lnSpc>
                <a:spcPct val="90000"/>
              </a:lnSpc>
            </a:pPr>
            <a:r>
              <a:rPr lang="en-US" dirty="0">
                <a:solidFill>
                  <a:srgbClr val="7030A0"/>
                </a:solidFill>
              </a:rPr>
              <a:t>Awaiting DOE Approval</a:t>
            </a:r>
          </a:p>
          <a:p>
            <a:pPr>
              <a:lnSpc>
                <a:spcPct val="90000"/>
              </a:lnSpc>
            </a:pPr>
            <a:r>
              <a:rPr lang="en-US" dirty="0">
                <a:solidFill>
                  <a:srgbClr val="92D050"/>
                </a:solidFill>
              </a:rPr>
              <a:t>Future Projects</a:t>
            </a:r>
          </a:p>
          <a:p>
            <a:pPr algn="ctr">
              <a:lnSpc>
                <a:spcPct val="90000"/>
              </a:lnSpc>
            </a:pPr>
            <a:endParaRPr lang="en-US" dirty="0"/>
          </a:p>
        </p:txBody>
      </p:sp>
    </p:spTree>
    <p:extLst>
      <p:ext uri="{BB962C8B-B14F-4D97-AF65-F5344CB8AC3E}">
        <p14:creationId xmlns:p14="http://schemas.microsoft.com/office/powerpoint/2010/main" val="2130607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83860" y="244004"/>
            <a:ext cx="8628678" cy="877163"/>
          </a:xfrm>
          <a:solidFill>
            <a:schemeClr val="bg1"/>
          </a:solidFill>
        </p:spPr>
        <p:txBody>
          <a:bodyPr/>
          <a:lstStyle/>
          <a:p>
            <a:r>
              <a:rPr lang="en-US" dirty="0"/>
              <a:t>Projects that are: </a:t>
            </a:r>
            <a:r>
              <a:rPr lang="en-US" dirty="0">
                <a:solidFill>
                  <a:srgbClr val="FFC000"/>
                </a:solidFill>
              </a:rPr>
              <a:t>underway</a:t>
            </a:r>
            <a:r>
              <a:rPr lang="en-US" dirty="0"/>
              <a:t>, </a:t>
            </a:r>
            <a:r>
              <a:rPr lang="en-US" dirty="0">
                <a:solidFill>
                  <a:srgbClr val="7030A0"/>
                </a:solidFill>
              </a:rPr>
              <a:t>awaiting DOE approval</a:t>
            </a:r>
            <a:r>
              <a:rPr lang="en-US" dirty="0"/>
              <a:t> and </a:t>
            </a:r>
            <a:r>
              <a:rPr lang="en-US" dirty="0">
                <a:solidFill>
                  <a:srgbClr val="92D050"/>
                </a:solidFill>
              </a:rPr>
              <a:t>future projects</a:t>
            </a:r>
          </a:p>
        </p:txBody>
      </p:sp>
      <p:sp>
        <p:nvSpPr>
          <p:cNvPr id="11" name="Rectangle 10"/>
          <p:cNvSpPr/>
          <p:nvPr/>
        </p:nvSpPr>
        <p:spPr>
          <a:xfrm>
            <a:off x="282430" y="3651757"/>
            <a:ext cx="8431538" cy="1338828"/>
          </a:xfrm>
          <a:prstGeom prst="rect">
            <a:avLst/>
          </a:prstGeom>
        </p:spPr>
        <p:txBody>
          <a:bodyPr wrap="square">
            <a:spAutoFit/>
          </a:bodyPr>
          <a:lstStyle/>
          <a:p>
            <a:pPr marL="285750" indent="-285750">
              <a:lnSpc>
                <a:spcPct val="90000"/>
              </a:lnSpc>
              <a:buClr>
                <a:schemeClr val="tx2"/>
              </a:buClr>
              <a:buFont typeface="Arial" panose="020B0604020202020204" pitchFamily="34" charset="0"/>
              <a:buChar char="•"/>
            </a:pPr>
            <a:r>
              <a:rPr lang="en-US" dirty="0"/>
              <a:t>These 3 new starts in 2017 consume all AIP funds until 2021 at the current level of AIP funding, $2M per year</a:t>
            </a:r>
          </a:p>
          <a:p>
            <a:pPr marL="285750" indent="-285750">
              <a:lnSpc>
                <a:spcPct val="90000"/>
              </a:lnSpc>
              <a:buClr>
                <a:schemeClr val="tx2"/>
              </a:buClr>
              <a:buFont typeface="Arial" panose="020B0604020202020204" pitchFamily="34" charset="0"/>
              <a:buChar char="•"/>
            </a:pPr>
            <a:endParaRPr lang="en-US" dirty="0"/>
          </a:p>
          <a:p>
            <a:pPr marL="285750" indent="-285750">
              <a:lnSpc>
                <a:spcPct val="90000"/>
              </a:lnSpc>
              <a:buClr>
                <a:schemeClr val="tx2"/>
              </a:buClr>
              <a:buFont typeface="Arial" panose="020B0604020202020204" pitchFamily="34" charset="0"/>
              <a:buChar char="•"/>
            </a:pPr>
            <a:r>
              <a:rPr lang="en-US" dirty="0"/>
              <a:t>The current level of funding does not allow any spending on PPU related improvements, e.g., the Cryogenic Moderator System</a:t>
            </a:r>
          </a:p>
        </p:txBody>
      </p:sp>
      <p:pic>
        <p:nvPicPr>
          <p:cNvPr id="13" name="Picture 12"/>
          <p:cNvPicPr>
            <a:picLocks noChangeAspect="1"/>
          </p:cNvPicPr>
          <p:nvPr/>
        </p:nvPicPr>
        <p:blipFill>
          <a:blip r:embed="rId2"/>
          <a:stretch>
            <a:fillRect/>
          </a:stretch>
        </p:blipFill>
        <p:spPr>
          <a:xfrm>
            <a:off x="2398" y="2048158"/>
            <a:ext cx="9065401" cy="1135193"/>
          </a:xfrm>
          <a:prstGeom prst="rect">
            <a:avLst/>
          </a:prstGeom>
        </p:spPr>
      </p:pic>
    </p:spTree>
    <p:extLst>
      <p:ext uri="{BB962C8B-B14F-4D97-AF65-F5344CB8AC3E}">
        <p14:creationId xmlns:p14="http://schemas.microsoft.com/office/powerpoint/2010/main" val="3300239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484748"/>
          </a:xfrm>
        </p:spPr>
        <p:txBody>
          <a:bodyPr/>
          <a:lstStyle/>
          <a:p>
            <a:r>
              <a:rPr lang="en-US" dirty="0"/>
              <a:t>Planned and budgeted FY 2016 – 2018 AIPs</a:t>
            </a:r>
          </a:p>
        </p:txBody>
      </p:sp>
      <p:sp>
        <p:nvSpPr>
          <p:cNvPr id="9" name="TextBox 8"/>
          <p:cNvSpPr txBox="1"/>
          <p:nvPr/>
        </p:nvSpPr>
        <p:spPr>
          <a:xfrm>
            <a:off x="304800" y="2971800"/>
            <a:ext cx="8305800" cy="3831818"/>
          </a:xfrm>
          <a:prstGeom prst="rect">
            <a:avLst/>
          </a:prstGeom>
          <a:noFill/>
        </p:spPr>
        <p:txBody>
          <a:bodyPr wrap="square" rtlCol="0">
            <a:spAutoFit/>
          </a:bodyPr>
          <a:lstStyle/>
          <a:p>
            <a:pPr>
              <a:lnSpc>
                <a:spcPct val="90000"/>
              </a:lnSpc>
            </a:pPr>
            <a:r>
              <a:rPr lang="en-US" dirty="0"/>
              <a:t>We costed/committed ~ $2.288M in AIP funds in FY16 and had $0.76M in carryover; with $2M in FY17 we plan to:</a:t>
            </a:r>
          </a:p>
          <a:p>
            <a:pPr marL="342900" indent="-342900">
              <a:lnSpc>
                <a:spcPct val="90000"/>
              </a:lnSpc>
              <a:buFont typeface="+mj-lt"/>
              <a:buAutoNum type="arabicPeriod"/>
            </a:pPr>
            <a:r>
              <a:rPr lang="en-US" dirty="0"/>
              <a:t>Complete AIP-34: the Warm Linac Vacuum</a:t>
            </a:r>
          </a:p>
          <a:p>
            <a:pPr marL="342900" indent="-342900">
              <a:lnSpc>
                <a:spcPct val="90000"/>
              </a:lnSpc>
              <a:buFont typeface="+mj-lt"/>
              <a:buAutoNum type="arabicPeriod"/>
            </a:pPr>
            <a:r>
              <a:rPr lang="en-US" dirty="0"/>
              <a:t>Complete AIP-35: the New HVCM Controller</a:t>
            </a:r>
          </a:p>
          <a:p>
            <a:pPr marL="342900" indent="-342900">
              <a:lnSpc>
                <a:spcPct val="90000"/>
              </a:lnSpc>
              <a:buFont typeface="+mj-lt"/>
              <a:buAutoNum type="arabicPeriod"/>
            </a:pPr>
            <a:r>
              <a:rPr lang="en-US" dirty="0"/>
              <a:t>Start AIP-36: the New HVCM Cooling Upgrade</a:t>
            </a:r>
          </a:p>
          <a:p>
            <a:pPr marL="342900" indent="-342900">
              <a:lnSpc>
                <a:spcPct val="90000"/>
              </a:lnSpc>
              <a:buFont typeface="+mj-lt"/>
              <a:buAutoNum type="arabicPeriod"/>
            </a:pPr>
            <a:r>
              <a:rPr lang="en-US" dirty="0"/>
              <a:t>Start AIP-37: the Beam Instrumentation Improvement Upgrade</a:t>
            </a:r>
          </a:p>
          <a:p>
            <a:pPr marL="342900" indent="-342900">
              <a:lnSpc>
                <a:spcPct val="90000"/>
              </a:lnSpc>
              <a:buFont typeface="+mj-lt"/>
              <a:buAutoNum type="arabicPeriod"/>
            </a:pPr>
            <a:r>
              <a:rPr lang="en-US" dirty="0"/>
              <a:t>Start AIP-39: the Machine Protection System Upgrade </a:t>
            </a:r>
          </a:p>
          <a:p>
            <a:pPr>
              <a:lnSpc>
                <a:spcPct val="90000"/>
              </a:lnSpc>
            </a:pPr>
            <a:endParaRPr lang="en-US" dirty="0"/>
          </a:p>
          <a:p>
            <a:pPr>
              <a:lnSpc>
                <a:spcPct val="90000"/>
              </a:lnSpc>
            </a:pPr>
            <a:r>
              <a:rPr lang="en-US" dirty="0"/>
              <a:t>These 3 new starts in 2017 consume all AIP funds until 2021 at the current level of AIP funding – $2M per year</a:t>
            </a:r>
          </a:p>
          <a:p>
            <a:pPr>
              <a:lnSpc>
                <a:spcPct val="90000"/>
              </a:lnSpc>
            </a:pPr>
            <a:endParaRPr lang="en-US" dirty="0"/>
          </a:p>
          <a:p>
            <a:pPr>
              <a:lnSpc>
                <a:spcPct val="90000"/>
              </a:lnSpc>
            </a:pPr>
            <a:r>
              <a:rPr lang="en-US" dirty="0"/>
              <a:t>In FY21 we plan to start:</a:t>
            </a:r>
          </a:p>
          <a:p>
            <a:pPr>
              <a:lnSpc>
                <a:spcPct val="90000"/>
              </a:lnSpc>
            </a:pPr>
            <a:r>
              <a:rPr lang="en-US" dirty="0"/>
              <a:t>AIP-46: Warm Linac Magnet Power Supply and Controller Upgrade     </a:t>
            </a:r>
          </a:p>
          <a:p>
            <a:pPr>
              <a:lnSpc>
                <a:spcPct val="90000"/>
              </a:lnSpc>
            </a:pPr>
            <a:endParaRPr lang="en-US" dirty="0"/>
          </a:p>
          <a:p>
            <a:pPr>
              <a:lnSpc>
                <a:spcPct val="90000"/>
              </a:lnSpc>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50759830"/>
              </p:ext>
            </p:extLst>
          </p:nvPr>
        </p:nvGraphicFramePr>
        <p:xfrm>
          <a:off x="222293" y="1066800"/>
          <a:ext cx="8642350" cy="1813487"/>
        </p:xfrm>
        <a:graphic>
          <a:graphicData uri="http://schemas.openxmlformats.org/drawingml/2006/table">
            <a:tbl>
              <a:tblPr/>
              <a:tblGrid>
                <a:gridCol w="1995438">
                  <a:extLst>
                    <a:ext uri="{9D8B030D-6E8A-4147-A177-3AD203B41FA5}">
                      <a16:colId xmlns:a16="http://schemas.microsoft.com/office/drawing/2014/main" val="432825783"/>
                    </a:ext>
                  </a:extLst>
                </a:gridCol>
                <a:gridCol w="648907">
                  <a:extLst>
                    <a:ext uri="{9D8B030D-6E8A-4147-A177-3AD203B41FA5}">
                      <a16:colId xmlns:a16="http://schemas.microsoft.com/office/drawing/2014/main" val="3767817900"/>
                    </a:ext>
                  </a:extLst>
                </a:gridCol>
                <a:gridCol w="678137">
                  <a:extLst>
                    <a:ext uri="{9D8B030D-6E8A-4147-A177-3AD203B41FA5}">
                      <a16:colId xmlns:a16="http://schemas.microsoft.com/office/drawing/2014/main" val="3854237883"/>
                    </a:ext>
                  </a:extLst>
                </a:gridCol>
                <a:gridCol w="654753">
                  <a:extLst>
                    <a:ext uri="{9D8B030D-6E8A-4147-A177-3AD203B41FA5}">
                      <a16:colId xmlns:a16="http://schemas.microsoft.com/office/drawing/2014/main" val="4091395638"/>
                    </a:ext>
                  </a:extLst>
                </a:gridCol>
                <a:gridCol w="662548">
                  <a:extLst>
                    <a:ext uri="{9D8B030D-6E8A-4147-A177-3AD203B41FA5}">
                      <a16:colId xmlns:a16="http://schemas.microsoft.com/office/drawing/2014/main" val="1164169512"/>
                    </a:ext>
                  </a:extLst>
                </a:gridCol>
                <a:gridCol w="602139">
                  <a:extLst>
                    <a:ext uri="{9D8B030D-6E8A-4147-A177-3AD203B41FA5}">
                      <a16:colId xmlns:a16="http://schemas.microsoft.com/office/drawing/2014/main" val="3815693171"/>
                    </a:ext>
                  </a:extLst>
                </a:gridCol>
                <a:gridCol w="615779">
                  <a:extLst>
                    <a:ext uri="{9D8B030D-6E8A-4147-A177-3AD203B41FA5}">
                      <a16:colId xmlns:a16="http://schemas.microsoft.com/office/drawing/2014/main" val="2265422698"/>
                    </a:ext>
                  </a:extLst>
                </a:gridCol>
                <a:gridCol w="592396">
                  <a:extLst>
                    <a:ext uri="{9D8B030D-6E8A-4147-A177-3AD203B41FA5}">
                      <a16:colId xmlns:a16="http://schemas.microsoft.com/office/drawing/2014/main" val="2451244684"/>
                    </a:ext>
                  </a:extLst>
                </a:gridCol>
                <a:gridCol w="670342">
                  <a:extLst>
                    <a:ext uri="{9D8B030D-6E8A-4147-A177-3AD203B41FA5}">
                      <a16:colId xmlns:a16="http://schemas.microsoft.com/office/drawing/2014/main" val="4268123840"/>
                    </a:ext>
                  </a:extLst>
                </a:gridCol>
                <a:gridCol w="709316">
                  <a:extLst>
                    <a:ext uri="{9D8B030D-6E8A-4147-A177-3AD203B41FA5}">
                      <a16:colId xmlns:a16="http://schemas.microsoft.com/office/drawing/2014/main" val="1459483873"/>
                    </a:ext>
                  </a:extLst>
                </a:gridCol>
                <a:gridCol w="812595">
                  <a:extLst>
                    <a:ext uri="{9D8B030D-6E8A-4147-A177-3AD203B41FA5}">
                      <a16:colId xmlns:a16="http://schemas.microsoft.com/office/drawing/2014/main" val="3317766224"/>
                    </a:ext>
                  </a:extLst>
                </a:gridCol>
              </a:tblGrid>
              <a:tr h="128699">
                <a:tc>
                  <a:txBody>
                    <a:bodyPr/>
                    <a:lstStyle/>
                    <a:p>
                      <a:pPr algn="l" fontAlgn="b"/>
                      <a:r>
                        <a:rPr lang="en-US" sz="700" b="1" i="0" u="none" strike="noStrike" dirty="0">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a:t>
                      </a:r>
                    </a:p>
                  </a:txBody>
                  <a:tcPr marL="5850" marR="5850" marT="58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fontAlgn="b"/>
                      <a:r>
                        <a:rPr lang="en-US" sz="700" b="1" i="0" u="none" strike="noStrike">
                          <a:solidFill>
                            <a:srgbClr val="000000"/>
                          </a:solidFill>
                          <a:effectLst/>
                          <a:latin typeface="Times New Roman" panose="02020603050405020304" pitchFamily="18" charset="0"/>
                        </a:rPr>
                        <a:t> FY 16 </a:t>
                      </a:r>
                    </a:p>
                  </a:txBody>
                  <a:tcPr marL="5850" marR="5850" marT="58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gridSpan="2">
                  <a:txBody>
                    <a:bodyPr/>
                    <a:lstStyle/>
                    <a:p>
                      <a:pPr algn="ctr" fontAlgn="ctr"/>
                      <a:r>
                        <a:rPr lang="en-US" sz="700" b="1" i="0" u="none" strike="noStrike">
                          <a:solidFill>
                            <a:srgbClr val="000000"/>
                          </a:solidFill>
                          <a:effectLst/>
                          <a:latin typeface="Times New Roman" panose="02020603050405020304" pitchFamily="18" charset="0"/>
                        </a:rPr>
                        <a:t>FY 17</a:t>
                      </a:r>
                    </a:p>
                  </a:txBody>
                  <a:tcPr marL="5850" marR="5850" marT="58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a:txBody>
                    <a:bodyPr/>
                    <a:lstStyle/>
                    <a:p>
                      <a:pPr algn="ctr" fontAlgn="ctr"/>
                      <a:r>
                        <a:rPr lang="en-US" sz="700" b="1" i="0" u="none" strike="noStrike">
                          <a:solidFill>
                            <a:srgbClr val="000000"/>
                          </a:solidFill>
                          <a:effectLst/>
                          <a:latin typeface="Times New Roman" panose="02020603050405020304" pitchFamily="18" charset="0"/>
                        </a:rPr>
                        <a:t>FY 18</a:t>
                      </a:r>
                    </a:p>
                  </a:txBody>
                  <a:tcPr marL="5850" marR="5850" marT="585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1" i="0" u="none" strike="noStrike">
                          <a:solidFill>
                            <a:srgbClr val="000000"/>
                          </a:solidFill>
                          <a:effectLst/>
                          <a:latin typeface="Times New Roman" panose="02020603050405020304" pitchFamily="18" charset="0"/>
                        </a:rPr>
                        <a:t>FY 19</a:t>
                      </a:r>
                    </a:p>
                  </a:txBody>
                  <a:tcPr marL="5850" marR="5850" marT="58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1" i="0" u="none" strike="noStrike">
                          <a:solidFill>
                            <a:srgbClr val="000000"/>
                          </a:solidFill>
                          <a:effectLst/>
                          <a:latin typeface="Times New Roman" panose="02020603050405020304" pitchFamily="18" charset="0"/>
                        </a:rPr>
                        <a:t>FY 20</a:t>
                      </a:r>
                    </a:p>
                  </a:txBody>
                  <a:tcPr marL="5850" marR="5850" marT="585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1" i="0" u="none" strike="noStrike">
                          <a:solidFill>
                            <a:srgbClr val="000000"/>
                          </a:solidFill>
                          <a:effectLst/>
                          <a:latin typeface="Times New Roman" panose="02020603050405020304" pitchFamily="18" charset="0"/>
                        </a:rPr>
                        <a:t>FY 21</a:t>
                      </a:r>
                    </a:p>
                  </a:txBody>
                  <a:tcPr marL="5850" marR="5850" marT="58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57647775"/>
                  </a:ext>
                </a:extLst>
              </a:tr>
              <a:tr h="450447">
                <a:tc>
                  <a:txBody>
                    <a:bodyPr/>
                    <a:lstStyle/>
                    <a:p>
                      <a:pPr algn="l" fontAlgn="b"/>
                      <a:r>
                        <a:rPr lang="en-US" sz="700" b="1" i="0" u="none" strike="noStrike" dirty="0">
                          <a:solidFill>
                            <a:srgbClr val="000000"/>
                          </a:solidFill>
                          <a:effectLst/>
                          <a:latin typeface="Times New Roman" panose="02020603050405020304" pitchFamily="18" charset="0"/>
                        </a:rPr>
                        <a:t>AIP  Number and Description</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Total  Project Cost  $</a:t>
                      </a:r>
                    </a:p>
                  </a:txBody>
                  <a:tcPr marL="5850" marR="5850" marT="585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FY16  New BA Request</a:t>
                      </a:r>
                    </a:p>
                  </a:txBody>
                  <a:tcPr marL="5850" marR="5850" marT="585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FY 16 Total Scheduled BA</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Costed &amp; Committed FY16</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New FY 17 BA</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FY 17 Total Scheduled BA</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FY 18 Total Scheduled BA</a:t>
                      </a:r>
                    </a:p>
                  </a:txBody>
                  <a:tcPr marL="5850" marR="5850" marT="58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FY 19 Total Scheduled BA</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FY 20 Total Scheduled BA</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FY 21 Total Scheduled BA</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88426832"/>
                  </a:ext>
                </a:extLst>
              </a:tr>
              <a:tr h="122849">
                <a:tc>
                  <a:txBody>
                    <a:bodyPr/>
                    <a:lstStyle/>
                    <a:p>
                      <a:pPr algn="l" fontAlgn="b"/>
                      <a:r>
                        <a:rPr lang="en-US" sz="700" b="0" i="0" u="none" strike="noStrike" dirty="0">
                          <a:solidFill>
                            <a:srgbClr val="000000"/>
                          </a:solidFill>
                          <a:effectLst/>
                          <a:latin typeface="Times New Roman" panose="02020603050405020304" pitchFamily="18" charset="0"/>
                        </a:rPr>
                        <a:t>AIP-34 New HVCM Controller</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2,000,000 </a:t>
                      </a:r>
                    </a:p>
                  </a:txBody>
                  <a:tcPr marL="5850" marR="5850" marT="58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364,632 </a:t>
                      </a:r>
                    </a:p>
                  </a:txBody>
                  <a:tcPr marL="5850" marR="5850" marT="58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652,837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(526,754)</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120,913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197,724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   </a:t>
                      </a:r>
                    </a:p>
                  </a:txBody>
                  <a:tcPr marL="5850" marR="5850" marT="58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58185996"/>
                  </a:ext>
                </a:extLst>
              </a:tr>
              <a:tr h="122849">
                <a:tc>
                  <a:txBody>
                    <a:bodyPr/>
                    <a:lstStyle/>
                    <a:p>
                      <a:pPr algn="l" fontAlgn="b"/>
                      <a:r>
                        <a:rPr lang="en-US" sz="700" b="0" i="0" u="none" strike="noStrike" dirty="0">
                          <a:solidFill>
                            <a:srgbClr val="000000"/>
                          </a:solidFill>
                          <a:effectLst/>
                          <a:latin typeface="Times New Roman" panose="02020603050405020304" pitchFamily="18" charset="0"/>
                        </a:rPr>
                        <a:t>AIP-35 Warm Linac Vacuum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700" b="0" i="0" u="none" strike="noStrike">
                          <a:solidFill>
                            <a:srgbClr val="000000"/>
                          </a:solidFill>
                          <a:effectLst/>
                          <a:latin typeface="Times New Roman" panose="02020603050405020304" pitchFamily="18" charset="0"/>
                        </a:rPr>
                        <a:t> $      7,191,000 </a:t>
                      </a:r>
                    </a:p>
                  </a:txBody>
                  <a:tcPr marL="5850" marR="5850" marT="58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1,000,000 </a:t>
                      </a:r>
                    </a:p>
                  </a:txBody>
                  <a:tcPr marL="5850" marR="5850" marT="58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2,373,090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(1,762,014)</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681,466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1,400,000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   </a:t>
                      </a:r>
                    </a:p>
                  </a:txBody>
                  <a:tcPr marL="5850" marR="5850" marT="58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51907143"/>
                  </a:ext>
                </a:extLst>
              </a:tr>
              <a:tr h="122849">
                <a:tc>
                  <a:txBody>
                    <a:bodyPr/>
                    <a:lstStyle/>
                    <a:p>
                      <a:pPr algn="l" fontAlgn="b"/>
                      <a:r>
                        <a:rPr lang="en-US" sz="700" b="0" i="0" u="none" strike="noStrike" dirty="0">
                          <a:solidFill>
                            <a:srgbClr val="000000"/>
                          </a:solidFill>
                          <a:effectLst/>
                          <a:latin typeface="Times New Roman" panose="02020603050405020304" pitchFamily="18" charset="0"/>
                        </a:rPr>
                        <a:t>AIP-36 HVCM Cooling Upgrade</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0" i="0" u="none" strike="noStrike">
                          <a:solidFill>
                            <a:srgbClr val="000000"/>
                          </a:solidFill>
                          <a:effectLst/>
                          <a:latin typeface="Times New Roman" panose="02020603050405020304" pitchFamily="18" charset="0"/>
                        </a:rPr>
                        <a:t> $      2,846,130 </a:t>
                      </a:r>
                    </a:p>
                  </a:txBody>
                  <a:tcPr marL="5850" marR="5850" marT="58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0" i="0" u="none" strike="noStrike">
                          <a:solidFill>
                            <a:srgbClr val="000000"/>
                          </a:solidFill>
                          <a:effectLst/>
                          <a:latin typeface="Times New Roman" panose="02020603050405020304" pitchFamily="18" charset="0"/>
                        </a:rPr>
                        <a:t> $          285,368 </a:t>
                      </a:r>
                    </a:p>
                  </a:txBody>
                  <a:tcPr marL="5850" marR="5850" marT="58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285,368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615,505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615,505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790,214 </a:t>
                      </a:r>
                    </a:p>
                  </a:txBody>
                  <a:tcPr marL="5850" marR="5850" marT="58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633,622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718,070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88,719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71740512"/>
                  </a:ext>
                </a:extLst>
              </a:tr>
              <a:tr h="122849">
                <a:tc>
                  <a:txBody>
                    <a:bodyPr/>
                    <a:lstStyle/>
                    <a:p>
                      <a:pPr algn="l" fontAlgn="t"/>
                      <a:r>
                        <a:rPr lang="en-US" sz="700" b="0" i="0" u="none" strike="noStrike" dirty="0">
                          <a:solidFill>
                            <a:srgbClr val="000000"/>
                          </a:solidFill>
                          <a:effectLst/>
                          <a:latin typeface="Times New Roman" panose="02020603050405020304" pitchFamily="18" charset="0"/>
                        </a:rPr>
                        <a:t>AIP-37 Beam Instrumentation Improvements</a:t>
                      </a:r>
                    </a:p>
                  </a:txBody>
                  <a:tcPr marL="5850" marR="5850" marT="5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0" i="0" u="none" strike="noStrike">
                          <a:solidFill>
                            <a:srgbClr val="000000"/>
                          </a:solidFill>
                          <a:effectLst/>
                          <a:latin typeface="Times New Roman" panose="02020603050405020304" pitchFamily="18" charset="0"/>
                        </a:rPr>
                        <a:t> $      3,500,000 </a:t>
                      </a:r>
                    </a:p>
                  </a:txBody>
                  <a:tcPr marL="5850" marR="5850" marT="58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250,000 </a:t>
                      </a:r>
                    </a:p>
                  </a:txBody>
                  <a:tcPr marL="5850" marR="5850" marT="58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250,000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396,934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396,934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790,214 </a:t>
                      </a:r>
                    </a:p>
                  </a:txBody>
                  <a:tcPr marL="5850" marR="5850" marT="58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633,621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718,070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961,161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86668618"/>
                  </a:ext>
                </a:extLst>
              </a:tr>
              <a:tr h="122849">
                <a:tc>
                  <a:txBody>
                    <a:bodyPr/>
                    <a:lstStyle/>
                    <a:p>
                      <a:pPr algn="l" fontAlgn="t"/>
                      <a:r>
                        <a:rPr lang="en-US" sz="700" b="0" i="0" u="none" strike="noStrike" dirty="0">
                          <a:solidFill>
                            <a:srgbClr val="000000"/>
                          </a:solidFill>
                          <a:effectLst/>
                          <a:latin typeface="Times New Roman" panose="02020603050405020304" pitchFamily="18" charset="0"/>
                        </a:rPr>
                        <a:t>AIP 39 Machine Protection System Improvements</a:t>
                      </a:r>
                    </a:p>
                  </a:txBody>
                  <a:tcPr marL="5850" marR="5850" marT="5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1,926,231 </a:t>
                      </a:r>
                    </a:p>
                  </a:txBody>
                  <a:tcPr marL="5850" marR="5850" marT="58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100,000 </a:t>
                      </a:r>
                    </a:p>
                  </a:txBody>
                  <a:tcPr marL="5850" marR="5850" marT="58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100,000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         185,182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185,182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419,572 </a:t>
                      </a:r>
                    </a:p>
                  </a:txBody>
                  <a:tcPr marL="5850" marR="5850" marT="58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637,020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563,858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120,599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7129032"/>
                  </a:ext>
                </a:extLst>
              </a:tr>
              <a:tr h="245699">
                <a:tc>
                  <a:txBody>
                    <a:bodyPr/>
                    <a:lstStyle/>
                    <a:p>
                      <a:pPr algn="l" fontAlgn="t"/>
                      <a:r>
                        <a:rPr lang="en-US" sz="700" b="0" i="0" u="none" strike="noStrike" dirty="0">
                          <a:solidFill>
                            <a:srgbClr val="000000"/>
                          </a:solidFill>
                          <a:effectLst/>
                          <a:latin typeface="Times New Roman" panose="02020603050405020304" pitchFamily="18" charset="0"/>
                        </a:rPr>
                        <a:t>AIP- 46 </a:t>
                      </a:r>
                      <a:r>
                        <a:rPr lang="en-US" sz="700" b="0" i="0" u="none" strike="noStrike" dirty="0" err="1">
                          <a:solidFill>
                            <a:srgbClr val="000000"/>
                          </a:solidFill>
                          <a:effectLst/>
                          <a:latin typeface="Times New Roman" panose="02020603050405020304" pitchFamily="18" charset="0"/>
                        </a:rPr>
                        <a:t>WarmLinac</a:t>
                      </a:r>
                      <a:r>
                        <a:rPr lang="en-US" sz="700" b="0" i="0" u="none" strike="noStrike" dirty="0">
                          <a:solidFill>
                            <a:srgbClr val="000000"/>
                          </a:solidFill>
                          <a:effectLst/>
                          <a:latin typeface="Times New Roman" panose="02020603050405020304" pitchFamily="18" charset="0"/>
                        </a:rPr>
                        <a:t> Magnet Power Supply &amp; Controller Upgrade</a:t>
                      </a:r>
                    </a:p>
                  </a:txBody>
                  <a:tcPr marL="5850" marR="5850" marT="58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a:t>
                      </a:r>
                    </a:p>
                  </a:txBody>
                  <a:tcPr marL="5850" marR="5850" marT="58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5850" marR="5850" marT="58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                  829,521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34018948"/>
                  </a:ext>
                </a:extLst>
              </a:tr>
              <a:tr h="122849">
                <a:tc>
                  <a:txBody>
                    <a:bodyPr/>
                    <a:lstStyle/>
                    <a:p>
                      <a:pPr algn="l" fontAlgn="b"/>
                      <a:r>
                        <a:rPr lang="en-US" sz="700" b="1" i="0" u="none" strike="noStrike" dirty="0">
                          <a:solidFill>
                            <a:srgbClr val="000000"/>
                          </a:solidFill>
                          <a:effectLst/>
                          <a:latin typeface="Times New Roman" panose="02020603050405020304" pitchFamily="18" charset="0"/>
                        </a:rPr>
                        <a:t>Subtotal Accelerator Improvement (AIP)</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32,049,828 </a:t>
                      </a:r>
                    </a:p>
                  </a:txBody>
                  <a:tcPr marL="5850" marR="5850" marT="58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2,000,000 </a:t>
                      </a:r>
                    </a:p>
                  </a:txBody>
                  <a:tcPr marL="5850" marR="5850" marT="58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3,661,295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(2,288,768)</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2,000,000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2,795,345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2,000,000 </a:t>
                      </a:r>
                    </a:p>
                  </a:txBody>
                  <a:tcPr marL="5850" marR="5850" marT="58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1,904,263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1,999,998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2,000,000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86058134"/>
                  </a:ext>
                </a:extLst>
              </a:tr>
              <a:tr h="122849">
                <a:tc>
                  <a:txBody>
                    <a:bodyPr/>
                    <a:lstStyle/>
                    <a:p>
                      <a:pPr algn="l" fontAlgn="b"/>
                      <a:r>
                        <a:rPr lang="en-US" sz="700" b="1" i="0" u="none" strike="noStrike">
                          <a:solidFill>
                            <a:srgbClr val="000000"/>
                          </a:solidFill>
                          <a:effectLst/>
                          <a:latin typeface="Times New Roman" panose="02020603050405020304" pitchFamily="18" charset="0"/>
                        </a:rPr>
                        <a:t>New BA</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a:t>
                      </a:r>
                    </a:p>
                  </a:txBody>
                  <a:tcPr marL="5850" marR="5850" marT="58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2,000,000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2,000,000 </a:t>
                      </a:r>
                    </a:p>
                  </a:txBody>
                  <a:tcPr marL="5850" marR="5850" marT="58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2,000,000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2,000,000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2,000,000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47147035"/>
                  </a:ext>
                </a:extLst>
              </a:tr>
              <a:tr h="128699">
                <a:tc>
                  <a:txBody>
                    <a:bodyPr/>
                    <a:lstStyle/>
                    <a:p>
                      <a:pPr algn="l" fontAlgn="b"/>
                      <a:r>
                        <a:rPr lang="en-US" sz="700" b="1" i="0" u="none" strike="noStrike">
                          <a:solidFill>
                            <a:srgbClr val="000000"/>
                          </a:solidFill>
                          <a:effectLst/>
                          <a:latin typeface="Times New Roman" panose="02020603050405020304" pitchFamily="18" charset="0"/>
                        </a:rPr>
                        <a:t>BA Available in FY</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a:t>
                      </a:r>
                    </a:p>
                  </a:txBody>
                  <a:tcPr marL="5850" marR="5850" marT="58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700" b="1" i="0" u="none" strike="noStrike">
                          <a:solidFill>
                            <a:srgbClr val="000000"/>
                          </a:solidFill>
                          <a:effectLst/>
                          <a:latin typeface="Times New Roman" panose="02020603050405020304" pitchFamily="18" charset="0"/>
                        </a:rPr>
                        <a:t> $                 -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5850" marR="5850" marT="58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700" b="0" i="0" u="none" strike="noStrike" dirty="0">
                          <a:solidFill>
                            <a:srgbClr val="000000"/>
                          </a:solidFill>
                          <a:effectLst/>
                          <a:latin typeface="Times New Roman" panose="02020603050405020304" pitchFamily="18" charset="0"/>
                        </a:rPr>
                        <a:t> </a:t>
                      </a:r>
                    </a:p>
                  </a:txBody>
                  <a:tcPr marL="5850" marR="5850" marT="58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886942917"/>
                  </a:ext>
                </a:extLst>
              </a:tr>
            </a:tbl>
          </a:graphicData>
        </a:graphic>
      </p:graphicFrame>
    </p:spTree>
    <p:extLst>
      <p:ext uri="{BB962C8B-B14F-4D97-AF65-F5344CB8AC3E}">
        <p14:creationId xmlns:p14="http://schemas.microsoft.com/office/powerpoint/2010/main" val="1463644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AIP funding and spending FY 2007-2016</a:t>
            </a:r>
          </a:p>
        </p:txBody>
      </p:sp>
      <p:graphicFrame>
        <p:nvGraphicFramePr>
          <p:cNvPr id="15" name="Chart 14"/>
          <p:cNvGraphicFramePr>
            <a:graphicFrameLocks/>
          </p:cNvGraphicFramePr>
          <p:nvPr>
            <p:extLst>
              <p:ext uri="{D42A27DB-BD31-4B8C-83A1-F6EECF244321}">
                <p14:modId xmlns:p14="http://schemas.microsoft.com/office/powerpoint/2010/main" val="2970234552"/>
              </p:ext>
            </p:extLst>
          </p:nvPr>
        </p:nvGraphicFramePr>
        <p:xfrm>
          <a:off x="1676400" y="3941014"/>
          <a:ext cx="42672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109725555"/>
              </p:ext>
            </p:extLst>
          </p:nvPr>
        </p:nvGraphicFramePr>
        <p:xfrm>
          <a:off x="304800" y="1109752"/>
          <a:ext cx="4351020" cy="2781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173946179"/>
              </p:ext>
            </p:extLst>
          </p:nvPr>
        </p:nvGraphicFramePr>
        <p:xfrm>
          <a:off x="4490579" y="952805"/>
          <a:ext cx="4480560" cy="28312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4294087519"/>
              </p:ext>
            </p:extLst>
          </p:nvPr>
        </p:nvGraphicFramePr>
        <p:xfrm>
          <a:off x="2286000" y="3994048"/>
          <a:ext cx="4495800" cy="23853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3296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major needs – not AIPs</a:t>
            </a:r>
          </a:p>
        </p:txBody>
      </p:sp>
      <p:sp>
        <p:nvSpPr>
          <p:cNvPr id="3" name="Content Placeholder 2"/>
          <p:cNvSpPr>
            <a:spLocks noGrp="1"/>
          </p:cNvSpPr>
          <p:nvPr>
            <p:ph idx="1"/>
          </p:nvPr>
        </p:nvSpPr>
        <p:spPr/>
        <p:txBody>
          <a:bodyPr/>
          <a:lstStyle/>
          <a:p>
            <a:r>
              <a:rPr lang="en-US" dirty="0"/>
              <a:t>Spare Medium Beta  Cryomodule			$2M</a:t>
            </a:r>
          </a:p>
          <a:p>
            <a:r>
              <a:rPr lang="en-US" dirty="0"/>
              <a:t>CCL Klystron Second Vendor Startup			$2M</a:t>
            </a:r>
          </a:p>
          <a:p>
            <a:r>
              <a:rPr lang="en-US" dirty="0"/>
              <a:t>Additional RF Circulators					$1M</a:t>
            </a:r>
          </a:p>
          <a:p>
            <a:r>
              <a:rPr lang="en-US" dirty="0"/>
              <a:t>Replacement Remote Handling Robot			$10M</a:t>
            </a:r>
          </a:p>
          <a:p>
            <a:endParaRPr lang="en-US" dirty="0"/>
          </a:p>
          <a:p>
            <a:r>
              <a:rPr lang="en-US" dirty="0"/>
              <a:t>All non-AIP costs are hardware-only</a:t>
            </a:r>
          </a:p>
        </p:txBody>
      </p:sp>
    </p:spTree>
    <p:extLst>
      <p:ext uri="{BB962C8B-B14F-4D97-AF65-F5344CB8AC3E}">
        <p14:creationId xmlns:p14="http://schemas.microsoft.com/office/powerpoint/2010/main" val="1667599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28600" y="914400"/>
            <a:ext cx="8642640" cy="4471932"/>
          </a:xfrm>
        </p:spPr>
        <p:txBody>
          <a:bodyPr/>
          <a:lstStyle/>
          <a:p>
            <a:r>
              <a:rPr lang="en-US" dirty="0"/>
              <a:t>We control an active AIP Process</a:t>
            </a:r>
          </a:p>
          <a:p>
            <a:r>
              <a:rPr lang="en-US" dirty="0"/>
              <a:t>AIPs have shifted over the years from addressing design problems with the original equipment base to what we need for sustainable operation</a:t>
            </a:r>
          </a:p>
          <a:p>
            <a:r>
              <a:rPr lang="en-US" dirty="0"/>
              <a:t>This includes a recent emphasis on Obsolescence Mitigation</a:t>
            </a:r>
          </a:p>
          <a:p>
            <a:r>
              <a:rPr lang="en-US" dirty="0"/>
              <a:t>With an installed equipment base of ~$700M, an AIP budget of $2.0 M/Year is not sustainable</a:t>
            </a:r>
          </a:p>
        </p:txBody>
      </p:sp>
    </p:spTree>
    <p:extLst>
      <p:ext uri="{BB962C8B-B14F-4D97-AF65-F5344CB8AC3E}">
        <p14:creationId xmlns:p14="http://schemas.microsoft.com/office/powerpoint/2010/main" val="54029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880369"/>
          </a:xfrm>
        </p:spPr>
        <p:txBody>
          <a:bodyPr/>
          <a:lstStyle/>
          <a:p>
            <a:r>
              <a:rPr lang="en-US" dirty="0"/>
              <a:t>What are the DOE requirements for an AIP project?</a:t>
            </a:r>
          </a:p>
        </p:txBody>
      </p:sp>
      <p:sp>
        <p:nvSpPr>
          <p:cNvPr id="3" name="Content Placeholder 2"/>
          <p:cNvSpPr>
            <a:spLocks noGrp="1"/>
          </p:cNvSpPr>
          <p:nvPr>
            <p:ph idx="1"/>
          </p:nvPr>
        </p:nvSpPr>
        <p:spPr>
          <a:xfrm>
            <a:off x="241010" y="1219200"/>
            <a:ext cx="8153400" cy="4471932"/>
          </a:xfrm>
        </p:spPr>
        <p:txBody>
          <a:bodyPr/>
          <a:lstStyle/>
          <a:p>
            <a:pPr hangingPunct="0"/>
            <a:r>
              <a:rPr lang="en-US" sz="2000" dirty="0">
                <a:latin typeface="+mn-lt"/>
              </a:rPr>
              <a:t>DOE provides AIP funds to SNS for </a:t>
            </a:r>
            <a:r>
              <a:rPr lang="en-US" sz="2000" dirty="0">
                <a:solidFill>
                  <a:srgbClr val="FF0000"/>
                </a:solidFill>
                <a:latin typeface="+mn-lt"/>
              </a:rPr>
              <a:t>additions, modifications, and improvements</a:t>
            </a:r>
            <a:r>
              <a:rPr lang="en-US" sz="2000" dirty="0">
                <a:latin typeface="+mn-lt"/>
              </a:rPr>
              <a:t> to the research accelerator and ancillary equipment facilities to </a:t>
            </a:r>
            <a:r>
              <a:rPr lang="en-US" sz="2000" dirty="0">
                <a:solidFill>
                  <a:srgbClr val="FF0000"/>
                </a:solidFill>
                <a:latin typeface="+mn-lt"/>
              </a:rPr>
              <a:t>maintain and improve the performance, reliability and efficiency of operations, and to provide new accelerator capabilities</a:t>
            </a:r>
            <a:r>
              <a:rPr lang="en-US" sz="2000" dirty="0">
                <a:latin typeface="+mn-lt"/>
              </a:rPr>
              <a:t>;  this definition encompasses all systems involved with the production of neutrons for the individual SNS beamlines</a:t>
            </a:r>
            <a:endParaRPr lang="en-US" sz="1600" dirty="0">
              <a:latin typeface="+mn-lt"/>
            </a:endParaRPr>
          </a:p>
          <a:p>
            <a:pPr marL="346075" lvl="1" indent="0" hangingPunct="0">
              <a:buNone/>
            </a:pPr>
            <a:endParaRPr lang="en-US" sz="1200" dirty="0">
              <a:latin typeface="+mn-lt"/>
            </a:endParaRPr>
          </a:p>
          <a:p>
            <a:r>
              <a:rPr lang="en-US" sz="2000" dirty="0">
                <a:latin typeface="+mn-lt"/>
              </a:rPr>
              <a:t>AIPs must result in a deliverable that can be identified and the deliverable must have an estimated cost greater than or equal to $500,000, less than $10,000,000 and a lifetime of at least 2 years; fabrication of spares is not allowed in the AIP program (no spare Medium Beta Cryomodule)</a:t>
            </a:r>
          </a:p>
        </p:txBody>
      </p:sp>
    </p:spTree>
    <p:extLst>
      <p:ext uri="{BB962C8B-B14F-4D97-AF65-F5344CB8AC3E}">
        <p14:creationId xmlns:p14="http://schemas.microsoft.com/office/powerpoint/2010/main" val="339970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903324"/>
          </a:xfrm>
        </p:spPr>
        <p:txBody>
          <a:bodyPr/>
          <a:lstStyle/>
          <a:p>
            <a:r>
              <a:rPr lang="en-US" sz="3200" dirty="0"/>
              <a:t>How are the AIP priorities established?</a:t>
            </a:r>
            <a:br>
              <a:rPr lang="en-US" sz="3200" dirty="0"/>
            </a:br>
            <a:endParaRPr lang="en-US" dirty="0"/>
          </a:p>
        </p:txBody>
      </p:sp>
      <p:sp>
        <p:nvSpPr>
          <p:cNvPr id="3" name="Content Placeholder 2"/>
          <p:cNvSpPr>
            <a:spLocks noGrp="1"/>
          </p:cNvSpPr>
          <p:nvPr>
            <p:ph idx="1"/>
          </p:nvPr>
        </p:nvSpPr>
        <p:spPr>
          <a:xfrm>
            <a:off x="202910" y="785868"/>
            <a:ext cx="8628670" cy="4700532"/>
          </a:xfrm>
        </p:spPr>
        <p:txBody>
          <a:bodyPr/>
          <a:lstStyle/>
          <a:p>
            <a:pPr>
              <a:spcBef>
                <a:spcPts val="600"/>
              </a:spcBef>
            </a:pPr>
            <a:r>
              <a:rPr lang="en-US" sz="2200" dirty="0"/>
              <a:t>Proposed Accelerator Improvement Projects (AIPs) are evaluated against each other at regular intervals</a:t>
            </a:r>
            <a:r>
              <a:rPr lang="en-US" sz="2000" dirty="0"/>
              <a:t> using a methodology developed for  AIPs that was later expanded for use with all RAD Projects </a:t>
            </a:r>
          </a:p>
          <a:p>
            <a:pPr>
              <a:spcBef>
                <a:spcPts val="600"/>
              </a:spcBef>
            </a:pPr>
            <a:r>
              <a:rPr lang="en-US" sz="2200" dirty="0"/>
              <a:t>Criteria used to evaluate the AIPs include three Performance Criteria and two Risk Factors</a:t>
            </a:r>
          </a:p>
          <a:p>
            <a:pPr lvl="1">
              <a:spcBef>
                <a:spcPts val="600"/>
              </a:spcBef>
            </a:pPr>
            <a:r>
              <a:rPr lang="en-US" sz="2000" dirty="0"/>
              <a:t>The </a:t>
            </a:r>
            <a:r>
              <a:rPr lang="en-US" dirty="0"/>
              <a:t>Performance </a:t>
            </a:r>
            <a:r>
              <a:rPr lang="en-US" sz="2000" dirty="0"/>
              <a:t>Criteria which are : </a:t>
            </a:r>
          </a:p>
          <a:p>
            <a:pPr lvl="2">
              <a:spcBef>
                <a:spcPts val="600"/>
              </a:spcBef>
            </a:pPr>
            <a:r>
              <a:rPr lang="en-US" sz="1800" dirty="0"/>
              <a:t>A. Performance </a:t>
            </a:r>
            <a:r>
              <a:rPr lang="en-US" dirty="0"/>
              <a:t>of Accelerator Facilities during Operations</a:t>
            </a:r>
            <a:r>
              <a:rPr lang="en-US" sz="1800" dirty="0"/>
              <a:t> </a:t>
            </a:r>
          </a:p>
          <a:p>
            <a:pPr lvl="2">
              <a:spcBef>
                <a:spcPts val="600"/>
              </a:spcBef>
            </a:pPr>
            <a:r>
              <a:rPr lang="en-US" sz="1800" dirty="0"/>
              <a:t>B. Operating Beam Power </a:t>
            </a:r>
          </a:p>
          <a:p>
            <a:pPr lvl="2">
              <a:spcBef>
                <a:spcPts val="600"/>
              </a:spcBef>
            </a:pPr>
            <a:r>
              <a:rPr lang="en-US" sz="1800" dirty="0"/>
              <a:t>C. Obsolescence Mitigation </a:t>
            </a:r>
          </a:p>
          <a:p>
            <a:pPr lvl="1">
              <a:spcBef>
                <a:spcPts val="600"/>
              </a:spcBef>
            </a:pPr>
            <a:r>
              <a:rPr lang="en-US" sz="2000" dirty="0"/>
              <a:t>The Risk Factors are the risks to achieving the sponsor’s goals if the AIP is not undertaken; thi</a:t>
            </a:r>
            <a:r>
              <a:rPr lang="en-US" dirty="0"/>
              <a:t>s</a:t>
            </a:r>
            <a:r>
              <a:rPr lang="en-US" sz="2000" dirty="0"/>
              <a:t> </a:t>
            </a:r>
            <a:r>
              <a:rPr lang="en-US" dirty="0"/>
              <a:t>t</a:t>
            </a:r>
            <a:r>
              <a:rPr lang="en-US" sz="2000" dirty="0"/>
              <a:t>otal </a:t>
            </a:r>
            <a:r>
              <a:rPr lang="en-US" dirty="0"/>
              <a:t>r</a:t>
            </a:r>
            <a:r>
              <a:rPr lang="en-US" sz="2000" dirty="0"/>
              <a:t>isk is the product of these factors:</a:t>
            </a:r>
          </a:p>
          <a:p>
            <a:pPr lvl="2">
              <a:spcBef>
                <a:spcPts val="600"/>
              </a:spcBef>
            </a:pPr>
            <a:r>
              <a:rPr lang="en-US" sz="1800" dirty="0"/>
              <a:t>A. Probability, the estimated frequency of downtime events if AIP is not undertaken </a:t>
            </a:r>
          </a:p>
          <a:p>
            <a:pPr lvl="2">
              <a:spcBef>
                <a:spcPts val="600"/>
              </a:spcBef>
            </a:pPr>
            <a:r>
              <a:rPr lang="en-US" sz="1800" dirty="0"/>
              <a:t>B. Consequence, the estimated duration of downtime events if AIP is not undertaken </a:t>
            </a:r>
          </a:p>
          <a:p>
            <a:pPr>
              <a:spcBef>
                <a:spcPts val="600"/>
              </a:spcBef>
            </a:pPr>
            <a:r>
              <a:rPr lang="en-US" sz="2200" dirty="0"/>
              <a:t>A Poster showing the evaluation is available for viewing</a:t>
            </a:r>
          </a:p>
          <a:p>
            <a:pPr lvl="2"/>
            <a:endParaRPr lang="en-US" sz="1800" dirty="0"/>
          </a:p>
          <a:p>
            <a:endParaRPr lang="en-US" sz="2000" dirty="0"/>
          </a:p>
        </p:txBody>
      </p:sp>
    </p:spTree>
    <p:extLst>
      <p:ext uri="{BB962C8B-B14F-4D97-AF65-F5344CB8AC3E}">
        <p14:creationId xmlns:p14="http://schemas.microsoft.com/office/powerpoint/2010/main" val="256767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issues do AIPs address?</a:t>
            </a:r>
          </a:p>
        </p:txBody>
      </p:sp>
      <p:sp>
        <p:nvSpPr>
          <p:cNvPr id="3" name="Content Placeholder 2"/>
          <p:cNvSpPr>
            <a:spLocks noGrp="1"/>
          </p:cNvSpPr>
          <p:nvPr>
            <p:ph idx="1"/>
          </p:nvPr>
        </p:nvSpPr>
        <p:spPr>
          <a:xfrm>
            <a:off x="162603" y="990600"/>
            <a:ext cx="8642640" cy="4195415"/>
          </a:xfrm>
        </p:spPr>
        <p:txBody>
          <a:bodyPr/>
          <a:lstStyle/>
          <a:p>
            <a:r>
              <a:rPr lang="en-US" dirty="0"/>
              <a:t>Since ~2013, AIPs have begun shifting from addressing design problems with the original installed equipment to what the SNS needs for reliable, predictable operation at 1.4 MW</a:t>
            </a:r>
          </a:p>
          <a:p>
            <a:r>
              <a:rPr lang="en-US" dirty="0"/>
              <a:t>This includes a recent emphasis on Obsolescence Mitigation since we have been operating for 10 years</a:t>
            </a:r>
          </a:p>
          <a:p>
            <a:endParaRPr lang="en-US" dirty="0"/>
          </a:p>
        </p:txBody>
      </p:sp>
    </p:spTree>
    <p:extLst>
      <p:ext uri="{BB962C8B-B14F-4D97-AF65-F5344CB8AC3E}">
        <p14:creationId xmlns:p14="http://schemas.microsoft.com/office/powerpoint/2010/main" val="62811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720197"/>
          </a:xfrm>
        </p:spPr>
        <p:txBody>
          <a:bodyPr/>
          <a:lstStyle/>
          <a:p>
            <a:r>
              <a:rPr lang="en-US" sz="2400" dirty="0"/>
              <a:t>AIPs addressing design problems with the original equipment – HVCM pulse shape </a:t>
            </a:r>
          </a:p>
        </p:txBody>
      </p:sp>
      <p:sp>
        <p:nvSpPr>
          <p:cNvPr id="3" name="Content Placeholder 2"/>
          <p:cNvSpPr>
            <a:spLocks noGrp="1"/>
          </p:cNvSpPr>
          <p:nvPr>
            <p:ph idx="1"/>
          </p:nvPr>
        </p:nvSpPr>
        <p:spPr>
          <a:xfrm>
            <a:off x="106680" y="897997"/>
            <a:ext cx="9067800" cy="6019799"/>
          </a:xfrm>
        </p:spPr>
        <p:txBody>
          <a:bodyPr/>
          <a:lstStyle/>
          <a:p>
            <a:pPr marL="0" indent="0">
              <a:spcBef>
                <a:spcPts val="600"/>
              </a:spcBef>
              <a:buNone/>
            </a:pPr>
            <a:r>
              <a:rPr lang="en-US" sz="1800" dirty="0">
                <a:cs typeface="Times New Roman" pitchFamily="18" charset="0"/>
              </a:rPr>
              <a:t>AIP-34: HVCM Improvements (HVCM Pulse Flattening for RF Control Margin)  </a:t>
            </a:r>
          </a:p>
          <a:p>
            <a:pPr marL="800100" lvl="1" indent="-342900">
              <a:spcBef>
                <a:spcPts val="600"/>
              </a:spcBef>
            </a:pPr>
            <a:r>
              <a:rPr lang="en-US" sz="1600" dirty="0">
                <a:cs typeface="Times New Roman" pitchFamily="18" charset="0"/>
              </a:rPr>
              <a:t>Originally, the HVCMs ran as “Open Loop” pulse forming networks with no feedback; also, pulse droop reduced RF control margin at the end of the pulse  </a:t>
            </a:r>
          </a:p>
          <a:p>
            <a:pPr marL="800100" lvl="1" indent="-342900">
              <a:spcBef>
                <a:spcPts val="600"/>
              </a:spcBef>
            </a:pPr>
            <a:r>
              <a:rPr lang="en-US" sz="1600" dirty="0">
                <a:cs typeface="Times New Roman" pitchFamily="18" charset="0"/>
              </a:rPr>
              <a:t>A new HVCM Controller, with feedback, was developed, tested and deployed</a:t>
            </a:r>
            <a:r>
              <a:rPr lang="en-US" sz="1600" dirty="0">
                <a:solidFill>
                  <a:srgbClr val="0066FF"/>
                </a:solidFill>
              </a:rPr>
              <a:t> </a:t>
            </a:r>
          </a:p>
          <a:p>
            <a:pPr marL="800100" lvl="1" indent="-342900">
              <a:spcBef>
                <a:spcPts val="600"/>
              </a:spcBef>
            </a:pPr>
            <a:r>
              <a:rPr lang="en-US" sz="1800" dirty="0">
                <a:solidFill>
                  <a:srgbClr val="FF0000"/>
                </a:solidFill>
              </a:rPr>
              <a:t>New HVCM controllers have been installed on 11 of 15 production modulators and the test stands; pulse flattening has been demonstrated on all new controller-installed modulators and is currently enabled on 6 systems; droop at end of pulse reduced by factor of 10 improving RF control margin</a:t>
            </a:r>
          </a:p>
          <a:p>
            <a:pPr marL="800100" lvl="1" indent="-342900">
              <a:spcBef>
                <a:spcPts val="600"/>
              </a:spcBef>
            </a:pPr>
            <a:r>
              <a:rPr lang="en-US" sz="1800" dirty="0">
                <a:solidFill>
                  <a:srgbClr val="0066FF"/>
                </a:solidFill>
              </a:rPr>
              <a:t>Inventory is on-hand and staged for installing the remaining 4 new SCL controllers during the upcoming summer outage</a:t>
            </a:r>
            <a:r>
              <a:rPr lang="en-US" sz="1800" dirty="0"/>
              <a:t>; funding for the remaining installations is in the 2017 budget  </a:t>
            </a:r>
          </a:p>
          <a:p>
            <a:pPr marL="800100" lvl="1" indent="-342900">
              <a:spcBef>
                <a:spcPts val="600"/>
              </a:spcBef>
            </a:pPr>
            <a:r>
              <a:rPr lang="en-US" sz="1800" dirty="0"/>
              <a:t>A test stand for full-scale spares testing has also been developed and installed</a:t>
            </a:r>
          </a:p>
          <a:p>
            <a:pPr lvl="1"/>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896858" y="4267200"/>
            <a:ext cx="3655085" cy="222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48082" y="5541022"/>
            <a:ext cx="2691118" cy="313932"/>
          </a:xfrm>
          <a:prstGeom prst="rect">
            <a:avLst/>
          </a:prstGeom>
          <a:noFill/>
        </p:spPr>
        <p:txBody>
          <a:bodyPr wrap="square" rtlCol="0">
            <a:spAutoFit/>
          </a:bodyPr>
          <a:lstStyle/>
          <a:p>
            <a:pPr algn="ctr">
              <a:lnSpc>
                <a:spcPct val="90000"/>
              </a:lnSpc>
            </a:pPr>
            <a:r>
              <a:rPr lang="en-US" sz="1600" dirty="0">
                <a:solidFill>
                  <a:srgbClr val="0066FF"/>
                </a:solidFill>
              </a:rPr>
              <a:t>     Original drooping pulse</a:t>
            </a:r>
          </a:p>
        </p:txBody>
      </p:sp>
      <p:cxnSp>
        <p:nvCxnSpPr>
          <p:cNvPr id="9" name="Straight Arrow Connector 8"/>
          <p:cNvCxnSpPr/>
          <p:nvPr/>
        </p:nvCxnSpPr>
        <p:spPr>
          <a:xfrm flipH="1" flipV="1">
            <a:off x="5638801" y="5415274"/>
            <a:ext cx="913142" cy="282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00800" y="4734704"/>
            <a:ext cx="2362200" cy="590931"/>
          </a:xfrm>
          <a:prstGeom prst="rect">
            <a:avLst/>
          </a:prstGeom>
          <a:noFill/>
        </p:spPr>
        <p:txBody>
          <a:bodyPr wrap="square" rtlCol="0">
            <a:spAutoFit/>
          </a:bodyPr>
          <a:lstStyle/>
          <a:p>
            <a:pPr algn="ctr">
              <a:lnSpc>
                <a:spcPct val="90000"/>
              </a:lnSpc>
            </a:pPr>
            <a:r>
              <a:rPr lang="en-US" dirty="0">
                <a:solidFill>
                  <a:srgbClr val="FF5050"/>
                </a:solidFill>
              </a:rPr>
              <a:t>New Controller with Flattening</a:t>
            </a:r>
          </a:p>
        </p:txBody>
      </p:sp>
      <p:cxnSp>
        <p:nvCxnSpPr>
          <p:cNvPr id="13" name="Straight Arrow Connector 12"/>
          <p:cNvCxnSpPr/>
          <p:nvPr/>
        </p:nvCxnSpPr>
        <p:spPr>
          <a:xfrm flipH="1">
            <a:off x="5715000" y="5029200"/>
            <a:ext cx="836944" cy="2140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63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18003"/>
            <a:ext cx="8636290" cy="720197"/>
          </a:xfrm>
        </p:spPr>
        <p:txBody>
          <a:bodyPr/>
          <a:lstStyle/>
          <a:p>
            <a:r>
              <a:rPr lang="en-US" sz="2400" dirty="0"/>
              <a:t>AIPs addressing design problems with the original equipment – HVCM cooling system</a:t>
            </a:r>
          </a:p>
        </p:txBody>
      </p:sp>
      <p:sp>
        <p:nvSpPr>
          <p:cNvPr id="3" name="Content Placeholder 2"/>
          <p:cNvSpPr>
            <a:spLocks noGrp="1"/>
          </p:cNvSpPr>
          <p:nvPr>
            <p:ph idx="1"/>
          </p:nvPr>
        </p:nvSpPr>
        <p:spPr>
          <a:xfrm>
            <a:off x="202910" y="838200"/>
            <a:ext cx="8642640" cy="4471932"/>
          </a:xfrm>
        </p:spPr>
        <p:txBody>
          <a:bodyPr/>
          <a:lstStyle/>
          <a:p>
            <a:pPr marL="0" indent="0" hangingPunct="0">
              <a:buNone/>
            </a:pPr>
            <a:r>
              <a:rPr lang="en-US" sz="1800" dirty="0"/>
              <a:t>AIP-36: HVCM Cooling System Upgrade (Reliability) </a:t>
            </a:r>
            <a:r>
              <a:rPr lang="en-US" sz="1800" b="1" dirty="0">
                <a:solidFill>
                  <a:srgbClr val="FF0000"/>
                </a:solidFill>
              </a:rPr>
              <a:t>– Prototype Completed and 	Tested </a:t>
            </a:r>
            <a:r>
              <a:rPr lang="en-US" sz="1800" b="1" dirty="0">
                <a:solidFill>
                  <a:srgbClr val="0066FF"/>
                </a:solidFill>
              </a:rPr>
              <a:t>New</a:t>
            </a:r>
            <a:r>
              <a:rPr lang="en-US" sz="1800" b="1" dirty="0">
                <a:solidFill>
                  <a:srgbClr val="FF0000"/>
                </a:solidFill>
              </a:rPr>
              <a:t> </a:t>
            </a:r>
            <a:r>
              <a:rPr lang="en-US" sz="1800" b="1" dirty="0">
                <a:solidFill>
                  <a:srgbClr val="0066FF"/>
                </a:solidFill>
              </a:rPr>
              <a:t>Start in FY 2017 </a:t>
            </a:r>
          </a:p>
          <a:p>
            <a:pPr lvl="2" hangingPunct="0"/>
            <a:r>
              <a:rPr lang="en-US" dirty="0"/>
              <a:t>Upgrade dramatically improves cooling to reduce component overheating damage; will also reduce oil degradation and downtime due to improved oil flow, external pump, heat exchanger and oil filter(s)</a:t>
            </a:r>
          </a:p>
          <a:p>
            <a:pPr lvl="2"/>
            <a:r>
              <a:rPr lang="en-US" dirty="0">
                <a:solidFill>
                  <a:srgbClr val="FF0000"/>
                </a:solidFill>
              </a:rPr>
              <a:t>Completed ACCC Review and approval</a:t>
            </a:r>
          </a:p>
          <a:p>
            <a:pPr lvl="2"/>
            <a:r>
              <a:rPr lang="en-US" dirty="0">
                <a:solidFill>
                  <a:srgbClr val="FF0000"/>
                </a:solidFill>
              </a:rPr>
              <a:t>Continued to monitor 1</a:t>
            </a:r>
            <a:r>
              <a:rPr lang="en-US" baseline="30000" dirty="0">
                <a:solidFill>
                  <a:srgbClr val="FF0000"/>
                </a:solidFill>
              </a:rPr>
              <a:t>st</a:t>
            </a:r>
            <a:r>
              <a:rPr lang="en-US" dirty="0">
                <a:solidFill>
                  <a:srgbClr val="FF0000"/>
                </a:solidFill>
              </a:rPr>
              <a:t> Article operation on the test stand</a:t>
            </a:r>
          </a:p>
          <a:p>
            <a:pPr lvl="2" hangingPunct="0"/>
            <a:endParaRPr lang="en-US" sz="1600" dirty="0"/>
          </a:p>
          <a:p>
            <a:endParaRPr lang="en-US" dirty="0"/>
          </a:p>
        </p:txBody>
      </p:sp>
      <p:pic>
        <p:nvPicPr>
          <p:cNvPr id="5"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3400" y="3276600"/>
            <a:ext cx="402342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79686" y="3429000"/>
            <a:ext cx="4038600" cy="199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24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824841"/>
          </a:xfrm>
        </p:spPr>
        <p:txBody>
          <a:bodyPr/>
          <a:lstStyle/>
          <a:p>
            <a:r>
              <a:rPr lang="en-US" sz="2800" dirty="0"/>
              <a:t>AIP-36: HVCM cooling system upgrade - continued</a:t>
            </a:r>
          </a:p>
        </p:txBody>
      </p:sp>
      <p:sp>
        <p:nvSpPr>
          <p:cNvPr id="3" name="Content Placeholder 2"/>
          <p:cNvSpPr>
            <a:spLocks noGrp="1"/>
          </p:cNvSpPr>
          <p:nvPr>
            <p:ph idx="1"/>
          </p:nvPr>
        </p:nvSpPr>
        <p:spPr>
          <a:xfrm>
            <a:off x="76200" y="1143000"/>
            <a:ext cx="8458200" cy="4195415"/>
          </a:xfrm>
        </p:spPr>
        <p:txBody>
          <a:bodyPr/>
          <a:lstStyle/>
          <a:p>
            <a:pPr marL="742950" lvl="1" indent="-285750">
              <a:buFont typeface="Arial" panose="020B0604020202020204" pitchFamily="34" charset="0"/>
              <a:buChar char="•"/>
            </a:pPr>
            <a:r>
              <a:rPr lang="en-US" dirty="0">
                <a:solidFill>
                  <a:srgbClr val="000000"/>
                </a:solidFill>
              </a:rPr>
              <a:t>More reliable self priming vertical pump with higher capacity</a:t>
            </a:r>
          </a:p>
          <a:p>
            <a:pPr marL="742950" lvl="1" indent="-285750">
              <a:buFont typeface="Arial" panose="020B0604020202020204" pitchFamily="34" charset="0"/>
              <a:buChar char="•"/>
            </a:pPr>
            <a:r>
              <a:rPr lang="en-US" dirty="0">
                <a:solidFill>
                  <a:srgbClr val="000000"/>
                </a:solidFill>
              </a:rPr>
              <a:t>Pump/motor assembly can be changed without removing other components</a:t>
            </a:r>
          </a:p>
          <a:p>
            <a:pPr marL="742950" lvl="1" indent="-285750">
              <a:buFont typeface="Arial" panose="020B0604020202020204" pitchFamily="34" charset="0"/>
              <a:buChar char="•"/>
            </a:pPr>
            <a:r>
              <a:rPr lang="en-US" dirty="0">
                <a:solidFill>
                  <a:srgbClr val="000000"/>
                </a:solidFill>
              </a:rPr>
              <a:t>Filter can be swapped during operation w/o interruption</a:t>
            </a:r>
          </a:p>
          <a:p>
            <a:pPr marL="742950" lvl="1" indent="-285750">
              <a:buFont typeface="Arial" panose="020B0604020202020204" pitchFamily="34" charset="0"/>
              <a:buChar char="•"/>
            </a:pPr>
            <a:r>
              <a:rPr lang="en-US" dirty="0">
                <a:solidFill>
                  <a:srgbClr val="000000"/>
                </a:solidFill>
              </a:rPr>
              <a:t>Larger capacity brazed stainless steel heat exchanger </a:t>
            </a:r>
          </a:p>
          <a:p>
            <a:pPr marL="742950" lvl="1" indent="-285750">
              <a:buFont typeface="Arial" panose="020B0604020202020204" pitchFamily="34" charset="0"/>
              <a:buChar char="•"/>
            </a:pPr>
            <a:r>
              <a:rPr lang="en-US" dirty="0">
                <a:solidFill>
                  <a:srgbClr val="000000"/>
                </a:solidFill>
              </a:rPr>
              <a:t>Tank internal cooling piping has been redesigned to eliminate hot spots and direct oil to the critical areas for improved heat transfer</a:t>
            </a:r>
          </a:p>
          <a:p>
            <a:pPr marL="742950" lvl="1" indent="-285750">
              <a:buFont typeface="Arial" panose="020B0604020202020204" pitchFamily="34" charset="0"/>
              <a:buChar char="•"/>
            </a:pPr>
            <a:r>
              <a:rPr lang="en-US" dirty="0">
                <a:solidFill>
                  <a:srgbClr val="000000"/>
                </a:solidFill>
              </a:rPr>
              <a:t>Oil return temperature to the HX dropped from 118 F to 102 F </a:t>
            </a:r>
            <a:r>
              <a:rPr lang="en-US" sz="1600" dirty="0">
                <a:solidFill>
                  <a:srgbClr val="000000"/>
                </a:solidFill>
              </a:rPr>
              <a:t>(Design = 115 F max)</a:t>
            </a:r>
          </a:p>
          <a:p>
            <a:pPr marL="742950" lvl="1" indent="-285750">
              <a:buFont typeface="Arial" panose="020B0604020202020204" pitchFamily="34" charset="0"/>
              <a:buChar char="•"/>
            </a:pPr>
            <a:r>
              <a:rPr lang="en-US" dirty="0">
                <a:solidFill>
                  <a:srgbClr val="000000"/>
                </a:solidFill>
              </a:rPr>
              <a:t>Heat removal to the cooling water increased over 250% to 17 KW</a:t>
            </a:r>
          </a:p>
          <a:p>
            <a:pPr marL="742950" lvl="1" indent="-285750">
              <a:buFont typeface="Arial" panose="020B0604020202020204" pitchFamily="34" charset="0"/>
              <a:buChar char="•"/>
            </a:pPr>
            <a:r>
              <a:rPr lang="en-US" dirty="0">
                <a:solidFill>
                  <a:srgbClr val="000000"/>
                </a:solidFill>
              </a:rPr>
              <a:t>Maximum internal surface temperature dropped to 121 F </a:t>
            </a:r>
            <a:r>
              <a:rPr lang="en-US" sz="1600" dirty="0">
                <a:solidFill>
                  <a:srgbClr val="000000"/>
                </a:solidFill>
              </a:rPr>
              <a:t>(Design = 160 F max)</a:t>
            </a:r>
            <a:endParaRPr lang="en-US" sz="1200" dirty="0">
              <a:solidFill>
                <a:srgbClr val="000000"/>
              </a:solidFill>
            </a:endParaRPr>
          </a:p>
          <a:p>
            <a:pPr marL="742950" lvl="1" indent="-285750">
              <a:buFont typeface="Arial" panose="020B0604020202020204" pitchFamily="34" charset="0"/>
              <a:buChar char="•"/>
            </a:pPr>
            <a:r>
              <a:rPr lang="en-US" dirty="0">
                <a:solidFill>
                  <a:srgbClr val="000000"/>
                </a:solidFill>
              </a:rPr>
              <a:t>Oil Flow has improved by 300% to 44 GPM </a:t>
            </a:r>
            <a:r>
              <a:rPr lang="en-US" sz="1600" dirty="0">
                <a:solidFill>
                  <a:srgbClr val="000000"/>
                </a:solidFill>
              </a:rPr>
              <a:t>(Design = 30–40 GPM)</a:t>
            </a:r>
          </a:p>
          <a:p>
            <a:endParaRPr lang="en-US" dirty="0"/>
          </a:p>
        </p:txBody>
      </p:sp>
    </p:spTree>
    <p:extLst>
      <p:ext uri="{BB962C8B-B14F-4D97-AF65-F5344CB8AC3E}">
        <p14:creationId xmlns:p14="http://schemas.microsoft.com/office/powerpoint/2010/main" val="233362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800"/>
            <a:ext cx="9144000" cy="720197"/>
          </a:xfrm>
        </p:spPr>
        <p:txBody>
          <a:bodyPr/>
          <a:lstStyle/>
          <a:p>
            <a:r>
              <a:rPr lang="en-US" sz="2400" dirty="0"/>
              <a:t>AIPs addressing reliable, sustainable 1.4 MW beam operation - beam current: poor RFQ  beam transmission</a:t>
            </a:r>
          </a:p>
        </p:txBody>
      </p:sp>
      <p:sp>
        <p:nvSpPr>
          <p:cNvPr id="3" name="Content Placeholder 2"/>
          <p:cNvSpPr>
            <a:spLocks noGrp="1"/>
          </p:cNvSpPr>
          <p:nvPr>
            <p:ph idx="1"/>
          </p:nvPr>
        </p:nvSpPr>
        <p:spPr>
          <a:xfrm>
            <a:off x="190500" y="897997"/>
            <a:ext cx="8763000" cy="5638800"/>
          </a:xfrm>
        </p:spPr>
        <p:txBody>
          <a:bodyPr/>
          <a:lstStyle/>
          <a:p>
            <a:pPr marL="0" lvl="2" indent="-49212" hangingPunct="0">
              <a:spcBef>
                <a:spcPts val="1400"/>
              </a:spcBef>
              <a:buNone/>
            </a:pPr>
            <a:r>
              <a:rPr lang="en-US" b="1" dirty="0"/>
              <a:t>AIP-30: Integrated Test Stand Facility</a:t>
            </a:r>
            <a:r>
              <a:rPr lang="en-US" dirty="0"/>
              <a:t> (Beam Current) </a:t>
            </a:r>
            <a:r>
              <a:rPr lang="en-US" b="1" dirty="0"/>
              <a:t>–</a:t>
            </a:r>
          </a:p>
          <a:p>
            <a:pPr marL="236538" lvl="2" indent="-285750" hangingPunct="0">
              <a:spcBef>
                <a:spcPts val="1400"/>
              </a:spcBef>
            </a:pPr>
            <a:r>
              <a:rPr lang="en-US" sz="1800" b="1" dirty="0">
                <a:solidFill>
                  <a:srgbClr val="FF0000"/>
                </a:solidFill>
                <a:latin typeface="+mn-lt"/>
              </a:rPr>
              <a:t>AIP Completed with 100% of scope delivered and tested; ARR successfully completed </a:t>
            </a:r>
          </a:p>
          <a:p>
            <a:pPr marL="236538" lvl="2" indent="-285750" hangingPunct="0">
              <a:spcBef>
                <a:spcPts val="1400"/>
              </a:spcBef>
            </a:pPr>
            <a:r>
              <a:rPr lang="en-US" sz="1800" b="1" dirty="0">
                <a:solidFill>
                  <a:srgbClr val="FF0000"/>
                </a:solidFill>
                <a:latin typeface="+mn-lt"/>
              </a:rPr>
              <a:t>All of the ITSF, since renamed the Beam Test Facility (BTF), hardware was delivered, installed and tested  </a:t>
            </a:r>
          </a:p>
          <a:p>
            <a:pPr marL="236538" lvl="2" indent="-285750" hangingPunct="0">
              <a:spcBef>
                <a:spcPts val="1400"/>
              </a:spcBef>
            </a:pPr>
            <a:r>
              <a:rPr lang="en-US" sz="1800" b="1" dirty="0">
                <a:solidFill>
                  <a:srgbClr val="FF0000"/>
                </a:solidFill>
                <a:latin typeface="+mn-lt"/>
              </a:rPr>
              <a:t>Commissioning of the new RFQ was outside of the AIP-30 scope, but was also finished</a:t>
            </a:r>
            <a:r>
              <a:rPr lang="en-US" b="1" dirty="0">
                <a:solidFill>
                  <a:srgbClr val="FF0000"/>
                </a:solidFill>
                <a:latin typeface="+mn-lt"/>
              </a:rPr>
              <a:t>; b</a:t>
            </a:r>
            <a:r>
              <a:rPr lang="en-US" sz="1800" b="1" dirty="0">
                <a:solidFill>
                  <a:srgbClr val="FF0000"/>
                </a:solidFill>
                <a:latin typeface="+mn-lt"/>
              </a:rPr>
              <a:t>eam transmission is good, 88% at 44mA </a:t>
            </a:r>
            <a:endParaRPr lang="en-US" sz="1800" b="1" dirty="0">
              <a:solidFill>
                <a:srgbClr val="FF0000"/>
              </a:solidFill>
              <a:latin typeface="+mn-lt"/>
              <a:cs typeface="Times New Roman" pitchFamily="18" charset="0"/>
            </a:endParaRPr>
          </a:p>
          <a:p>
            <a:pPr marL="0" indent="0">
              <a:spcBef>
                <a:spcPts val="600"/>
              </a:spcBef>
              <a:buNone/>
            </a:pPr>
            <a:r>
              <a:rPr lang="en-US" sz="1800" b="1" dirty="0">
                <a:solidFill>
                  <a:srgbClr val="FF0000"/>
                </a:solidFill>
                <a:latin typeface="+mn-lt"/>
                <a:cs typeface="Times New Roman" pitchFamily="18" charset="0"/>
              </a:rPr>
              <a:t>	</a:t>
            </a:r>
          </a:p>
          <a:p>
            <a:endParaRPr lang="en-US" dirty="0"/>
          </a:p>
        </p:txBody>
      </p:sp>
      <p:pic>
        <p:nvPicPr>
          <p:cNvPr id="9" name="Picture 8"/>
          <p:cNvPicPr>
            <a:picLocks noChangeAspect="1"/>
          </p:cNvPicPr>
          <p:nvPr/>
        </p:nvPicPr>
        <p:blipFill>
          <a:blip r:embed="rId2"/>
          <a:stretch>
            <a:fillRect/>
          </a:stretch>
        </p:blipFill>
        <p:spPr>
          <a:xfrm>
            <a:off x="1981200" y="3276601"/>
            <a:ext cx="4715533" cy="3188728"/>
          </a:xfrm>
          <a:prstGeom prst="rect">
            <a:avLst/>
          </a:prstGeom>
        </p:spPr>
      </p:pic>
    </p:spTree>
    <p:extLst>
      <p:ext uri="{BB962C8B-B14F-4D97-AF65-F5344CB8AC3E}">
        <p14:creationId xmlns:p14="http://schemas.microsoft.com/office/powerpoint/2010/main" val="242624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720197"/>
          </a:xfrm>
        </p:spPr>
        <p:txBody>
          <a:bodyPr/>
          <a:lstStyle/>
          <a:p>
            <a:r>
              <a:rPr lang="en-US" sz="2400" dirty="0"/>
              <a:t>AIPs addressing reliable, sustainable 1.4 MW beam operation - reliability</a:t>
            </a:r>
          </a:p>
        </p:txBody>
      </p:sp>
      <p:sp>
        <p:nvSpPr>
          <p:cNvPr id="3" name="Content Placeholder 2"/>
          <p:cNvSpPr>
            <a:spLocks noGrp="1"/>
          </p:cNvSpPr>
          <p:nvPr>
            <p:ph idx="1"/>
          </p:nvPr>
        </p:nvSpPr>
        <p:spPr>
          <a:xfrm>
            <a:off x="173700" y="897997"/>
            <a:ext cx="8642640" cy="4572000"/>
          </a:xfrm>
        </p:spPr>
        <p:txBody>
          <a:bodyPr/>
          <a:lstStyle/>
          <a:p>
            <a:pPr marL="0" indent="0" hangingPunct="0">
              <a:buNone/>
            </a:pPr>
            <a:r>
              <a:rPr lang="en-US" sz="2000" dirty="0"/>
              <a:t>AIP-35: Warm Linac Vacuum Upgrade (Reliability) </a:t>
            </a:r>
            <a:r>
              <a:rPr lang="en-US" sz="2000" b="1" dirty="0">
                <a:solidFill>
                  <a:srgbClr val="FF0000"/>
                </a:solidFill>
              </a:rPr>
              <a:t>– DTL, CCL 3 &amp; 4 and MEBT upgrades are Complete, </a:t>
            </a:r>
            <a:r>
              <a:rPr lang="en-US" sz="2000" b="1" dirty="0">
                <a:solidFill>
                  <a:srgbClr val="0066FF"/>
                </a:solidFill>
              </a:rPr>
              <a:t>CCL 1 &amp; 2 are underway in FY 2017 </a:t>
            </a:r>
          </a:p>
          <a:p>
            <a:pPr lvl="2" hangingPunct="0">
              <a:buFont typeface="Arial" panose="020B0604020202020204" pitchFamily="34" charset="0"/>
              <a:buChar char="•"/>
            </a:pPr>
            <a:r>
              <a:rPr lang="en-US" dirty="0"/>
              <a:t>Ion Pumps are replaced with large Turbopumps more suited to the large DTL and CCL accelerating structures, each with many “O” Rings that reduced the number of RF Trips due to vacuum bursts which each took ~30 minutes to recover - this source of downtime stood out in the Accelerator Metrics</a:t>
            </a:r>
          </a:p>
          <a:p>
            <a:pPr lvl="2" hangingPunct="0">
              <a:buFont typeface="Arial" panose="020B0604020202020204" pitchFamily="34" charset="0"/>
              <a:buChar char="•"/>
            </a:pPr>
            <a:endParaRPr lang="en-US" dirty="0"/>
          </a:p>
          <a:p>
            <a:pPr lvl="2" hangingPunct="0">
              <a:buFont typeface="Arial" panose="020B0604020202020204" pitchFamily="34" charset="0"/>
              <a:buChar char="•"/>
            </a:pPr>
            <a:endParaRPr lang="en-US" dirty="0"/>
          </a:p>
          <a:p>
            <a:pPr lvl="2" hangingPunct="0">
              <a:buFont typeface="Arial" panose="020B0604020202020204" pitchFamily="34" charset="0"/>
              <a:buChar char="•"/>
            </a:pPr>
            <a:endParaRPr lang="en-US" dirty="0"/>
          </a:p>
          <a:p>
            <a:pPr lvl="2" hangingPunct="0">
              <a:buFont typeface="Arial" panose="020B0604020202020204" pitchFamily="34" charset="0"/>
              <a:buChar char="•"/>
            </a:pPr>
            <a:endParaRPr lang="en-US" dirty="0"/>
          </a:p>
          <a:p>
            <a:pPr lvl="2" hangingPunct="0">
              <a:buFont typeface="Arial" panose="020B0604020202020204" pitchFamily="34" charset="0"/>
              <a:buChar char="•"/>
            </a:pPr>
            <a:endParaRPr lang="en-US" dirty="0"/>
          </a:p>
          <a:p>
            <a:pPr lvl="2" hangingPunct="0">
              <a:buFont typeface="Arial" panose="020B0604020202020204" pitchFamily="34" charset="0"/>
              <a:buChar char="•"/>
            </a:pPr>
            <a:endParaRPr lang="en-US" dirty="0"/>
          </a:p>
          <a:p>
            <a:pPr lvl="2" hangingPunct="0">
              <a:buFont typeface="Arial" panose="020B0604020202020204" pitchFamily="34" charset="0"/>
              <a:buChar char="•"/>
            </a:pPr>
            <a:endParaRPr lang="en-US" dirty="0"/>
          </a:p>
          <a:p>
            <a:pPr lvl="2" hangingPunct="0"/>
            <a:r>
              <a:rPr lang="en-US" dirty="0"/>
              <a:t>In 2016, installed the planned upgrades for the vacuum systems on the MEBT and CCL 3 &amp;4 and pulled the cable infrastructure necessary for upgrading CCL3 &amp; 4 pumps - </a:t>
            </a:r>
            <a:r>
              <a:rPr lang="en-US" dirty="0">
                <a:solidFill>
                  <a:srgbClr val="FF0000"/>
                </a:solidFill>
              </a:rPr>
              <a:t>this AIP will be completed in 2017</a:t>
            </a: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lvl="2" hangingPunct="0">
              <a:buFont typeface="Arial" panose="020B0604020202020204" pitchFamily="34" charset="0"/>
              <a:buChar char="•"/>
            </a:pPr>
            <a:endParaRPr lang="en-US" sz="1600" dirty="0"/>
          </a:p>
          <a:p>
            <a:pPr marL="0" indent="0" hangingPunct="0">
              <a:buNone/>
            </a:pPr>
            <a:endParaRPr lang="en-US" sz="1800" dirty="0"/>
          </a:p>
          <a:p>
            <a:pPr marL="0" indent="0" hangingPunct="0">
              <a:buNone/>
            </a:pPr>
            <a:endParaRPr lang="en-US" sz="1800" dirty="0"/>
          </a:p>
          <a:p>
            <a:pPr marL="0" indent="0" hangingPunct="0">
              <a:buNone/>
            </a:pPr>
            <a:endParaRPr lang="en-US" sz="1800" dirty="0"/>
          </a:p>
          <a:p>
            <a:pPr marL="0" indent="0" hangingPunct="0">
              <a:buNone/>
            </a:pPr>
            <a:endParaRPr lang="en-US" sz="1800"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5947" y="2604347"/>
            <a:ext cx="3639537" cy="2729653"/>
          </a:xfrm>
          <a:prstGeom prst="rect">
            <a:avLst/>
          </a:prstGeom>
        </p:spPr>
      </p:pic>
      <p:sp>
        <p:nvSpPr>
          <p:cNvPr id="10" name="Rectangle 9"/>
          <p:cNvSpPr/>
          <p:nvPr/>
        </p:nvSpPr>
        <p:spPr>
          <a:xfrm>
            <a:off x="742950" y="3200400"/>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666454363"/>
      </p:ext>
    </p:extLst>
  </p:cSld>
  <p:clrMapOvr>
    <a:masterClrMapping/>
  </p:clrMapOvr>
</p:sld>
</file>

<file path=ppt/theme/theme1.xml><?xml version="1.0" encoding="utf-8"?>
<a:theme xmlns:a="http://schemas.openxmlformats.org/drawingml/2006/main" name="Powerpoint-Template_HFIR-SNS">
  <a:themeElements>
    <a:clrScheme name="ORNL Corporate Color Palette FINAL">
      <a:dk1>
        <a:sysClr val="windowText" lastClr="000000"/>
      </a:dk1>
      <a:lt1>
        <a:sysClr val="window" lastClr="FFFFFF"/>
      </a:lt1>
      <a:dk2>
        <a:srgbClr val="18783D"/>
      </a:dk2>
      <a:lt2>
        <a:srgbClr val="FFFFFF"/>
      </a:lt2>
      <a:accent1>
        <a:srgbClr val="2A6EBB"/>
      </a:accent1>
      <a:accent2>
        <a:srgbClr val="69BE28"/>
      </a:accent2>
      <a:accent3>
        <a:srgbClr val="E37222"/>
      </a:accent3>
      <a:accent4>
        <a:srgbClr val="3CB6CE"/>
      </a:accent4>
      <a:accent5>
        <a:srgbClr val="983222"/>
      </a:accent5>
      <a:accent6>
        <a:srgbClr val="FECB00"/>
      </a:accent6>
      <a:hlink>
        <a:srgbClr val="2A6EBB"/>
      </a:hlink>
      <a:folHlink>
        <a:srgbClr val="207C47"/>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Default Them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AAC 2017 presentation template [Read-Only]" id="{816BEDE3-5CF2-4C69-83B7-A098326B7036}" vid="{2AF35FCD-E569-4261-A940-B89FFBCAD42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8F7A50-2969-4387-8ABB-A3555854BC08}">
  <ds:schemaRefs>
    <ds:schemaRef ds:uri="http://schemas.microsoft.com/sharepoint/v3/contenttype/forms"/>
  </ds:schemaRefs>
</ds:datastoreItem>
</file>

<file path=customXml/itemProps2.xml><?xml version="1.0" encoding="utf-8"?>
<ds:datastoreItem xmlns:ds="http://schemas.openxmlformats.org/officeDocument/2006/customXml" ds:itemID="{FF50F8B6-4A11-4B4C-906E-532188B822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F913069-075D-49F7-AF90-34940D148085}">
  <ds:schemaRefs>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Powerpoint-Template_HFIR-SNS.potx</Template>
  <TotalTime>13128</TotalTime>
  <Words>1698</Words>
  <Application>Microsoft Office PowerPoint</Application>
  <PresentationFormat>On-screen Show (4:3)</PresentationFormat>
  <Paragraphs>289</Paragraphs>
  <Slides>18</Slides>
  <Notes>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5" baseType="lpstr">
      <vt:lpstr>Arial</vt:lpstr>
      <vt:lpstr>Arial Black</vt:lpstr>
      <vt:lpstr>Calibri</vt:lpstr>
      <vt:lpstr>Times New Roman</vt:lpstr>
      <vt:lpstr>Powerpoint-Template_HFIR-SNS</vt:lpstr>
      <vt:lpstr>Default Theme</vt:lpstr>
      <vt:lpstr>Document</vt:lpstr>
      <vt:lpstr>SNS Accelerator Improvement Projects</vt:lpstr>
      <vt:lpstr>What are the DOE requirements for an AIP project?</vt:lpstr>
      <vt:lpstr>How are the AIP priorities established? </vt:lpstr>
      <vt:lpstr>What issues do AIPs address?</vt:lpstr>
      <vt:lpstr>AIPs addressing design problems with the original equipment – HVCM pulse shape </vt:lpstr>
      <vt:lpstr>AIPs addressing design problems with the original equipment – HVCM cooling system</vt:lpstr>
      <vt:lpstr>AIP-36: HVCM cooling system upgrade - continued</vt:lpstr>
      <vt:lpstr>AIPs addressing reliable, sustainable 1.4 MW beam operation - beam current: poor RFQ  beam transmission</vt:lpstr>
      <vt:lpstr>AIPs addressing reliable, sustainable 1.4 MW beam operation - reliability</vt:lpstr>
      <vt:lpstr>AIPs addressing reliable, sustainable 1.4 MW beam operation – obsolescence mitigation</vt:lpstr>
      <vt:lpstr>AIPs addressing reliable, sustainable 1.4 MW beam operation – obsolescence mitigation, continued</vt:lpstr>
      <vt:lpstr>Future improvements planned using AIP funding</vt:lpstr>
      <vt:lpstr>All accelerator improvement projects since 2006 </vt:lpstr>
      <vt:lpstr>Projects that are: underway, awaiting DOE approval and future projects</vt:lpstr>
      <vt:lpstr>Planned and budgeted FY 2016 – 2018 AIPs</vt:lpstr>
      <vt:lpstr>AIP funding and spending FY 2007-2016</vt:lpstr>
      <vt:lpstr>Other major needs – not AIPs</vt:lpstr>
      <vt:lpstr>Summary</vt:lpstr>
    </vt:vector>
  </TitlesOfParts>
  <Company>ORNL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Manning, Renee</dc:creator>
  <cp:keywords>Spallation Neuton Souce, Neutron Sciences Directorate</cp:keywords>
  <cp:lastModifiedBy>Jones, Kevin W.</cp:lastModifiedBy>
  <cp:revision>91</cp:revision>
  <cp:lastPrinted>2017-02-22T21:02:56Z</cp:lastPrinted>
  <dcterms:created xsi:type="dcterms:W3CDTF">2014-04-28T13:33:12Z</dcterms:created>
  <dcterms:modified xsi:type="dcterms:W3CDTF">2017-03-06T19:37:52Z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