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5" r:id="rId4"/>
  </p:sldMasterIdLst>
  <p:notesMasterIdLst>
    <p:notesMasterId r:id="rId21"/>
  </p:notesMasterIdLst>
  <p:handoutMasterIdLst>
    <p:handoutMasterId r:id="rId22"/>
  </p:handoutMasterIdLst>
  <p:sldIdLst>
    <p:sldId id="258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61" r:id="rId14"/>
    <p:sldId id="266" r:id="rId15"/>
    <p:sldId id="265" r:id="rId16"/>
    <p:sldId id="257" r:id="rId17"/>
    <p:sldId id="262" r:id="rId18"/>
    <p:sldId id="263" r:id="rId19"/>
    <p:sldId id="259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81">
          <p15:clr>
            <a:srgbClr val="A4A3A4"/>
          </p15:clr>
        </p15:guide>
        <p15:guide id="2" pos="1359">
          <p15:clr>
            <a:srgbClr val="A4A3A4"/>
          </p15:clr>
        </p15:guide>
        <p15:guide id="3" pos="3843">
          <p15:clr>
            <a:srgbClr val="A4A3A4"/>
          </p15:clr>
        </p15:guide>
        <p15:guide id="4" pos="198">
          <p15:clr>
            <a:srgbClr val="A4A3A4"/>
          </p15:clr>
        </p15:guide>
        <p15:guide id="5" pos="558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orient="horz" pos="1882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3" autoAdjust="0"/>
    <p:restoredTop sz="95339" autoAdjust="0"/>
  </p:normalViewPr>
  <p:slideViewPr>
    <p:cSldViewPr snapToGrid="0" showGuides="1">
      <p:cViewPr>
        <p:scale>
          <a:sx n="100" d="100"/>
          <a:sy n="100" d="100"/>
        </p:scale>
        <p:origin x="-618" y="-210"/>
      </p:cViewPr>
      <p:guideLst>
        <p:guide orient="horz" pos="4181"/>
        <p:guide pos="1359"/>
        <p:guide pos="3843"/>
        <p:guide pos="198"/>
        <p:guide pos="5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792" y="-48"/>
      </p:cViewPr>
      <p:guideLst>
        <p:guide orient="horz" pos="2928"/>
        <p:guide orient="horz" pos="188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67C51-C596-224F-84A5-27C2E7843C4F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A9F122-5486-FD47-8013-D5DFDB3E27BD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200" dirty="0" smtClean="0"/>
            <a:t>IDAC-03 – MANDI DAQ/controls upgrade</a:t>
          </a:r>
          <a:endParaRPr lang="en-US" sz="1200" dirty="0"/>
        </a:p>
      </dgm:t>
    </dgm:pt>
    <dgm:pt modelId="{266D9FAB-24EF-E14E-85F3-F6F7865D61C4}" type="parTrans" cxnId="{B066AF13-A95E-F240-9923-383C6F562D9E}">
      <dgm:prSet/>
      <dgm:spPr/>
      <dgm:t>
        <a:bodyPr/>
        <a:lstStyle/>
        <a:p>
          <a:endParaRPr lang="en-US" sz="1200"/>
        </a:p>
      </dgm:t>
    </dgm:pt>
    <dgm:pt modelId="{BC4C02C9-8221-9142-8B2E-BD726821668F}" type="sibTrans" cxnId="{B066AF13-A95E-F240-9923-383C6F562D9E}">
      <dgm:prSet/>
      <dgm:spPr/>
      <dgm:t>
        <a:bodyPr/>
        <a:lstStyle/>
        <a:p>
          <a:endParaRPr lang="en-US" sz="1200"/>
        </a:p>
      </dgm:t>
    </dgm:pt>
    <dgm:pt modelId="{B5470C14-F159-B340-9BFE-313508145FC6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1E7640"/>
        </a:solidFill>
      </dgm:spPr>
      <dgm:t>
        <a:bodyPr/>
        <a:lstStyle/>
        <a:p>
          <a:r>
            <a:rPr lang="en-US" sz="1200" dirty="0" smtClean="0"/>
            <a:t>EERF-01A – RFQ HVCM controller upgrade</a:t>
          </a:r>
          <a:endParaRPr lang="en-US" sz="1200" dirty="0"/>
        </a:p>
      </dgm:t>
    </dgm:pt>
    <dgm:pt modelId="{C31A97AC-7CA7-6449-94F9-0B07CF1A2E38}" type="parTrans" cxnId="{CCA53601-DEA6-C544-ABCB-CD8C5289FED3}">
      <dgm:prSet/>
      <dgm:spPr/>
      <dgm:t>
        <a:bodyPr/>
        <a:lstStyle/>
        <a:p>
          <a:endParaRPr lang="en-US" sz="1200"/>
        </a:p>
      </dgm:t>
    </dgm:pt>
    <dgm:pt modelId="{3975915C-8064-AF49-988D-89748AEED4CE}" type="sibTrans" cxnId="{CCA53601-DEA6-C544-ABCB-CD8C5289FED3}">
      <dgm:prSet/>
      <dgm:spPr/>
      <dgm:t>
        <a:bodyPr/>
        <a:lstStyle/>
        <a:p>
          <a:endParaRPr lang="en-US" sz="1200"/>
        </a:p>
      </dgm:t>
    </dgm:pt>
    <dgm:pt modelId="{0164C0ED-4320-794C-895C-5814CDC339C8}">
      <dgm:prSet phldrT="[Text]" custT="1"/>
      <dgm:spPr>
        <a:solidFill>
          <a:srgbClr val="1E7640"/>
        </a:solidFill>
      </dgm:spPr>
      <dgm:t>
        <a:bodyPr/>
        <a:lstStyle/>
        <a:p>
          <a:r>
            <a:rPr lang="en-US" sz="1200" dirty="0" smtClean="0"/>
            <a:t>MSO-32 – Reconfigure LEBT foreline valves and controls</a:t>
          </a:r>
          <a:endParaRPr lang="en-US" sz="1200" dirty="0"/>
        </a:p>
      </dgm:t>
    </dgm:pt>
    <dgm:pt modelId="{F8A60F2F-C5C4-9546-889F-A5817DCF5493}" type="parTrans" cxnId="{93645566-FE24-8D4A-B231-6539D0C7C9C6}">
      <dgm:prSet/>
      <dgm:spPr/>
      <dgm:t>
        <a:bodyPr/>
        <a:lstStyle/>
        <a:p>
          <a:endParaRPr lang="en-US" sz="1200"/>
        </a:p>
      </dgm:t>
    </dgm:pt>
    <dgm:pt modelId="{9D528F7A-21AA-9E44-9D2B-026D28C6A1C4}" type="sibTrans" cxnId="{93645566-FE24-8D4A-B231-6539D0C7C9C6}">
      <dgm:prSet/>
      <dgm:spPr/>
      <dgm:t>
        <a:bodyPr/>
        <a:lstStyle/>
        <a:p>
          <a:endParaRPr lang="en-US" sz="1200"/>
        </a:p>
      </dgm:t>
    </dgm:pt>
    <dgm:pt modelId="{A7C36F33-BA66-9E4F-BAF0-A92C461E8021}">
      <dgm:prSet phldrT="[Text]" custT="1"/>
      <dgm:spPr>
        <a:solidFill>
          <a:srgbClr val="1E7640"/>
        </a:solidFill>
      </dgm:spPr>
      <dgm:t>
        <a:bodyPr/>
        <a:lstStyle/>
        <a:p>
          <a:r>
            <a:rPr lang="en-US" sz="1200" dirty="0" smtClean="0"/>
            <a:t>SSG-04 – 8700 AHU #9 controls upgrade</a:t>
          </a:r>
          <a:endParaRPr lang="en-US" sz="1200" dirty="0"/>
        </a:p>
      </dgm:t>
    </dgm:pt>
    <dgm:pt modelId="{16BD961F-2969-394E-B163-90C3877B4F32}" type="parTrans" cxnId="{E4D32D65-B76A-4E40-9EBB-98CF16B00617}">
      <dgm:prSet/>
      <dgm:spPr/>
      <dgm:t>
        <a:bodyPr/>
        <a:lstStyle/>
        <a:p>
          <a:endParaRPr lang="en-US" sz="1200"/>
        </a:p>
      </dgm:t>
    </dgm:pt>
    <dgm:pt modelId="{9BD581CF-D797-1E4E-9A2A-D2FE9A23EF66}" type="sibTrans" cxnId="{E4D32D65-B76A-4E40-9EBB-98CF16B00617}">
      <dgm:prSet/>
      <dgm:spPr/>
      <dgm:t>
        <a:bodyPr/>
        <a:lstStyle/>
        <a:p>
          <a:endParaRPr lang="en-US" sz="1200"/>
        </a:p>
      </dgm:t>
    </dgm:pt>
    <dgm:pt modelId="{CA83652F-5065-5245-8CCD-F719A9B7C052}">
      <dgm:prSet phldrT="[Text]" custT="1"/>
      <dgm:spPr>
        <a:solidFill>
          <a:srgbClr val="1E7640"/>
        </a:solidFill>
      </dgm:spPr>
      <dgm:t>
        <a:bodyPr/>
        <a:lstStyle/>
        <a:p>
          <a:r>
            <a:rPr lang="en-US" sz="1200" dirty="0" smtClean="0"/>
            <a:t>Proton Beam Window replacement</a:t>
          </a:r>
          <a:endParaRPr lang="en-US" sz="1200" dirty="0"/>
        </a:p>
      </dgm:t>
    </dgm:pt>
    <dgm:pt modelId="{83F79831-E285-0341-93DD-BBED8AF4EA54}" type="parTrans" cxnId="{C48A3C0A-74B6-7143-91DB-F25A78BDE5EE}">
      <dgm:prSet/>
      <dgm:spPr/>
      <dgm:t>
        <a:bodyPr/>
        <a:lstStyle/>
        <a:p>
          <a:endParaRPr lang="en-US" sz="1200"/>
        </a:p>
      </dgm:t>
    </dgm:pt>
    <dgm:pt modelId="{00169F8F-DCC8-2A41-9CD2-B0D91749EF9B}" type="sibTrans" cxnId="{C48A3C0A-74B6-7143-91DB-F25A78BDE5EE}">
      <dgm:prSet/>
      <dgm:spPr/>
      <dgm:t>
        <a:bodyPr/>
        <a:lstStyle/>
        <a:p>
          <a:endParaRPr lang="en-US" sz="1200"/>
        </a:p>
      </dgm:t>
    </dgm:pt>
    <dgm:pt modelId="{4FA4A6E9-5543-7F4D-BB6A-253D9009C0C5}">
      <dgm:prSet phldrT="[Text]" custT="1"/>
      <dgm:spPr>
        <a:solidFill>
          <a:srgbClr val="1E7640"/>
        </a:solidFill>
      </dgm:spPr>
      <dgm:t>
        <a:bodyPr/>
        <a:lstStyle/>
        <a:p>
          <a:r>
            <a:rPr lang="en-US" sz="1200" dirty="0" smtClean="0"/>
            <a:t>IPPS certifications</a:t>
          </a:r>
          <a:endParaRPr lang="en-US" sz="1200" dirty="0"/>
        </a:p>
      </dgm:t>
    </dgm:pt>
    <dgm:pt modelId="{CA346B3D-A848-B143-B035-A54FCDFF0974}" type="parTrans" cxnId="{E3ADFC41-9080-854D-A651-423B88972D2F}">
      <dgm:prSet/>
      <dgm:spPr/>
      <dgm:t>
        <a:bodyPr/>
        <a:lstStyle/>
        <a:p>
          <a:endParaRPr lang="en-US" sz="1200"/>
        </a:p>
      </dgm:t>
    </dgm:pt>
    <dgm:pt modelId="{B2B15443-3A55-A34E-BC56-F3F247A2A2EB}" type="sibTrans" cxnId="{E3ADFC41-9080-854D-A651-423B88972D2F}">
      <dgm:prSet/>
      <dgm:spPr/>
      <dgm:t>
        <a:bodyPr/>
        <a:lstStyle/>
        <a:p>
          <a:endParaRPr lang="en-US" sz="1200"/>
        </a:p>
      </dgm:t>
    </dgm:pt>
    <dgm:pt modelId="{160A2FB9-55FF-2C47-9F72-BDB8042302FD}">
      <dgm:prSet phldrT="[Text]" custT="1"/>
      <dgm:spPr>
        <a:solidFill>
          <a:srgbClr val="1E7640"/>
        </a:solidFill>
      </dgm:spPr>
      <dgm:t>
        <a:bodyPr/>
        <a:lstStyle/>
        <a:p>
          <a:r>
            <a:rPr lang="en-US" sz="1200" dirty="0" smtClean="0"/>
            <a:t>Instrument maintenance</a:t>
          </a:r>
          <a:endParaRPr lang="en-US" sz="1200" dirty="0"/>
        </a:p>
      </dgm:t>
    </dgm:pt>
    <dgm:pt modelId="{689D5A06-959F-1545-BBF0-9B46C3B91537}" type="parTrans" cxnId="{070B0160-1DB8-5D47-BEA4-F1817D4027C8}">
      <dgm:prSet/>
      <dgm:spPr/>
      <dgm:t>
        <a:bodyPr/>
        <a:lstStyle/>
        <a:p>
          <a:endParaRPr lang="en-US" sz="1200"/>
        </a:p>
      </dgm:t>
    </dgm:pt>
    <dgm:pt modelId="{2BDC3B6F-77BD-1A4B-A3AC-0296CF4EE01E}" type="sibTrans" cxnId="{070B0160-1DB8-5D47-BEA4-F1817D4027C8}">
      <dgm:prSet/>
      <dgm:spPr/>
      <dgm:t>
        <a:bodyPr/>
        <a:lstStyle/>
        <a:p>
          <a:endParaRPr lang="en-US" sz="1200"/>
        </a:p>
      </dgm:t>
    </dgm:pt>
    <dgm:pt modelId="{9F1CC177-5290-524C-AB88-8E0E3917A8F4}">
      <dgm:prSet phldrT="[Text]" custT="1"/>
      <dgm:spPr>
        <a:solidFill>
          <a:srgbClr val="1E7640"/>
        </a:solidFill>
      </dgm:spPr>
      <dgm:t>
        <a:bodyPr/>
        <a:lstStyle/>
        <a:p>
          <a:r>
            <a:rPr lang="en-US" sz="1200" dirty="0" smtClean="0"/>
            <a:t>Routine/planned maintenance</a:t>
          </a:r>
          <a:endParaRPr lang="en-US" sz="1200" dirty="0"/>
        </a:p>
      </dgm:t>
    </dgm:pt>
    <dgm:pt modelId="{B5A8665A-14CB-C748-9A3C-63035DA4EC92}" type="parTrans" cxnId="{6DF73A14-9F25-5C4A-B01C-97483721FB79}">
      <dgm:prSet/>
      <dgm:spPr/>
      <dgm:t>
        <a:bodyPr/>
        <a:lstStyle/>
        <a:p>
          <a:endParaRPr lang="en-US" sz="1200"/>
        </a:p>
      </dgm:t>
    </dgm:pt>
    <dgm:pt modelId="{02FFFA4F-5E52-2446-9AFA-9AFABB9BE2BD}" type="sibTrans" cxnId="{6DF73A14-9F25-5C4A-B01C-97483721FB79}">
      <dgm:prSet/>
      <dgm:spPr/>
      <dgm:t>
        <a:bodyPr/>
        <a:lstStyle/>
        <a:p>
          <a:endParaRPr lang="en-US" sz="1200"/>
        </a:p>
      </dgm:t>
    </dgm:pt>
    <dgm:pt modelId="{23522A69-93AF-2D46-A4AB-5AA4C54AF6E6}" type="pres">
      <dgm:prSet presAssocID="{D2967C51-C596-224F-84A5-27C2E7843C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44A5D8-1363-6242-804F-2EF2B63B0AE4}" type="pres">
      <dgm:prSet presAssocID="{52A9F122-5486-FD47-8013-D5DFDB3E27B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27C11-4D54-1445-994C-139A2C972287}" type="pres">
      <dgm:prSet presAssocID="{BC4C02C9-8221-9142-8B2E-BD726821668F}" presName="spacer" presStyleCnt="0"/>
      <dgm:spPr/>
    </dgm:pt>
    <dgm:pt modelId="{6E780633-2A04-0543-8F00-45530751A211}" type="pres">
      <dgm:prSet presAssocID="{B5470C14-F159-B340-9BFE-313508145FC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19C96-3E00-0144-99FB-8ED7FC53C8EA}" type="pres">
      <dgm:prSet presAssocID="{3975915C-8064-AF49-988D-89748AEED4CE}" presName="spacer" presStyleCnt="0"/>
      <dgm:spPr/>
    </dgm:pt>
    <dgm:pt modelId="{A5467664-DE26-8D40-B74D-B9D96F405F4E}" type="pres">
      <dgm:prSet presAssocID="{0164C0ED-4320-794C-895C-5814CDC339C8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7A99A-96B6-0345-8265-F9D7BD6F1B64}" type="pres">
      <dgm:prSet presAssocID="{9D528F7A-21AA-9E44-9D2B-026D28C6A1C4}" presName="spacer" presStyleCnt="0"/>
      <dgm:spPr/>
    </dgm:pt>
    <dgm:pt modelId="{22A8CA09-963E-264F-B659-4ACA0D769712}" type="pres">
      <dgm:prSet presAssocID="{A7C36F33-BA66-9E4F-BAF0-A92C461E8021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3E599-3709-8742-B29C-234B13DC6848}" type="pres">
      <dgm:prSet presAssocID="{9BD581CF-D797-1E4E-9A2A-D2FE9A23EF66}" presName="spacer" presStyleCnt="0"/>
      <dgm:spPr/>
    </dgm:pt>
    <dgm:pt modelId="{2711AF88-583C-7546-A03C-43E29694D817}" type="pres">
      <dgm:prSet presAssocID="{CA83652F-5065-5245-8CCD-F719A9B7C052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ED1A5-F5AD-0845-8B6F-276CB1EE95B0}" type="pres">
      <dgm:prSet presAssocID="{00169F8F-DCC8-2A41-9CD2-B0D91749EF9B}" presName="spacer" presStyleCnt="0"/>
      <dgm:spPr/>
    </dgm:pt>
    <dgm:pt modelId="{DDA17E84-0C17-4D40-A944-A150B3D08BCE}" type="pres">
      <dgm:prSet presAssocID="{4FA4A6E9-5543-7F4D-BB6A-253D9009C0C5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7EF57-7C3E-1641-AEA1-6422C6B2BF4B}" type="pres">
      <dgm:prSet presAssocID="{B2B15443-3A55-A34E-BC56-F3F247A2A2EB}" presName="spacer" presStyleCnt="0"/>
      <dgm:spPr/>
    </dgm:pt>
    <dgm:pt modelId="{60E796A1-438F-6545-A642-47B865459176}" type="pres">
      <dgm:prSet presAssocID="{160A2FB9-55FF-2C47-9F72-BDB8042302FD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A57EC-EBF8-9C4F-BE39-F2BE37948334}" type="pres">
      <dgm:prSet presAssocID="{2BDC3B6F-77BD-1A4B-A3AC-0296CF4EE01E}" presName="spacer" presStyleCnt="0"/>
      <dgm:spPr/>
    </dgm:pt>
    <dgm:pt modelId="{62C0E325-0027-A242-8154-C9957CABE888}" type="pres">
      <dgm:prSet presAssocID="{9F1CC177-5290-524C-AB88-8E0E3917A8F4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555E1A-2BF6-9947-9E9B-5C85B5F044BF}" type="presOf" srcId="{B5470C14-F159-B340-9BFE-313508145FC6}" destId="{6E780633-2A04-0543-8F00-45530751A211}" srcOrd="0" destOrd="0" presId="urn:microsoft.com/office/officeart/2005/8/layout/vList2"/>
    <dgm:cxn modelId="{B066AF13-A95E-F240-9923-383C6F562D9E}" srcId="{D2967C51-C596-224F-84A5-27C2E7843C4F}" destId="{52A9F122-5486-FD47-8013-D5DFDB3E27BD}" srcOrd="0" destOrd="0" parTransId="{266D9FAB-24EF-E14E-85F3-F6F7865D61C4}" sibTransId="{BC4C02C9-8221-9142-8B2E-BD726821668F}"/>
    <dgm:cxn modelId="{0DF2E3A4-89B9-974F-AF71-CA4F26D3BED2}" type="presOf" srcId="{52A9F122-5486-FD47-8013-D5DFDB3E27BD}" destId="{FB44A5D8-1363-6242-804F-2EF2B63B0AE4}" srcOrd="0" destOrd="0" presId="urn:microsoft.com/office/officeart/2005/8/layout/vList2"/>
    <dgm:cxn modelId="{93645566-FE24-8D4A-B231-6539D0C7C9C6}" srcId="{D2967C51-C596-224F-84A5-27C2E7843C4F}" destId="{0164C0ED-4320-794C-895C-5814CDC339C8}" srcOrd="2" destOrd="0" parTransId="{F8A60F2F-C5C4-9546-889F-A5817DCF5493}" sibTransId="{9D528F7A-21AA-9E44-9D2B-026D28C6A1C4}"/>
    <dgm:cxn modelId="{6DF73A14-9F25-5C4A-B01C-97483721FB79}" srcId="{D2967C51-C596-224F-84A5-27C2E7843C4F}" destId="{9F1CC177-5290-524C-AB88-8E0E3917A8F4}" srcOrd="7" destOrd="0" parTransId="{B5A8665A-14CB-C748-9A3C-63035DA4EC92}" sibTransId="{02FFFA4F-5E52-2446-9AFA-9AFABB9BE2BD}"/>
    <dgm:cxn modelId="{E4D32D65-B76A-4E40-9EBB-98CF16B00617}" srcId="{D2967C51-C596-224F-84A5-27C2E7843C4F}" destId="{A7C36F33-BA66-9E4F-BAF0-A92C461E8021}" srcOrd="3" destOrd="0" parTransId="{16BD961F-2969-394E-B163-90C3877B4F32}" sibTransId="{9BD581CF-D797-1E4E-9A2A-D2FE9A23EF66}"/>
    <dgm:cxn modelId="{85A62975-6919-4542-94C8-2C5B744C00D8}" type="presOf" srcId="{9F1CC177-5290-524C-AB88-8E0E3917A8F4}" destId="{62C0E325-0027-A242-8154-C9957CABE888}" srcOrd="0" destOrd="0" presId="urn:microsoft.com/office/officeart/2005/8/layout/vList2"/>
    <dgm:cxn modelId="{11C7C50F-E2BC-2645-8818-A0E63D191E70}" type="presOf" srcId="{A7C36F33-BA66-9E4F-BAF0-A92C461E8021}" destId="{22A8CA09-963E-264F-B659-4ACA0D769712}" srcOrd="0" destOrd="0" presId="urn:microsoft.com/office/officeart/2005/8/layout/vList2"/>
    <dgm:cxn modelId="{E3ADFC41-9080-854D-A651-423B88972D2F}" srcId="{D2967C51-C596-224F-84A5-27C2E7843C4F}" destId="{4FA4A6E9-5543-7F4D-BB6A-253D9009C0C5}" srcOrd="5" destOrd="0" parTransId="{CA346B3D-A848-B143-B035-A54FCDFF0974}" sibTransId="{B2B15443-3A55-A34E-BC56-F3F247A2A2EB}"/>
    <dgm:cxn modelId="{7055BBE5-059B-8540-9328-590B6CDB57E4}" type="presOf" srcId="{CA83652F-5065-5245-8CCD-F719A9B7C052}" destId="{2711AF88-583C-7546-A03C-43E29694D817}" srcOrd="0" destOrd="0" presId="urn:microsoft.com/office/officeart/2005/8/layout/vList2"/>
    <dgm:cxn modelId="{EC840E57-6F6C-2A45-A628-DF4E9936163A}" type="presOf" srcId="{160A2FB9-55FF-2C47-9F72-BDB8042302FD}" destId="{60E796A1-438F-6545-A642-47B865459176}" srcOrd="0" destOrd="0" presId="urn:microsoft.com/office/officeart/2005/8/layout/vList2"/>
    <dgm:cxn modelId="{14D22448-A07C-954D-918D-B9ECF2D1C5B4}" type="presOf" srcId="{0164C0ED-4320-794C-895C-5814CDC339C8}" destId="{A5467664-DE26-8D40-B74D-B9D96F405F4E}" srcOrd="0" destOrd="0" presId="urn:microsoft.com/office/officeart/2005/8/layout/vList2"/>
    <dgm:cxn modelId="{C48A3C0A-74B6-7143-91DB-F25A78BDE5EE}" srcId="{D2967C51-C596-224F-84A5-27C2E7843C4F}" destId="{CA83652F-5065-5245-8CCD-F719A9B7C052}" srcOrd="4" destOrd="0" parTransId="{83F79831-E285-0341-93DD-BBED8AF4EA54}" sibTransId="{00169F8F-DCC8-2A41-9CD2-B0D91749EF9B}"/>
    <dgm:cxn modelId="{6BAEEC18-E1EA-2D4D-B198-E711FE51B696}" type="presOf" srcId="{D2967C51-C596-224F-84A5-27C2E7843C4F}" destId="{23522A69-93AF-2D46-A4AB-5AA4C54AF6E6}" srcOrd="0" destOrd="0" presId="urn:microsoft.com/office/officeart/2005/8/layout/vList2"/>
    <dgm:cxn modelId="{0589B7F0-4454-6B40-B47C-5CF525668027}" type="presOf" srcId="{4FA4A6E9-5543-7F4D-BB6A-253D9009C0C5}" destId="{DDA17E84-0C17-4D40-A944-A150B3D08BCE}" srcOrd="0" destOrd="0" presId="urn:microsoft.com/office/officeart/2005/8/layout/vList2"/>
    <dgm:cxn modelId="{070B0160-1DB8-5D47-BEA4-F1817D4027C8}" srcId="{D2967C51-C596-224F-84A5-27C2E7843C4F}" destId="{160A2FB9-55FF-2C47-9F72-BDB8042302FD}" srcOrd="6" destOrd="0" parTransId="{689D5A06-959F-1545-BBF0-9B46C3B91537}" sibTransId="{2BDC3B6F-77BD-1A4B-A3AC-0296CF4EE01E}"/>
    <dgm:cxn modelId="{CCA53601-DEA6-C544-ABCB-CD8C5289FED3}" srcId="{D2967C51-C596-224F-84A5-27C2E7843C4F}" destId="{B5470C14-F159-B340-9BFE-313508145FC6}" srcOrd="1" destOrd="0" parTransId="{C31A97AC-7CA7-6449-94F9-0B07CF1A2E38}" sibTransId="{3975915C-8064-AF49-988D-89748AEED4CE}"/>
    <dgm:cxn modelId="{573300C6-3957-7C40-93D2-382C41E3391B}" type="presParOf" srcId="{23522A69-93AF-2D46-A4AB-5AA4C54AF6E6}" destId="{FB44A5D8-1363-6242-804F-2EF2B63B0AE4}" srcOrd="0" destOrd="0" presId="urn:microsoft.com/office/officeart/2005/8/layout/vList2"/>
    <dgm:cxn modelId="{8503AEEA-3CEE-214D-91FC-5E0F7A11EFBB}" type="presParOf" srcId="{23522A69-93AF-2D46-A4AB-5AA4C54AF6E6}" destId="{77927C11-4D54-1445-994C-139A2C972287}" srcOrd="1" destOrd="0" presId="urn:microsoft.com/office/officeart/2005/8/layout/vList2"/>
    <dgm:cxn modelId="{F823C647-FDEE-494B-8E44-CCB0692B3864}" type="presParOf" srcId="{23522A69-93AF-2D46-A4AB-5AA4C54AF6E6}" destId="{6E780633-2A04-0543-8F00-45530751A211}" srcOrd="2" destOrd="0" presId="urn:microsoft.com/office/officeart/2005/8/layout/vList2"/>
    <dgm:cxn modelId="{6FAE3292-50C9-754E-90D2-062ABF220FF0}" type="presParOf" srcId="{23522A69-93AF-2D46-A4AB-5AA4C54AF6E6}" destId="{C0319C96-3E00-0144-99FB-8ED7FC53C8EA}" srcOrd="3" destOrd="0" presId="urn:microsoft.com/office/officeart/2005/8/layout/vList2"/>
    <dgm:cxn modelId="{B1C8AFF2-74EE-3740-A952-F81E6151CF77}" type="presParOf" srcId="{23522A69-93AF-2D46-A4AB-5AA4C54AF6E6}" destId="{A5467664-DE26-8D40-B74D-B9D96F405F4E}" srcOrd="4" destOrd="0" presId="urn:microsoft.com/office/officeart/2005/8/layout/vList2"/>
    <dgm:cxn modelId="{77934721-6584-254B-90D0-88E92615D925}" type="presParOf" srcId="{23522A69-93AF-2D46-A4AB-5AA4C54AF6E6}" destId="{B0A7A99A-96B6-0345-8265-F9D7BD6F1B64}" srcOrd="5" destOrd="0" presId="urn:microsoft.com/office/officeart/2005/8/layout/vList2"/>
    <dgm:cxn modelId="{E7A3709D-5637-374A-AB83-7FD8B042E20B}" type="presParOf" srcId="{23522A69-93AF-2D46-A4AB-5AA4C54AF6E6}" destId="{22A8CA09-963E-264F-B659-4ACA0D769712}" srcOrd="6" destOrd="0" presId="urn:microsoft.com/office/officeart/2005/8/layout/vList2"/>
    <dgm:cxn modelId="{1325F033-741D-B040-90EF-2B188B187473}" type="presParOf" srcId="{23522A69-93AF-2D46-A4AB-5AA4C54AF6E6}" destId="{FE53E599-3709-8742-B29C-234B13DC6848}" srcOrd="7" destOrd="0" presId="urn:microsoft.com/office/officeart/2005/8/layout/vList2"/>
    <dgm:cxn modelId="{5C171353-85EA-4748-A10A-D471C630FF98}" type="presParOf" srcId="{23522A69-93AF-2D46-A4AB-5AA4C54AF6E6}" destId="{2711AF88-583C-7546-A03C-43E29694D817}" srcOrd="8" destOrd="0" presId="urn:microsoft.com/office/officeart/2005/8/layout/vList2"/>
    <dgm:cxn modelId="{90860253-50A6-AE4E-8A6F-716FAB6BA907}" type="presParOf" srcId="{23522A69-93AF-2D46-A4AB-5AA4C54AF6E6}" destId="{5C6ED1A5-F5AD-0845-8B6F-276CB1EE95B0}" srcOrd="9" destOrd="0" presId="urn:microsoft.com/office/officeart/2005/8/layout/vList2"/>
    <dgm:cxn modelId="{5F46360B-0692-BE44-B934-0C76FE5259C1}" type="presParOf" srcId="{23522A69-93AF-2D46-A4AB-5AA4C54AF6E6}" destId="{DDA17E84-0C17-4D40-A944-A150B3D08BCE}" srcOrd="10" destOrd="0" presId="urn:microsoft.com/office/officeart/2005/8/layout/vList2"/>
    <dgm:cxn modelId="{411B91DD-7764-9241-BAA2-3ED4CCBAB52B}" type="presParOf" srcId="{23522A69-93AF-2D46-A4AB-5AA4C54AF6E6}" destId="{4177EF57-7C3E-1641-AEA1-6422C6B2BF4B}" srcOrd="11" destOrd="0" presId="urn:microsoft.com/office/officeart/2005/8/layout/vList2"/>
    <dgm:cxn modelId="{1C44F9ED-1A6A-394C-B8A7-1F7486EC0CC8}" type="presParOf" srcId="{23522A69-93AF-2D46-A4AB-5AA4C54AF6E6}" destId="{60E796A1-438F-6545-A642-47B865459176}" srcOrd="12" destOrd="0" presId="urn:microsoft.com/office/officeart/2005/8/layout/vList2"/>
    <dgm:cxn modelId="{2A33BD59-DC15-3F43-82D5-7545D418C940}" type="presParOf" srcId="{23522A69-93AF-2D46-A4AB-5AA4C54AF6E6}" destId="{18FA57EC-EBF8-9C4F-BE39-F2BE37948334}" srcOrd="13" destOrd="0" presId="urn:microsoft.com/office/officeart/2005/8/layout/vList2"/>
    <dgm:cxn modelId="{5FCDC73B-6D4C-E641-B4BF-8ECC9EAD7901}" type="presParOf" srcId="{23522A69-93AF-2D46-A4AB-5AA4C54AF6E6}" destId="{62C0E325-0027-A242-8154-C9957CABE888}" srcOrd="1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967C51-C596-224F-84A5-27C2E7843C4F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A9F122-5486-FD47-8013-D5DFDB3E27BD}">
      <dgm:prSet phldrT="[Text]" custT="1"/>
      <dgm:spPr>
        <a:solidFill>
          <a:srgbClr val="1E7640"/>
        </a:solidFill>
      </dgm:spPr>
      <dgm:t>
        <a:bodyPr/>
        <a:lstStyle/>
        <a:p>
          <a:r>
            <a:rPr lang="en-US" sz="1200" dirty="0" smtClean="0"/>
            <a:t>IDAC-03 – MANDI DAQ/controls upgrade</a:t>
          </a:r>
          <a:endParaRPr lang="en-US" sz="1200" dirty="0"/>
        </a:p>
      </dgm:t>
    </dgm:pt>
    <dgm:pt modelId="{266D9FAB-24EF-E14E-85F3-F6F7865D61C4}" type="parTrans" cxnId="{B066AF13-A95E-F240-9923-383C6F562D9E}">
      <dgm:prSet/>
      <dgm:spPr/>
      <dgm:t>
        <a:bodyPr/>
        <a:lstStyle/>
        <a:p>
          <a:endParaRPr lang="en-US" sz="1200"/>
        </a:p>
      </dgm:t>
    </dgm:pt>
    <dgm:pt modelId="{BC4C02C9-8221-9142-8B2E-BD726821668F}" type="sibTrans" cxnId="{B066AF13-A95E-F240-9923-383C6F562D9E}">
      <dgm:prSet/>
      <dgm:spPr/>
      <dgm:t>
        <a:bodyPr/>
        <a:lstStyle/>
        <a:p>
          <a:endParaRPr lang="en-US" sz="1200"/>
        </a:p>
      </dgm:t>
    </dgm:pt>
    <dgm:pt modelId="{B5470C14-F159-B340-9BFE-313508145FC6}">
      <dgm:prSet phldrT="[Text]" custT="1"/>
      <dgm:spPr>
        <a:solidFill>
          <a:srgbClr val="1E7640"/>
        </a:solidFill>
      </dgm:spPr>
      <dgm:t>
        <a:bodyPr/>
        <a:lstStyle/>
        <a:p>
          <a:r>
            <a:rPr lang="en-US" sz="1200" dirty="0" smtClean="0"/>
            <a:t>EERF-01A – RFQ HVCM controller upgrade </a:t>
          </a:r>
          <a:r>
            <a:rPr lang="en-US" sz="1200" dirty="0" smtClean="0">
              <a:solidFill>
                <a:srgbClr val="FFE166"/>
              </a:solidFill>
            </a:rPr>
            <a:t>(3 additional)</a:t>
          </a:r>
          <a:endParaRPr lang="en-US" sz="1200" dirty="0">
            <a:solidFill>
              <a:srgbClr val="FFE166"/>
            </a:solidFill>
          </a:endParaRPr>
        </a:p>
      </dgm:t>
    </dgm:pt>
    <dgm:pt modelId="{C31A97AC-7CA7-6449-94F9-0B07CF1A2E38}" type="parTrans" cxnId="{CCA53601-DEA6-C544-ABCB-CD8C5289FED3}">
      <dgm:prSet/>
      <dgm:spPr/>
      <dgm:t>
        <a:bodyPr/>
        <a:lstStyle/>
        <a:p>
          <a:endParaRPr lang="en-US" sz="1200"/>
        </a:p>
      </dgm:t>
    </dgm:pt>
    <dgm:pt modelId="{3975915C-8064-AF49-988D-89748AEED4CE}" type="sibTrans" cxnId="{CCA53601-DEA6-C544-ABCB-CD8C5289FED3}">
      <dgm:prSet/>
      <dgm:spPr/>
      <dgm:t>
        <a:bodyPr/>
        <a:lstStyle/>
        <a:p>
          <a:endParaRPr lang="en-US" sz="1200"/>
        </a:p>
      </dgm:t>
    </dgm:pt>
    <dgm:pt modelId="{0164C0ED-4320-794C-895C-5814CDC339C8}">
      <dgm:prSet phldrT="[Text]" custT="1"/>
      <dgm:spPr>
        <a:solidFill>
          <a:srgbClr val="1E7640"/>
        </a:solidFill>
      </dgm:spPr>
      <dgm:t>
        <a:bodyPr/>
        <a:lstStyle/>
        <a:p>
          <a:r>
            <a:rPr lang="en-US" sz="1200" dirty="0" smtClean="0"/>
            <a:t>MSO-32 – Reconfigure LEBT foreline valves and controls</a:t>
          </a:r>
          <a:endParaRPr lang="en-US" sz="1200" dirty="0"/>
        </a:p>
      </dgm:t>
    </dgm:pt>
    <dgm:pt modelId="{F8A60F2F-C5C4-9546-889F-A5817DCF5493}" type="parTrans" cxnId="{93645566-FE24-8D4A-B231-6539D0C7C9C6}">
      <dgm:prSet/>
      <dgm:spPr/>
      <dgm:t>
        <a:bodyPr/>
        <a:lstStyle/>
        <a:p>
          <a:endParaRPr lang="en-US" sz="1200"/>
        </a:p>
      </dgm:t>
    </dgm:pt>
    <dgm:pt modelId="{9D528F7A-21AA-9E44-9D2B-026D28C6A1C4}" type="sibTrans" cxnId="{93645566-FE24-8D4A-B231-6539D0C7C9C6}">
      <dgm:prSet/>
      <dgm:spPr/>
      <dgm:t>
        <a:bodyPr/>
        <a:lstStyle/>
        <a:p>
          <a:endParaRPr lang="en-US" sz="1200"/>
        </a:p>
      </dgm:t>
    </dgm:pt>
    <dgm:pt modelId="{A7C36F33-BA66-9E4F-BAF0-A92C461E8021}">
      <dgm:prSet phldrT="[Text]" custT="1"/>
      <dgm:spPr>
        <a:solidFill>
          <a:srgbClr val="1E7640"/>
        </a:solidFill>
      </dgm:spPr>
      <dgm:t>
        <a:bodyPr/>
        <a:lstStyle/>
        <a:p>
          <a:r>
            <a:rPr lang="en-US" sz="1200" dirty="0" smtClean="0"/>
            <a:t>SSG-04 – 8700 AHU #9 </a:t>
          </a:r>
          <a:r>
            <a:rPr lang="en-US" sz="1200" smtClean="0"/>
            <a:t>controls upgrade</a:t>
          </a:r>
          <a:endParaRPr lang="en-US" sz="1200" dirty="0"/>
        </a:p>
      </dgm:t>
    </dgm:pt>
    <dgm:pt modelId="{16BD961F-2969-394E-B163-90C3877B4F32}" type="parTrans" cxnId="{E4D32D65-B76A-4E40-9EBB-98CF16B00617}">
      <dgm:prSet/>
      <dgm:spPr/>
      <dgm:t>
        <a:bodyPr/>
        <a:lstStyle/>
        <a:p>
          <a:endParaRPr lang="en-US" sz="1200"/>
        </a:p>
      </dgm:t>
    </dgm:pt>
    <dgm:pt modelId="{9BD581CF-D797-1E4E-9A2A-D2FE9A23EF66}" type="sibTrans" cxnId="{E4D32D65-B76A-4E40-9EBB-98CF16B00617}">
      <dgm:prSet/>
      <dgm:spPr/>
      <dgm:t>
        <a:bodyPr/>
        <a:lstStyle/>
        <a:p>
          <a:endParaRPr lang="en-US" sz="1200"/>
        </a:p>
      </dgm:t>
    </dgm:pt>
    <dgm:pt modelId="{CA83652F-5065-5245-8CCD-F719A9B7C052}">
      <dgm:prSet phldrT="[Text]" custT="1"/>
      <dgm:spPr>
        <a:solidFill>
          <a:srgbClr val="1E7640"/>
        </a:solidFill>
      </dgm:spPr>
      <dgm:t>
        <a:bodyPr/>
        <a:lstStyle/>
        <a:p>
          <a:r>
            <a:rPr lang="en-US" sz="1200" dirty="0" smtClean="0"/>
            <a:t>Proton Beam Window replacement</a:t>
          </a:r>
          <a:endParaRPr lang="en-US" sz="1200" dirty="0"/>
        </a:p>
      </dgm:t>
    </dgm:pt>
    <dgm:pt modelId="{83F79831-E285-0341-93DD-BBED8AF4EA54}" type="parTrans" cxnId="{C48A3C0A-74B6-7143-91DB-F25A78BDE5EE}">
      <dgm:prSet/>
      <dgm:spPr/>
      <dgm:t>
        <a:bodyPr/>
        <a:lstStyle/>
        <a:p>
          <a:endParaRPr lang="en-US" sz="1200"/>
        </a:p>
      </dgm:t>
    </dgm:pt>
    <dgm:pt modelId="{00169F8F-DCC8-2A41-9CD2-B0D91749EF9B}" type="sibTrans" cxnId="{C48A3C0A-74B6-7143-91DB-F25A78BDE5EE}">
      <dgm:prSet/>
      <dgm:spPr/>
      <dgm:t>
        <a:bodyPr/>
        <a:lstStyle/>
        <a:p>
          <a:endParaRPr lang="en-US" sz="1200"/>
        </a:p>
      </dgm:t>
    </dgm:pt>
    <dgm:pt modelId="{4FA4A6E9-5543-7F4D-BB6A-253D9009C0C5}">
      <dgm:prSet phldrT="[Text]" custT="1"/>
      <dgm:spPr>
        <a:solidFill>
          <a:srgbClr val="1E7640"/>
        </a:solidFill>
      </dgm:spPr>
      <dgm:t>
        <a:bodyPr/>
        <a:lstStyle/>
        <a:p>
          <a:r>
            <a:rPr lang="en-US" sz="1200" dirty="0" smtClean="0"/>
            <a:t>IPPS certifications</a:t>
          </a:r>
          <a:endParaRPr lang="en-US" sz="1200" dirty="0"/>
        </a:p>
      </dgm:t>
    </dgm:pt>
    <dgm:pt modelId="{CA346B3D-A848-B143-B035-A54FCDFF0974}" type="parTrans" cxnId="{E3ADFC41-9080-854D-A651-423B88972D2F}">
      <dgm:prSet/>
      <dgm:spPr/>
      <dgm:t>
        <a:bodyPr/>
        <a:lstStyle/>
        <a:p>
          <a:endParaRPr lang="en-US" sz="1200"/>
        </a:p>
      </dgm:t>
    </dgm:pt>
    <dgm:pt modelId="{B2B15443-3A55-A34E-BC56-F3F247A2A2EB}" type="sibTrans" cxnId="{E3ADFC41-9080-854D-A651-423B88972D2F}">
      <dgm:prSet/>
      <dgm:spPr/>
      <dgm:t>
        <a:bodyPr/>
        <a:lstStyle/>
        <a:p>
          <a:endParaRPr lang="en-US" sz="1200"/>
        </a:p>
      </dgm:t>
    </dgm:pt>
    <dgm:pt modelId="{160A2FB9-55FF-2C47-9F72-BDB8042302FD}">
      <dgm:prSet phldrT="[Text]" custT="1"/>
      <dgm:spPr>
        <a:solidFill>
          <a:srgbClr val="1E7640"/>
        </a:solidFill>
      </dgm:spPr>
      <dgm:t>
        <a:bodyPr/>
        <a:lstStyle/>
        <a:p>
          <a:r>
            <a:rPr lang="en-US" sz="1200" dirty="0" smtClean="0"/>
            <a:t>Instrument maintenance</a:t>
          </a:r>
          <a:endParaRPr lang="en-US" sz="1200" dirty="0"/>
        </a:p>
      </dgm:t>
    </dgm:pt>
    <dgm:pt modelId="{689D5A06-959F-1545-BBF0-9B46C3B91537}" type="parTrans" cxnId="{070B0160-1DB8-5D47-BEA4-F1817D4027C8}">
      <dgm:prSet/>
      <dgm:spPr/>
      <dgm:t>
        <a:bodyPr/>
        <a:lstStyle/>
        <a:p>
          <a:endParaRPr lang="en-US" sz="1200"/>
        </a:p>
      </dgm:t>
    </dgm:pt>
    <dgm:pt modelId="{2BDC3B6F-77BD-1A4B-A3AC-0296CF4EE01E}" type="sibTrans" cxnId="{070B0160-1DB8-5D47-BEA4-F1817D4027C8}">
      <dgm:prSet/>
      <dgm:spPr/>
      <dgm:t>
        <a:bodyPr/>
        <a:lstStyle/>
        <a:p>
          <a:endParaRPr lang="en-US" sz="1200"/>
        </a:p>
      </dgm:t>
    </dgm:pt>
    <dgm:pt modelId="{9F1CC177-5290-524C-AB88-8E0E3917A8F4}">
      <dgm:prSet phldrT="[Text]" custT="1"/>
      <dgm:spPr>
        <a:solidFill>
          <a:srgbClr val="1E7640"/>
        </a:solidFill>
      </dgm:spPr>
      <dgm:t>
        <a:bodyPr/>
        <a:lstStyle/>
        <a:p>
          <a:r>
            <a:rPr lang="en-US" sz="1200" dirty="0" smtClean="0"/>
            <a:t>Routine/planned maintenance</a:t>
          </a:r>
          <a:endParaRPr lang="en-US" sz="1200" dirty="0"/>
        </a:p>
      </dgm:t>
    </dgm:pt>
    <dgm:pt modelId="{B5A8665A-14CB-C748-9A3C-63035DA4EC92}" type="parTrans" cxnId="{6DF73A14-9F25-5C4A-B01C-97483721FB79}">
      <dgm:prSet/>
      <dgm:spPr/>
      <dgm:t>
        <a:bodyPr/>
        <a:lstStyle/>
        <a:p>
          <a:endParaRPr lang="en-US" sz="1200"/>
        </a:p>
      </dgm:t>
    </dgm:pt>
    <dgm:pt modelId="{02FFFA4F-5E52-2446-9AFA-9AFABB9BE2BD}" type="sibTrans" cxnId="{6DF73A14-9F25-5C4A-B01C-97483721FB79}">
      <dgm:prSet/>
      <dgm:spPr/>
      <dgm:t>
        <a:bodyPr/>
        <a:lstStyle/>
        <a:p>
          <a:endParaRPr lang="en-US" sz="1200"/>
        </a:p>
      </dgm:t>
    </dgm:pt>
    <dgm:pt modelId="{0E642364-2918-C440-986A-157482DA8022}">
      <dgm:prSet custT="1"/>
      <dgm:spPr>
        <a:solidFill>
          <a:srgbClr val="1E7640"/>
        </a:solidFill>
      </dgm:spPr>
      <dgm:t>
        <a:bodyPr/>
        <a:lstStyle/>
        <a:p>
          <a:r>
            <a:rPr lang="en-US" sz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Target replacement</a:t>
          </a:r>
          <a:endParaRPr lang="en-US" sz="12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E782770D-1086-C545-9ECE-EF146A55B872}" type="parTrans" cxnId="{0B7C01A5-1F29-2F41-BA38-7231CF3CB367}">
      <dgm:prSet/>
      <dgm:spPr/>
      <dgm:t>
        <a:bodyPr/>
        <a:lstStyle/>
        <a:p>
          <a:endParaRPr lang="en-US" sz="1200"/>
        </a:p>
      </dgm:t>
    </dgm:pt>
    <dgm:pt modelId="{959AFAE7-98B4-2D4F-BC10-49347489E4AB}" type="sibTrans" cxnId="{0B7C01A5-1F29-2F41-BA38-7231CF3CB367}">
      <dgm:prSet/>
      <dgm:spPr/>
      <dgm:t>
        <a:bodyPr/>
        <a:lstStyle/>
        <a:p>
          <a:endParaRPr lang="en-US" sz="1200"/>
        </a:p>
      </dgm:t>
    </dgm:pt>
    <dgm:pt modelId="{E64C7EAD-F8CB-8941-B20F-8E5FFAF8D2FE}">
      <dgm:prSet custT="1"/>
      <dgm:spPr>
        <a:solidFill>
          <a:srgbClr val="1E7640"/>
        </a:solidFill>
      </dgm:spPr>
      <dgm:t>
        <a:bodyPr/>
        <a:lstStyle/>
        <a:p>
          <a:r>
            <a:rPr lang="en-US" sz="1200" dirty="0" smtClean="0">
              <a:solidFill>
                <a:srgbClr val="FFE166"/>
              </a:solidFill>
            </a:rPr>
            <a:t>Core vessel leak mitigation</a:t>
          </a:r>
          <a:endParaRPr lang="en-US" sz="1200" dirty="0">
            <a:solidFill>
              <a:srgbClr val="FFE166"/>
            </a:solidFill>
          </a:endParaRPr>
        </a:p>
      </dgm:t>
    </dgm:pt>
    <dgm:pt modelId="{F3495723-CA75-904F-A0A8-60B709984184}" type="parTrans" cxnId="{92DD71C9-4520-A14F-A28B-1B7C742F9F3E}">
      <dgm:prSet/>
      <dgm:spPr/>
      <dgm:t>
        <a:bodyPr/>
        <a:lstStyle/>
        <a:p>
          <a:endParaRPr lang="en-US" sz="1200"/>
        </a:p>
      </dgm:t>
    </dgm:pt>
    <dgm:pt modelId="{A6D45CF7-B0C0-EB4C-A758-2EFEB3E3C7F8}" type="sibTrans" cxnId="{92DD71C9-4520-A14F-A28B-1B7C742F9F3E}">
      <dgm:prSet/>
      <dgm:spPr/>
      <dgm:t>
        <a:bodyPr/>
        <a:lstStyle/>
        <a:p>
          <a:endParaRPr lang="en-US" sz="1200"/>
        </a:p>
      </dgm:t>
    </dgm:pt>
    <dgm:pt modelId="{E9C19BAE-440F-DB4C-8BB4-73D89D4DF888}">
      <dgm:prSet custT="1"/>
      <dgm:spPr>
        <a:solidFill>
          <a:srgbClr val="1E7640"/>
        </a:solidFill>
      </dgm:spPr>
      <dgm:t>
        <a:bodyPr/>
        <a:lstStyle/>
        <a:p>
          <a:r>
            <a:rPr lang="en-US" sz="1200" dirty="0" smtClean="0">
              <a:solidFill>
                <a:srgbClr val="FFE166"/>
              </a:solidFill>
            </a:rPr>
            <a:t>Full PPS certification</a:t>
          </a:r>
          <a:endParaRPr lang="en-US" sz="1200" dirty="0">
            <a:solidFill>
              <a:srgbClr val="FFE166"/>
            </a:solidFill>
          </a:endParaRPr>
        </a:p>
      </dgm:t>
    </dgm:pt>
    <dgm:pt modelId="{224181F7-2FF5-8146-B32E-5229BD9C351F}" type="parTrans" cxnId="{D41B390F-8804-5243-95C4-F9E4B4E7C822}">
      <dgm:prSet/>
      <dgm:spPr/>
      <dgm:t>
        <a:bodyPr/>
        <a:lstStyle/>
        <a:p>
          <a:endParaRPr lang="en-US" sz="1200"/>
        </a:p>
      </dgm:t>
    </dgm:pt>
    <dgm:pt modelId="{C0DD99FB-6E36-2944-BBD2-9106D5656E4C}" type="sibTrans" cxnId="{D41B390F-8804-5243-95C4-F9E4B4E7C822}">
      <dgm:prSet/>
      <dgm:spPr/>
      <dgm:t>
        <a:bodyPr/>
        <a:lstStyle/>
        <a:p>
          <a:endParaRPr lang="en-US" sz="1200"/>
        </a:p>
      </dgm:t>
    </dgm:pt>
    <dgm:pt modelId="{64774978-B168-FA49-8493-013F826942F1}">
      <dgm:prSet custT="1"/>
      <dgm:spPr>
        <a:solidFill>
          <a:srgbClr val="1E7640"/>
        </a:solidFill>
      </dgm:spPr>
      <dgm:t>
        <a:bodyPr/>
        <a:lstStyle/>
        <a:p>
          <a:r>
            <a:rPr lang="en-US" sz="1200" dirty="0" smtClean="0">
              <a:solidFill>
                <a:srgbClr val="FFE166"/>
              </a:solidFill>
            </a:rPr>
            <a:t>Core vessel insert drying</a:t>
          </a:r>
          <a:endParaRPr lang="en-US" sz="1200" dirty="0">
            <a:solidFill>
              <a:srgbClr val="FFE166"/>
            </a:solidFill>
          </a:endParaRPr>
        </a:p>
      </dgm:t>
    </dgm:pt>
    <dgm:pt modelId="{48B95944-A39E-9146-9A61-CAB9856E8FAB}" type="parTrans" cxnId="{9ED23DFF-91B7-8349-AD41-3E67505F65ED}">
      <dgm:prSet/>
      <dgm:spPr/>
      <dgm:t>
        <a:bodyPr/>
        <a:lstStyle/>
        <a:p>
          <a:endParaRPr lang="en-US" sz="1200"/>
        </a:p>
      </dgm:t>
    </dgm:pt>
    <dgm:pt modelId="{65F66CE4-1686-9846-BA3E-7D76C2849713}" type="sibTrans" cxnId="{9ED23DFF-91B7-8349-AD41-3E67505F65ED}">
      <dgm:prSet/>
      <dgm:spPr/>
      <dgm:t>
        <a:bodyPr/>
        <a:lstStyle/>
        <a:p>
          <a:endParaRPr lang="en-US" sz="1200"/>
        </a:p>
      </dgm:t>
    </dgm:pt>
    <dgm:pt modelId="{23522A69-93AF-2D46-A4AB-5AA4C54AF6E6}" type="pres">
      <dgm:prSet presAssocID="{D2967C51-C596-224F-84A5-27C2E7843C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44A5D8-1363-6242-804F-2EF2B63B0AE4}" type="pres">
      <dgm:prSet presAssocID="{52A9F122-5486-FD47-8013-D5DFDB3E27BD}" presName="parentText" presStyleLbl="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27C11-4D54-1445-994C-139A2C972287}" type="pres">
      <dgm:prSet presAssocID="{BC4C02C9-8221-9142-8B2E-BD726821668F}" presName="spacer" presStyleCnt="0"/>
      <dgm:spPr/>
    </dgm:pt>
    <dgm:pt modelId="{6E780633-2A04-0543-8F00-45530751A211}" type="pres">
      <dgm:prSet presAssocID="{B5470C14-F159-B340-9BFE-313508145FC6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19C96-3E00-0144-99FB-8ED7FC53C8EA}" type="pres">
      <dgm:prSet presAssocID="{3975915C-8064-AF49-988D-89748AEED4CE}" presName="spacer" presStyleCnt="0"/>
      <dgm:spPr/>
    </dgm:pt>
    <dgm:pt modelId="{A5467664-DE26-8D40-B74D-B9D96F405F4E}" type="pres">
      <dgm:prSet presAssocID="{0164C0ED-4320-794C-895C-5814CDC339C8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7A99A-96B6-0345-8265-F9D7BD6F1B64}" type="pres">
      <dgm:prSet presAssocID="{9D528F7A-21AA-9E44-9D2B-026D28C6A1C4}" presName="spacer" presStyleCnt="0"/>
      <dgm:spPr/>
    </dgm:pt>
    <dgm:pt modelId="{22A8CA09-963E-264F-B659-4ACA0D769712}" type="pres">
      <dgm:prSet presAssocID="{A7C36F33-BA66-9E4F-BAF0-A92C461E8021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3E599-3709-8742-B29C-234B13DC6848}" type="pres">
      <dgm:prSet presAssocID="{9BD581CF-D797-1E4E-9A2A-D2FE9A23EF66}" presName="spacer" presStyleCnt="0"/>
      <dgm:spPr/>
    </dgm:pt>
    <dgm:pt modelId="{2711AF88-583C-7546-A03C-43E29694D817}" type="pres">
      <dgm:prSet presAssocID="{CA83652F-5065-5245-8CCD-F719A9B7C052}" presName="parentText" presStyleLbl="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ED1A5-F5AD-0845-8B6F-276CB1EE95B0}" type="pres">
      <dgm:prSet presAssocID="{00169F8F-DCC8-2A41-9CD2-B0D91749EF9B}" presName="spacer" presStyleCnt="0"/>
      <dgm:spPr/>
    </dgm:pt>
    <dgm:pt modelId="{DDA17E84-0C17-4D40-A944-A150B3D08BCE}" type="pres">
      <dgm:prSet presAssocID="{4FA4A6E9-5543-7F4D-BB6A-253D9009C0C5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7EF57-7C3E-1641-AEA1-6422C6B2BF4B}" type="pres">
      <dgm:prSet presAssocID="{B2B15443-3A55-A34E-BC56-F3F247A2A2EB}" presName="spacer" presStyleCnt="0"/>
      <dgm:spPr/>
    </dgm:pt>
    <dgm:pt modelId="{60E796A1-438F-6545-A642-47B865459176}" type="pres">
      <dgm:prSet presAssocID="{160A2FB9-55FF-2C47-9F72-BDB8042302FD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A57EC-EBF8-9C4F-BE39-F2BE37948334}" type="pres">
      <dgm:prSet presAssocID="{2BDC3B6F-77BD-1A4B-A3AC-0296CF4EE01E}" presName="spacer" presStyleCnt="0"/>
      <dgm:spPr/>
    </dgm:pt>
    <dgm:pt modelId="{62C0E325-0027-A242-8154-C9957CABE888}" type="pres">
      <dgm:prSet presAssocID="{9F1CC177-5290-524C-AB88-8E0E3917A8F4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39977-B455-A340-8FA1-06C17CFF1226}" type="pres">
      <dgm:prSet presAssocID="{02FFFA4F-5E52-2446-9AFA-9AFABB9BE2BD}" presName="spacer" presStyleCnt="0"/>
      <dgm:spPr/>
    </dgm:pt>
    <dgm:pt modelId="{4550744A-521F-F14A-A849-B7241C75CA1A}" type="pres">
      <dgm:prSet presAssocID="{0E642364-2918-C440-986A-157482DA8022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218B4-C2D4-AC47-872F-FC0A59397150}" type="pres">
      <dgm:prSet presAssocID="{959AFAE7-98B4-2D4F-BC10-49347489E4AB}" presName="spacer" presStyleCnt="0"/>
      <dgm:spPr/>
    </dgm:pt>
    <dgm:pt modelId="{7BB558E1-57D6-994E-880B-689F141E6949}" type="pres">
      <dgm:prSet presAssocID="{E64C7EAD-F8CB-8941-B20F-8E5FFAF8D2FE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68544-235F-F94C-A501-E4012A7C4C4A}" type="pres">
      <dgm:prSet presAssocID="{A6D45CF7-B0C0-EB4C-A758-2EFEB3E3C7F8}" presName="spacer" presStyleCnt="0"/>
      <dgm:spPr/>
    </dgm:pt>
    <dgm:pt modelId="{028A225A-5636-8E40-B14D-BABB60E19BBE}" type="pres">
      <dgm:prSet presAssocID="{64774978-B168-FA49-8493-013F826942F1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49813-E461-3C4D-BA9C-38741556D5A2}" type="pres">
      <dgm:prSet presAssocID="{65F66CE4-1686-9846-BA3E-7D76C2849713}" presName="spacer" presStyleCnt="0"/>
      <dgm:spPr/>
    </dgm:pt>
    <dgm:pt modelId="{D0ABB29A-B40D-E748-9347-0DE8664CA574}" type="pres">
      <dgm:prSet presAssocID="{E9C19BAE-440F-DB4C-8BB4-73D89D4DF888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7C01A5-1F29-2F41-BA38-7231CF3CB367}" srcId="{D2967C51-C596-224F-84A5-27C2E7843C4F}" destId="{0E642364-2918-C440-986A-157482DA8022}" srcOrd="8" destOrd="0" parTransId="{E782770D-1086-C545-9ECE-EF146A55B872}" sibTransId="{959AFAE7-98B4-2D4F-BC10-49347489E4AB}"/>
    <dgm:cxn modelId="{0106478C-0EF5-DD48-8C67-7225FC91F3D1}" type="presOf" srcId="{CA83652F-5065-5245-8CCD-F719A9B7C052}" destId="{2711AF88-583C-7546-A03C-43E29694D817}" srcOrd="0" destOrd="0" presId="urn:microsoft.com/office/officeart/2005/8/layout/vList2"/>
    <dgm:cxn modelId="{5AEEBB28-1E27-A44E-AA6F-ED5FD55E2338}" type="presOf" srcId="{B5470C14-F159-B340-9BFE-313508145FC6}" destId="{6E780633-2A04-0543-8F00-45530751A211}" srcOrd="0" destOrd="0" presId="urn:microsoft.com/office/officeart/2005/8/layout/vList2"/>
    <dgm:cxn modelId="{EE0941C9-AE32-184F-8DB2-DDFF69581015}" type="presOf" srcId="{52A9F122-5486-FD47-8013-D5DFDB3E27BD}" destId="{FB44A5D8-1363-6242-804F-2EF2B63B0AE4}" srcOrd="0" destOrd="0" presId="urn:microsoft.com/office/officeart/2005/8/layout/vList2"/>
    <dgm:cxn modelId="{4E392093-3F50-5B4D-95AC-8B1F23D8D0DF}" type="presOf" srcId="{D2967C51-C596-224F-84A5-27C2E7843C4F}" destId="{23522A69-93AF-2D46-A4AB-5AA4C54AF6E6}" srcOrd="0" destOrd="0" presId="urn:microsoft.com/office/officeart/2005/8/layout/vList2"/>
    <dgm:cxn modelId="{B066AF13-A95E-F240-9923-383C6F562D9E}" srcId="{D2967C51-C596-224F-84A5-27C2E7843C4F}" destId="{52A9F122-5486-FD47-8013-D5DFDB3E27BD}" srcOrd="0" destOrd="0" parTransId="{266D9FAB-24EF-E14E-85F3-F6F7865D61C4}" sibTransId="{BC4C02C9-8221-9142-8B2E-BD726821668F}"/>
    <dgm:cxn modelId="{1402D300-90B8-E947-99EC-AD82E68357C7}" type="presOf" srcId="{E64C7EAD-F8CB-8941-B20F-8E5FFAF8D2FE}" destId="{7BB558E1-57D6-994E-880B-689F141E6949}" srcOrd="0" destOrd="0" presId="urn:microsoft.com/office/officeart/2005/8/layout/vList2"/>
    <dgm:cxn modelId="{3D74E376-D2C0-A841-A3C7-B5FA8CAFB816}" type="presOf" srcId="{0164C0ED-4320-794C-895C-5814CDC339C8}" destId="{A5467664-DE26-8D40-B74D-B9D96F405F4E}" srcOrd="0" destOrd="0" presId="urn:microsoft.com/office/officeart/2005/8/layout/vList2"/>
    <dgm:cxn modelId="{C48A3C0A-74B6-7143-91DB-F25A78BDE5EE}" srcId="{D2967C51-C596-224F-84A5-27C2E7843C4F}" destId="{CA83652F-5065-5245-8CCD-F719A9B7C052}" srcOrd="4" destOrd="0" parTransId="{83F79831-E285-0341-93DD-BBED8AF4EA54}" sibTransId="{00169F8F-DCC8-2A41-9CD2-B0D91749EF9B}"/>
    <dgm:cxn modelId="{070B0160-1DB8-5D47-BEA4-F1817D4027C8}" srcId="{D2967C51-C596-224F-84A5-27C2E7843C4F}" destId="{160A2FB9-55FF-2C47-9F72-BDB8042302FD}" srcOrd="6" destOrd="0" parTransId="{689D5A06-959F-1545-BBF0-9B46C3B91537}" sibTransId="{2BDC3B6F-77BD-1A4B-A3AC-0296CF4EE01E}"/>
    <dgm:cxn modelId="{9ED23DFF-91B7-8349-AD41-3E67505F65ED}" srcId="{D2967C51-C596-224F-84A5-27C2E7843C4F}" destId="{64774978-B168-FA49-8493-013F826942F1}" srcOrd="10" destOrd="0" parTransId="{48B95944-A39E-9146-9A61-CAB9856E8FAB}" sibTransId="{65F66CE4-1686-9846-BA3E-7D76C2849713}"/>
    <dgm:cxn modelId="{6DF73A14-9F25-5C4A-B01C-97483721FB79}" srcId="{D2967C51-C596-224F-84A5-27C2E7843C4F}" destId="{9F1CC177-5290-524C-AB88-8E0E3917A8F4}" srcOrd="7" destOrd="0" parTransId="{B5A8665A-14CB-C748-9A3C-63035DA4EC92}" sibTransId="{02FFFA4F-5E52-2446-9AFA-9AFABB9BE2BD}"/>
    <dgm:cxn modelId="{93645566-FE24-8D4A-B231-6539D0C7C9C6}" srcId="{D2967C51-C596-224F-84A5-27C2E7843C4F}" destId="{0164C0ED-4320-794C-895C-5814CDC339C8}" srcOrd="2" destOrd="0" parTransId="{F8A60F2F-C5C4-9546-889F-A5817DCF5493}" sibTransId="{9D528F7A-21AA-9E44-9D2B-026D28C6A1C4}"/>
    <dgm:cxn modelId="{C442B38A-654F-3242-A783-D84571F36DF1}" type="presOf" srcId="{E9C19BAE-440F-DB4C-8BB4-73D89D4DF888}" destId="{D0ABB29A-B40D-E748-9347-0DE8664CA574}" srcOrd="0" destOrd="0" presId="urn:microsoft.com/office/officeart/2005/8/layout/vList2"/>
    <dgm:cxn modelId="{17481FB4-E7E7-0344-8EF4-1C074080B24C}" type="presOf" srcId="{A7C36F33-BA66-9E4F-BAF0-A92C461E8021}" destId="{22A8CA09-963E-264F-B659-4ACA0D769712}" srcOrd="0" destOrd="0" presId="urn:microsoft.com/office/officeart/2005/8/layout/vList2"/>
    <dgm:cxn modelId="{7A76D22E-0641-2D44-AB48-F7F2D5DD7965}" type="presOf" srcId="{4FA4A6E9-5543-7F4D-BB6A-253D9009C0C5}" destId="{DDA17E84-0C17-4D40-A944-A150B3D08BCE}" srcOrd="0" destOrd="0" presId="urn:microsoft.com/office/officeart/2005/8/layout/vList2"/>
    <dgm:cxn modelId="{D41B390F-8804-5243-95C4-F9E4B4E7C822}" srcId="{D2967C51-C596-224F-84A5-27C2E7843C4F}" destId="{E9C19BAE-440F-DB4C-8BB4-73D89D4DF888}" srcOrd="11" destOrd="0" parTransId="{224181F7-2FF5-8146-B32E-5229BD9C351F}" sibTransId="{C0DD99FB-6E36-2944-BBD2-9106D5656E4C}"/>
    <dgm:cxn modelId="{92DD71C9-4520-A14F-A28B-1B7C742F9F3E}" srcId="{D2967C51-C596-224F-84A5-27C2E7843C4F}" destId="{E64C7EAD-F8CB-8941-B20F-8E5FFAF8D2FE}" srcOrd="9" destOrd="0" parTransId="{F3495723-CA75-904F-A0A8-60B709984184}" sibTransId="{A6D45CF7-B0C0-EB4C-A758-2EFEB3E3C7F8}"/>
    <dgm:cxn modelId="{76997F4B-94FE-D541-949D-102C660E94D5}" type="presOf" srcId="{0E642364-2918-C440-986A-157482DA8022}" destId="{4550744A-521F-F14A-A849-B7241C75CA1A}" srcOrd="0" destOrd="0" presId="urn:microsoft.com/office/officeart/2005/8/layout/vList2"/>
    <dgm:cxn modelId="{E3ADFC41-9080-854D-A651-423B88972D2F}" srcId="{D2967C51-C596-224F-84A5-27C2E7843C4F}" destId="{4FA4A6E9-5543-7F4D-BB6A-253D9009C0C5}" srcOrd="5" destOrd="0" parTransId="{CA346B3D-A848-B143-B035-A54FCDFF0974}" sibTransId="{B2B15443-3A55-A34E-BC56-F3F247A2A2EB}"/>
    <dgm:cxn modelId="{77F6B0BC-3C54-2446-B16B-03443A45594C}" type="presOf" srcId="{9F1CC177-5290-524C-AB88-8E0E3917A8F4}" destId="{62C0E325-0027-A242-8154-C9957CABE888}" srcOrd="0" destOrd="0" presId="urn:microsoft.com/office/officeart/2005/8/layout/vList2"/>
    <dgm:cxn modelId="{CCA53601-DEA6-C544-ABCB-CD8C5289FED3}" srcId="{D2967C51-C596-224F-84A5-27C2E7843C4F}" destId="{B5470C14-F159-B340-9BFE-313508145FC6}" srcOrd="1" destOrd="0" parTransId="{C31A97AC-7CA7-6449-94F9-0B07CF1A2E38}" sibTransId="{3975915C-8064-AF49-988D-89748AEED4CE}"/>
    <dgm:cxn modelId="{E4D32D65-B76A-4E40-9EBB-98CF16B00617}" srcId="{D2967C51-C596-224F-84A5-27C2E7843C4F}" destId="{A7C36F33-BA66-9E4F-BAF0-A92C461E8021}" srcOrd="3" destOrd="0" parTransId="{16BD961F-2969-394E-B163-90C3877B4F32}" sibTransId="{9BD581CF-D797-1E4E-9A2A-D2FE9A23EF66}"/>
    <dgm:cxn modelId="{6DA1B6DB-1B43-2449-843B-4B250E1E2C57}" type="presOf" srcId="{160A2FB9-55FF-2C47-9F72-BDB8042302FD}" destId="{60E796A1-438F-6545-A642-47B865459176}" srcOrd="0" destOrd="0" presId="urn:microsoft.com/office/officeart/2005/8/layout/vList2"/>
    <dgm:cxn modelId="{6CC8D40E-64D5-7242-A7FF-7AAAA1556C47}" type="presOf" srcId="{64774978-B168-FA49-8493-013F826942F1}" destId="{028A225A-5636-8E40-B14D-BABB60E19BBE}" srcOrd="0" destOrd="0" presId="urn:microsoft.com/office/officeart/2005/8/layout/vList2"/>
    <dgm:cxn modelId="{F883C581-780D-7142-BD72-5A03446E6D01}" type="presParOf" srcId="{23522A69-93AF-2D46-A4AB-5AA4C54AF6E6}" destId="{FB44A5D8-1363-6242-804F-2EF2B63B0AE4}" srcOrd="0" destOrd="0" presId="urn:microsoft.com/office/officeart/2005/8/layout/vList2"/>
    <dgm:cxn modelId="{CF73B61C-7459-EF4F-8235-A9881558FEB3}" type="presParOf" srcId="{23522A69-93AF-2D46-A4AB-5AA4C54AF6E6}" destId="{77927C11-4D54-1445-994C-139A2C972287}" srcOrd="1" destOrd="0" presId="urn:microsoft.com/office/officeart/2005/8/layout/vList2"/>
    <dgm:cxn modelId="{3137D32A-F393-A54D-A3F4-624E8B54E0CD}" type="presParOf" srcId="{23522A69-93AF-2D46-A4AB-5AA4C54AF6E6}" destId="{6E780633-2A04-0543-8F00-45530751A211}" srcOrd="2" destOrd="0" presId="urn:microsoft.com/office/officeart/2005/8/layout/vList2"/>
    <dgm:cxn modelId="{C4D0DEF6-5DB0-5D49-968B-3EE01CD71415}" type="presParOf" srcId="{23522A69-93AF-2D46-A4AB-5AA4C54AF6E6}" destId="{C0319C96-3E00-0144-99FB-8ED7FC53C8EA}" srcOrd="3" destOrd="0" presId="urn:microsoft.com/office/officeart/2005/8/layout/vList2"/>
    <dgm:cxn modelId="{DFF9FC9F-FA10-B04E-B683-5CB998F22F26}" type="presParOf" srcId="{23522A69-93AF-2D46-A4AB-5AA4C54AF6E6}" destId="{A5467664-DE26-8D40-B74D-B9D96F405F4E}" srcOrd="4" destOrd="0" presId="urn:microsoft.com/office/officeart/2005/8/layout/vList2"/>
    <dgm:cxn modelId="{3DD1A439-05C0-D545-B685-A0AEF589B004}" type="presParOf" srcId="{23522A69-93AF-2D46-A4AB-5AA4C54AF6E6}" destId="{B0A7A99A-96B6-0345-8265-F9D7BD6F1B64}" srcOrd="5" destOrd="0" presId="urn:microsoft.com/office/officeart/2005/8/layout/vList2"/>
    <dgm:cxn modelId="{0F3BDFE6-99A6-5841-8070-AED3001B6E6F}" type="presParOf" srcId="{23522A69-93AF-2D46-A4AB-5AA4C54AF6E6}" destId="{22A8CA09-963E-264F-B659-4ACA0D769712}" srcOrd="6" destOrd="0" presId="urn:microsoft.com/office/officeart/2005/8/layout/vList2"/>
    <dgm:cxn modelId="{6146DBAA-3C9A-2D4F-99DB-0544A4EC3B75}" type="presParOf" srcId="{23522A69-93AF-2D46-A4AB-5AA4C54AF6E6}" destId="{FE53E599-3709-8742-B29C-234B13DC6848}" srcOrd="7" destOrd="0" presId="urn:microsoft.com/office/officeart/2005/8/layout/vList2"/>
    <dgm:cxn modelId="{6E6104EB-F06B-F243-B8FA-3F8CB5D6DE34}" type="presParOf" srcId="{23522A69-93AF-2D46-A4AB-5AA4C54AF6E6}" destId="{2711AF88-583C-7546-A03C-43E29694D817}" srcOrd="8" destOrd="0" presId="urn:microsoft.com/office/officeart/2005/8/layout/vList2"/>
    <dgm:cxn modelId="{E65E85E6-1357-3D4E-9B8D-E2BA8D0EC565}" type="presParOf" srcId="{23522A69-93AF-2D46-A4AB-5AA4C54AF6E6}" destId="{5C6ED1A5-F5AD-0845-8B6F-276CB1EE95B0}" srcOrd="9" destOrd="0" presId="urn:microsoft.com/office/officeart/2005/8/layout/vList2"/>
    <dgm:cxn modelId="{77EE172A-268C-DD4C-821F-F0392830514E}" type="presParOf" srcId="{23522A69-93AF-2D46-A4AB-5AA4C54AF6E6}" destId="{DDA17E84-0C17-4D40-A944-A150B3D08BCE}" srcOrd="10" destOrd="0" presId="urn:microsoft.com/office/officeart/2005/8/layout/vList2"/>
    <dgm:cxn modelId="{CE9A9DD1-E3E7-FB49-84C2-E5BFE3EDE48C}" type="presParOf" srcId="{23522A69-93AF-2D46-A4AB-5AA4C54AF6E6}" destId="{4177EF57-7C3E-1641-AEA1-6422C6B2BF4B}" srcOrd="11" destOrd="0" presId="urn:microsoft.com/office/officeart/2005/8/layout/vList2"/>
    <dgm:cxn modelId="{C9CCABE8-9FA6-414A-B1B0-F2C026C0386D}" type="presParOf" srcId="{23522A69-93AF-2D46-A4AB-5AA4C54AF6E6}" destId="{60E796A1-438F-6545-A642-47B865459176}" srcOrd="12" destOrd="0" presId="urn:microsoft.com/office/officeart/2005/8/layout/vList2"/>
    <dgm:cxn modelId="{9A6820FE-1611-EF49-B183-DEC4B5FE3851}" type="presParOf" srcId="{23522A69-93AF-2D46-A4AB-5AA4C54AF6E6}" destId="{18FA57EC-EBF8-9C4F-BE39-F2BE37948334}" srcOrd="13" destOrd="0" presId="urn:microsoft.com/office/officeart/2005/8/layout/vList2"/>
    <dgm:cxn modelId="{B544D9E1-5C0C-AA4D-8278-A120591F7A4D}" type="presParOf" srcId="{23522A69-93AF-2D46-A4AB-5AA4C54AF6E6}" destId="{62C0E325-0027-A242-8154-C9957CABE888}" srcOrd="14" destOrd="0" presId="urn:microsoft.com/office/officeart/2005/8/layout/vList2"/>
    <dgm:cxn modelId="{2E8DE35C-D772-6B41-A75D-FE7E7A2F3A3E}" type="presParOf" srcId="{23522A69-93AF-2D46-A4AB-5AA4C54AF6E6}" destId="{5AD39977-B455-A340-8FA1-06C17CFF1226}" srcOrd="15" destOrd="0" presId="urn:microsoft.com/office/officeart/2005/8/layout/vList2"/>
    <dgm:cxn modelId="{41BD4AF1-33A0-0B4A-83FB-7EDFC4BFA5EB}" type="presParOf" srcId="{23522A69-93AF-2D46-A4AB-5AA4C54AF6E6}" destId="{4550744A-521F-F14A-A849-B7241C75CA1A}" srcOrd="16" destOrd="0" presId="urn:microsoft.com/office/officeart/2005/8/layout/vList2"/>
    <dgm:cxn modelId="{0AE5FE81-EEE7-1741-9D8F-4FD799F56610}" type="presParOf" srcId="{23522A69-93AF-2D46-A4AB-5AA4C54AF6E6}" destId="{4FD218B4-C2D4-AC47-872F-FC0A59397150}" srcOrd="17" destOrd="0" presId="urn:microsoft.com/office/officeart/2005/8/layout/vList2"/>
    <dgm:cxn modelId="{280389FF-C6D1-774D-A2C9-124858BB9DFB}" type="presParOf" srcId="{23522A69-93AF-2D46-A4AB-5AA4C54AF6E6}" destId="{7BB558E1-57D6-994E-880B-689F141E6949}" srcOrd="18" destOrd="0" presId="urn:microsoft.com/office/officeart/2005/8/layout/vList2"/>
    <dgm:cxn modelId="{4FA5191D-36BB-9946-A195-746790B39367}" type="presParOf" srcId="{23522A69-93AF-2D46-A4AB-5AA4C54AF6E6}" destId="{5AC68544-235F-F94C-A501-E4012A7C4C4A}" srcOrd="19" destOrd="0" presId="urn:microsoft.com/office/officeart/2005/8/layout/vList2"/>
    <dgm:cxn modelId="{1FD9F0E3-A761-FA4B-B214-92C41CBD81DC}" type="presParOf" srcId="{23522A69-93AF-2D46-A4AB-5AA4C54AF6E6}" destId="{028A225A-5636-8E40-B14D-BABB60E19BBE}" srcOrd="20" destOrd="0" presId="urn:microsoft.com/office/officeart/2005/8/layout/vList2"/>
    <dgm:cxn modelId="{FCB670B2-B503-7540-B64E-9E2A5150110F}" type="presParOf" srcId="{23522A69-93AF-2D46-A4AB-5AA4C54AF6E6}" destId="{50B49813-E461-3C4D-BA9C-38741556D5A2}" srcOrd="21" destOrd="0" presId="urn:microsoft.com/office/officeart/2005/8/layout/vList2"/>
    <dgm:cxn modelId="{C292A7A5-1277-784B-BF08-2CFD8D6C5157}" type="presParOf" srcId="{23522A69-93AF-2D46-A4AB-5AA4C54AF6E6}" destId="{D0ABB29A-B40D-E748-9347-0DE8664CA574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A6FC-215E-440C-85C1-7C5D8113132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4BCF-1057-4162-BB32-3C91D641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0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2069-76AF-42C7-A5A2-4F411E37AD8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AA5A-EBA8-43FC-A55E-47642B82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10" Type="http://schemas.microsoft.com/office/2007/relationships/hdphoto" Target="../media/hdphoto1.wdp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1" t="13294" r="12698" b="2941"/>
          <a:stretch/>
        </p:blipFill>
        <p:spPr bwMode="auto">
          <a:xfrm>
            <a:off x="4950457" y="817887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t="23109" r="25288" b="519"/>
          <a:stretch/>
        </p:blipFill>
        <p:spPr>
          <a:xfrm>
            <a:off x="6632953" y="1412247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22857" r="28945" b="6727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106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8644" r="32955" b="36016"/>
          <a:stretch/>
        </p:blipFill>
        <p:spPr bwMode="auto">
          <a:xfrm>
            <a:off x="4951543" y="814717"/>
            <a:ext cx="2152274" cy="2152274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874" r="14863" b="3253"/>
          <a:stretch/>
        </p:blipFill>
        <p:spPr>
          <a:xfrm>
            <a:off x="6650044" y="1402065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6029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4" name="Picture 13" descr="HFIR_SNS-whit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199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877163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18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72" y="-355534"/>
            <a:ext cx="9618043" cy="7213533"/>
          </a:xfrm>
          <a:prstGeom prst="rect">
            <a:avLst/>
          </a:prstGeom>
        </p:spPr>
      </p:pic>
      <p:pic>
        <p:nvPicPr>
          <p:cNvPr id="1035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Advisory</a:t>
            </a:r>
            <a:r>
              <a:rPr lang="en-US" sz="1000" b="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Committee Meeting March 8-10, 2017</a:t>
            </a:r>
            <a:endParaRPr lang="en-US" sz="1000" b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37" r:id="rId3"/>
    <p:sldLayoutId id="2147483939" r:id="rId4"/>
    <p:sldLayoutId id="2147483940" r:id="rId5"/>
    <p:sldLayoutId id="2147483941" r:id="rId6"/>
    <p:sldLayoutId id="2147483942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package" Target="../embeddings/Microsoft_Excel_Worksheet3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88705"/>
          </a:xfrm>
        </p:spPr>
        <p:txBody>
          <a:bodyPr/>
          <a:lstStyle/>
          <a:p>
            <a:r>
              <a:rPr lang="en-US" dirty="0" smtClean="0"/>
              <a:t>Prioritization Process and Project Planning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Presented to the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SNS Accelerator Advisory </a:t>
            </a:r>
            <a:r>
              <a:rPr lang="en-US" b="1" dirty="0" smtClean="0"/>
              <a:t>Committee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221592" y="3459799"/>
            <a:ext cx="325529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 smtClean="0"/>
              <a:t>Kevin Jones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RAD Director</a:t>
            </a:r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205584" y="5402222"/>
            <a:ext cx="325529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March </a:t>
            </a:r>
            <a:r>
              <a:rPr lang="en-US" sz="1800" dirty="0" smtClean="0"/>
              <a:t>8, </a:t>
            </a:r>
            <a:r>
              <a:rPr lang="en-US" sz="1800" dirty="0" smtClean="0"/>
              <a:t>2017</a:t>
            </a:r>
            <a:endParaRPr lang="en-US" dirty="0"/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227174" y="4390308"/>
            <a:ext cx="3531363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 smtClean="0"/>
              <a:t>Glen Johns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SNS Outage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1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4105867" cy="1043362"/>
          </a:xfrm>
        </p:spPr>
        <p:txBody>
          <a:bodyPr/>
          <a:lstStyle/>
          <a:p>
            <a:r>
              <a:rPr lang="en-US" sz="2400" dirty="0" smtClean="0"/>
              <a:t>Summer 2016 outage planning represented a first step forward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61" y="1407464"/>
            <a:ext cx="4015696" cy="5647413"/>
          </a:xfrm>
        </p:spPr>
        <p:txBody>
          <a:bodyPr/>
          <a:lstStyle/>
          <a:p>
            <a:r>
              <a:rPr lang="en-US" sz="1800" dirty="0" smtClean="0"/>
              <a:t>Developed high level block schedule (early in process)</a:t>
            </a:r>
          </a:p>
          <a:p>
            <a:r>
              <a:rPr lang="en-US" sz="1800" dirty="0" smtClean="0"/>
              <a:t>Created MS Project based on priority activities from memo</a:t>
            </a:r>
          </a:p>
          <a:p>
            <a:pPr lvl="1"/>
            <a:r>
              <a:rPr lang="en-US" sz="1800" dirty="0" smtClean="0"/>
              <a:t>Initially added routine maintenance activities (later removed)</a:t>
            </a:r>
          </a:p>
          <a:p>
            <a:pPr lvl="1"/>
            <a:r>
              <a:rPr lang="en-US" sz="1800" dirty="0" smtClean="0"/>
              <a:t>Not resource loaded</a:t>
            </a:r>
          </a:p>
          <a:p>
            <a:r>
              <a:rPr lang="en-US" sz="1800" dirty="0" smtClean="0"/>
              <a:t>Used 3-day look ahead slides from task leaders at POD</a:t>
            </a:r>
          </a:p>
          <a:p>
            <a:r>
              <a:rPr lang="en-US" sz="1800" dirty="0" smtClean="0"/>
              <a:t>Updated the project file weekly</a:t>
            </a:r>
          </a:p>
          <a:p>
            <a:r>
              <a:rPr lang="en-US" sz="1800" dirty="0" smtClean="0"/>
              <a:t>Qualitative use of critical path but no additional metrics utilized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095" y="3557392"/>
            <a:ext cx="5002905" cy="2589407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63456"/>
              </p:ext>
            </p:extLst>
          </p:nvPr>
        </p:nvGraphicFramePr>
        <p:xfrm>
          <a:off x="4133075" y="338442"/>
          <a:ext cx="5010925" cy="3128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Worksheet" r:id="rId5" imgW="16014700" imgH="6502400" progId="Excel.Sheet.12">
                  <p:embed/>
                </p:oleObj>
              </mc:Choice>
              <mc:Fallback>
                <p:oleObj name="Worksheet" r:id="rId5" imgW="16014700" imgH="6502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3075" y="338442"/>
                        <a:ext cx="5010925" cy="3128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2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729430"/>
          </a:xfrm>
        </p:spPr>
        <p:txBody>
          <a:bodyPr/>
          <a:lstStyle/>
          <a:p>
            <a:r>
              <a:rPr lang="en-US" sz="2400" dirty="0" smtClean="0"/>
              <a:t>Preparations for Winter Outage (2017A) planning began after the summer outage was complete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Held a Lessons Learned meeting</a:t>
            </a:r>
          </a:p>
          <a:p>
            <a:r>
              <a:rPr lang="en-US" sz="2000" dirty="0" smtClean="0"/>
              <a:t>Formalized </a:t>
            </a:r>
            <a:r>
              <a:rPr lang="en-US" sz="2000" dirty="0"/>
              <a:t>high priority activities (memo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Developed high level block </a:t>
            </a:r>
            <a:r>
              <a:rPr lang="en-US" sz="2000" dirty="0" smtClean="0"/>
              <a:t>schedule</a:t>
            </a:r>
          </a:p>
          <a:p>
            <a:r>
              <a:rPr lang="en-US" sz="2000" dirty="0" smtClean="0"/>
              <a:t>Hired a Project Controls professional with support from ORNL PM Office</a:t>
            </a:r>
          </a:p>
          <a:p>
            <a:pPr lvl="1"/>
            <a:r>
              <a:rPr lang="en-US" sz="1800" dirty="0" smtClean="0"/>
              <a:t>Claresa Esteppe</a:t>
            </a:r>
          </a:p>
          <a:p>
            <a:r>
              <a:rPr lang="en-US" sz="2000" dirty="0" smtClean="0"/>
              <a:t>Claresa gave training on Project Management fundamentals and our expectations for collecting activity details</a:t>
            </a:r>
          </a:p>
          <a:p>
            <a:r>
              <a:rPr lang="en-US" sz="2000" dirty="0" smtClean="0"/>
              <a:t>Began developing the resource-loaded schedule…...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14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2" y="148082"/>
            <a:ext cx="8944567" cy="729430"/>
          </a:xfrm>
        </p:spPr>
        <p:txBody>
          <a:bodyPr/>
          <a:lstStyle/>
          <a:p>
            <a:r>
              <a:rPr lang="en-US" sz="2400" dirty="0" smtClean="0"/>
              <a:t>Significant events necessitated schedule changes that made planning challenging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58" y="1524731"/>
            <a:ext cx="2981833" cy="713806"/>
          </a:xfrm>
          <a:ln w="28575" cmpd="sng"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As of 11/30/16 - outage length – 29 days</a:t>
            </a:r>
            <a:endParaRPr lang="en-US" sz="2000" dirty="0"/>
          </a:p>
        </p:txBody>
      </p:sp>
      <p:pic>
        <p:nvPicPr>
          <p:cNvPr id="6" name="Picture 5" descr="Screen Shot 2017-02-14 at 3.23.0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4391"/>
            <a:ext cx="4363397" cy="300181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143532"/>
              </p:ext>
            </p:extLst>
          </p:nvPr>
        </p:nvGraphicFramePr>
        <p:xfrm>
          <a:off x="4367296" y="707405"/>
          <a:ext cx="4589059" cy="260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Worksheet" r:id="rId5" imgW="12814300" imgH="7277100" progId="Excel.Sheet.12">
                  <p:embed/>
                </p:oleObj>
              </mc:Choice>
              <mc:Fallback>
                <p:oleObj name="Worksheet" r:id="rId5" imgW="12814300" imgH="7277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7296" y="707405"/>
                        <a:ext cx="4589059" cy="2605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81651" y="4461101"/>
            <a:ext cx="2648845" cy="595548"/>
          </a:xfrm>
          <a:prstGeom prst="rect">
            <a:avLst/>
          </a:prstGeom>
          <a:noFill/>
          <a:ln w="28575" cmpd="sng">
            <a:solidFill>
              <a:srgbClr val="1E764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As of 12/20/16 – outage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length – 41 days 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427218" y="1725636"/>
            <a:ext cx="748941" cy="317510"/>
          </a:xfrm>
          <a:prstGeom prst="right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4605342" y="4597219"/>
            <a:ext cx="748941" cy="317510"/>
          </a:xfrm>
          <a:prstGeom prst="right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626500" y="3581845"/>
            <a:ext cx="301204" cy="667584"/>
          </a:xfrm>
          <a:prstGeom prst="downArrow">
            <a:avLst/>
          </a:prstGeom>
          <a:solidFill>
            <a:srgbClr val="1E764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433" y="135382"/>
            <a:ext cx="8636290" cy="729430"/>
          </a:xfrm>
        </p:spPr>
        <p:txBody>
          <a:bodyPr/>
          <a:lstStyle/>
          <a:p>
            <a:r>
              <a:rPr lang="en-US" sz="2400" dirty="0" smtClean="0"/>
              <a:t>Emergent work added to the scope of the 2017A outage was substantial</a:t>
            </a:r>
            <a:endParaRPr lang="en-US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53392912"/>
              </p:ext>
            </p:extLst>
          </p:nvPr>
        </p:nvGraphicFramePr>
        <p:xfrm>
          <a:off x="40703" y="1294997"/>
          <a:ext cx="4543912" cy="268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375519"/>
              </p:ext>
            </p:extLst>
          </p:nvPr>
        </p:nvGraphicFramePr>
        <p:xfrm>
          <a:off x="4604237" y="2990659"/>
          <a:ext cx="4499060" cy="31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5225" y="952528"/>
            <a:ext cx="345621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Original priority list (10/21/2016)</a:t>
            </a:r>
          </a:p>
        </p:txBody>
      </p:sp>
      <p:sp>
        <p:nvSpPr>
          <p:cNvPr id="9" name="Bent-Up Arrow 8"/>
          <p:cNvSpPr/>
          <p:nvPr/>
        </p:nvSpPr>
        <p:spPr>
          <a:xfrm rot="5400000">
            <a:off x="2303815" y="3960805"/>
            <a:ext cx="1477573" cy="1933463"/>
          </a:xfrm>
          <a:prstGeom prst="bentUpArrow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1614" y="2648475"/>
            <a:ext cx="181410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As executed list </a:t>
            </a:r>
          </a:p>
        </p:txBody>
      </p:sp>
    </p:spTree>
    <p:extLst>
      <p:ext uri="{BB962C8B-B14F-4D97-AF65-F5344CB8AC3E}">
        <p14:creationId xmlns:p14="http://schemas.microsoft.com/office/powerpoint/2010/main" val="25519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84582"/>
            <a:ext cx="8636290" cy="729430"/>
          </a:xfrm>
        </p:spPr>
        <p:txBody>
          <a:bodyPr/>
          <a:lstStyle/>
          <a:p>
            <a:r>
              <a:rPr lang="en-US" sz="2400" dirty="0" smtClean="0"/>
              <a:t>We maintained the block schedule showing major constraints on key system availability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700163"/>
              </p:ext>
            </p:extLst>
          </p:nvPr>
        </p:nvGraphicFramePr>
        <p:xfrm>
          <a:off x="950969" y="805617"/>
          <a:ext cx="6996766" cy="5518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Worksheet" r:id="rId4" imgW="14122400" imgH="12204700" progId="Excel.Sheet.12">
                  <p:embed/>
                </p:oleObj>
              </mc:Choice>
              <mc:Fallback>
                <p:oleObj name="Worksheet" r:id="rId4" imgW="14122400" imgH="12204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0969" y="805617"/>
                        <a:ext cx="6996766" cy="5518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6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109982"/>
            <a:ext cx="8636290" cy="729430"/>
          </a:xfrm>
        </p:spPr>
        <p:txBody>
          <a:bodyPr/>
          <a:lstStyle/>
          <a:p>
            <a:r>
              <a:rPr lang="en-US" sz="2400" dirty="0" smtClean="0"/>
              <a:t>We actively managed the schedule during the 2017A outage</a:t>
            </a:r>
            <a:endParaRPr lang="en-US" sz="2400" dirty="0"/>
          </a:p>
        </p:txBody>
      </p:sp>
      <p:pic>
        <p:nvPicPr>
          <p:cNvPr id="12" name="Content Placeholder 11" descr="burndown-2-3.tif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" b="420"/>
          <a:stretch>
            <a:fillRect/>
          </a:stretch>
        </p:blipFill>
        <p:spPr>
          <a:xfrm>
            <a:off x="4463685" y="4049052"/>
            <a:ext cx="4472496" cy="2171093"/>
          </a:xfrm>
        </p:spPr>
      </p:pic>
      <p:pic>
        <p:nvPicPr>
          <p:cNvPr id="14" name="Picture 13" descr="percent complete-2-3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109922"/>
            <a:ext cx="4337100" cy="3328978"/>
          </a:xfrm>
          <a:prstGeom prst="rect">
            <a:avLst/>
          </a:prstGeom>
        </p:spPr>
      </p:pic>
      <p:pic>
        <p:nvPicPr>
          <p:cNvPr id="15" name="Picture 14" descr="critical path-2-3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694613"/>
            <a:ext cx="5054600" cy="32128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1050224"/>
            <a:ext cx="3923800" cy="231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tx2"/>
              </a:buClr>
              <a:buFont typeface="Arial"/>
              <a:buChar char="•"/>
            </a:pPr>
            <a:r>
              <a:rPr lang="en-US" sz="1600" dirty="0" smtClean="0"/>
              <a:t>Two week look ahead provided on Monday</a:t>
            </a:r>
          </a:p>
          <a:p>
            <a:pPr marL="285750" indent="-285750">
              <a:lnSpc>
                <a:spcPct val="110000"/>
              </a:lnSpc>
              <a:buClr>
                <a:schemeClr val="tx2"/>
              </a:buClr>
              <a:buFont typeface="Arial"/>
              <a:buChar char="•"/>
            </a:pPr>
            <a:r>
              <a:rPr lang="en-US" sz="1600" dirty="0" smtClean="0"/>
              <a:t>Weekly updates on Thursday</a:t>
            </a:r>
          </a:p>
          <a:p>
            <a:pPr marL="742950" lvl="1" indent="-285750">
              <a:lnSpc>
                <a:spcPct val="110000"/>
              </a:lnSpc>
              <a:buClr>
                <a:schemeClr val="tx2"/>
              </a:buClr>
              <a:buFont typeface="Lucida Grande"/>
              <a:buChar char="-"/>
            </a:pPr>
            <a:r>
              <a:rPr lang="en-US" sz="1400" dirty="0" smtClean="0"/>
              <a:t>Email</a:t>
            </a:r>
          </a:p>
          <a:p>
            <a:pPr marL="742950" lvl="1" indent="-285750">
              <a:lnSpc>
                <a:spcPct val="110000"/>
              </a:lnSpc>
              <a:buClr>
                <a:schemeClr val="tx2"/>
              </a:buClr>
              <a:buFont typeface="Lucida Grande"/>
              <a:buChar char="-"/>
            </a:pPr>
            <a:r>
              <a:rPr lang="en-US" sz="1400" dirty="0" smtClean="0"/>
              <a:t>Project file</a:t>
            </a:r>
          </a:p>
          <a:p>
            <a:pPr marL="742950" lvl="1" indent="-285750">
              <a:lnSpc>
                <a:spcPct val="110000"/>
              </a:lnSpc>
              <a:buClr>
                <a:schemeClr val="tx2"/>
              </a:buClr>
              <a:buFont typeface="Lucida Grande"/>
              <a:buChar char="-"/>
            </a:pPr>
            <a:r>
              <a:rPr lang="en-US" sz="1400" dirty="0" smtClean="0"/>
              <a:t>Hardcopy markup</a:t>
            </a:r>
          </a:p>
          <a:p>
            <a:pPr marL="285750" indent="-285750">
              <a:lnSpc>
                <a:spcPct val="110000"/>
              </a:lnSpc>
              <a:buClr>
                <a:schemeClr val="tx2"/>
              </a:buClr>
              <a:buFont typeface="Arial"/>
              <a:buChar char="•"/>
            </a:pPr>
            <a:r>
              <a:rPr lang="en-US" sz="1600" dirty="0" smtClean="0"/>
              <a:t>3 day look ahead slides used at POD</a:t>
            </a:r>
          </a:p>
          <a:p>
            <a:pPr marL="285750" indent="-285750">
              <a:lnSpc>
                <a:spcPct val="110000"/>
              </a:lnSpc>
              <a:buClr>
                <a:schemeClr val="tx2"/>
              </a:buClr>
              <a:buFont typeface="Arial"/>
              <a:buChar char="•"/>
            </a:pPr>
            <a:r>
              <a:rPr lang="en-US" sz="1600" dirty="0" smtClean="0"/>
              <a:t>Daily updates starting week of 2/6</a:t>
            </a:r>
          </a:p>
          <a:p>
            <a:pPr algn="ctr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8" name="Line Callout 1 17"/>
          <p:cNvSpPr/>
          <p:nvPr/>
        </p:nvSpPr>
        <p:spPr>
          <a:xfrm>
            <a:off x="4660742" y="5672986"/>
            <a:ext cx="1286225" cy="390782"/>
          </a:xfrm>
          <a:prstGeom prst="borderCallout1">
            <a:avLst>
              <a:gd name="adj1" fmla="val -28189"/>
              <a:gd name="adj2" fmla="val 34357"/>
              <a:gd name="adj3" fmla="val -228364"/>
              <a:gd name="adj4" fmla="val 13997"/>
            </a:avLst>
          </a:prstGeom>
          <a:solidFill>
            <a:schemeClr val="tx2"/>
          </a:solidFill>
          <a:ln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bg2"/>
                </a:solidFill>
              </a:rPr>
              <a:t>Tracked ~600 activities</a:t>
            </a:r>
          </a:p>
        </p:txBody>
      </p:sp>
    </p:spTree>
    <p:extLst>
      <p:ext uri="{BB962C8B-B14F-4D97-AF65-F5344CB8AC3E}">
        <p14:creationId xmlns:p14="http://schemas.microsoft.com/office/powerpoint/2010/main" val="12374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84582"/>
            <a:ext cx="8636290" cy="729430"/>
          </a:xfrm>
        </p:spPr>
        <p:txBody>
          <a:bodyPr/>
          <a:lstStyle/>
          <a:p>
            <a:r>
              <a:rPr lang="en-US" sz="2400" dirty="0" smtClean="0"/>
              <a:t>The path forward is becoming more robust as we gain experience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09" y="1085414"/>
            <a:ext cx="8642640" cy="4195415"/>
          </a:xfrm>
        </p:spPr>
        <p:txBody>
          <a:bodyPr/>
          <a:lstStyle/>
          <a:p>
            <a:r>
              <a:rPr lang="en-US" sz="2000" dirty="0" smtClean="0"/>
              <a:t>Conduct a post 2017A Outage Lessons Learned meeting</a:t>
            </a:r>
          </a:p>
          <a:p>
            <a:r>
              <a:rPr lang="en-US" sz="2000" dirty="0" smtClean="0"/>
              <a:t>Hire a permanent project controls specialist (job posted)</a:t>
            </a:r>
          </a:p>
          <a:p>
            <a:r>
              <a:rPr lang="en-US" sz="2000" dirty="0" smtClean="0"/>
              <a:t>Set priorities and plan the June (2017B) and October (2017C) outages</a:t>
            </a:r>
          </a:p>
          <a:p>
            <a:r>
              <a:rPr lang="en-US" sz="2000" dirty="0" smtClean="0"/>
              <a:t>Develop planning schedule for between outage activities</a:t>
            </a:r>
          </a:p>
          <a:p>
            <a:pPr lvl="1"/>
            <a:r>
              <a:rPr lang="en-US" sz="1800" dirty="0" smtClean="0"/>
              <a:t>Gas injection</a:t>
            </a:r>
          </a:p>
          <a:p>
            <a:pPr lvl="1"/>
            <a:r>
              <a:rPr lang="en-US" sz="1800" dirty="0" smtClean="0"/>
              <a:t>IRP readiness</a:t>
            </a:r>
          </a:p>
          <a:p>
            <a:pPr lvl="1"/>
            <a:r>
              <a:rPr lang="en-US" sz="1800" dirty="0" smtClean="0"/>
              <a:t>Heavy water conversion</a:t>
            </a:r>
          </a:p>
          <a:p>
            <a:pPr lvl="1"/>
            <a:r>
              <a:rPr lang="en-US" sz="1800" dirty="0" smtClean="0"/>
              <a:t>Spare medium beta cryomodule</a:t>
            </a:r>
          </a:p>
          <a:p>
            <a:pPr lvl="1"/>
            <a:r>
              <a:rPr lang="en-US" sz="1800" dirty="0" smtClean="0"/>
              <a:t>Spare CHL carbon bed</a:t>
            </a:r>
          </a:p>
          <a:p>
            <a:pPr lvl="1"/>
            <a:r>
              <a:rPr lang="en-US" sz="1800" dirty="0" smtClean="0"/>
              <a:t>RFQ swap preparations</a:t>
            </a:r>
          </a:p>
          <a:p>
            <a:r>
              <a:rPr lang="en-US" sz="2000" dirty="0" smtClean="0"/>
              <a:t>Develop 2018A outage plan (long Winter outage)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890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9629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Prioritization Process – K. Jones</a:t>
            </a:r>
          </a:p>
          <a:p>
            <a:r>
              <a:rPr lang="en-US" dirty="0" smtClean="0"/>
              <a:t>Outage Planning – G. Johns</a:t>
            </a:r>
          </a:p>
          <a:p>
            <a:pPr lvl="1"/>
            <a:r>
              <a:rPr lang="en-US" dirty="0" smtClean="0"/>
              <a:t>Summer 2016</a:t>
            </a:r>
          </a:p>
          <a:p>
            <a:pPr lvl="1"/>
            <a:r>
              <a:rPr lang="en-US" dirty="0" smtClean="0"/>
              <a:t>Winter Outage (2017A)</a:t>
            </a:r>
          </a:p>
          <a:p>
            <a:pPr lvl="1"/>
            <a:r>
              <a:rPr lang="en-US" dirty="0" smtClean="0"/>
              <a:t>Path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5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32" y="122682"/>
            <a:ext cx="8931867" cy="729430"/>
          </a:xfrm>
        </p:spPr>
        <p:txBody>
          <a:bodyPr/>
          <a:lstStyle/>
          <a:p>
            <a:r>
              <a:rPr lang="en-US" sz="2400" dirty="0" smtClean="0"/>
              <a:t>RAD management developed a project prioritization process in March 2016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1168" y="1165860"/>
            <a:ext cx="8642640" cy="4195415"/>
          </a:xfrm>
        </p:spPr>
        <p:txBody>
          <a:bodyPr/>
          <a:lstStyle/>
          <a:p>
            <a:r>
              <a:rPr lang="en-US" sz="2000" dirty="0" smtClean="0"/>
              <a:t>Define a project (for the purposes of prioritization)</a:t>
            </a:r>
          </a:p>
          <a:p>
            <a:r>
              <a:rPr lang="en-US" sz="2000" dirty="0" smtClean="0"/>
              <a:t>Establish a dynamic methodology and tool</a:t>
            </a:r>
          </a:p>
          <a:p>
            <a:r>
              <a:rPr lang="en-US" sz="2000" dirty="0" smtClean="0"/>
              <a:t>Recognize that the process is imperfect, and ensure provisions are made for application of management judgment</a:t>
            </a:r>
          </a:p>
          <a:p>
            <a:r>
              <a:rPr lang="en-US" sz="2000" dirty="0" smtClean="0"/>
              <a:t>Cover a broad scope of work, including externally funded projects, instrument upgrades, and so on</a:t>
            </a:r>
          </a:p>
          <a:p>
            <a:r>
              <a:rPr lang="en-US" sz="2000" dirty="0" smtClean="0"/>
              <a:t>Do not yet incorporate day-to-day and periodic maintenance activities – responsible line management must balance resources using the outcome of this process</a:t>
            </a:r>
          </a:p>
        </p:txBody>
      </p:sp>
    </p:spTree>
    <p:extLst>
      <p:ext uri="{BB962C8B-B14F-4D97-AF65-F5344CB8AC3E}">
        <p14:creationId xmlns:p14="http://schemas.microsoft.com/office/powerpoint/2010/main" val="32922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32" y="122682"/>
            <a:ext cx="8931867" cy="415498"/>
          </a:xfrm>
        </p:spPr>
        <p:txBody>
          <a:bodyPr/>
          <a:lstStyle/>
          <a:p>
            <a:r>
              <a:rPr lang="en-US" sz="2400" dirty="0" smtClean="0"/>
              <a:t>The definition of a project was important to moving forward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1168" y="1165860"/>
            <a:ext cx="8642640" cy="4195415"/>
          </a:xfrm>
        </p:spPr>
        <p:txBody>
          <a:bodyPr/>
          <a:lstStyle/>
          <a:p>
            <a:r>
              <a:rPr lang="en-US" sz="2000" dirty="0" smtClean="0"/>
              <a:t>Every project has a beginning and an end</a:t>
            </a:r>
          </a:p>
          <a:p>
            <a:r>
              <a:rPr lang="en-US" sz="2000" dirty="0" smtClean="0"/>
              <a:t>Every project produces a unique product</a:t>
            </a:r>
          </a:p>
          <a:p>
            <a:r>
              <a:rPr lang="en-US" sz="2000" dirty="0" smtClean="0"/>
              <a:t>The term “project” recognizes the applicable elements of the full life cycle of an initiate for the defined scope of work:</a:t>
            </a:r>
          </a:p>
          <a:p>
            <a:pPr lvl="1"/>
            <a:r>
              <a:rPr lang="en-US" sz="1800" dirty="0" smtClean="0"/>
              <a:t>Concept development and </a:t>
            </a:r>
            <a:r>
              <a:rPr lang="en-US" sz="1800" dirty="0"/>
              <a:t>e</a:t>
            </a:r>
            <a:r>
              <a:rPr lang="en-US" sz="1800" dirty="0" smtClean="0"/>
              <a:t>ngineering design</a:t>
            </a:r>
          </a:p>
          <a:p>
            <a:pPr lvl="1"/>
            <a:r>
              <a:rPr lang="en-US" sz="1800" dirty="0" smtClean="0"/>
              <a:t>Prototyping, testing, and manufacturing</a:t>
            </a:r>
          </a:p>
          <a:p>
            <a:pPr lvl="1"/>
            <a:r>
              <a:rPr lang="en-US" sz="1800" dirty="0" smtClean="0"/>
              <a:t>Installation, commissioning, documentation, readiness for operation</a:t>
            </a:r>
          </a:p>
          <a:p>
            <a:r>
              <a:rPr lang="en-US" sz="2000" dirty="0" smtClean="0"/>
              <a:t>Projects are divided into two types, each of which carries with it specific requirements</a:t>
            </a:r>
          </a:p>
          <a:p>
            <a:pPr lvl="1"/>
            <a:r>
              <a:rPr lang="en-US" sz="1800" dirty="0" smtClean="0"/>
              <a:t>Capital projects</a:t>
            </a:r>
          </a:p>
          <a:p>
            <a:pPr lvl="1"/>
            <a:r>
              <a:rPr lang="en-US" sz="1800" dirty="0" smtClean="0"/>
              <a:t>Non-capital projects</a:t>
            </a:r>
          </a:p>
        </p:txBody>
      </p:sp>
    </p:spTree>
    <p:extLst>
      <p:ext uri="{BB962C8B-B14F-4D97-AF65-F5344CB8AC3E}">
        <p14:creationId xmlns:p14="http://schemas.microsoft.com/office/powerpoint/2010/main" val="4125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32" y="122682"/>
            <a:ext cx="8931867" cy="729430"/>
          </a:xfrm>
        </p:spPr>
        <p:txBody>
          <a:bodyPr/>
          <a:lstStyle/>
          <a:p>
            <a:r>
              <a:rPr lang="en-US" sz="2400" dirty="0" smtClean="0"/>
              <a:t>Project categorization, typically based on funding stream, is also important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1168" y="1165860"/>
            <a:ext cx="8642640" cy="4195415"/>
          </a:xfrm>
        </p:spPr>
        <p:txBody>
          <a:bodyPr/>
          <a:lstStyle/>
          <a:p>
            <a:r>
              <a:rPr lang="en-US" sz="2000" dirty="0" smtClean="0"/>
              <a:t>Five categories of project were identified</a:t>
            </a:r>
          </a:p>
          <a:p>
            <a:pPr lvl="1"/>
            <a:r>
              <a:rPr lang="en-US" sz="1800" dirty="0" smtClean="0"/>
              <a:t>Accelerator Improvement Project (AIP) – a capitalized project funded through the SNS Operations Field Work Proposal using funds set aside specifically for this purpose</a:t>
            </a:r>
          </a:p>
          <a:p>
            <a:pPr lvl="1"/>
            <a:r>
              <a:rPr lang="en-US" sz="1800" dirty="0" smtClean="0"/>
              <a:t>General Plant Project (GPP) – a capitalized project funded through the SNS Operations Field Work Proposal using funds set aside specifically for this purpose</a:t>
            </a:r>
          </a:p>
          <a:p>
            <a:pPr lvl="1"/>
            <a:r>
              <a:rPr lang="en-US" sz="1800" dirty="0" smtClean="0"/>
              <a:t>Institutional General Plant Project (IGPP) – a competitively selected capitalized project (at the ORNL level) funded through Institutional Overhead using funds collected from program levies set aside specifically for this purposes</a:t>
            </a:r>
          </a:p>
          <a:p>
            <a:pPr lvl="1"/>
            <a:r>
              <a:rPr lang="en-US" sz="1800" dirty="0" smtClean="0"/>
              <a:t>Line Item Construction (LI/MIE) – a major construction project (that may be designated as a Major Item of Equipment that is approved and separately funded in the Congressional appropriation process</a:t>
            </a:r>
          </a:p>
          <a:p>
            <a:pPr lvl="1"/>
            <a:r>
              <a:rPr lang="en-US" sz="1800" dirty="0" smtClean="0"/>
              <a:t>Operational Improvement Project (OIP) – a non-capitalized project funded through the SNS Operations Field Work Proposal</a:t>
            </a:r>
          </a:p>
        </p:txBody>
      </p:sp>
    </p:spTree>
    <p:extLst>
      <p:ext uri="{BB962C8B-B14F-4D97-AF65-F5344CB8AC3E}">
        <p14:creationId xmlns:p14="http://schemas.microsoft.com/office/powerpoint/2010/main" val="4125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682"/>
            <a:ext cx="9143999" cy="729430"/>
          </a:xfrm>
        </p:spPr>
        <p:txBody>
          <a:bodyPr/>
          <a:lstStyle/>
          <a:p>
            <a:r>
              <a:rPr lang="en-US" sz="2400" dirty="0" smtClean="0"/>
              <a:t>The relative importance of projects is considered within the context of mission imperatives using five criteria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8468" y="1584960"/>
            <a:ext cx="8642640" cy="4195415"/>
          </a:xfrm>
        </p:spPr>
        <p:txBody>
          <a:bodyPr/>
          <a:lstStyle/>
          <a:p>
            <a:r>
              <a:rPr lang="en-US" sz="2000" dirty="0" smtClean="0"/>
              <a:t>Deliver predictable and reliable operation against the published operating schedule</a:t>
            </a:r>
          </a:p>
          <a:p>
            <a:r>
              <a:rPr lang="en-US" sz="2000" dirty="0" smtClean="0"/>
              <a:t>Maximize operating power consistent with target longevity</a:t>
            </a:r>
          </a:p>
          <a:p>
            <a:r>
              <a:rPr lang="en-US" sz="2000" dirty="0" smtClean="0"/>
              <a:t>Improve facility capability</a:t>
            </a:r>
          </a:p>
          <a:p>
            <a:r>
              <a:rPr lang="en-US" sz="2000" dirty="0" smtClean="0"/>
              <a:t>Respond to external drivers</a:t>
            </a:r>
          </a:p>
          <a:p>
            <a:r>
              <a:rPr lang="en-US" sz="2000" dirty="0" smtClean="0"/>
              <a:t>Support priorities established for scientific instrument upgrades, LDRD projects, and other externally funded projects</a:t>
            </a:r>
          </a:p>
        </p:txBody>
      </p:sp>
    </p:spTree>
    <p:extLst>
      <p:ext uri="{BB962C8B-B14F-4D97-AF65-F5344CB8AC3E}">
        <p14:creationId xmlns:p14="http://schemas.microsoft.com/office/powerpoint/2010/main" val="4125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03632"/>
            <a:ext cx="9143999" cy="729430"/>
          </a:xfrm>
        </p:spPr>
        <p:txBody>
          <a:bodyPr/>
          <a:lstStyle/>
          <a:p>
            <a:r>
              <a:rPr lang="en-US" sz="2400" dirty="0" smtClean="0"/>
              <a:t>A scoring and weighting methodology was developed to assess importance of these criteria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8468" y="835660"/>
            <a:ext cx="8642640" cy="4195415"/>
          </a:xfrm>
        </p:spPr>
        <p:txBody>
          <a:bodyPr/>
          <a:lstStyle/>
          <a:p>
            <a:r>
              <a:rPr lang="en-US" sz="1800" dirty="0" smtClean="0"/>
              <a:t>Scoring is discrete, not continuous: scores of 0, 3, 6 or 9 are allowable depending on the number of factors within a particular criterion that the project addresses</a:t>
            </a:r>
          </a:p>
          <a:p>
            <a:r>
              <a:rPr lang="en-US" sz="1800" dirty="0" smtClean="0"/>
              <a:t>The relative weightings of the first four criteria that focus on accelerator systems were empirically determined to be:</a:t>
            </a:r>
          </a:p>
          <a:p>
            <a:pPr lvl="1"/>
            <a:r>
              <a:rPr lang="en-US" sz="1600" dirty="0" smtClean="0"/>
              <a:t>Deliver predictable and reliable operation against the schedule (4.0)</a:t>
            </a:r>
          </a:p>
          <a:p>
            <a:pPr lvl="1"/>
            <a:r>
              <a:rPr lang="en-US" sz="1600" dirty="0" smtClean="0"/>
              <a:t>Maximize operating power consistent with target longevity (3.0)</a:t>
            </a:r>
          </a:p>
          <a:p>
            <a:pPr lvl="1"/>
            <a:r>
              <a:rPr lang="en-US" sz="1600" dirty="0" smtClean="0"/>
              <a:t>Improve facility capability (2.0)</a:t>
            </a:r>
          </a:p>
          <a:p>
            <a:pPr lvl="1"/>
            <a:r>
              <a:rPr lang="en-US" sz="1600" dirty="0" smtClean="0"/>
              <a:t>Respond to external drivers (2.0)</a:t>
            </a:r>
          </a:p>
          <a:p>
            <a:pPr lvl="1"/>
            <a:r>
              <a:rPr lang="en-US" sz="1600" dirty="0"/>
              <a:t>Maximum score for a project is 9*(4+3+2+2) = </a:t>
            </a:r>
            <a:r>
              <a:rPr lang="en-US" sz="1600" dirty="0" smtClean="0"/>
              <a:t>99</a:t>
            </a:r>
          </a:p>
          <a:p>
            <a:r>
              <a:rPr lang="en-US" sz="1800" dirty="0" smtClean="0"/>
              <a:t>Stand-alone or science priority projects that are not accelerator-related must compete on an equal footing</a:t>
            </a:r>
          </a:p>
          <a:p>
            <a:pPr lvl="1"/>
            <a:r>
              <a:rPr lang="en-US" sz="1600" dirty="0" smtClean="0"/>
              <a:t>Support priorities established for scientific instrument upgrades, LDRD and other externally funded projects (8.0)</a:t>
            </a:r>
          </a:p>
          <a:p>
            <a:pPr lvl="1"/>
            <a:r>
              <a:rPr lang="en-US" sz="1400" dirty="0"/>
              <a:t>Maximum score for a project is 9*8 = 72</a:t>
            </a:r>
          </a:p>
          <a:p>
            <a:pPr lvl="2"/>
            <a:r>
              <a:rPr lang="en-US" sz="1200" dirty="0"/>
              <a:t>This is ~75% of the maximum score available to a project that does not meet this criterion, and reflects that this score might be adjusted by a low non-zero score from the first four criteria</a:t>
            </a:r>
          </a:p>
          <a:p>
            <a:r>
              <a:rPr lang="en-US" sz="1800" dirty="0"/>
              <a:t>Final criterion score is obtained by summing the two </a:t>
            </a:r>
            <a:r>
              <a:rPr lang="en-US" sz="1800" dirty="0" smtClean="0"/>
              <a:t>scores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82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22682"/>
            <a:ext cx="8940799" cy="729430"/>
          </a:xfrm>
        </p:spPr>
        <p:txBody>
          <a:bodyPr/>
          <a:lstStyle/>
          <a:p>
            <a:r>
              <a:rPr lang="en-US" sz="2400" dirty="0" smtClean="0"/>
              <a:t>Risk management also plays an important role in assessing the impact of a project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8468" y="886460"/>
            <a:ext cx="8642640" cy="4195415"/>
          </a:xfrm>
        </p:spPr>
        <p:txBody>
          <a:bodyPr/>
          <a:lstStyle/>
          <a:p>
            <a:r>
              <a:rPr lang="en-US" sz="1800" dirty="0" smtClean="0"/>
              <a:t>Risk is assessed in terms of the probability of failure leading to down time and the consequence of that failure</a:t>
            </a:r>
          </a:p>
          <a:p>
            <a:r>
              <a:rPr lang="en-US" sz="1800" dirty="0" smtClean="0"/>
              <a:t>The concept can also be applied to neutron scattering instruments and research projects</a:t>
            </a:r>
          </a:p>
          <a:p>
            <a:r>
              <a:rPr lang="en-US" sz="1800" dirty="0" smtClean="0"/>
              <a:t>Allowable values for probability are discrete – integers 1-5</a:t>
            </a:r>
          </a:p>
          <a:p>
            <a:r>
              <a:rPr lang="en-US" sz="1800" dirty="0" smtClean="0"/>
              <a:t>Allowable values for consequence are discrete – integers 1-5</a:t>
            </a:r>
          </a:p>
          <a:p>
            <a:r>
              <a:rPr lang="en-US" sz="1800" dirty="0" smtClean="0"/>
              <a:t>The risk score is the product of the probability and consequence scores (Discrete range of 1-25)</a:t>
            </a:r>
          </a:p>
          <a:p>
            <a:r>
              <a:rPr lang="en-US" sz="1800" dirty="0" smtClean="0"/>
              <a:t>Safety is incorporated by scoring a safety-related project impact on a discrete scale of 1 (no consequence), 10 (likelihood of a recordable injury if project not done), 50 (likelihood of a disabling injury if project not done) or 100 (likelihood of a fatality if project not done)</a:t>
            </a:r>
          </a:p>
          <a:p>
            <a:r>
              <a:rPr lang="en-US" sz="1800" dirty="0" smtClean="0"/>
              <a:t>The overall impact score for a project is then obtained by multiplying together the criterion and risk scores, dividing by 10, and adding the safety score</a:t>
            </a:r>
          </a:p>
        </p:txBody>
      </p:sp>
    </p:spTree>
    <p:extLst>
      <p:ext uri="{BB962C8B-B14F-4D97-AF65-F5344CB8AC3E}">
        <p14:creationId xmlns:p14="http://schemas.microsoft.com/office/powerpoint/2010/main" val="5425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jPriorityClip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700"/>
            <a:ext cx="9144000" cy="503984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3200" y="122682"/>
            <a:ext cx="8940799" cy="415498"/>
          </a:xfrm>
        </p:spPr>
        <p:txBody>
          <a:bodyPr/>
          <a:lstStyle/>
          <a:p>
            <a:r>
              <a:rPr lang="en-US" sz="2400" dirty="0" smtClean="0"/>
              <a:t>Here’s a snapshot of the tool – legible version on wall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22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RNL template_4x3_SNS.pptx" id="{DA8F8B77-26AF-4285-B904-C56BC7FCC0C9}" vid="{89FA3E3C-681D-44A7-BF9E-F5C1CC4F5D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1148E9-6A60-411D-AFDE-DA9258D98C4B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CF13401-7EB3-445E-A79C-700AD40B1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5A43370-EC10-41BE-B147-54A1A4450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1203</Words>
  <Application>Microsoft Office PowerPoint</Application>
  <PresentationFormat>On-screen Show (4:3)</PresentationFormat>
  <Paragraphs>129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Theme</vt:lpstr>
      <vt:lpstr>Worksheet</vt:lpstr>
      <vt:lpstr>Prioritization Process and Project Planning</vt:lpstr>
      <vt:lpstr>Outline</vt:lpstr>
      <vt:lpstr>RAD management developed a project prioritization process in March 2016</vt:lpstr>
      <vt:lpstr>The definition of a project was important to moving forward</vt:lpstr>
      <vt:lpstr>Project categorization, typically based on funding stream, is also important</vt:lpstr>
      <vt:lpstr>The relative importance of projects is considered within the context of mission imperatives using five criteria</vt:lpstr>
      <vt:lpstr>A scoring and weighting methodology was developed to assess importance of these criteria</vt:lpstr>
      <vt:lpstr>Risk management also plays an important role in assessing the impact of a project </vt:lpstr>
      <vt:lpstr>Here’s a snapshot of the tool – legible version on wall</vt:lpstr>
      <vt:lpstr>Summer 2016 outage planning represented a first step forward</vt:lpstr>
      <vt:lpstr>Preparations for Winter Outage (2017A) planning began after the summer outage was complete</vt:lpstr>
      <vt:lpstr>Significant events necessitated schedule changes that made planning challenging</vt:lpstr>
      <vt:lpstr>Emergent work added to the scope of the 2017A outage was substantial</vt:lpstr>
      <vt:lpstr>We maintained the block schedule showing major constraints on key system availability</vt:lpstr>
      <vt:lpstr>We actively managed the schedule during the 2017A outage</vt:lpstr>
      <vt:lpstr>The path forward is becoming more robust as we gain experience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2016-02-29T19:40:42Z</dcterms:created>
  <dcterms:modified xsi:type="dcterms:W3CDTF">2017-03-07T18:53:27Z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