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935" r:id="rId4"/>
  </p:sldMasterIdLst>
  <p:notesMasterIdLst>
    <p:notesMasterId r:id="rId42"/>
  </p:notesMasterIdLst>
  <p:handoutMasterIdLst>
    <p:handoutMasterId r:id="rId43"/>
  </p:handoutMasterIdLst>
  <p:sldIdLst>
    <p:sldId id="258" r:id="rId5"/>
    <p:sldId id="259" r:id="rId6"/>
    <p:sldId id="260" r:id="rId7"/>
    <p:sldId id="291" r:id="rId8"/>
    <p:sldId id="262" r:id="rId9"/>
    <p:sldId id="292" r:id="rId10"/>
    <p:sldId id="264" r:id="rId11"/>
    <p:sldId id="296" r:id="rId12"/>
    <p:sldId id="265" r:id="rId13"/>
    <p:sldId id="266" r:id="rId14"/>
    <p:sldId id="267" r:id="rId15"/>
    <p:sldId id="268" r:id="rId16"/>
    <p:sldId id="269" r:id="rId17"/>
    <p:sldId id="271" r:id="rId18"/>
    <p:sldId id="272" r:id="rId19"/>
    <p:sldId id="273" r:id="rId20"/>
    <p:sldId id="274" r:id="rId21"/>
    <p:sldId id="275" r:id="rId22"/>
    <p:sldId id="276" r:id="rId23"/>
    <p:sldId id="297" r:id="rId24"/>
    <p:sldId id="277" r:id="rId25"/>
    <p:sldId id="278" r:id="rId26"/>
    <p:sldId id="288" r:id="rId27"/>
    <p:sldId id="279" r:id="rId28"/>
    <p:sldId id="293" r:id="rId29"/>
    <p:sldId id="289" r:id="rId30"/>
    <p:sldId id="294" r:id="rId31"/>
    <p:sldId id="295" r:id="rId32"/>
    <p:sldId id="281" r:id="rId33"/>
    <p:sldId id="290" r:id="rId34"/>
    <p:sldId id="282" r:id="rId35"/>
    <p:sldId id="280" r:id="rId36"/>
    <p:sldId id="283" r:id="rId37"/>
    <p:sldId id="284" r:id="rId38"/>
    <p:sldId id="285" r:id="rId39"/>
    <p:sldId id="286" r:id="rId40"/>
    <p:sldId id="287" r:id="rId41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181">
          <p15:clr>
            <a:srgbClr val="A4A3A4"/>
          </p15:clr>
        </p15:guide>
        <p15:guide id="2" pos="1359">
          <p15:clr>
            <a:srgbClr val="A4A3A4"/>
          </p15:clr>
        </p15:guide>
        <p15:guide id="3" pos="3843">
          <p15:clr>
            <a:srgbClr val="A4A3A4"/>
          </p15:clr>
        </p15:guide>
        <p15:guide id="4" pos="198">
          <p15:clr>
            <a:srgbClr val="A4A3A4"/>
          </p15:clr>
        </p15:guide>
        <p15:guide id="5" pos="55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8">
          <p15:clr>
            <a:srgbClr val="A4A3A4"/>
          </p15:clr>
        </p15:guide>
        <p15:guide id="2" orient="horz" pos="1882">
          <p15:clr>
            <a:srgbClr val="A4A3A4"/>
          </p15:clr>
        </p15:guide>
        <p15:guide id="3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3" autoAdjust="0"/>
    <p:restoredTop sz="97079" autoAdjust="0"/>
  </p:normalViewPr>
  <p:slideViewPr>
    <p:cSldViewPr snapToGrid="0" showGuides="1">
      <p:cViewPr varScale="1">
        <p:scale>
          <a:sx n="102" d="100"/>
          <a:sy n="102" d="100"/>
        </p:scale>
        <p:origin x="-558" y="-96"/>
      </p:cViewPr>
      <p:guideLst>
        <p:guide orient="horz" pos="4181"/>
        <p:guide pos="1359"/>
        <p:guide pos="3843"/>
        <p:guide pos="198"/>
        <p:guide pos="558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75" d="100"/>
          <a:sy n="75" d="100"/>
        </p:scale>
        <p:origin x="-792" y="-48"/>
      </p:cViewPr>
      <p:guideLst>
        <p:guide orient="horz" pos="2928"/>
        <p:guide orient="horz" pos="1882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1A6FC-215E-440C-85C1-7C5D8113132A}" type="datetimeFigureOut">
              <a:rPr lang="en-US" smtClean="0"/>
              <a:t>3/7/2017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5C4BCF-1057-4162-BB32-3C91D6411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806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762069-76AF-42C7-A5A2-4F411E37AD85}" type="datetimeFigureOut">
              <a:rPr lang="en-US" smtClean="0"/>
              <a:t>3/7/2017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BAA5A-EBA8-43FC-A55E-47642B82A5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16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AE0C6-F00E-44A6-AAD5-7911C5D0CEA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468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6BAA5A-EBA8-43FC-A55E-47642B82A59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16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10" Type="http://schemas.microsoft.com/office/2007/relationships/hdphoto" Target="../media/hdphoto1.wdp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1.jp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/>
        </p:nvSpPr>
        <p:spPr bwMode="auto">
          <a:xfrm>
            <a:off x="5679806" y="0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6"/>
          <p:cNvSpPr>
            <a:spLocks/>
          </p:cNvSpPr>
          <p:nvPr/>
        </p:nvSpPr>
        <p:spPr bwMode="auto">
          <a:xfrm>
            <a:off x="5377263" y="0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7" y="65"/>
            <a:ext cx="2953546" cy="61929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16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11134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1" t="13294" r="12698" b="2941"/>
          <a:stretch/>
        </p:blipFill>
        <p:spPr bwMode="auto">
          <a:xfrm>
            <a:off x="4950457" y="817887"/>
            <a:ext cx="2148840" cy="214884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7" t="23109" r="25288" b="519"/>
          <a:stretch/>
        </p:blipFill>
        <p:spPr>
          <a:xfrm>
            <a:off x="6632953" y="1412247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8" t="22857" r="28945" b="6727"/>
          <a:stretch/>
        </p:blipFill>
        <p:spPr>
          <a:xfrm>
            <a:off x="5883145" y="2728983"/>
            <a:ext cx="1664208" cy="1664208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11067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/>
          <p:cNvSpPr>
            <a:spLocks/>
          </p:cNvSpPr>
          <p:nvPr/>
        </p:nvSpPr>
        <p:spPr bwMode="auto">
          <a:xfrm>
            <a:off x="5679806" y="0"/>
            <a:ext cx="3464194" cy="6861871"/>
          </a:xfrm>
          <a:custGeom>
            <a:avLst/>
            <a:gdLst>
              <a:gd name="T0" fmla="*/ 149 w 1094"/>
              <a:gd name="T1" fmla="*/ 2166 h 2166"/>
              <a:gd name="T2" fmla="*/ 1094 w 1094"/>
              <a:gd name="T3" fmla="*/ 2166 h 2166"/>
              <a:gd name="T4" fmla="*/ 1094 w 1094"/>
              <a:gd name="T5" fmla="*/ 0 h 2166"/>
              <a:gd name="T6" fmla="*/ 0 w 1094"/>
              <a:gd name="T7" fmla="*/ 0 h 2166"/>
              <a:gd name="T8" fmla="*/ 149 w 1094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94" h="2166">
                <a:moveTo>
                  <a:pt x="149" y="2166"/>
                </a:moveTo>
                <a:cubicBezTo>
                  <a:pt x="1094" y="2166"/>
                  <a:pt x="1094" y="2166"/>
                  <a:pt x="1094" y="2166"/>
                </a:cubicBezTo>
                <a:cubicBezTo>
                  <a:pt x="1094" y="0"/>
                  <a:pt x="1094" y="0"/>
                  <a:pt x="109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49" y="2166"/>
                </a:cubicBezTo>
                <a:close/>
              </a:path>
            </a:pathLst>
          </a:custGeom>
          <a:solidFill>
            <a:srgbClr val="027A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6"/>
          <p:cNvSpPr>
            <a:spLocks/>
          </p:cNvSpPr>
          <p:nvPr/>
        </p:nvSpPr>
        <p:spPr bwMode="auto">
          <a:xfrm>
            <a:off x="5377263" y="0"/>
            <a:ext cx="1272781" cy="6861871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7" y="767"/>
                  <a:pt x="221" y="2166"/>
                </a:cubicBezTo>
                <a:close/>
              </a:path>
            </a:pathLst>
          </a:cu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38" r="11360" b="9696"/>
          <a:stretch/>
        </p:blipFill>
        <p:spPr>
          <a:xfrm>
            <a:off x="6180667" y="65"/>
            <a:ext cx="2953546" cy="6192917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" t="8644" r="32955" b="36016"/>
          <a:stretch/>
        </p:blipFill>
        <p:spPr bwMode="auto">
          <a:xfrm>
            <a:off x="4951543" y="814717"/>
            <a:ext cx="2152274" cy="2152274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t="874" r="14863" b="3253"/>
          <a:stretch/>
        </p:blipFill>
        <p:spPr>
          <a:xfrm>
            <a:off x="6650044" y="1402065"/>
            <a:ext cx="1865376" cy="1865376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" r="6029"/>
          <a:stretch/>
        </p:blipFill>
        <p:spPr>
          <a:xfrm>
            <a:off x="5883145" y="2728983"/>
            <a:ext cx="1664208" cy="1664208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8" name="AutoShape 3"/>
          <p:cNvSpPr>
            <a:spLocks noChangeAspect="1" noChangeArrowheads="1" noTextEdit="1"/>
          </p:cNvSpPr>
          <p:nvPr/>
        </p:nvSpPr>
        <p:spPr bwMode="auto">
          <a:xfrm rot="16200000">
            <a:off x="3800344" y="1503009"/>
            <a:ext cx="6858002" cy="380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168" y="1761403"/>
            <a:ext cx="3255297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11134" y="631304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pic>
        <p:nvPicPr>
          <p:cNvPr id="14" name="Picture 13" descr="HFIR_SNS-white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6324600"/>
            <a:ext cx="2609193" cy="33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51998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484748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8" y="1508760"/>
            <a:ext cx="8642640" cy="4195415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36982"/>
            <a:ext cx="8628678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4415" y="1402417"/>
            <a:ext cx="419252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4415" y="2227999"/>
            <a:ext cx="4192528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3492" y="1402417"/>
            <a:ext cx="41941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3492" y="2227999"/>
            <a:ext cx="4194175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sp>
        <p:nvSpPr>
          <p:cNvPr id="7" name="Freeform 13"/>
          <p:cNvSpPr>
            <a:spLocks/>
          </p:cNvSpPr>
          <p:nvPr userDrawn="1"/>
        </p:nvSpPr>
        <p:spPr bwMode="auto">
          <a:xfrm>
            <a:off x="5377263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25400" algn="l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168" y="237744"/>
            <a:ext cx="3911890" cy="877163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628" r="14333" b="9696"/>
          <a:stretch/>
        </p:blipFill>
        <p:spPr>
          <a:xfrm>
            <a:off x="6214534" y="65"/>
            <a:ext cx="2929466" cy="6192917"/>
          </a:xfrm>
          <a:prstGeom prst="rect">
            <a:avLst/>
          </a:prstGeom>
        </p:spPr>
      </p:pic>
      <p:pic>
        <p:nvPicPr>
          <p:cNvPr id="18" name="Picture 11" descr="C:\Users\xnv\Desktop\png\SNS_color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860" y="244004"/>
            <a:ext cx="8628678" cy="4847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336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723" t="46829" r="5491"/>
          <a:stretch/>
        </p:blipFill>
        <p:spPr>
          <a:xfrm rot="5400000" flipH="1">
            <a:off x="-39313" y="38845"/>
            <a:ext cx="3519399" cy="34410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72" y="-355534"/>
            <a:ext cx="9618043" cy="7213533"/>
          </a:xfrm>
          <a:prstGeom prst="rect">
            <a:avLst/>
          </a:prstGeom>
        </p:spPr>
      </p:pic>
      <p:pic>
        <p:nvPicPr>
          <p:cNvPr id="1035" name="Picture 11" descr="C:\Users\xnv\Desktop\png\SNS_color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331" y="6335096"/>
            <a:ext cx="1922748" cy="32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1168" y="237744"/>
            <a:ext cx="8628678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01168" y="1508760"/>
            <a:ext cx="864264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16123" y="647700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b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SNS Accelerator Advisory</a:t>
            </a:r>
            <a:r>
              <a:rPr lang="en-US" sz="1000" b="0" baseline="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 Committee Meeting March 8-10, 2017</a:t>
            </a:r>
            <a:endParaRPr lang="en-US" sz="1000" b="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-569913" y="-2814638"/>
            <a:ext cx="25400" cy="1588"/>
          </a:xfrm>
          <a:prstGeom prst="rect">
            <a:avLst/>
          </a:prstGeom>
          <a:solidFill>
            <a:srgbClr val="85B7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37" r:id="rId3"/>
    <p:sldLayoutId id="2147483939" r:id="rId4"/>
    <p:sldLayoutId id="2147483940" r:id="rId5"/>
    <p:sldLayoutId id="2147483941" r:id="rId6"/>
    <p:sldLayoutId id="2147483942" r:id="rId7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 kern="120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3.png"/><Relationship Id="rId3" Type="http://schemas.openxmlformats.org/officeDocument/2006/relationships/image" Target="../media/image44.jpeg"/><Relationship Id="rId7" Type="http://schemas.openxmlformats.org/officeDocument/2006/relationships/image" Target="../media/image46.png"/><Relationship Id="rId12" Type="http://schemas.openxmlformats.org/officeDocument/2006/relationships/image" Target="../media/image52.png"/><Relationship Id="rId17" Type="http://schemas.openxmlformats.org/officeDocument/2006/relationships/image" Target="../media/image50.png"/><Relationship Id="rId2" Type="http://schemas.openxmlformats.org/officeDocument/2006/relationships/image" Target="../media/image40.tiff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eg"/><Relationship Id="rId11" Type="http://schemas.openxmlformats.org/officeDocument/2006/relationships/image" Target="../media/image51.png"/><Relationship Id="rId5" Type="http://schemas.openxmlformats.org/officeDocument/2006/relationships/image" Target="../media/image441.png"/><Relationship Id="rId15" Type="http://schemas.openxmlformats.org/officeDocument/2006/relationships/image" Target="../media/image55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1" Type="http://schemas.openxmlformats.org/officeDocument/2006/relationships/image" Target="../media/image440.png"/><Relationship Id="rId20" Type="http://schemas.openxmlformats.org/officeDocument/2006/relationships/image" Target="../media/image430.png"/><Relationship Id="rId1" Type="http://schemas.openxmlformats.org/officeDocument/2006/relationships/slideLayout" Target="../slideLayouts/slideLayout3.xml"/><Relationship Id="rId19" Type="http://schemas.openxmlformats.org/officeDocument/2006/relationships/image" Target="../media/image87.png"/><Relationship Id="rId22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93.png"/><Relationship Id="rId26" Type="http://schemas.openxmlformats.org/officeDocument/2006/relationships/image" Target="../media/image106.png"/><Relationship Id="rId21" Type="http://schemas.openxmlformats.org/officeDocument/2006/relationships/image" Target="../media/image480.png"/><Relationship Id="rId25" Type="http://schemas.openxmlformats.org/officeDocument/2006/relationships/image" Target="../media/image100.png"/><Relationship Id="rId2" Type="http://schemas.openxmlformats.org/officeDocument/2006/relationships/image" Target="../media/image460.png"/><Relationship Id="rId20" Type="http://schemas.openxmlformats.org/officeDocument/2006/relationships/image" Target="../media/image470.png"/><Relationship Id="rId1" Type="http://schemas.openxmlformats.org/officeDocument/2006/relationships/slideLayout" Target="../slideLayouts/slideLayout3.xml"/><Relationship Id="rId24" Type="http://schemas.openxmlformats.org/officeDocument/2006/relationships/image" Target="../media/image99.png"/><Relationship Id="rId19" Type="http://schemas.openxmlformats.org/officeDocument/2006/relationships/image" Target="../media/image94.png"/><Relationship Id="rId22" Type="http://schemas.openxmlformats.org/officeDocument/2006/relationships/image" Target="../media/image49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t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01168" y="235945"/>
            <a:ext cx="4160172" cy="877163"/>
          </a:xfrm>
        </p:spPr>
        <p:txBody>
          <a:bodyPr/>
          <a:lstStyle/>
          <a:p>
            <a:r>
              <a:rPr lang="en-US" dirty="0"/>
              <a:t>Beam Test Facility Performance Update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800" dirty="0"/>
              <a:t>Presented to the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SNS Accelerator Advisory Committee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221592" y="3459799"/>
            <a:ext cx="4325470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/>
              <a:t>Alexander Aleksandrov</a:t>
            </a:r>
          </a:p>
          <a:p>
            <a:pPr>
              <a:spcBef>
                <a:spcPts val="0"/>
              </a:spcBef>
            </a:pPr>
            <a:endParaRPr lang="en-US" sz="1800" dirty="0"/>
          </a:p>
          <a:p>
            <a:pPr>
              <a:spcBef>
                <a:spcPts val="0"/>
              </a:spcBef>
            </a:pPr>
            <a:r>
              <a:rPr lang="en-US" sz="1800" dirty="0"/>
              <a:t>SNS Beat Test Facility Manager, APBIIS</a:t>
            </a:r>
            <a:endParaRPr lang="en-US" dirty="0"/>
          </a:p>
        </p:txBody>
      </p:sp>
      <p:sp>
        <p:nvSpPr>
          <p:cNvPr id="7" name="Subtitle 4"/>
          <p:cNvSpPr txBox="1">
            <a:spLocks/>
          </p:cNvSpPr>
          <p:nvPr/>
        </p:nvSpPr>
        <p:spPr bwMode="auto">
          <a:xfrm>
            <a:off x="220266" y="4536026"/>
            <a:ext cx="3255297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800"/>
              <a:t>March </a:t>
            </a:r>
            <a:r>
              <a:rPr lang="en-US" sz="1800" smtClean="0"/>
              <a:t>9, </a:t>
            </a:r>
            <a:r>
              <a:rPr lang="en-US" sz="1800" dirty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219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94" y="219742"/>
            <a:ext cx="8636290" cy="484748"/>
          </a:xfrm>
        </p:spPr>
        <p:txBody>
          <a:bodyPr/>
          <a:lstStyle/>
          <a:p>
            <a:r>
              <a:rPr lang="en-US" dirty="0"/>
              <a:t>RFQ field strength absolute calibration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70" y="694098"/>
            <a:ext cx="3896945" cy="309671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503" y="704490"/>
            <a:ext cx="2450782" cy="14112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9219" y="6413019"/>
            <a:ext cx="3021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Courtesy of A. Zhukov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21" y="704490"/>
            <a:ext cx="1802547" cy="1201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sxa\Pictures\2017-02-20\2017-02-20 04.39.0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5" t="43036" r="44938" b="26098"/>
          <a:stretch/>
        </p:blipFill>
        <p:spPr bwMode="auto">
          <a:xfrm>
            <a:off x="4291948" y="704490"/>
            <a:ext cx="2012287" cy="141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sxa\Pictures\2017-02-20\2017-02-20 04.38.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948" y="2320876"/>
            <a:ext cx="4597337" cy="344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21" y="3933537"/>
            <a:ext cx="3718448" cy="2479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54803" y="2115754"/>
            <a:ext cx="1171880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dirty="0"/>
              <a:t>X-ray spectrum</a:t>
            </a:r>
          </a:p>
          <a:p>
            <a:pPr>
              <a:lnSpc>
                <a:spcPct val="90000"/>
              </a:lnSpc>
            </a:pPr>
            <a:r>
              <a:rPr lang="en-US" sz="1050" dirty="0"/>
              <a:t>cut off energy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210463" y="2498936"/>
            <a:ext cx="413468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42019" y="4240769"/>
            <a:ext cx="1612784" cy="383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dirty="0"/>
              <a:t>cut off energy vs. RF amplitude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98091" y="1857222"/>
            <a:ext cx="1032654" cy="2446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50" dirty="0"/>
              <a:t>X-ray window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34594" y="969850"/>
            <a:ext cx="1330814" cy="237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50" dirty="0"/>
              <a:t>X-ray spectrometer</a:t>
            </a:r>
          </a:p>
        </p:txBody>
      </p:sp>
    </p:spTree>
    <p:extLst>
      <p:ext uri="{BB962C8B-B14F-4D97-AF65-F5344CB8AC3E}">
        <p14:creationId xmlns:p14="http://schemas.microsoft.com/office/powerpoint/2010/main" val="1504904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113157"/>
            <a:ext cx="8944567" cy="877163"/>
          </a:xfrm>
        </p:spPr>
        <p:txBody>
          <a:bodyPr/>
          <a:lstStyle/>
          <a:p>
            <a:r>
              <a:rPr lang="en-US" dirty="0"/>
              <a:t>Measure LEBT beam current to evaluate absolute value of RFQ transmission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1859"/>
          <a:stretch/>
        </p:blipFill>
        <p:spPr>
          <a:xfrm>
            <a:off x="129309" y="3842327"/>
            <a:ext cx="3162452" cy="2257349"/>
          </a:xfrm>
          <a:prstGeom prst="rect">
            <a:avLst/>
          </a:prstGeom>
        </p:spPr>
      </p:pic>
      <p:pic>
        <p:nvPicPr>
          <p:cNvPr id="6" name="Picture 6" descr="D:\DATA\RFQ Performance Issues\Figures\Chopper target and lens-2_0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8" r="2114"/>
          <a:stretch/>
        </p:blipFill>
        <p:spPr bwMode="auto">
          <a:xfrm>
            <a:off x="3643329" y="4076819"/>
            <a:ext cx="1953336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004" y="3733800"/>
            <a:ext cx="3454719" cy="25910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9" t="18889" r="10679" b="26667"/>
          <a:stretch/>
        </p:blipFill>
        <p:spPr>
          <a:xfrm>
            <a:off x="79038" y="1143001"/>
            <a:ext cx="3212723" cy="23852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3058" y="1143001"/>
            <a:ext cx="3646726" cy="22989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761" y="1143001"/>
            <a:ext cx="2208399" cy="16562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39218" y="6324839"/>
            <a:ext cx="3021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Courtesy of R. Welton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91761" y="3088858"/>
            <a:ext cx="2372973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/>
              <a:t>88% transmission @44mA</a:t>
            </a:r>
          </a:p>
          <a:p>
            <a:pPr algn="ctr">
              <a:lnSpc>
                <a:spcPct val="90000"/>
              </a:lnSpc>
            </a:pPr>
            <a:r>
              <a:rPr lang="en-US" b="1" dirty="0"/>
              <a:t>Ion Source #6</a:t>
            </a:r>
          </a:p>
        </p:txBody>
      </p:sp>
    </p:spTree>
    <p:extLst>
      <p:ext uri="{BB962C8B-B14F-4D97-AF65-F5344CB8AC3E}">
        <p14:creationId xmlns:p14="http://schemas.microsoft.com/office/powerpoint/2010/main" val="150490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877163"/>
          </a:xfrm>
        </p:spPr>
        <p:txBody>
          <a:bodyPr/>
          <a:lstStyle/>
          <a:p>
            <a:r>
              <a:rPr lang="en-US" dirty="0"/>
              <a:t>Beam energy measurement using Time-Of-Flight technique</a:t>
            </a:r>
          </a:p>
        </p:txBody>
      </p:sp>
      <p:sp>
        <p:nvSpPr>
          <p:cNvPr id="4" name="AutoShape 2" descr="https://snsapp1.sns.ornl.gov/Logbook/WebObjects/Logbook.woa/wa/fetchImageThumbnail?imageID=202080&amp;height=50"/>
          <p:cNvSpPr>
            <a:spLocks noChangeAspect="1" noChangeArrowheads="1"/>
          </p:cNvSpPr>
          <p:nvPr/>
        </p:nvSpPr>
        <p:spPr bwMode="auto">
          <a:xfrm>
            <a:off x="63500" y="-136525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5" y="1206671"/>
            <a:ext cx="6013471" cy="4195763"/>
          </a:xfrm>
        </p:spPr>
      </p:pic>
      <p:grpSp>
        <p:nvGrpSpPr>
          <p:cNvPr id="5" name="Group 4"/>
          <p:cNvGrpSpPr/>
          <p:nvPr/>
        </p:nvGrpSpPr>
        <p:grpSpPr>
          <a:xfrm>
            <a:off x="5871775" y="2525359"/>
            <a:ext cx="2990850" cy="2346326"/>
            <a:chOff x="5870989" y="1482724"/>
            <a:chExt cx="3053936" cy="235585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40" t="6126" r="5293" b="3637"/>
            <a:stretch/>
          </p:blipFill>
          <p:spPr bwMode="auto">
            <a:xfrm>
              <a:off x="5870989" y="1482724"/>
              <a:ext cx="3053936" cy="2355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5949403" y="3578251"/>
              <a:ext cx="2300630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/>
                <a:t>Movable phase detector (BPM)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354058" y="3952875"/>
            <a:ext cx="157286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2520</a:t>
            </a:r>
            <a:r>
              <a:rPr lang="en-US" dirty="0">
                <a:latin typeface="Calibri"/>
              </a:rPr>
              <a:t>±20 </a:t>
            </a:r>
            <a:r>
              <a:rPr lang="en-US" dirty="0" err="1"/>
              <a:t>keV</a:t>
            </a:r>
            <a:r>
              <a:rPr lang="en-US" dirty="0"/>
              <a:t>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706641" y="869467"/>
            <a:ext cx="3304009" cy="1655892"/>
            <a:chOff x="914400" y="1752600"/>
            <a:chExt cx="8292927" cy="3639938"/>
          </a:xfrm>
        </p:grpSpPr>
        <p:pic>
          <p:nvPicPr>
            <p:cNvPr id="14" name="Content Placeholder 4" descr="101010500-m8u-8330-a430_TOP.tif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2" t="11256" r="5036" b="25193"/>
            <a:stretch/>
          </p:blipFill>
          <p:spPr>
            <a:xfrm>
              <a:off x="914400" y="1752600"/>
              <a:ext cx="8292927" cy="336298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227608" y="3882509"/>
              <a:ext cx="1940120" cy="6765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BPM04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 flipV="1">
              <a:off x="3001054" y="3349109"/>
              <a:ext cx="364" cy="5334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821321" y="4556641"/>
              <a:ext cx="951205" cy="835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dirty="0"/>
            </a:p>
          </p:txBody>
        </p:sp>
      </p:grpSp>
      <p:cxnSp>
        <p:nvCxnSpPr>
          <p:cNvPr id="8" name="Straight Arrow Connector 7"/>
          <p:cNvCxnSpPr>
            <a:stCxn id="15" idx="2"/>
          </p:cNvCxnSpPr>
          <p:nvPr/>
        </p:nvCxnSpPr>
        <p:spPr>
          <a:xfrm>
            <a:off x="6616325" y="2146189"/>
            <a:ext cx="117850" cy="6351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89031" y="5905500"/>
            <a:ext cx="708399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Independently confirmed by magnetic spectrometer measurements </a:t>
            </a:r>
          </a:p>
        </p:txBody>
      </p:sp>
    </p:spTree>
    <p:extLst>
      <p:ext uri="{BB962C8B-B14F-4D97-AF65-F5344CB8AC3E}">
        <p14:creationId xmlns:p14="http://schemas.microsoft.com/office/powerpoint/2010/main" val="1504904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7" r="6913"/>
          <a:stretch/>
        </p:blipFill>
        <p:spPr>
          <a:xfrm>
            <a:off x="366270" y="3734559"/>
            <a:ext cx="3670937" cy="25619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Transverse RMS emittance is close to design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4" t="4041" r="3755" b="3657"/>
          <a:stretch/>
        </p:blipFill>
        <p:spPr>
          <a:xfrm>
            <a:off x="351037" y="1038699"/>
            <a:ext cx="3743885" cy="264427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5" t="4315" r="6960" b="5167"/>
          <a:stretch/>
        </p:blipFill>
        <p:spPr>
          <a:xfrm>
            <a:off x="5184250" y="1052421"/>
            <a:ext cx="3554233" cy="26228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1412" y="760837"/>
            <a:ext cx="118494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horizontal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30883" y="758511"/>
            <a:ext cx="915635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vertical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51412" y="3577593"/>
            <a:ext cx="803425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x [mm]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59653" y="3675254"/>
            <a:ext cx="803425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y [mm]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-30825" y="2294641"/>
            <a:ext cx="79419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x’ [rad]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4414239" y="2294641"/>
            <a:ext cx="106670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y’ [radian]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411282" y="4775847"/>
                <a:ext cx="45548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/>
                              <a:ea typeface="Cambria Math"/>
                            </a:rPr>
                            <m:t>𝜖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𝑡𝑟</m:t>
                          </m:r>
                        </m:sub>
                      </m:sSub>
                      <m:r>
                        <a:rPr lang="en-US" sz="2000" i="1" smtClean="0">
                          <a:latin typeface="Cambria Math"/>
                        </a:rPr>
                        <m:t>=</m:t>
                      </m:r>
                      <m:r>
                        <a:rPr lang="en-US" sz="2000" b="0" i="1" smtClean="0">
                          <a:latin typeface="Cambria Math"/>
                        </a:rPr>
                        <m:t>.25−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.35 </m:t>
                      </m:r>
                      <m:r>
                        <a:rPr lang="el-GR" sz="2000" i="1" smtClean="0">
                          <a:latin typeface="Cambria Math"/>
                        </a:rPr>
                        <m:t>𝜋</m:t>
                      </m:r>
                      <m:r>
                        <a:rPr lang="en-US" sz="2000" b="0" i="1" smtClean="0">
                          <a:latin typeface="Cambria Math"/>
                        </a:rPr>
                        <m:t> </m:t>
                      </m:r>
                      <m:r>
                        <a:rPr lang="en-US" sz="2000" b="0" i="1" smtClean="0">
                          <a:latin typeface="Cambria Math"/>
                        </a:rPr>
                        <m:t>𝑚𝑚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𝑚𝑟𝑎𝑑</m:t>
                      </m:r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1282" y="4775847"/>
                <a:ext cx="4554836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4262949" y="5182697"/>
            <a:ext cx="485150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normalized, </a:t>
            </a:r>
          </a:p>
          <a:p>
            <a:pPr algn="ctr">
              <a:lnSpc>
                <a:spcPct val="90000"/>
              </a:lnSpc>
            </a:pPr>
            <a:r>
              <a:rPr lang="en-US" sz="1600" dirty="0"/>
              <a:t>different currents, ion sources, MEBT optics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3237" y="6098017"/>
            <a:ext cx="3461765" cy="39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50" dirty="0"/>
              <a:t>Particle distribution generated from measured emittances and traced back to RFQ exit (</a:t>
            </a:r>
            <a:r>
              <a:rPr lang="en-US" sz="1050" dirty="0" err="1"/>
              <a:t>PyORBIT</a:t>
            </a:r>
            <a:r>
              <a:rPr lang="en-US" sz="105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04904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739270" y="922112"/>
            <a:ext cx="4085059" cy="2246911"/>
            <a:chOff x="914400" y="1752600"/>
            <a:chExt cx="8292927" cy="3639938"/>
          </a:xfrm>
        </p:grpSpPr>
        <p:pic>
          <p:nvPicPr>
            <p:cNvPr id="12" name="Content Placeholder 4" descr="101010500-m8u-8330-a430_TOP.ti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2" t="11256" r="5036" b="25193"/>
            <a:stretch/>
          </p:blipFill>
          <p:spPr>
            <a:xfrm>
              <a:off x="914400" y="1752600"/>
              <a:ext cx="8292927" cy="336298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821321" y="4556641"/>
              <a:ext cx="951205" cy="8358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039" y="151132"/>
            <a:ext cx="8636290" cy="484748"/>
          </a:xfrm>
        </p:spPr>
        <p:txBody>
          <a:bodyPr/>
          <a:lstStyle/>
          <a:p>
            <a:r>
              <a:rPr lang="en-US" dirty="0"/>
              <a:t>Longitudinal beam parameters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8" t="1350" r="6363" b="7158"/>
          <a:stretch/>
        </p:blipFill>
        <p:spPr>
          <a:xfrm>
            <a:off x="251063" y="918353"/>
            <a:ext cx="4149307" cy="2536166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12734" y="3429381"/>
                <a:ext cx="1408527" cy="4892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40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/>
                            </a:rPr>
                            <m:t>𝑝</m:t>
                          </m:r>
                        </m:den>
                      </m:f>
                      <m:r>
                        <a:rPr lang="en-US" sz="1400" b="0" i="1" smtClean="0">
                          <a:latin typeface="Cambria Math"/>
                        </a:rPr>
                        <m:t> [</m:t>
                      </m:r>
                      <m:r>
                        <a:rPr lang="en-US" sz="1400" b="0" i="1" smtClean="0">
                          <a:latin typeface="Cambria Math"/>
                        </a:rPr>
                        <m:t>𝑎𝑟𝑏</m:t>
                      </m:r>
                      <m:r>
                        <a:rPr lang="en-US" sz="1400" b="0" i="1" smtClean="0">
                          <a:latin typeface="Cambria Math"/>
                        </a:rPr>
                        <m:t>. </m:t>
                      </m:r>
                      <m:r>
                        <a:rPr lang="en-US" sz="1400" b="0" i="1" smtClean="0">
                          <a:latin typeface="Cambria Math"/>
                        </a:rPr>
                        <m:t>𝑢𝑛𝑖𝑡𝑠</m:t>
                      </m:r>
                      <m:r>
                        <a:rPr lang="en-US" sz="1400" b="0" i="1" smtClean="0"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2734" y="3429381"/>
                <a:ext cx="1408527" cy="489236"/>
              </a:xfrm>
              <a:prstGeom prst="rect">
                <a:avLst/>
              </a:prstGeom>
              <a:blipFill rotWithShape="1">
                <a:blip r:embed="rId4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 rot="16200000">
                <a:off x="-755688" y="2067664"/>
                <a:ext cx="1916486" cy="28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 smtClean="0">
                          <a:latin typeface="Cambria Math"/>
                        </a:rPr>
                        <m:t>𝐼</m:t>
                      </m:r>
                      <m:r>
                        <a:rPr lang="en-US" sz="1400" b="0" i="1" smtClean="0">
                          <a:latin typeface="Cambria Math"/>
                        </a:rPr>
                        <m:t>𝑛𝑡𝑒𝑛𝑐𝑖𝑡𝑦</m:t>
                      </m:r>
                      <m:r>
                        <a:rPr lang="en-US" sz="1400" b="0" i="1" smtClean="0">
                          <a:latin typeface="Cambria Math"/>
                        </a:rPr>
                        <m:t> [</m:t>
                      </m:r>
                      <m:r>
                        <a:rPr lang="en-US" sz="1400" b="0" i="1" smtClean="0">
                          <a:latin typeface="Cambria Math"/>
                        </a:rPr>
                        <m:t>𝑎𝑟𝑏</m:t>
                      </m:r>
                      <m:r>
                        <a:rPr lang="en-US" sz="1400" b="0" i="1" smtClean="0">
                          <a:latin typeface="Cambria Math"/>
                        </a:rPr>
                        <m:t>. </m:t>
                      </m:r>
                      <m:r>
                        <a:rPr lang="en-US" sz="1400" b="0" i="1" smtClean="0">
                          <a:latin typeface="Cambria Math"/>
                        </a:rPr>
                        <m:t>𝑢𝑛𝑖𝑡𝑠</m:t>
                      </m:r>
                      <m:r>
                        <a:rPr lang="en-US" sz="1400" b="0" i="1" smtClean="0">
                          <a:latin typeface="Cambria Math"/>
                        </a:rPr>
                        <m:t>]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755688" y="2067664"/>
                <a:ext cx="1916486" cy="286232"/>
              </a:xfrm>
              <a:prstGeom prst="rect">
                <a:avLst/>
              </a:prstGeom>
              <a:blipFill rotWithShape="1">
                <a:blip r:embed="rId5"/>
                <a:stretch>
                  <a:fillRect r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58969" y="1247775"/>
            <a:ext cx="2124299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Bunch energy spectrum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646728" y="2352675"/>
            <a:ext cx="2124075" cy="1699043"/>
            <a:chOff x="6350625" y="1247775"/>
            <a:chExt cx="2364750" cy="169904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39" t="12260" r="9770" b="22223"/>
            <a:stretch/>
          </p:blipFill>
          <p:spPr>
            <a:xfrm>
              <a:off x="6350625" y="1247775"/>
              <a:ext cx="2364750" cy="169904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506917" y="1247775"/>
              <a:ext cx="2052165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/>
                <a:t>Energy view screen and slit</a:t>
              </a:r>
            </a:p>
          </p:txBody>
        </p:sp>
      </p:grpSp>
      <p:cxnSp>
        <p:nvCxnSpPr>
          <p:cNvPr id="16" name="Straight Arrow Connector 15"/>
          <p:cNvCxnSpPr/>
          <p:nvPr/>
        </p:nvCxnSpPr>
        <p:spPr>
          <a:xfrm flipV="1">
            <a:off x="6562725" y="2352675"/>
            <a:ext cx="1009650" cy="6453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ction Button: Movie 16">
            <a:hlinkClick r:id="" action="ppaction://noaction" highlightClick="1"/>
          </p:cNvPr>
          <p:cNvSpPr/>
          <p:nvPr/>
        </p:nvSpPr>
        <p:spPr>
          <a:xfrm rot="5400000">
            <a:off x="7426561" y="949553"/>
            <a:ext cx="521208" cy="521208"/>
          </a:xfrm>
          <a:prstGeom prst="actionButtonMovie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17190" y="635880"/>
            <a:ext cx="1258678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video camera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4" t="21584" r="31137" b="39212"/>
          <a:stretch/>
        </p:blipFill>
        <p:spPr>
          <a:xfrm>
            <a:off x="3121260" y="906904"/>
            <a:ext cx="1504987" cy="841584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H="1" flipV="1">
            <a:off x="4307983" y="2638195"/>
            <a:ext cx="735902" cy="5308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Users\sxa\Sasha's Stuff\ITSF\MEBT\measurements\video_BSM\calibration\scan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5" t="9039" r="22709" b="17814"/>
          <a:stretch/>
        </p:blipFill>
        <p:spPr bwMode="auto">
          <a:xfrm>
            <a:off x="7067550" y="3202196"/>
            <a:ext cx="1950216" cy="145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983395" y="4606406"/>
            <a:ext cx="1866216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Beam Shape Monitor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 screen image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7746529" y="2611207"/>
            <a:ext cx="201240" cy="7034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61" y="4244551"/>
            <a:ext cx="3784125" cy="23391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2" t="3116" r="7739" b="5160"/>
          <a:stretch/>
        </p:blipFill>
        <p:spPr>
          <a:xfrm>
            <a:off x="345671" y="4118452"/>
            <a:ext cx="3058903" cy="209946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63231" y="4239383"/>
            <a:ext cx="2834429" cy="237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50" dirty="0"/>
              <a:t>Longitudinal profiles at different slit positions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648942" y="4652623"/>
                <a:ext cx="748718" cy="404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05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05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sz="1050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</m:num>
                        <m:den>
                          <m:r>
                            <a:rPr lang="en-US" sz="1050" b="0" i="1" smtClean="0">
                              <a:latin typeface="Cambria Math"/>
                            </a:rPr>
                            <m:t>𝑝</m:t>
                          </m:r>
                        </m:den>
                      </m:f>
                      <m:r>
                        <a:rPr lang="en-US" sz="105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1050" b="0" i="1" smtClean="0">
                          <a:latin typeface="Cambria Math"/>
                          <a:ea typeface="Cambria Math"/>
                        </a:rPr>
                        <m:t>0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8942" y="4652623"/>
                <a:ext cx="748718" cy="404213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284490" y="4844747"/>
                <a:ext cx="909559" cy="390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05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05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sz="1050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</m:num>
                        <m:den>
                          <m:r>
                            <a:rPr lang="en-US" sz="1050" b="0" i="1" smtClean="0">
                              <a:latin typeface="Cambria Math"/>
                            </a:rPr>
                            <m:t>𝑝</m:t>
                          </m:r>
                        </m:den>
                      </m:f>
                      <m:r>
                        <a:rPr lang="en-US" sz="105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1050" b="0" i="1" smtClean="0">
                          <a:latin typeface="Cambria Math"/>
                          <a:ea typeface="Cambria Math"/>
                        </a:rPr>
                        <m:t>0.2%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4490" y="4844747"/>
                <a:ext cx="909559" cy="390043"/>
              </a:xfrm>
              <a:prstGeom prst="rect">
                <a:avLst/>
              </a:prstGeom>
              <a:blipFill rotWithShape="1">
                <a:blip r:embed="rId12"/>
                <a:stretch>
                  <a:fillRect b="-1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651012" y="5414113"/>
                <a:ext cx="867323" cy="390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05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05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sz="1050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</m:num>
                        <m:den>
                          <m:r>
                            <a:rPr lang="en-US" sz="1050" b="0" i="1" smtClean="0">
                              <a:latin typeface="Cambria Math"/>
                            </a:rPr>
                            <m:t>𝑝</m:t>
                          </m:r>
                        </m:den>
                      </m:f>
                      <m:r>
                        <a:rPr lang="en-US" sz="105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1050" b="0" i="1" smtClean="0">
                          <a:latin typeface="Cambria Math"/>
                          <a:ea typeface="Cambria Math"/>
                        </a:rPr>
                        <m:t>0.3%</m:t>
                      </m:r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1012" y="5414113"/>
                <a:ext cx="867323" cy="390043"/>
              </a:xfrm>
              <a:prstGeom prst="rect">
                <a:avLst/>
              </a:prstGeom>
              <a:blipFill rotWithShape="1">
                <a:blip r:embed="rId13"/>
                <a:stretch>
                  <a:fillRect b="-1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1045667" y="3985447"/>
            <a:ext cx="1537601" cy="237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50" dirty="0"/>
              <a:t>Longitudinal emittance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 rot="16200000">
                <a:off x="-171805" y="4884430"/>
                <a:ext cx="748718" cy="404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05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05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sz="1050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</m:num>
                        <m:den>
                          <m:r>
                            <a:rPr lang="en-US" sz="1050" b="0" i="1" smtClean="0">
                              <a:latin typeface="Cambria Math"/>
                            </a:rPr>
                            <m:t>𝑝</m:t>
                          </m:r>
                        </m:den>
                      </m:f>
                    </m:oMath>
                  </m:oMathPara>
                </a14:m>
                <a:endParaRPr lang="en-US" sz="105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71805" y="4884430"/>
                <a:ext cx="748718" cy="404213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338375" y="6217920"/>
                <a:ext cx="748718" cy="2377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lang="en-US" sz="1050" i="1" smtClean="0">
                        <a:latin typeface="Cambria Math"/>
                        <a:ea typeface="Cambria Math"/>
                      </a:rPr>
                      <m:t>𝜑</m:t>
                    </m:r>
                  </m:oMath>
                </a14:m>
                <a:r>
                  <a:rPr lang="en-US" sz="1050" dirty="0"/>
                  <a:t> [</a:t>
                </a:r>
                <a:r>
                  <a:rPr lang="en-US" sz="1050" dirty="0">
                    <a:latin typeface="Calibri"/>
                  </a:rPr>
                  <a:t>⁰</a:t>
                </a:r>
                <a:r>
                  <a:rPr lang="en-US" sz="1050" dirty="0"/>
                  <a:t>]</a:t>
                </a: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8375" y="6217920"/>
                <a:ext cx="748718" cy="237757"/>
              </a:xfrm>
              <a:prstGeom prst="rect">
                <a:avLst/>
              </a:prstGeom>
              <a:blipFill rotWithShape="1">
                <a:blip r:embed="rId15"/>
                <a:stretch>
                  <a:fillRect t="-5128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4669526" y="6455677"/>
                <a:ext cx="748718" cy="2377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lang="en-US" sz="1050" i="1" smtClean="0">
                        <a:latin typeface="Cambria Math"/>
                        <a:ea typeface="Cambria Math"/>
                      </a:rPr>
                      <m:t>𝜑</m:t>
                    </m:r>
                  </m:oMath>
                </a14:m>
                <a:r>
                  <a:rPr lang="en-US" sz="1050" dirty="0"/>
                  <a:t> [</a:t>
                </a:r>
                <a:r>
                  <a:rPr lang="en-US" sz="1050" dirty="0">
                    <a:latin typeface="Calibri"/>
                  </a:rPr>
                  <a:t>⁰</a:t>
                </a:r>
                <a:r>
                  <a:rPr lang="en-US" sz="1050" dirty="0"/>
                  <a:t>]</a:t>
                </a: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9526" y="6455677"/>
                <a:ext cx="748718" cy="237757"/>
              </a:xfrm>
              <a:prstGeom prst="rect">
                <a:avLst/>
              </a:prstGeom>
              <a:blipFill rotWithShape="1">
                <a:blip r:embed="rId16"/>
                <a:stretch>
                  <a:fillRect t="-5128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5" t="12484" r="57076" b="49994"/>
          <a:stretch/>
        </p:blipFill>
        <p:spPr>
          <a:xfrm>
            <a:off x="3096641" y="1797910"/>
            <a:ext cx="1529608" cy="840285"/>
          </a:xfrm>
          <a:prstGeom prst="rect">
            <a:avLst/>
          </a:prstGeom>
        </p:spPr>
      </p:pic>
      <p:cxnSp>
        <p:nvCxnSpPr>
          <p:cNvPr id="1029" name="Straight Arrow Connector 1028"/>
          <p:cNvCxnSpPr/>
          <p:nvPr/>
        </p:nvCxnSpPr>
        <p:spPr>
          <a:xfrm flipH="1">
            <a:off x="6562725" y="4223204"/>
            <a:ext cx="420670" cy="2539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4904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Power Beam Test (4kW)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4" t="10243" r="386" b="22579"/>
          <a:stretch/>
        </p:blipFill>
        <p:spPr>
          <a:xfrm>
            <a:off x="228599" y="876300"/>
            <a:ext cx="8628873" cy="36004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" t="12211" r="46667"/>
          <a:stretch/>
        </p:blipFill>
        <p:spPr>
          <a:xfrm>
            <a:off x="266699" y="4575380"/>
            <a:ext cx="2257425" cy="17968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" t="13309" r="46770"/>
          <a:stretch/>
        </p:blipFill>
        <p:spPr>
          <a:xfrm>
            <a:off x="6791325" y="4502252"/>
            <a:ext cx="2087219" cy="16604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21751" y="4698497"/>
            <a:ext cx="747320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30mA</a:t>
            </a:r>
          </a:p>
          <a:p>
            <a:pPr algn="ctr">
              <a:lnSpc>
                <a:spcPct val="90000"/>
              </a:lnSpc>
            </a:pPr>
            <a:r>
              <a:rPr lang="en-US" sz="1600" dirty="0"/>
              <a:t>900</a:t>
            </a:r>
            <a:r>
              <a:rPr lang="en-US" sz="1600" dirty="0">
                <a:latin typeface="Symbol" panose="05050102010706020507" pitchFamily="18" charset="2"/>
              </a:rPr>
              <a:t>m</a:t>
            </a:r>
            <a:r>
              <a:rPr lang="en-US" sz="1600" dirty="0"/>
              <a:t>s</a:t>
            </a:r>
          </a:p>
          <a:p>
            <a:pPr algn="ctr">
              <a:lnSpc>
                <a:spcPct val="90000"/>
              </a:lnSpc>
            </a:pPr>
            <a:r>
              <a:rPr lang="en-US" sz="1600" dirty="0"/>
              <a:t>60Hz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63678" y="4688972"/>
            <a:ext cx="74251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50mA</a:t>
            </a:r>
          </a:p>
          <a:p>
            <a:pPr algn="ctr">
              <a:lnSpc>
                <a:spcPct val="90000"/>
              </a:lnSpc>
            </a:pPr>
            <a:r>
              <a:rPr lang="en-US" sz="1600" dirty="0"/>
              <a:t>900</a:t>
            </a:r>
            <a:r>
              <a:rPr lang="en-US" sz="1600" dirty="0">
                <a:latin typeface="Symbol" panose="05050102010706020507" pitchFamily="18" charset="2"/>
              </a:rPr>
              <a:t>m</a:t>
            </a:r>
            <a:r>
              <a:rPr lang="en-US" sz="1600" dirty="0"/>
              <a:t>s</a:t>
            </a:r>
          </a:p>
          <a:p>
            <a:pPr algn="ctr">
              <a:lnSpc>
                <a:spcPct val="90000"/>
              </a:lnSpc>
            </a:pPr>
            <a:r>
              <a:rPr lang="en-US" sz="1600" dirty="0"/>
              <a:t>demo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438525" y="2622047"/>
            <a:ext cx="0" cy="238810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648200" y="1451608"/>
            <a:ext cx="0" cy="405533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5867400" y="2261610"/>
            <a:ext cx="0" cy="282930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647893" y="5010150"/>
            <a:ext cx="1581264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RFQ resonant error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57568" y="5484816"/>
            <a:ext cx="158126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RFQ RF amplitude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10093" y="5079803"/>
            <a:ext cx="158126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Beam current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15005" y="6372225"/>
            <a:ext cx="366638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4kW at 2.5MeV = 1.6MW at 1GeV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91357" y="391793"/>
            <a:ext cx="213391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Courtesy C. Peters</a:t>
            </a:r>
          </a:p>
        </p:txBody>
      </p:sp>
    </p:spTree>
    <p:extLst>
      <p:ext uri="{BB962C8B-B14F-4D97-AF65-F5344CB8AC3E}">
        <p14:creationId xmlns:p14="http://schemas.microsoft.com/office/powerpoint/2010/main" val="1504904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Dependence on the ion source</a:t>
            </a:r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5432045"/>
              </p:ext>
            </p:extLst>
          </p:nvPr>
        </p:nvGraphicFramePr>
        <p:xfrm>
          <a:off x="590131" y="762150"/>
          <a:ext cx="7753770" cy="5571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2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084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625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2305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9721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7333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2698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66821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9048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installed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removed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Days tested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RF set point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LEBT beam 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MEBT beam current </a:t>
                      </a:r>
                      <a:r>
                        <a:rPr lang="en-US" sz="1400" dirty="0" err="1"/>
                        <a:t>typ</a:t>
                      </a:r>
                      <a:r>
                        <a:rPr lang="en-US" sz="1400" dirty="0"/>
                        <a:t>/max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Issues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916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#6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Aug 2014 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Aug 24, 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~14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~60 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~60 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/>
                        <a:t>na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/>
                        <a:t>Edump</a:t>
                      </a:r>
                      <a:r>
                        <a:rPr lang="en-US" sz="1100" dirty="0"/>
                        <a:t> dips (end of run) thin walled insulator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6412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#6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Aug 29, 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Oct 11, 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~2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~60 kW</a:t>
                      </a:r>
                    </a:p>
                    <a:p>
                      <a:pPr algn="ctr"/>
                      <a:r>
                        <a:rPr lang="en-US" sz="1100" dirty="0"/>
                        <a:t>~30 kW</a:t>
                      </a:r>
                    </a:p>
                    <a:p>
                      <a:pPr algn="ctr"/>
                      <a:r>
                        <a:rPr lang="en-US" sz="1100" dirty="0"/>
                        <a:t>~35 kW</a:t>
                      </a:r>
                    </a:p>
                    <a:p>
                      <a:pPr algn="ctr"/>
                      <a:r>
                        <a:rPr lang="en-US" sz="1100" dirty="0"/>
                        <a:t>~40 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~60 mA</a:t>
                      </a:r>
                    </a:p>
                    <a:p>
                      <a:pPr algn="ctr"/>
                      <a:r>
                        <a:rPr lang="en-US" sz="1100" dirty="0"/>
                        <a:t>~13 mA</a:t>
                      </a:r>
                    </a:p>
                    <a:p>
                      <a:pPr algn="ctr"/>
                      <a:r>
                        <a:rPr lang="en-US" sz="1100" dirty="0"/>
                        <a:t>~22</a:t>
                      </a:r>
                      <a:r>
                        <a:rPr lang="en-US" sz="1100" baseline="0" dirty="0"/>
                        <a:t> mA</a:t>
                      </a:r>
                    </a:p>
                    <a:p>
                      <a:pPr algn="ctr"/>
                      <a:r>
                        <a:rPr lang="en-US" sz="1100" baseline="0" dirty="0"/>
                        <a:t>~33 mA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Na</a:t>
                      </a:r>
                    </a:p>
                    <a:p>
                      <a:pPr algn="ctr"/>
                      <a:r>
                        <a:rPr lang="en-US" sz="1100" dirty="0"/>
                        <a:t>8 mA</a:t>
                      </a:r>
                    </a:p>
                    <a:p>
                      <a:pPr algn="ctr"/>
                      <a:r>
                        <a:rPr lang="en-US" sz="1100" dirty="0"/>
                        <a:t>18 mA</a:t>
                      </a:r>
                    </a:p>
                    <a:p>
                      <a:pPr algn="ctr"/>
                      <a:r>
                        <a:rPr lang="en-US" sz="1100" dirty="0"/>
                        <a:t>26 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Struggled with alignment, extractor</a:t>
                      </a:r>
                      <a:r>
                        <a:rPr lang="en-US" sz="1100" baseline="0" dirty="0"/>
                        <a:t> heating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5076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#6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Oct 14, 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Nov 25,</a:t>
                      </a:r>
                      <a:r>
                        <a:rPr lang="en-US" sz="1100" baseline="0" dirty="0"/>
                        <a:t> 2016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~10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~50 kW</a:t>
                      </a:r>
                    </a:p>
                    <a:p>
                      <a:pPr algn="ctr"/>
                      <a:r>
                        <a:rPr lang="en-US" sz="1100" dirty="0"/>
                        <a:t>~55 kW</a:t>
                      </a:r>
                    </a:p>
                    <a:p>
                      <a:pPr algn="ctr"/>
                      <a:r>
                        <a:rPr lang="en-US" sz="1100" dirty="0"/>
                        <a:t>~70 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~45 mA</a:t>
                      </a:r>
                    </a:p>
                    <a:p>
                      <a:pPr algn="ctr"/>
                      <a:r>
                        <a:rPr lang="en-US" sz="1100" dirty="0"/>
                        <a:t>~50 mA</a:t>
                      </a:r>
                    </a:p>
                    <a:p>
                      <a:pPr algn="ctr"/>
                      <a:r>
                        <a:rPr lang="en-US" sz="1100" dirty="0"/>
                        <a:t>C.</a:t>
                      </a:r>
                      <a:r>
                        <a:rPr lang="en-US" sz="1100" baseline="0" dirty="0"/>
                        <a:t> Target failure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~32</a:t>
                      </a:r>
                      <a:r>
                        <a:rPr lang="en-US" sz="1100" baseline="0" dirty="0"/>
                        <a:t> </a:t>
                      </a:r>
                      <a:r>
                        <a:rPr lang="en-US" sz="1100" dirty="0"/>
                        <a:t>mA</a:t>
                      </a:r>
                    </a:p>
                    <a:p>
                      <a:pPr algn="ctr"/>
                      <a:r>
                        <a:rPr lang="en-US" sz="1100" dirty="0"/>
                        <a:t>~44 mA</a:t>
                      </a:r>
                    </a:p>
                    <a:p>
                      <a:pPr algn="ctr"/>
                      <a:r>
                        <a:rPr lang="en-US" sz="1100" dirty="0"/>
                        <a:t>~50 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Aligned with dummy source, </a:t>
                      </a:r>
                      <a:r>
                        <a:rPr lang="en-US" sz="1100" dirty="0" err="1"/>
                        <a:t>o-ring</a:t>
                      </a:r>
                      <a:r>
                        <a:rPr lang="en-US" sz="1100" dirty="0"/>
                        <a:t> unloaded, full power RFQ operation test, bend mode, lost chopper target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6899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x3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Nov 28, 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Dec 9, 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~11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~36 kW</a:t>
                      </a:r>
                    </a:p>
                    <a:p>
                      <a:pPr algn="ctr"/>
                      <a:r>
                        <a:rPr lang="en-US" sz="1100" dirty="0"/>
                        <a:t>~35 kW</a:t>
                      </a:r>
                    </a:p>
                    <a:p>
                      <a:pPr algn="ctr"/>
                      <a:r>
                        <a:rPr lang="en-US" sz="1100" dirty="0"/>
                        <a:t>~43 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~40 mA</a:t>
                      </a:r>
                    </a:p>
                    <a:p>
                      <a:pPr algn="ctr"/>
                      <a:r>
                        <a:rPr lang="en-US" sz="1100" dirty="0"/>
                        <a:t>~44 mA</a:t>
                      </a:r>
                    </a:p>
                    <a:p>
                      <a:pPr algn="ctr"/>
                      <a:r>
                        <a:rPr lang="en-US" sz="1100" dirty="0"/>
                        <a:t>~50 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5D measurements no explicit Cesiation!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2969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#3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Dec 14, 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Jan 25,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~53 kW</a:t>
                      </a:r>
                    </a:p>
                    <a:p>
                      <a:pPr algn="ctr"/>
                      <a:r>
                        <a:rPr lang="en-US" sz="1100" dirty="0"/>
                        <a:t>~44</a:t>
                      </a:r>
                      <a:r>
                        <a:rPr lang="en-US" sz="1100" baseline="0" dirty="0"/>
                        <a:t> kW</a:t>
                      </a:r>
                    </a:p>
                    <a:p>
                      <a:pPr algn="ctr"/>
                      <a:r>
                        <a:rPr lang="en-US" sz="1100" baseline="0" dirty="0"/>
                        <a:t>~43 kW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~46 mA</a:t>
                      </a:r>
                    </a:p>
                    <a:p>
                      <a:pPr algn="ctr"/>
                      <a:r>
                        <a:rPr lang="en-US" sz="1100" dirty="0"/>
                        <a:t>~40</a:t>
                      </a:r>
                      <a:r>
                        <a:rPr lang="en-US" sz="1100" baseline="0" dirty="0"/>
                        <a:t> mA</a:t>
                      </a:r>
                    </a:p>
                    <a:p>
                      <a:pPr algn="ctr"/>
                      <a:r>
                        <a:rPr lang="en-US" sz="1100" baseline="0" dirty="0"/>
                        <a:t>~29 mA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/>
                        <a:t>Edump</a:t>
                      </a:r>
                      <a:r>
                        <a:rPr lang="en-US" sz="1100" dirty="0"/>
                        <a:t> struggles, beam</a:t>
                      </a:r>
                      <a:r>
                        <a:rPr lang="en-US" sz="1100" baseline="0" dirty="0"/>
                        <a:t> decay, 2 min Cs partially recovered beam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1294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x4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Jan 25, 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running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20+ days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~32kW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~40mA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Lens 2 conditioning, plasma ignition, water line leak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39218" y="6431090"/>
            <a:ext cx="3021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Courtesy of R. Welton</a:t>
            </a:r>
          </a:p>
        </p:txBody>
      </p:sp>
    </p:spTree>
    <p:extLst>
      <p:ext uri="{BB962C8B-B14F-4D97-AF65-F5344CB8AC3E}">
        <p14:creationId xmlns:p14="http://schemas.microsoft.com/office/powerpoint/2010/main" val="1504904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RFQ swap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793" y="984885"/>
            <a:ext cx="8642640" cy="4195415"/>
          </a:xfrm>
        </p:spPr>
        <p:txBody>
          <a:bodyPr/>
          <a:lstStyle/>
          <a:p>
            <a:r>
              <a:rPr lang="en-US" dirty="0"/>
              <a:t>~2months to integrate new RFQ in SNS Front End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New vacuum and water controls</a:t>
            </a:r>
          </a:p>
          <a:p>
            <a:r>
              <a:rPr lang="en-US" dirty="0"/>
              <a:t>Need extended shutdown period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Combine with IRP replacement </a:t>
            </a:r>
          </a:p>
          <a:p>
            <a:r>
              <a:rPr lang="en-US" dirty="0"/>
              <a:t>Detailed resource loaded RFQ swap plan is being developed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Start BTF disassembly 1-2 months before RFQ move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Plan includes reintegration of old RFQ to BTF </a:t>
            </a:r>
          </a:p>
          <a:p>
            <a:r>
              <a:rPr lang="en-US" dirty="0">
                <a:solidFill>
                  <a:schemeClr val="accent1"/>
                </a:solidFill>
              </a:rPr>
              <a:t>  </a:t>
            </a:r>
            <a:r>
              <a:rPr lang="en-US" dirty="0"/>
              <a:t>November 2017 is projected BTF decommissioning date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Might change if IRP schedule changes again</a:t>
            </a:r>
          </a:p>
          <a:p>
            <a:r>
              <a:rPr lang="en-US" dirty="0"/>
              <a:t>Develop flexible BTF beam study plans to accommodate any scenario most efficiently</a:t>
            </a:r>
          </a:p>
        </p:txBody>
      </p:sp>
    </p:spTree>
    <p:extLst>
      <p:ext uri="{BB962C8B-B14F-4D97-AF65-F5344CB8AC3E}">
        <p14:creationId xmlns:p14="http://schemas.microsoft.com/office/powerpoint/2010/main" val="1504904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BTF current beam use program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642" y="1213485"/>
            <a:ext cx="8799957" cy="4195415"/>
          </a:xfrm>
        </p:spPr>
        <p:txBody>
          <a:bodyPr/>
          <a:lstStyle/>
          <a:p>
            <a:r>
              <a:rPr lang="en-US" dirty="0"/>
              <a:t>Ion Source testing in real environment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External antenna source</a:t>
            </a:r>
          </a:p>
          <a:p>
            <a:r>
              <a:rPr lang="en-US" dirty="0"/>
              <a:t>Beam diagnostics development 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High dynamic range measurements</a:t>
            </a:r>
          </a:p>
          <a:p>
            <a:r>
              <a:rPr lang="en-US" dirty="0"/>
              <a:t>New SNS accelerator subsystems testing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Controls, Power Supplies, etc. </a:t>
            </a:r>
          </a:p>
          <a:p>
            <a:r>
              <a:rPr lang="en-US" dirty="0"/>
              <a:t> Beam Dynamics Study 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Beam Halo Experiment</a:t>
            </a:r>
          </a:p>
          <a:p>
            <a:pPr lvl="2"/>
            <a:r>
              <a:rPr lang="en-US" dirty="0">
                <a:solidFill>
                  <a:srgbClr val="0070C0"/>
                </a:solidFill>
              </a:rPr>
              <a:t>Funded by NSF grant through University of Tennessee (S. Cousineau is PI)</a:t>
            </a:r>
          </a:p>
          <a:p>
            <a:pPr lvl="2"/>
            <a:r>
              <a:rPr lang="en-US" dirty="0">
                <a:solidFill>
                  <a:srgbClr val="0070C0"/>
                </a:solidFill>
              </a:rPr>
              <a:t>Support for Postdocs, students + some hardware </a:t>
            </a:r>
          </a:p>
          <a:p>
            <a:r>
              <a:rPr lang="en-US" dirty="0"/>
              <a:t>Computer simulations tools benchmarking </a:t>
            </a:r>
          </a:p>
          <a:p>
            <a:pPr lvl="1"/>
            <a:r>
              <a:rPr lang="en-US" dirty="0" err="1">
                <a:solidFill>
                  <a:schemeClr val="accent1"/>
                </a:solidFill>
              </a:rPr>
              <a:t>PyORBIT</a:t>
            </a:r>
            <a:r>
              <a:rPr lang="en-US" dirty="0">
                <a:solidFill>
                  <a:schemeClr val="accent1"/>
                </a:solidFill>
              </a:rPr>
              <a:t> linac simulation code</a:t>
            </a:r>
          </a:p>
        </p:txBody>
      </p:sp>
    </p:spTree>
    <p:extLst>
      <p:ext uri="{BB962C8B-B14F-4D97-AF65-F5344CB8AC3E}">
        <p14:creationId xmlns:p14="http://schemas.microsoft.com/office/powerpoint/2010/main" val="1504904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Intensity Beam Dynamic Experiment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349" y="888379"/>
            <a:ext cx="8890287" cy="1035671"/>
          </a:xfrm>
        </p:spPr>
        <p:txBody>
          <a:bodyPr/>
          <a:lstStyle/>
          <a:p>
            <a:r>
              <a:rPr lang="en-US" sz="2000" dirty="0"/>
              <a:t>To understand mechanism of halo formation</a:t>
            </a:r>
          </a:p>
          <a:p>
            <a:r>
              <a:rPr lang="en-US" sz="2000" dirty="0"/>
              <a:t>Inspired by results of 2001 LEDA halo experiment at Los Alamos </a:t>
            </a:r>
          </a:p>
          <a:p>
            <a:r>
              <a:rPr lang="en-US" sz="2000" dirty="0"/>
              <a:t>We plan to avoid known LEDA experiment deficiencies </a:t>
            </a:r>
          </a:p>
          <a:p>
            <a:endParaRPr lang="en-US" sz="2000" dirty="0"/>
          </a:p>
        </p:txBody>
      </p:sp>
      <p:sp>
        <p:nvSpPr>
          <p:cNvPr id="6" name="Pentagon 5"/>
          <p:cNvSpPr/>
          <p:nvPr/>
        </p:nvSpPr>
        <p:spPr>
          <a:xfrm>
            <a:off x="2305050" y="2543174"/>
            <a:ext cx="2171701" cy="1285876"/>
          </a:xfrm>
          <a:prstGeom prst="homePlate">
            <a:avLst/>
          </a:prstGeom>
          <a:solidFill>
            <a:schemeClr val="bg2"/>
          </a:solidFill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Inject into simplest accelerator structure: FODO line </a:t>
            </a:r>
          </a:p>
        </p:txBody>
      </p:sp>
      <p:sp>
        <p:nvSpPr>
          <p:cNvPr id="7" name="Pentagon 6"/>
          <p:cNvSpPr/>
          <p:nvPr/>
        </p:nvSpPr>
        <p:spPr>
          <a:xfrm>
            <a:off x="4476751" y="2524124"/>
            <a:ext cx="2171701" cy="1285876"/>
          </a:xfrm>
          <a:prstGeom prst="homePlate">
            <a:avLst/>
          </a:prstGeom>
          <a:solidFill>
            <a:schemeClr val="bg2"/>
          </a:solidFill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Measure halo in output beam</a:t>
            </a:r>
          </a:p>
        </p:txBody>
      </p:sp>
      <p:sp>
        <p:nvSpPr>
          <p:cNvPr id="8" name="Pentagon 7"/>
          <p:cNvSpPr/>
          <p:nvPr/>
        </p:nvSpPr>
        <p:spPr>
          <a:xfrm>
            <a:off x="6648452" y="2524124"/>
            <a:ext cx="2171701" cy="1285876"/>
          </a:xfrm>
          <a:prstGeom prst="homePlate">
            <a:avLst/>
          </a:prstGeom>
          <a:solidFill>
            <a:schemeClr val="bg2"/>
          </a:solidFill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Reproduce results in computer simulations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4471988" y="4162425"/>
            <a:ext cx="1790700" cy="847726"/>
          </a:xfrm>
          <a:prstGeom prst="round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State-of-the-art and beyond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5367338" y="3829050"/>
            <a:ext cx="0" cy="3333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6457951" y="4138610"/>
            <a:ext cx="2362201" cy="1270152"/>
          </a:xfrm>
          <a:prstGeom prst="round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Negative LEDA simulation  result was explained by lack of knowledge of initial distribution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7577138" y="3805237"/>
            <a:ext cx="0" cy="3333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109537" y="2524124"/>
            <a:ext cx="7481889" cy="3838577"/>
            <a:chOff x="109537" y="2524124"/>
            <a:chExt cx="7481889" cy="3838577"/>
          </a:xfrm>
        </p:grpSpPr>
        <p:sp>
          <p:nvSpPr>
            <p:cNvPr id="5" name="Pentagon 4"/>
            <p:cNvSpPr/>
            <p:nvPr/>
          </p:nvSpPr>
          <p:spPr>
            <a:xfrm>
              <a:off x="133349" y="2524124"/>
              <a:ext cx="2171701" cy="1285876"/>
            </a:xfrm>
            <a:prstGeom prst="homePlate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chemeClr val="tx1"/>
                  </a:solidFill>
                </a:rPr>
                <a:t>Measure initial particles  distribution in 6D phase space</a:t>
              </a: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228600" y="4152900"/>
              <a:ext cx="1428750" cy="847726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chemeClr val="tx1"/>
                  </a:solidFill>
                </a:rPr>
                <a:t>Has been never done anywhere 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995363" y="3819525"/>
              <a:ext cx="0" cy="33337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ounded Rectangle 10"/>
            <p:cNvSpPr/>
            <p:nvPr/>
          </p:nvSpPr>
          <p:spPr>
            <a:xfrm>
              <a:off x="109537" y="5229225"/>
              <a:ext cx="1666875" cy="1133476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>
                  <a:solidFill>
                    <a:schemeClr val="tx1"/>
                  </a:solidFill>
                </a:rPr>
                <a:t>missed ingredient in LEDA experiment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942974" y="5000626"/>
              <a:ext cx="0" cy="22859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7591426" y="5408762"/>
              <a:ext cx="0" cy="4776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endCxn id="11" idx="3"/>
            </p:cNvCxnSpPr>
            <p:nvPr/>
          </p:nvCxnSpPr>
          <p:spPr>
            <a:xfrm flipH="1" flipV="1">
              <a:off x="1776412" y="5795963"/>
              <a:ext cx="5815014" cy="9048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0490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2" y="236982"/>
            <a:ext cx="8815171" cy="798680"/>
          </a:xfrm>
        </p:spPr>
        <p:txBody>
          <a:bodyPr/>
          <a:lstStyle/>
          <a:p>
            <a:r>
              <a:rPr lang="en-US" dirty="0"/>
              <a:t>SNS Beam Test Facility (BTF) layout, </a:t>
            </a:r>
            <a:r>
              <a:rPr lang="en-US" sz="2400" i="1" dirty="0">
                <a:solidFill>
                  <a:schemeClr val="accent1"/>
                </a:solidFill>
              </a:rPr>
              <a:t>former ITSF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0025" b="136"/>
          <a:stretch/>
        </p:blipFill>
        <p:spPr bwMode="auto">
          <a:xfrm>
            <a:off x="294290" y="972207"/>
            <a:ext cx="6477000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8080339"/>
              </p:ext>
            </p:extLst>
          </p:nvPr>
        </p:nvGraphicFramePr>
        <p:xfrm>
          <a:off x="4556233" y="2475186"/>
          <a:ext cx="4020208" cy="3516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01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101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64982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Particles</a:t>
                      </a:r>
                    </a:p>
                  </a:txBody>
                  <a:tcPr>
                    <a:solidFill>
                      <a:schemeClr val="bg2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en-US" sz="1800" baseline="300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4982">
                <a:tc>
                  <a:txBody>
                    <a:bodyPr/>
                    <a:lstStyle/>
                    <a:p>
                      <a:r>
                        <a:rPr lang="en-US" sz="1800" dirty="0"/>
                        <a:t>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2.5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4982">
                <a:tc>
                  <a:txBody>
                    <a:bodyPr/>
                    <a:lstStyle/>
                    <a:p>
                      <a:r>
                        <a:rPr lang="en-US" sz="1800" dirty="0"/>
                        <a:t>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&lt; 50 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47298">
                <a:tc>
                  <a:txBody>
                    <a:bodyPr/>
                    <a:lstStyle/>
                    <a:p>
                      <a:r>
                        <a:rPr lang="en-US" sz="1800" dirty="0"/>
                        <a:t>Pulse width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&lt; 1 </a:t>
                      </a:r>
                      <a:r>
                        <a:rPr lang="en-US" sz="1800" dirty="0" err="1"/>
                        <a:t>ms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4982">
                <a:tc>
                  <a:txBody>
                    <a:bodyPr/>
                    <a:lstStyle/>
                    <a:p>
                      <a:r>
                        <a:rPr lang="en-US" sz="1800" dirty="0"/>
                        <a:t>Rep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&lt; 60 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09470">
                <a:tc>
                  <a:txBody>
                    <a:bodyPr/>
                    <a:lstStyle/>
                    <a:p>
                      <a:r>
                        <a:rPr lang="en-US" sz="1800" dirty="0"/>
                        <a:t>Beam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&lt; 7.5 kW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8550" y="2351587"/>
            <a:ext cx="239039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Ion Source and LEBT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2959" y="1787995"/>
            <a:ext cx="67197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RFQ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59968" y="1465942"/>
            <a:ext cx="82586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MEBT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19994" y="972207"/>
            <a:ext cx="251863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High Power beam stop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71290" y="1839139"/>
            <a:ext cx="246734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Low Power beam stop</a:t>
            </a:r>
          </a:p>
        </p:txBody>
      </p:sp>
    </p:spTree>
    <p:extLst>
      <p:ext uri="{BB962C8B-B14F-4D97-AF65-F5344CB8AC3E}">
        <p14:creationId xmlns:p14="http://schemas.microsoft.com/office/powerpoint/2010/main" val="4226723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 bwMode="auto">
          <a:xfrm>
            <a:off x="926080" y="2083999"/>
            <a:ext cx="7291389" cy="1035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Develop 6D particles distribution measurement system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Build a test FODO line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Develop reliable halo measurement system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86711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6D Phase space measurement principle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0269" y="863197"/>
            <a:ext cx="7950200" cy="5449967"/>
            <a:chOff x="25400" y="493633"/>
            <a:chExt cx="9144000" cy="5669280"/>
          </a:xfrm>
        </p:grpSpPr>
        <p:pic>
          <p:nvPicPr>
            <p:cNvPr id="5" name="Picture 2" descr="C:\PTC\TempFiles\PICTURES\mebt_emittance_scanner-FULL_3.tif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476"/>
            <a:stretch/>
          </p:blipFill>
          <p:spPr bwMode="auto">
            <a:xfrm>
              <a:off x="25400" y="493633"/>
              <a:ext cx="9144000" cy="5669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310738" y="1224477"/>
              <a:ext cx="1219200" cy="240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dirty="0"/>
                <a:t>SLIT_X_1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2399" y="1224477"/>
              <a:ext cx="1219200" cy="240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dirty="0"/>
                <a:t>SLIT_Y_1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069856" y="945546"/>
              <a:ext cx="1219200" cy="240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dirty="0"/>
                <a:t>SLIT_X_2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943149" y="945546"/>
              <a:ext cx="1219200" cy="240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dirty="0"/>
                <a:t>SLIT_Y_2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1601144" y="1433227"/>
              <a:ext cx="209738" cy="316511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990600" y="1475134"/>
              <a:ext cx="0" cy="402455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 rot="21243651">
              <a:off x="1597180" y="1954944"/>
              <a:ext cx="1219200" cy="384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dirty="0" err="1">
                  <a:solidFill>
                    <a:srgbClr val="0070C0"/>
                  </a:solidFill>
                </a:rPr>
                <a:t>dx</a:t>
              </a:r>
              <a:r>
                <a:rPr lang="en-US" sz="1000" b="1" dirty="0" err="1">
                  <a:solidFill>
                    <a:srgbClr val="0070C0"/>
                  </a:solidFill>
                  <a:sym typeface="Symbol"/>
                </a:rPr>
                <a:t>dy</a:t>
              </a:r>
              <a:endParaRPr lang="en-US" sz="1000" b="1" dirty="0">
                <a:solidFill>
                  <a:srgbClr val="0070C0"/>
                </a:solidFill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000" b="1" dirty="0">
                  <a:solidFill>
                    <a:srgbClr val="0070C0"/>
                  </a:solidFill>
                </a:rPr>
                <a:t>BEAMLET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21279443">
              <a:off x="3568254" y="1673677"/>
              <a:ext cx="1349953" cy="384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dirty="0" err="1">
                  <a:solidFill>
                    <a:srgbClr val="0070C0"/>
                  </a:solidFill>
                </a:rPr>
                <a:t>dx</a:t>
              </a:r>
              <a:r>
                <a:rPr lang="en-US" sz="1000" b="1" dirty="0" err="1">
                  <a:solidFill>
                    <a:srgbClr val="0070C0"/>
                  </a:solidFill>
                  <a:sym typeface="Symbol"/>
                </a:rPr>
                <a:t>dydx</a:t>
              </a:r>
              <a:r>
                <a:rPr lang="en-US" sz="1000" b="1" dirty="0">
                  <a:solidFill>
                    <a:srgbClr val="0070C0"/>
                  </a:solidFill>
                  <a:sym typeface="Symbol"/>
                </a:rPr>
                <a:t>´</a:t>
              </a:r>
              <a:r>
                <a:rPr lang="en-US" sz="1000" b="1" dirty="0" err="1">
                  <a:solidFill>
                    <a:srgbClr val="0070C0"/>
                  </a:solidFill>
                  <a:sym typeface="Symbol"/>
                </a:rPr>
                <a:t>dy</a:t>
              </a:r>
              <a:r>
                <a:rPr lang="en-US" sz="1000" b="1" dirty="0">
                  <a:solidFill>
                    <a:srgbClr val="0070C0"/>
                  </a:solidFill>
                  <a:sym typeface="Symbol"/>
                </a:rPr>
                <a:t>´</a:t>
              </a:r>
              <a:endParaRPr lang="en-US" sz="1000" b="1" dirty="0">
                <a:solidFill>
                  <a:srgbClr val="0070C0"/>
                </a:solidFill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000" b="1" dirty="0">
                  <a:solidFill>
                    <a:srgbClr val="0070C0"/>
                  </a:solidFill>
                </a:rPr>
                <a:t>BEAMLET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55739" y="2252247"/>
              <a:ext cx="390879" cy="79664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3403395" y="1154561"/>
              <a:ext cx="209738" cy="316511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2835081" y="1189028"/>
              <a:ext cx="0" cy="402455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7010400" y="1983580"/>
              <a:ext cx="381000" cy="3810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7772400" y="4038600"/>
              <a:ext cx="1219200" cy="240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dirty="0"/>
                <a:t>SLIT_X_4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715000" y="2488441"/>
              <a:ext cx="1219200" cy="240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dirty="0"/>
                <a:t>SLIT_X_3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620000" y="2895600"/>
              <a:ext cx="1219200" cy="240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dirty="0"/>
                <a:t>RF deflector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351815" y="648294"/>
              <a:ext cx="1219200" cy="384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000" b="1" dirty="0"/>
                <a:t>BENDING MAGNET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V="1">
              <a:off x="7315200" y="4688680"/>
              <a:ext cx="381000" cy="3810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517375" y="3588180"/>
            <a:ext cx="509626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accent1"/>
                </a:solidFill>
              </a:rPr>
              <a:t>Magnetic spectrometer for energy determination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2009" y="4362130"/>
            <a:ext cx="467241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accent1"/>
                </a:solidFill>
              </a:rPr>
              <a:t>RF deflector or other time resolving device for temporal degree of freedom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4896016" y="2921014"/>
            <a:ext cx="393430" cy="5024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4259746" y="4501861"/>
            <a:ext cx="1981200" cy="243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837316" y="5638800"/>
            <a:ext cx="109728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/>
              <a:t>FARADAY CUP or other detector</a:t>
            </a:r>
          </a:p>
        </p:txBody>
      </p:sp>
    </p:spTree>
    <p:extLst>
      <p:ext uri="{BB962C8B-B14F-4D97-AF65-F5344CB8AC3E}">
        <p14:creationId xmlns:p14="http://schemas.microsoft.com/office/powerpoint/2010/main" val="1504904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1269578"/>
          </a:xfrm>
        </p:spPr>
        <p:txBody>
          <a:bodyPr/>
          <a:lstStyle/>
          <a:p>
            <a:r>
              <a:rPr lang="en-US" dirty="0"/>
              <a:t>6D Phase space measurement difficulties: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2800" dirty="0">
                <a:solidFill>
                  <a:srgbClr val="0070C0"/>
                </a:solidFill>
              </a:rPr>
              <a:t>#1 Scan Time!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070260" y="1609571"/>
            <a:ext cx="2102739" cy="2181906"/>
            <a:chOff x="6126861" y="953835"/>
            <a:chExt cx="2102739" cy="2181906"/>
          </a:xfrm>
        </p:grpSpPr>
        <p:grpSp>
          <p:nvGrpSpPr>
            <p:cNvPr id="6" name="Group 5"/>
            <p:cNvGrpSpPr/>
            <p:nvPr/>
          </p:nvGrpSpPr>
          <p:grpSpPr>
            <a:xfrm>
              <a:off x="6172200" y="953835"/>
              <a:ext cx="2057400" cy="1905000"/>
              <a:chOff x="3048000" y="1676400"/>
              <a:chExt cx="1836751" cy="1624120"/>
            </a:xfrm>
          </p:grpSpPr>
          <p:sp>
            <p:nvSpPr>
              <p:cNvPr id="8" name="Cube 7"/>
              <p:cNvSpPr/>
              <p:nvPr/>
            </p:nvSpPr>
            <p:spPr>
              <a:xfrm>
                <a:off x="3048000" y="1676400"/>
                <a:ext cx="1828800" cy="1597152"/>
              </a:xfrm>
              <a:prstGeom prst="cube">
                <a:avLst/>
              </a:prstGeom>
              <a:solidFill>
                <a:schemeClr val="bg2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contourClr>
                  <a:schemeClr val="lt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3276600" y="2065351"/>
                <a:ext cx="0" cy="12161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3509176" y="2076417"/>
                <a:ext cx="0" cy="12161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3733800" y="2084368"/>
                <a:ext cx="0" cy="12161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3961075" y="2084368"/>
                <a:ext cx="0" cy="12161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4191000" y="2084368"/>
                <a:ext cx="0" cy="12161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H="1">
                <a:off x="3276600" y="1676400"/>
                <a:ext cx="381000" cy="381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H="1">
                <a:off x="3509176" y="1691971"/>
                <a:ext cx="381000" cy="381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>
                <a:off x="3733800" y="1676400"/>
                <a:ext cx="381000" cy="381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H="1">
                <a:off x="3962400" y="1676400"/>
                <a:ext cx="381000" cy="381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>
                <a:off x="4191000" y="1676400"/>
                <a:ext cx="381000" cy="381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>
                <a:off x="3048000" y="3073444"/>
                <a:ext cx="14478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H="1">
                <a:off x="3048000" y="2819400"/>
                <a:ext cx="14478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H="1">
                <a:off x="3048000" y="2590800"/>
                <a:ext cx="14478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H="1">
                <a:off x="3048000" y="2362200"/>
                <a:ext cx="14478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H="1">
                <a:off x="3150374" y="1981200"/>
                <a:ext cx="14478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H="1">
                <a:off x="3263349" y="1866900"/>
                <a:ext cx="14478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H="1">
                <a:off x="3360751" y="1752600"/>
                <a:ext cx="14478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H="1" flipV="1">
                <a:off x="4592544" y="1973249"/>
                <a:ext cx="5630" cy="1219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flipH="1" flipV="1">
                <a:off x="4705189" y="1852653"/>
                <a:ext cx="5630" cy="1219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H="1" flipV="1">
                <a:off x="4810872" y="1745980"/>
                <a:ext cx="5630" cy="1219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4495800" y="2673427"/>
                <a:ext cx="381000" cy="39312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H="1">
                <a:off x="4493812" y="2426274"/>
                <a:ext cx="381000" cy="39312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H="1">
                <a:off x="4495800" y="2197674"/>
                <a:ext cx="381000" cy="39312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H="1">
                <a:off x="4503751" y="1957347"/>
                <a:ext cx="381000" cy="39312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/>
            <p:cNvSpPr txBox="1"/>
            <p:nvPr/>
          </p:nvSpPr>
          <p:spPr>
            <a:xfrm>
              <a:off x="6126861" y="2849509"/>
              <a:ext cx="1636988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/>
                <a:t>1    2    ……..     m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109548" y="1857730"/>
            <a:ext cx="3464695" cy="1312423"/>
            <a:chOff x="748120" y="1146126"/>
            <a:chExt cx="3464695" cy="131242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748120" y="1159351"/>
                  <a:ext cx="193268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𝑏𝑖𝑛𝑠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/>
                          </a:rPr>
                          <m:t>=</m:t>
                        </m:r>
                        <m:sSubSup>
                          <m:sSubSupPr>
                            <m:ctrlPr>
                              <a:rPr lang="en-US" sz="2000" b="0" i="1" smtClean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/>
                              </a:rPr>
                              <m:t>𝑚</m:t>
                            </m:r>
                          </m:e>
                          <m:sub/>
                          <m:sup>
                            <m:r>
                              <a:rPr lang="en-US" sz="2000" b="0" i="1" smtClean="0">
                                <a:latin typeface="Cambria Math"/>
                              </a:rPr>
                              <m:t>𝐷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8120" y="1159351"/>
                  <a:ext cx="1932684" cy="369332"/>
                </a:xfrm>
                <a:prstGeom prst="rect">
                  <a:avLst/>
                </a:prstGeom>
                <a:blipFill rotWithShape="1">
                  <a:blip r:embed="rId19"/>
                  <a:stretch>
                    <a:fillRect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TextBox 34"/>
            <p:cNvSpPr txBox="1"/>
            <p:nvPr/>
          </p:nvSpPr>
          <p:spPr>
            <a:xfrm>
              <a:off x="748120" y="1813199"/>
              <a:ext cx="1371600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>
                  <a:solidFill>
                    <a:schemeClr val="accent1"/>
                  </a:solidFill>
                </a:rPr>
                <a:t>Total number of bins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114612" y="1784518"/>
              <a:ext cx="1557220" cy="674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>
                  <a:solidFill>
                    <a:schemeClr val="accent1"/>
                  </a:solidFill>
                </a:rPr>
                <a:t>Number of steps per degree of freedom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V="1">
              <a:off x="1295400" y="1602837"/>
              <a:ext cx="0" cy="23055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H="1" flipV="1">
              <a:off x="2119720" y="1432358"/>
              <a:ext cx="394880" cy="31811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2893222" y="1146126"/>
              <a:ext cx="1319593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>
                  <a:solidFill>
                    <a:schemeClr val="accent1"/>
                  </a:solidFill>
                </a:rPr>
                <a:t>dimensionality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 flipH="1">
              <a:off x="2317160" y="1279916"/>
              <a:ext cx="534677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914459" y="3378604"/>
                <a:ext cx="3313536" cy="313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600" dirty="0"/>
                  <a:t>For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/>
                          </a:rPr>
                          <m:t>𝑚</m:t>
                        </m:r>
                        <m:r>
                          <a:rPr lang="en-US" sz="1600" b="0" i="1" smtClean="0">
                            <a:latin typeface="Cambria Math"/>
                          </a:rPr>
                          <m:t>=10, </m:t>
                        </m:r>
                        <m:r>
                          <a:rPr lang="en-US" sz="1600" b="0" i="1" smtClean="0">
                            <a:latin typeface="Cambria Math"/>
                          </a:rPr>
                          <m:t>𝐷</m:t>
                        </m:r>
                        <m:r>
                          <a:rPr lang="en-US" sz="1600" b="0" i="1" smtClean="0">
                            <a:latin typeface="Cambria Math"/>
                          </a:rPr>
                          <m:t>=6         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/>
                              </a:rPr>
                              <m:t>𝑏𝑖𝑛𝑠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/>
                          </a:rPr>
                          <m:t>=10</m:t>
                        </m:r>
                      </m:e>
                      <m:sup>
                        <m:r>
                          <a:rPr lang="en-US" sz="1600" b="0" i="1" smtClean="0">
                            <a:latin typeface="Cambria Math"/>
                          </a:rPr>
                          <m:t>6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59" y="3378604"/>
                <a:ext cx="3313536" cy="313932"/>
              </a:xfrm>
              <a:prstGeom prst="rect">
                <a:avLst/>
              </a:prstGeom>
              <a:blipFill rotWithShape="1">
                <a:blip r:embed="rId20"/>
                <a:stretch>
                  <a:fillRect l="-735" t="-13462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903908" y="3912004"/>
                <a:ext cx="5209952" cy="4128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600" dirty="0"/>
                  <a:t>Total scan time at 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latin typeface="Cambria Math"/>
                      </a:rPr>
                      <m:t>1 </m:t>
                    </m:r>
                    <m:f>
                      <m:fPr>
                        <m:ctrlPr>
                          <a:rPr lang="en-US" sz="1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/>
                          </a:rPr>
                          <m:t>𝑠𝑡𝑒𝑝</m:t>
                        </m:r>
                      </m:num>
                      <m:den>
                        <m:r>
                          <a:rPr lang="en-US" sz="1600" b="0" i="1" smtClean="0">
                            <a:latin typeface="Cambria Math"/>
                          </a:rPr>
                          <m:t>𝑠𝑒𝑐</m:t>
                        </m:r>
                      </m:den>
                    </m:f>
                    <m:r>
                      <a:rPr lang="en-US" sz="1600" b="0" i="0" smtClean="0">
                        <a:latin typeface="Cambria Math"/>
                      </a:rPr>
                      <m:t>:</m:t>
                    </m:r>
                    <m:sSup>
                      <m:sSupPr>
                        <m:ctrlPr>
                          <a:rPr lang="en-US" sz="16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/>
                          </a:rPr>
                          <m:t>   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/>
                              </a:rPr>
                              <m:t>𝑡𝑜𝑡𝑎𝑙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/>
                          </a:rPr>
                          <m:t>=10</m:t>
                        </m:r>
                      </m:e>
                      <m:sup>
                        <m:r>
                          <a:rPr lang="en-US" sz="1600" b="0" i="1" smtClean="0">
                            <a:latin typeface="Cambria Math"/>
                          </a:rPr>
                          <m:t>6</m:t>
                        </m:r>
                      </m:sup>
                    </m:sSup>
                    <m:r>
                      <a:rPr lang="en-US" sz="1600" b="0" i="1" smtClean="0">
                        <a:latin typeface="Cambria Math"/>
                      </a:rPr>
                      <m:t> </m:t>
                    </m:r>
                    <m:r>
                      <a:rPr lang="en-US" sz="1600" b="0" i="1" smtClean="0">
                        <a:latin typeface="Cambria Math"/>
                      </a:rPr>
                      <m:t>𝑠𝑒𝑐</m:t>
                    </m:r>
                    <m:r>
                      <a:rPr lang="en-US" sz="1600" b="0" i="1" smtClean="0">
                        <a:latin typeface="Cambria Math"/>
                      </a:rPr>
                      <m:t>=280 </m:t>
                    </m:r>
                    <m:r>
                      <a:rPr lang="en-US" sz="1600" b="0" i="1" smtClean="0">
                        <a:latin typeface="Cambria Math"/>
                      </a:rPr>
                      <m:t>h𝑜𝑢𝑟𝑠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908" y="3912004"/>
                <a:ext cx="5209952" cy="412805"/>
              </a:xfrm>
              <a:prstGeom prst="rect">
                <a:avLst/>
              </a:prstGeom>
              <a:blipFill rotWithShape="1">
                <a:blip r:embed="rId21"/>
                <a:stretch>
                  <a:fillRect l="-117" b="-5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903909" y="4433203"/>
                <a:ext cx="5209952" cy="4128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600" dirty="0"/>
                  <a:t>Total scan time at 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latin typeface="Cambria Math"/>
                      </a:rPr>
                      <m:t>10 </m:t>
                    </m:r>
                    <m:f>
                      <m:fPr>
                        <m:ctrlPr>
                          <a:rPr lang="en-US" sz="1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/>
                          </a:rPr>
                          <m:t>𝑠𝑡𝑒𝑝</m:t>
                        </m:r>
                      </m:num>
                      <m:den>
                        <m:r>
                          <a:rPr lang="en-US" sz="1600" b="0" i="1" smtClean="0">
                            <a:latin typeface="Cambria Math"/>
                          </a:rPr>
                          <m:t>𝑠𝑒𝑐</m:t>
                        </m:r>
                      </m:den>
                    </m:f>
                    <m:r>
                      <a:rPr lang="en-US" sz="1600" b="0" i="0" smtClean="0">
                        <a:latin typeface="Cambria Math"/>
                      </a:rPr>
                      <m:t>:</m:t>
                    </m:r>
                    <m:sSup>
                      <m:sSupPr>
                        <m:ctrlPr>
                          <a:rPr lang="en-US" sz="16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/>
                          </a:rPr>
                          <m:t>   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𝑇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/>
                              </a:rPr>
                              <m:t>𝑡𝑜𝑡𝑎𝑙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/>
                          </a:rPr>
                          <m:t>=10</m:t>
                        </m:r>
                      </m:e>
                      <m:sup>
                        <m:r>
                          <a:rPr lang="en-US" sz="1600" b="0" i="1" smtClean="0">
                            <a:latin typeface="Cambria Math"/>
                          </a:rPr>
                          <m:t>5</m:t>
                        </m:r>
                      </m:sup>
                    </m:sSup>
                    <m:r>
                      <a:rPr lang="en-US" sz="1600" b="0" i="1" smtClean="0">
                        <a:latin typeface="Cambria Math"/>
                      </a:rPr>
                      <m:t> </m:t>
                    </m:r>
                    <m:r>
                      <a:rPr lang="en-US" sz="1600" b="0" i="1" smtClean="0">
                        <a:latin typeface="Cambria Math"/>
                      </a:rPr>
                      <m:t>𝑠𝑒𝑐</m:t>
                    </m:r>
                    <m:r>
                      <a:rPr lang="en-US" sz="1600" b="0" i="1" smtClean="0">
                        <a:latin typeface="Cambria Math"/>
                      </a:rPr>
                      <m:t>=28 </m:t>
                    </m:r>
                    <m:r>
                      <a:rPr lang="en-US" sz="1600" b="0" i="1" smtClean="0">
                        <a:latin typeface="Cambria Math"/>
                      </a:rPr>
                      <m:t>h𝑜𝑢𝑟𝑠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909" y="4433203"/>
                <a:ext cx="5209952" cy="412805"/>
              </a:xfrm>
              <a:prstGeom prst="rect">
                <a:avLst/>
              </a:prstGeom>
              <a:blipFill rotWithShape="1">
                <a:blip r:embed="rId22"/>
                <a:stretch>
                  <a:fillRect l="-117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617548" y="5420993"/>
            <a:ext cx="718228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C00000"/>
                </a:solidFill>
              </a:rPr>
              <a:t>Tens of hours of uninterrupted available beam time are required</a:t>
            </a:r>
          </a:p>
        </p:txBody>
      </p:sp>
    </p:spTree>
    <p:extLst>
      <p:ext uri="{BB962C8B-B14F-4D97-AF65-F5344CB8AC3E}">
        <p14:creationId xmlns:p14="http://schemas.microsoft.com/office/powerpoint/2010/main" val="1504904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1269578"/>
          </a:xfrm>
        </p:spPr>
        <p:txBody>
          <a:bodyPr/>
          <a:lstStyle/>
          <a:p>
            <a:r>
              <a:rPr lang="en-US" dirty="0"/>
              <a:t>6D Phase space measurement difficulties: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2800" dirty="0">
                <a:solidFill>
                  <a:srgbClr val="0070C0"/>
                </a:solidFill>
              </a:rPr>
              <a:t>#2 Signal Strength!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36327" y="1710576"/>
                <a:ext cx="8610600" cy="8673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smtClean="0">
                        <a:latin typeface="Cambria Math"/>
                      </a:rPr>
                      <m:t>i</m:t>
                    </m:r>
                    <m:r>
                      <a:rPr lang="en-US" sz="2000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latin typeface="Cambria Math"/>
                        <a:ea typeface="Cambria Math"/>
                      </a:rPr>
                      <m:t>∙</m:t>
                    </m:r>
                    <m:f>
                      <m:f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/>
                          </a:rPr>
                          <m:t>exp</m:t>
                        </m:r>
                        <m:r>
                          <a:rPr lang="en-US" sz="2000" b="0" i="1" smtClean="0">
                            <a:latin typeface="Cambria Math"/>
                          </a:rPr>
                          <m:t>⁡(−</m:t>
                        </m:r>
                        <m:f>
                          <m:fPr>
                            <m:ctrlPr>
                              <a:rPr lang="en-US" sz="2000" b="0" i="1" smtClean="0"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000" b="0" i="1" smtClean="0">
                                <a:latin typeface="Cambria Math"/>
                              </a:rPr>
                              <m:t>2</m:t>
                            </m:r>
                            <m:sSubSup>
                              <m:sSubSupPr>
                                <m:ctrlPr>
                                  <a:rPr lang="en-US" sz="2000" b="0" i="1" smtClean="0">
                                    <a:latin typeface="Cambria Math"/>
                                  </a:rPr>
                                </m:ctrlPr>
                              </m:sSubSupPr>
                              <m:e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/>
                                        <a:ea typeface="Cambria Math"/>
                                      </a:rPr>
                                      <m:t>𝜎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sub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𝑥</m:t>
                                </m:r>
                              </m:sub>
                              <m:sup/>
                            </m:sSubSup>
                          </m:den>
                        </m:f>
                        <m:r>
                          <a:rPr lang="en-US" sz="2000" i="1"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0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000" i="1">
                                    <a:latin typeface="Cambria Math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′</m:t>
                                </m:r>
                                <m:r>
                                  <a:rPr lang="en-US" sz="20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  <m:sSubSup>
                              <m:sSubSupPr>
                                <m:ctrlPr>
                                  <a:rPr lang="en-US" sz="2000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latin typeface="Cambria Math"/>
                                        <a:ea typeface="Cambria Math"/>
                                      </a:rPr>
                                      <m:t>𝜎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sub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′</m:t>
                                    </m:r>
                                  </m:sup>
                                </m:sSup>
                              </m:sub>
                              <m:sup/>
                            </m:sSubSup>
                          </m:den>
                        </m:f>
                        <m:r>
                          <a:rPr lang="en-US" sz="2000" i="1"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0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  <m:sSubSup>
                              <m:sSubSupPr>
                                <m:ctrlPr>
                                  <a:rPr lang="en-US" sz="2000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latin typeface="Cambria Math"/>
                                        <a:ea typeface="Cambria Math"/>
                                      </a:rPr>
                                      <m:t>𝜎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sub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𝑦</m:t>
                                </m:r>
                              </m:sub>
                              <m:sup/>
                            </m:sSubSup>
                          </m:den>
                        </m:f>
                        <m:r>
                          <a:rPr lang="en-US" sz="2000" i="1"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0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sup>
                                <m:r>
                                  <a:rPr lang="en-US" sz="20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  <m:sSubSup>
                              <m:sSubSupPr>
                                <m:ctrlPr>
                                  <a:rPr lang="en-US" sz="2000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latin typeface="Cambria Math"/>
                                        <a:ea typeface="Cambria Math"/>
                                      </a:rPr>
                                      <m:t>𝜎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sub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/>
                                      </a:rPr>
                                      <m:t>′</m:t>
                                    </m:r>
                                  </m:sup>
                                </m:sSup>
                              </m:sub>
                              <m:sup/>
                            </m:sSubSup>
                          </m:den>
                        </m:f>
                        <m:r>
                          <a:rPr lang="en-US" sz="2000" i="1"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0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𝑤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  <m:sSubSup>
                              <m:sSubSupPr>
                                <m:ctrlPr>
                                  <a:rPr lang="en-US" sz="2000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latin typeface="Cambria Math"/>
                                        <a:ea typeface="Cambria Math"/>
                                      </a:rPr>
                                      <m:t>𝜎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sub>
                                <m:r>
                                  <a:rPr lang="en-US" sz="2000" b="0" i="1" smtClean="0">
                                    <a:latin typeface="Cambria Math"/>
                                  </a:rPr>
                                  <m:t>𝑤</m:t>
                                </m:r>
                              </m:sub>
                              <m:sup/>
                            </m:sSubSup>
                          </m:den>
                        </m:f>
                        <m:r>
                          <a:rPr lang="en-US" sz="2000" i="1"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0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000" i="1" smtClean="0">
                                    <a:latin typeface="Cambria Math"/>
                                    <a:ea typeface="Cambria Math"/>
                                  </a:rPr>
                                  <m:t>𝜑</m:t>
                                </m:r>
                              </m:e>
                              <m:sup>
                                <m:r>
                                  <a:rPr lang="en-US" sz="20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  <m:sSubSup>
                              <m:sSubSupPr>
                                <m:ctrlPr>
                                  <a:rPr lang="en-US" sz="2000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sSup>
                                  <m:sSupPr>
                                    <m:ctrlPr>
                                      <a:rPr lang="en-US" sz="20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latin typeface="Cambria Math"/>
                                        <a:ea typeface="Cambria Math"/>
                                      </a:rPr>
                                      <m:t>𝜎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sub>
                                <m:r>
                                  <a:rPr lang="en-US" sz="2000" i="1" smtClean="0">
                                    <a:latin typeface="Cambria Math"/>
                                    <a:ea typeface="Cambria Math"/>
                                  </a:rPr>
                                  <m:t>𝜑</m:t>
                                </m:r>
                              </m:sub>
                              <m:sup/>
                            </m:sSubSup>
                          </m:den>
                        </m:f>
                        <m:r>
                          <a:rPr lang="en-US" sz="2000" b="0" i="1" smtClean="0"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a:rPr lang="en-US" sz="2000" b="0" i="1" smtClean="0">
                            <a:latin typeface="Cambria Math"/>
                          </a:rPr>
                          <m:t>8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/>
                                <a:ea typeface="Cambria Math"/>
                              </a:rPr>
                              <m:t>𝜋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den>
                    </m:f>
                    <m:f>
                      <m:f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/>
                                <a:ea typeface="Cambria Math"/>
                              </a:rPr>
                              <m:t>∆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𝑥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2000" i="1" smtClean="0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</a:rPr>
                              <m:t>𝑥</m:t>
                            </m:r>
                          </m:sub>
                          <m:sup/>
                        </m:sSubSup>
                      </m:den>
                    </m:f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  <a:ea typeface="Cambria Math"/>
                              </a:rPr>
                              <m:t>∆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2000" b="0" i="1" smtClean="0">
                                <a:latin typeface="Cambria Math"/>
                              </a:rPr>
                              <m:t>′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2000" b="0" i="1" smtClean="0">
                                <a:latin typeface="Cambria Math"/>
                              </a:rPr>
                              <m:t>′</m:t>
                            </m:r>
                          </m:sub>
                          <m:sup/>
                        </m:sSubSup>
                      </m:den>
                    </m:f>
                    <m:f>
                      <m:fPr>
                        <m:ctrlPr>
                          <a:rPr lang="en-US" sz="2000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  <a:ea typeface="Cambria Math"/>
                              </a:rPr>
                              <m:t>∆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  <a:ea typeface="Cambria Math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  <a:ea typeface="Cambria Math"/>
                              </a:rPr>
                              <m:t>𝑦</m:t>
                            </m:r>
                          </m:sub>
                          <m:sup/>
                        </m:sSubSup>
                      </m:den>
                    </m:f>
                    <m:f>
                      <m:fPr>
                        <m:ctrlPr>
                          <a:rPr lang="en-US" sz="2000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  <a:ea typeface="Cambria Math"/>
                              </a:rPr>
                              <m:t>∆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  <a:ea typeface="Cambria Math"/>
                              </a:rPr>
                              <m:t>𝑦</m:t>
                            </m:r>
                            <m:r>
                              <a:rPr lang="en-US" sz="2000" b="0" i="1" smtClean="0">
                                <a:latin typeface="Cambria Math"/>
                                <a:ea typeface="Cambria Math"/>
                              </a:rPr>
                              <m:t>′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  <a:ea typeface="Cambria Math"/>
                              </a:rPr>
                              <m:t>𝑦</m:t>
                            </m:r>
                            <m:r>
                              <a:rPr lang="en-US" sz="2000" b="0" i="1" smtClean="0">
                                <a:latin typeface="Cambria Math"/>
                                <a:ea typeface="Cambria Math"/>
                              </a:rPr>
                              <m:t>′</m:t>
                            </m:r>
                          </m:sub>
                          <m:sup/>
                        </m:sSubSup>
                      </m:den>
                    </m:f>
                    <m:f>
                      <m:fPr>
                        <m:ctrlPr>
                          <a:rPr lang="en-US" sz="2000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  <a:ea typeface="Cambria Math"/>
                              </a:rPr>
                              <m:t>∆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  <a:ea typeface="Cambria Math"/>
                              </a:rPr>
                              <m:t>𝑤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/>
                                <a:ea typeface="Cambria Math"/>
                              </a:rPr>
                              <m:t>𝑤</m:t>
                            </m:r>
                          </m:sub>
                          <m:sup/>
                        </m:sSubSup>
                      </m:den>
                    </m:f>
                    <m:f>
                      <m:fPr>
                        <m:ctrlPr>
                          <a:rPr lang="en-US" sz="2000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  <a:ea typeface="Cambria Math"/>
                              </a:rPr>
                              <m:t>∆</m:t>
                            </m:r>
                          </m:e>
                          <m:sub>
                            <m:r>
                              <a:rPr lang="en-US" sz="2000" i="1" smtClean="0">
                                <a:latin typeface="Cambria Math"/>
                                <a:ea typeface="Cambria Math"/>
                              </a:rPr>
                              <m:t>𝜑</m:t>
                            </m:r>
                          </m:sub>
                        </m:sSub>
                      </m:num>
                      <m:den>
                        <m:sSubSup>
                          <m:sSubSup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2000" i="1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000" i="1" smtClean="0">
                                <a:latin typeface="Cambria Math"/>
                                <a:ea typeface="Cambria Math"/>
                              </a:rPr>
                              <m:t>𝜑</m:t>
                            </m:r>
                          </m:sub>
                          <m:sup/>
                        </m:sSubSup>
                      </m:den>
                    </m:f>
                    <m:r>
                      <a:rPr lang="en-US" sz="2000" i="1">
                        <a:latin typeface="Cambria Math"/>
                        <a:ea typeface="Cambria Math"/>
                      </a:rPr>
                      <m:t>≈</m:t>
                    </m:r>
                    <m:f>
                      <m:fPr>
                        <m:ctrlPr>
                          <a:rPr lang="en-US" sz="200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2000" b="0" i="1" smtClean="0">
                                <a:latin typeface="Cambria Math"/>
                                <a:ea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/>
                                <a:ea typeface="Cambria Math"/>
                              </a:rPr>
                              <m:t>exp</m:t>
                            </m:r>
                          </m:fName>
                          <m:e>
                            <m:r>
                              <a:rPr lang="en-US" sz="2000" b="0" i="1" smtClean="0">
                                <a:latin typeface="Cambria Math"/>
                                <a:ea typeface="Cambria Math"/>
                              </a:rPr>
                              <m:t>(…)</m:t>
                            </m:r>
                          </m:e>
                        </m:func>
                      </m:num>
                      <m:den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8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/>
                                <a:ea typeface="Cambria Math"/>
                              </a:rPr>
                              <m:t>𝜋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sup>
                        </m:sSup>
                      </m:den>
                    </m:f>
                    <m:sSup>
                      <m:sSupPr>
                        <m:ctrlPr>
                          <a:rPr lang="en-US" sz="200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(</m:t>
                        </m:r>
                        <m:f>
                          <m:fPr>
                            <m:type m:val="skw"/>
                            <m:ctrlPr>
                              <a:rPr lang="en-US" sz="2000" b="0" i="1" smtClean="0">
                                <a:latin typeface="Cambria Math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/>
                                <a:ea typeface="Cambria Math"/>
                              </a:rPr>
                              <m:t>∆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den>
                        </m:f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)</m:t>
                        </m:r>
                      </m:e>
                      <m:sup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6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327" y="1710576"/>
                <a:ext cx="8610600" cy="867353"/>
              </a:xfrm>
              <a:prstGeom prst="rect">
                <a:avLst/>
              </a:prstGeom>
              <a:blipFill rotWithShape="1">
                <a:blip r:embed="rId2"/>
                <a:stretch>
                  <a:fillRect t="-2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353485" y="2852374"/>
            <a:ext cx="6872578" cy="361436"/>
            <a:chOff x="559667" y="2458591"/>
            <a:chExt cx="6872578" cy="3614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559667" y="2458591"/>
                  <a:ext cx="1682768" cy="3416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dirty="0"/>
                    <a:t>For     </a:t>
                  </a:r>
                  <a14:m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∆</m:t>
                          </m:r>
                        </m:num>
                        <m:den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𝜎</m:t>
                          </m:r>
                        </m:den>
                      </m:f>
                      <m:r>
                        <a:rPr lang="en-US" i="1"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en-US" i="1">
                          <a:latin typeface="Cambria Math"/>
                        </a:rPr>
                        <m:t>.2 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667" y="2458591"/>
                  <a:ext cx="1682768" cy="341632"/>
                </a:xfrm>
                <a:prstGeom prst="rect">
                  <a:avLst/>
                </a:prstGeom>
                <a:blipFill rotWithShape="1">
                  <a:blip r:embed="rId18"/>
                  <a:stretch>
                    <a:fillRect l="-2536" t="-135714" r="-725" b="-1910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4645841" y="2478395"/>
                  <a:ext cx="2786404" cy="3416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r>
                    <a:rPr lang="en-US" dirty="0"/>
                    <a:t>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𝑖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≈</m:t>
                      </m:r>
                      <m:sSub>
                        <m:sSubPr>
                          <m:ctrlPr>
                            <a:rPr lang="en-US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en-US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2.6</m:t>
                      </m:r>
                      <m:sSup>
                        <m:sSup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∙10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−7</m:t>
                          </m:r>
                        </m:sup>
                      </m:sSup>
                      <m:r>
                        <a:rPr lang="en-US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exp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⁡(…)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5841" y="2478395"/>
                  <a:ext cx="2786404" cy="341632"/>
                </a:xfrm>
                <a:prstGeom prst="rect">
                  <a:avLst/>
                </a:prstGeom>
                <a:blipFill rotWithShape="1">
                  <a:blip r:embed="rId19"/>
                  <a:stretch>
                    <a:fillRect r="-438" b="-160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/>
            <p:cNvSpPr txBox="1"/>
            <p:nvPr/>
          </p:nvSpPr>
          <p:spPr>
            <a:xfrm>
              <a:off x="2343678" y="2464867"/>
              <a:ext cx="2377575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current after all 6 slits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28600" y="3584768"/>
                <a:ext cx="4998421" cy="34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/>
                  <a:t>Number of particles in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/>
                        <a:ea typeface="Cambria Math"/>
                      </a:rPr>
                      <m:t>≈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32 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𝑚𝐴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,   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𝜏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≈50 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𝜇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𝑠</m:t>
                    </m:r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3584768"/>
                <a:ext cx="4998421" cy="341632"/>
              </a:xfrm>
              <a:prstGeom prst="rect">
                <a:avLst/>
              </a:prstGeom>
              <a:blipFill rotWithShape="1">
                <a:blip r:embed="rId20"/>
                <a:stretch>
                  <a:fillRect l="-366" t="-16071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105400" y="3576154"/>
                <a:ext cx="2863091" cy="341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/>
                  <a:t> beam pulse is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/>
                        <a:ea typeface="Cambria Math"/>
                      </a:rPr>
                      <m:t>≈</m:t>
                    </m:r>
                    <m:sSup>
                      <m:sSupPr>
                        <m:ctrlPr>
                          <a:rPr lang="en-US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13</m:t>
                        </m:r>
                      </m:sup>
                    </m:sSup>
                    <m:r>
                      <a:rPr lang="en-US" i="1" smtClean="0">
                        <a:latin typeface="Cambria Math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5400" y="3576154"/>
                <a:ext cx="2863091" cy="341632"/>
              </a:xfrm>
              <a:prstGeom prst="rect">
                <a:avLst/>
              </a:prstGeom>
              <a:blipFill rotWithShape="1">
                <a:blip r:embed="rId21"/>
                <a:stretch>
                  <a:fillRect t="-16071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36327" y="4127190"/>
                <a:ext cx="8290346" cy="6740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/>
                  <a:t>Number of particles after 6 slits: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𝐹𝐶</m:t>
                        </m:r>
                      </m:sub>
                    </m:sSub>
                    <m:r>
                      <a:rPr lang="en-US" i="1">
                        <a:latin typeface="Cambria Math"/>
                        <a:ea typeface="Cambria Math"/>
                      </a:rPr>
                      <m:t>≈2.6</m:t>
                    </m:r>
                    <m:sSup>
                      <m:sSup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∙10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6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en-US" dirty="0"/>
                  <a:t> at the distribution center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r</m:t>
                    </m:r>
                    <m:r>
                      <a:rPr lang="en-US" i="1">
                        <a:latin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0</m:t>
                    </m:r>
                  </m:oMath>
                </a14:m>
                <a:endParaRPr lang="en-US" sz="2400" dirty="0"/>
              </a:p>
              <a:p>
                <a:pPr algn="ctr">
                  <a:lnSpc>
                    <a:spcPct val="9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327" y="4127190"/>
                <a:ext cx="8290346" cy="674031"/>
              </a:xfrm>
              <a:prstGeom prst="rect">
                <a:avLst/>
              </a:prstGeom>
              <a:blipFill rotWithShape="1">
                <a:blip r:embed="rId22"/>
                <a:stretch>
                  <a:fillRect l="-1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3731896" y="4194996"/>
            <a:ext cx="1584060" cy="346153"/>
          </a:xfrm>
          <a:prstGeom prst="rect">
            <a:avLst/>
          </a:prstGeom>
          <a:noFill/>
          <a:ln>
            <a:solidFill>
              <a:srgbClr val="C0000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contourClr>
              <a:schemeClr val="lt1"/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045778" y="4874127"/>
            <a:ext cx="2839368" cy="1269354"/>
            <a:chOff x="5562937" y="4552063"/>
            <a:chExt cx="2839368" cy="126935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5562937" y="4552063"/>
                  <a:ext cx="2839368" cy="4247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𝐹𝐶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1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.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6</m:t>
                      </m:r>
                      <m:sSup>
                        <m:sSup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∙10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6</m:t>
                          </m:r>
                        </m:sup>
                      </m:sSup>
                      <m:r>
                        <a:rPr lang="en-US" i="1">
                          <a:latin typeface="Cambria Math"/>
                        </a:rPr>
                        <m:t> </m:t>
                      </m:r>
                    </m:oMath>
                  </a14:m>
                  <a:r>
                    <a:rPr lang="en-US" dirty="0"/>
                    <a:t> at 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r</m:t>
                      </m:r>
                      <m:r>
                        <a:rPr lang="en-US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2 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𝜎</m:t>
                      </m:r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2937" y="4552063"/>
                  <a:ext cx="2839368" cy="424732"/>
                </a:xfrm>
                <a:prstGeom prst="rect">
                  <a:avLst/>
                </a:prstGeom>
                <a:blipFill rotWithShape="1">
                  <a:blip r:embed="rId26"/>
                  <a:stretch>
                    <a:fillRect b="-1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5588585" y="4987193"/>
                  <a:ext cx="2788072" cy="4247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𝐹𝐶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2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.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9</m:t>
                      </m:r>
                      <m:sSup>
                        <m:sSupPr>
                          <m:ctrlPr>
                            <a:rPr lang="en-US" i="1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∙10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4</m:t>
                          </m:r>
                        </m:sup>
                      </m:sSup>
                    </m:oMath>
                  </a14:m>
                  <a:r>
                    <a:rPr lang="en-US" dirty="0"/>
                    <a:t> at 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r</m:t>
                      </m:r>
                      <m:r>
                        <a:rPr lang="en-US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3 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𝜎</m:t>
                      </m:r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8585" y="4987193"/>
                  <a:ext cx="2788072" cy="424732"/>
                </a:xfrm>
                <a:prstGeom prst="rect">
                  <a:avLst/>
                </a:prstGeom>
                <a:blipFill rotWithShape="1">
                  <a:blip r:embed="rId24"/>
                  <a:stretch>
                    <a:fillRect b="-1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5588585" y="5396685"/>
                  <a:ext cx="2376163" cy="4247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𝐹𝐶</m:t>
                          </m:r>
                        </m:sub>
                      </m:sSub>
                      <m:r>
                        <a:rPr lang="en-US" i="1">
                          <a:latin typeface="Cambria Math"/>
                          <a:ea typeface="Cambria Math"/>
                        </a:rPr>
                        <m:t>≈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9.7</m:t>
                      </m:r>
                    </m:oMath>
                  </a14:m>
                  <a:r>
                    <a:rPr lang="en-US" dirty="0"/>
                    <a:t>  at 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r</m:t>
                      </m:r>
                      <m:r>
                        <a:rPr lang="en-US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5 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𝜎</m:t>
                      </m:r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88585" y="5396685"/>
                  <a:ext cx="2376163" cy="424732"/>
                </a:xfrm>
                <a:prstGeom prst="rect">
                  <a:avLst/>
                </a:prstGeom>
                <a:blipFill rotWithShape="1">
                  <a:blip r:embed="rId25"/>
                  <a:stretch>
                    <a:fillRect b="-1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17380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771146" cy="406265"/>
          </a:xfrm>
        </p:spPr>
        <p:txBody>
          <a:bodyPr/>
          <a:lstStyle/>
          <a:p>
            <a:r>
              <a:rPr lang="en-US" sz="2400" dirty="0"/>
              <a:t>6D Phase space measurement Implementation at BTF</a:t>
            </a:r>
          </a:p>
        </p:txBody>
      </p:sp>
      <p:pic>
        <p:nvPicPr>
          <p:cNvPr id="5" name="Content Placeholder 4" descr="101010500-m8u-8330-a430_TOP.ti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2" t="11256" r="5036" b="25193"/>
          <a:stretch/>
        </p:blipFill>
        <p:spPr>
          <a:xfrm>
            <a:off x="914400" y="1752600"/>
            <a:ext cx="8292927" cy="3362988"/>
          </a:xfrm>
        </p:spPr>
      </p:pic>
      <p:cxnSp>
        <p:nvCxnSpPr>
          <p:cNvPr id="6" name="Straight Arrow Connector 5"/>
          <p:cNvCxnSpPr/>
          <p:nvPr/>
        </p:nvCxnSpPr>
        <p:spPr>
          <a:xfrm>
            <a:off x="152400" y="3124200"/>
            <a:ext cx="66446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2400" y="26670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Beam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57400" y="1143000"/>
            <a:ext cx="1676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Quadrupoles</a:t>
            </a:r>
          </a:p>
        </p:txBody>
      </p:sp>
      <p:cxnSp>
        <p:nvCxnSpPr>
          <p:cNvPr id="9" name="Straight Arrow Connector 8"/>
          <p:cNvCxnSpPr>
            <a:stCxn id="8" idx="2"/>
          </p:cNvCxnSpPr>
          <p:nvPr/>
        </p:nvCxnSpPr>
        <p:spPr>
          <a:xfrm flipH="1">
            <a:off x="2286000" y="1512332"/>
            <a:ext cx="609602" cy="10022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8" idx="2"/>
          </p:cNvCxnSpPr>
          <p:nvPr/>
        </p:nvCxnSpPr>
        <p:spPr>
          <a:xfrm>
            <a:off x="2895602" y="1512332"/>
            <a:ext cx="1142998" cy="100226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8" idx="2"/>
          </p:cNvCxnSpPr>
          <p:nvPr/>
        </p:nvCxnSpPr>
        <p:spPr>
          <a:xfrm flipH="1">
            <a:off x="1447800" y="1512332"/>
            <a:ext cx="1447802" cy="92606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41064" y="5353050"/>
            <a:ext cx="2864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pairs of movable slits for</a:t>
            </a:r>
          </a:p>
          <a:p>
            <a:r>
              <a:rPr lang="en-US" dirty="0"/>
              <a:t>x, x’, y, y’ selection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3733806" y="4267200"/>
            <a:ext cx="304794" cy="1066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038600" y="4724400"/>
            <a:ext cx="1207234" cy="6096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248400" y="4114800"/>
            <a:ext cx="345345" cy="12192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438900" y="978932"/>
            <a:ext cx="232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90-DEG. BENDING MAGNET (spectrometer)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6593746" y="1512332"/>
            <a:ext cx="707167" cy="123086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391400" y="4578131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Bunch Shape </a:t>
            </a:r>
          </a:p>
          <a:p>
            <a:r>
              <a:rPr lang="en-US" dirty="0"/>
              <a:t>Monitor (z)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7134227" y="4419600"/>
            <a:ext cx="333374" cy="3810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562598" y="5353050"/>
            <a:ext cx="1676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Movable slit for energy selection (z’)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24981" y="5491549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Faraday Cup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6947329" y="4724400"/>
            <a:ext cx="672673" cy="7620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260741" y="917376"/>
            <a:ext cx="1682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Movable </a:t>
            </a:r>
          </a:p>
          <a:p>
            <a:r>
              <a:rPr lang="en-US" dirty="0"/>
              <a:t>View Screen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4947017" y="1563707"/>
            <a:ext cx="234584" cy="125569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0644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X-Y Slits arrangement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27"/>
          <a:stretch/>
        </p:blipFill>
        <p:spPr>
          <a:xfrm>
            <a:off x="5105400" y="533400"/>
            <a:ext cx="3352800" cy="562553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13"/>
          <a:stretch/>
        </p:blipFill>
        <p:spPr>
          <a:xfrm>
            <a:off x="143122" y="652007"/>
            <a:ext cx="4792921" cy="42247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07327" y="5559287"/>
            <a:ext cx="266451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200-by-200 </a:t>
            </a:r>
            <a:r>
              <a:rPr lang="el-GR" dirty="0"/>
              <a:t>μ</a:t>
            </a:r>
            <a:r>
              <a:rPr lang="en-US" dirty="0"/>
              <a:t>m aperture</a:t>
            </a:r>
          </a:p>
        </p:txBody>
      </p:sp>
      <p:cxnSp>
        <p:nvCxnSpPr>
          <p:cNvPr id="10" name="Straight Arrow Connector 9"/>
          <p:cNvCxnSpPr>
            <a:stCxn id="8" idx="3"/>
          </p:cNvCxnSpPr>
          <p:nvPr/>
        </p:nvCxnSpPr>
        <p:spPr>
          <a:xfrm flipV="1">
            <a:off x="3871839" y="3590925"/>
            <a:ext cx="2786136" cy="21391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3"/>
          </p:cNvCxnSpPr>
          <p:nvPr/>
        </p:nvCxnSpPr>
        <p:spPr>
          <a:xfrm flipH="1" flipV="1">
            <a:off x="2743200" y="2362200"/>
            <a:ext cx="1128639" cy="33679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86738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6D Phase space measurement progress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268" y="1080135"/>
            <a:ext cx="8642640" cy="4195415"/>
          </a:xfrm>
        </p:spPr>
        <p:txBody>
          <a:bodyPr/>
          <a:lstStyle/>
          <a:p>
            <a:r>
              <a:rPr lang="en-US" dirty="0"/>
              <a:t>4D scan</a:t>
            </a:r>
          </a:p>
          <a:p>
            <a:pPr lvl="1"/>
            <a:r>
              <a:rPr lang="en-US" dirty="0"/>
              <a:t>Well developed automated script</a:t>
            </a:r>
          </a:p>
          <a:p>
            <a:pPr lvl="1"/>
            <a:r>
              <a:rPr lang="en-US" dirty="0"/>
              <a:t>Full scan takes ~5hours @5Hz</a:t>
            </a:r>
          </a:p>
          <a:p>
            <a:r>
              <a:rPr lang="en-US" dirty="0"/>
              <a:t>5D scan </a:t>
            </a:r>
          </a:p>
          <a:p>
            <a:pPr lvl="1"/>
            <a:r>
              <a:rPr lang="en-US" dirty="0"/>
              <a:t>Uses separate 4D scans with different energy slit positions</a:t>
            </a:r>
          </a:p>
          <a:p>
            <a:pPr lvl="1"/>
            <a:r>
              <a:rPr lang="en-US" dirty="0"/>
              <a:t>Produced several 3-4 energy slices sets, ~20hours each</a:t>
            </a:r>
          </a:p>
          <a:p>
            <a:pPr lvl="2"/>
            <a:r>
              <a:rPr lang="en-US" dirty="0">
                <a:solidFill>
                  <a:srgbClr val="0070C0"/>
                </a:solidFill>
              </a:rPr>
              <a:t>Limited by beam availability</a:t>
            </a:r>
          </a:p>
          <a:p>
            <a:r>
              <a:rPr lang="en-US" dirty="0"/>
              <a:t>6D scan </a:t>
            </a:r>
          </a:p>
          <a:p>
            <a:pPr lvl="1"/>
            <a:r>
              <a:rPr lang="en-US" dirty="0"/>
              <a:t>Working on improving BSM sensitivity, scan speed</a:t>
            </a:r>
          </a:p>
          <a:p>
            <a:pPr lvl="2"/>
            <a:r>
              <a:rPr lang="en-US" dirty="0">
                <a:solidFill>
                  <a:srgbClr val="0070C0"/>
                </a:solidFill>
              </a:rPr>
              <a:t>Demonstrated measurement of few hundreds point in 6D phase space </a:t>
            </a:r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" t="26189" r="9926" b="43481"/>
          <a:stretch/>
        </p:blipFill>
        <p:spPr>
          <a:xfrm>
            <a:off x="3916394" y="5137030"/>
            <a:ext cx="1991688" cy="14017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2198" y="5542460"/>
            <a:ext cx="344419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Longitudinal profile measured after 5 upstream slits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794958" y="5960853"/>
            <a:ext cx="99203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3173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6D Phase space measurement progress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6" t="8333" r="16407" b="3125"/>
          <a:stretch/>
        </p:blipFill>
        <p:spPr bwMode="auto">
          <a:xfrm>
            <a:off x="285154" y="1466251"/>
            <a:ext cx="2505672" cy="2505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8" t="6598" r="15885" b="3819"/>
          <a:stretch/>
        </p:blipFill>
        <p:spPr bwMode="auto">
          <a:xfrm>
            <a:off x="3019202" y="1389456"/>
            <a:ext cx="2562448" cy="2582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4513" r="6511" b="4166"/>
          <a:stretch/>
        </p:blipFill>
        <p:spPr bwMode="auto">
          <a:xfrm>
            <a:off x="5947753" y="1543050"/>
            <a:ext cx="2933229" cy="1789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7" t="5903" r="15364" b="5208"/>
          <a:stretch/>
        </p:blipFill>
        <p:spPr bwMode="auto">
          <a:xfrm>
            <a:off x="6487888" y="4175186"/>
            <a:ext cx="2048907" cy="1808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8992" y="4259119"/>
            <a:ext cx="46036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Learning to manipulate large data sets</a:t>
            </a:r>
          </a:p>
          <a:p>
            <a:pPr marL="285750" indent="-285750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Learning to validate data </a:t>
            </a:r>
          </a:p>
          <a:p>
            <a:pPr marL="285750" indent="-28575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Learning to generate initial particle distribution for PIC simulation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1"/>
                </a:solidFill>
              </a:rPr>
              <a:t>2D+2D+2D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1"/>
                </a:solidFill>
              </a:rPr>
              <a:t>4D + 2D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1"/>
                </a:solidFill>
              </a:rPr>
              <a:t>6D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5154" y="986120"/>
            <a:ext cx="247874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x-x’ projection obtained from measured 4D distribution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02908" y="1083069"/>
            <a:ext cx="2478742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x-x’ emittance from 2D scan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75405" y="882628"/>
            <a:ext cx="2705986" cy="80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x projection obtained from 4D measured distribution (blue)</a:t>
            </a:r>
          </a:p>
          <a:p>
            <a:pPr algn="ctr">
              <a:lnSpc>
                <a:spcPct val="150000"/>
              </a:lnSpc>
            </a:pPr>
            <a:r>
              <a:rPr lang="en-US" sz="1400" dirty="0"/>
              <a:t>x profile from 1D scan (red)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03058" y="3484209"/>
            <a:ext cx="247874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x’-y’ projection obtained from measured 4D distribution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73904" y="6382777"/>
            <a:ext cx="1936749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Courtesy of B. Cathey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46006" y="3888954"/>
            <a:ext cx="721672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x [mm]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-208130" y="2464756"/>
            <a:ext cx="86408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x’ [</a:t>
            </a:r>
            <a:r>
              <a:rPr lang="en-US" sz="1400" dirty="0" err="1"/>
              <a:t>mrad</a:t>
            </a:r>
            <a:r>
              <a:rPr lang="en-US" sz="1400" dirty="0"/>
              <a:t>]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39590" y="3905250"/>
            <a:ext cx="721672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x [mm]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2496051" y="2464756"/>
            <a:ext cx="864083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x’ [</a:t>
            </a:r>
            <a:r>
              <a:rPr lang="en-US" sz="1400" dirty="0" err="1"/>
              <a:t>mrad</a:t>
            </a:r>
            <a:r>
              <a:rPr lang="en-US" sz="1400" dirty="0"/>
              <a:t>]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51506" y="3217027"/>
            <a:ext cx="721672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x [mm]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81838" y="5983231"/>
            <a:ext cx="86408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x’ [</a:t>
            </a:r>
            <a:r>
              <a:rPr lang="en-US" sz="1400" dirty="0" err="1"/>
              <a:t>mrad</a:t>
            </a:r>
            <a:r>
              <a:rPr lang="en-US" sz="1400" dirty="0"/>
              <a:t>]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5912730" y="4936092"/>
            <a:ext cx="864084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y’ [</a:t>
            </a:r>
            <a:r>
              <a:rPr lang="en-US" sz="1400" dirty="0" err="1"/>
              <a:t>mrad</a:t>
            </a:r>
            <a:r>
              <a:rPr lang="en-US" sz="1400" dirty="0"/>
              <a:t>]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5315538" y="2307534"/>
            <a:ext cx="122822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charge [a. u.]</a:t>
            </a:r>
          </a:p>
        </p:txBody>
      </p:sp>
    </p:spTree>
    <p:extLst>
      <p:ext uri="{BB962C8B-B14F-4D97-AF65-F5344CB8AC3E}">
        <p14:creationId xmlns:p14="http://schemas.microsoft.com/office/powerpoint/2010/main" val="4564924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Dynamic Range measurements (halo) </a:t>
            </a: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8" t="3252" r="7010" b="3832"/>
          <a:stretch/>
        </p:blipFill>
        <p:spPr>
          <a:xfrm>
            <a:off x="362308" y="845389"/>
            <a:ext cx="4028536" cy="35799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9" t="2735" r="7032" b="5132"/>
          <a:stretch/>
        </p:blipFill>
        <p:spPr>
          <a:xfrm>
            <a:off x="4580626" y="845389"/>
            <a:ext cx="4330463" cy="35799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3406" y="4629150"/>
            <a:ext cx="6665594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Measure transverse profiles with &gt; 10</a:t>
            </a:r>
            <a:r>
              <a:rPr lang="en-US" baseline="30000" dirty="0"/>
              <a:t>6</a:t>
            </a:r>
            <a:r>
              <a:rPr lang="en-US" dirty="0"/>
              <a:t> dynamic range</a:t>
            </a:r>
          </a:p>
          <a:p>
            <a:pPr lvl="1">
              <a:lnSpc>
                <a:spcPct val="90000"/>
              </a:lnSpc>
              <a:buClr>
                <a:schemeClr val="tx2"/>
              </a:buClr>
            </a:pPr>
            <a:r>
              <a:rPr lang="en-US" dirty="0"/>
              <a:t>(</a:t>
            </a:r>
            <a:r>
              <a:rPr lang="en-US" dirty="0">
                <a:solidFill>
                  <a:srgbClr val="0070C0"/>
                </a:solidFill>
              </a:rPr>
              <a:t>Switch amplifier gain to overcome ADC bit depth limit </a:t>
            </a:r>
            <a:r>
              <a:rPr lang="en-US" dirty="0"/>
              <a:t>)</a:t>
            </a:r>
          </a:p>
          <a:p>
            <a:pPr marL="285750" indent="-285750" algn="ctr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	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3406" y="5325490"/>
            <a:ext cx="744664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/>
              <a:t>Need to develop 2D emittance measurement with similar dynamic range	 </a:t>
            </a:r>
          </a:p>
        </p:txBody>
      </p:sp>
    </p:spTree>
    <p:extLst>
      <p:ext uri="{BB962C8B-B14F-4D97-AF65-F5344CB8AC3E}">
        <p14:creationId xmlns:p14="http://schemas.microsoft.com/office/powerpoint/2010/main" val="28026142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FODO lattice design and simulation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3" t="16723" r="2059" b="17515"/>
          <a:stretch/>
        </p:blipFill>
        <p:spPr>
          <a:xfrm>
            <a:off x="105066" y="1259203"/>
            <a:ext cx="8942974" cy="44644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24823" y="2312894"/>
            <a:ext cx="67197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RFQ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7343" y="2659981"/>
            <a:ext cx="114646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Units: cm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39219" y="6413019"/>
            <a:ext cx="3021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Courtesy of Z. Zhang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78558" y="2636714"/>
            <a:ext cx="136447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/>
              <a:t>Energy slit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64383" y="3118242"/>
            <a:ext cx="69762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/>
              <a:t>BSM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943034" y="2807530"/>
            <a:ext cx="1638991" cy="1940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62010" y="3289058"/>
            <a:ext cx="1820015" cy="3590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984015" y="5564038"/>
            <a:ext cx="194155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00B050"/>
                </a:solidFill>
              </a:rPr>
              <a:t>Matching quads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08483" y="5715000"/>
            <a:ext cx="131318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C00000"/>
                </a:solidFill>
              </a:rPr>
              <a:t>FODO line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42774" y="3651642"/>
            <a:ext cx="1454244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0070C0"/>
                </a:solidFill>
              </a:rPr>
              <a:t>Achromatic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0070C0"/>
                </a:solidFill>
              </a:rPr>
              <a:t>bend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95890" y="1578336"/>
            <a:ext cx="780690" cy="3864932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16200000">
            <a:off x="6679083" y="4125502"/>
            <a:ext cx="780690" cy="1854841"/>
          </a:xfrm>
          <a:prstGeom prst="rect">
            <a:avLst/>
          </a:prstGeom>
          <a:noFill/>
          <a:ln w="19050">
            <a:solidFill>
              <a:srgbClr val="00B050"/>
            </a:solidFill>
            <a:prstDash val="dash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16200000">
            <a:off x="2639755" y="2018639"/>
            <a:ext cx="904337" cy="5944922"/>
          </a:xfrm>
          <a:prstGeom prst="rect">
            <a:avLst/>
          </a:prstGeom>
          <a:noFill/>
          <a:ln w="19050">
            <a:solidFill>
              <a:srgbClr val="C00000"/>
            </a:solidFill>
            <a:prstDash val="dash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644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SNS Beam Test Facility goals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167" y="818647"/>
            <a:ext cx="8642640" cy="4195415"/>
          </a:xfrm>
        </p:spPr>
        <p:txBody>
          <a:bodyPr/>
          <a:lstStyle/>
          <a:p>
            <a:r>
              <a:rPr lang="en-US" sz="2000" dirty="0"/>
              <a:t>Acceptance test of the new RFQ</a:t>
            </a:r>
          </a:p>
          <a:p>
            <a:pPr lvl="1"/>
            <a:r>
              <a:rPr lang="en-US" sz="1800" dirty="0">
                <a:solidFill>
                  <a:schemeClr val="accent1"/>
                </a:solidFill>
              </a:rPr>
              <a:t>Output beam parameters to satisfy SNS requirements</a:t>
            </a:r>
          </a:p>
          <a:p>
            <a:pPr lvl="1"/>
            <a:r>
              <a:rPr lang="en-US" sz="1800" dirty="0">
                <a:solidFill>
                  <a:schemeClr val="accent1"/>
                </a:solidFill>
              </a:rPr>
              <a:t>Operational characteristics to be better than for old RFQ</a:t>
            </a:r>
          </a:p>
          <a:p>
            <a:r>
              <a:rPr lang="en-US" sz="2000" dirty="0"/>
              <a:t>Test stand for SNS accelerator systems development</a:t>
            </a:r>
          </a:p>
          <a:p>
            <a:pPr lvl="1"/>
            <a:r>
              <a:rPr lang="en-US" sz="1800" dirty="0">
                <a:solidFill>
                  <a:schemeClr val="accent1"/>
                </a:solidFill>
              </a:rPr>
              <a:t>External antenna Ion Source</a:t>
            </a:r>
          </a:p>
          <a:p>
            <a:pPr lvl="1"/>
            <a:r>
              <a:rPr lang="en-US" sz="1800" dirty="0">
                <a:solidFill>
                  <a:schemeClr val="accent1"/>
                </a:solidFill>
              </a:rPr>
              <a:t>New Beam Loss Monitor data acquisition </a:t>
            </a:r>
          </a:p>
          <a:p>
            <a:pPr lvl="1"/>
            <a:r>
              <a:rPr lang="en-US" sz="1800" dirty="0">
                <a:solidFill>
                  <a:schemeClr val="accent1"/>
                </a:solidFill>
              </a:rPr>
              <a:t>New Timing Master </a:t>
            </a:r>
          </a:p>
          <a:p>
            <a:pPr lvl="1"/>
            <a:r>
              <a:rPr lang="en-US" sz="1800" dirty="0">
                <a:solidFill>
                  <a:schemeClr val="accent1"/>
                </a:solidFill>
              </a:rPr>
              <a:t>PPS detectors </a:t>
            </a:r>
          </a:p>
          <a:p>
            <a:pPr lvl="1"/>
            <a:r>
              <a:rPr lang="en-US" sz="1800" dirty="0">
                <a:solidFill>
                  <a:schemeClr val="accent1"/>
                </a:solidFill>
              </a:rPr>
              <a:t>…</a:t>
            </a:r>
          </a:p>
          <a:p>
            <a:r>
              <a:rPr lang="en-US" sz="2000" dirty="0"/>
              <a:t>Test stand for accelerator physics R&amp;D 	</a:t>
            </a:r>
          </a:p>
          <a:p>
            <a:pPr lvl="1"/>
            <a:r>
              <a:rPr lang="en-US" sz="1800" dirty="0">
                <a:solidFill>
                  <a:schemeClr val="accent1"/>
                </a:solidFill>
              </a:rPr>
              <a:t>Halo formation in high intensity beam</a:t>
            </a:r>
          </a:p>
          <a:p>
            <a:pPr lvl="1"/>
            <a:r>
              <a:rPr lang="en-US" sz="1800" dirty="0">
                <a:solidFill>
                  <a:schemeClr val="accent1"/>
                </a:solidFill>
              </a:rPr>
              <a:t>…</a:t>
            </a:r>
          </a:p>
          <a:p>
            <a:r>
              <a:rPr lang="en-US" sz="2000" dirty="0"/>
              <a:t>Proton source for other applications</a:t>
            </a:r>
          </a:p>
          <a:p>
            <a:pPr lvl="1"/>
            <a:r>
              <a:rPr lang="en-US" sz="1800" dirty="0">
                <a:solidFill>
                  <a:schemeClr val="accent1"/>
                </a:solidFill>
              </a:rPr>
              <a:t>Moderator Demonstration Facility</a:t>
            </a:r>
          </a:p>
          <a:p>
            <a:pPr lvl="1"/>
            <a:r>
              <a:rPr lang="en-US" sz="1800" dirty="0">
                <a:solidFill>
                  <a:schemeClr val="accent1"/>
                </a:solidFill>
              </a:rPr>
              <a:t>…</a:t>
            </a:r>
          </a:p>
          <a:p>
            <a:pPr lvl="1"/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5780802" y="1087253"/>
            <a:ext cx="2967574" cy="5011397"/>
            <a:chOff x="5780802" y="1087253"/>
            <a:chExt cx="2967574" cy="4660489"/>
          </a:xfrm>
        </p:grpSpPr>
        <p:sp>
          <p:nvSpPr>
            <p:cNvPr id="6" name="Rectangle 5"/>
            <p:cNvSpPr/>
            <p:nvPr/>
          </p:nvSpPr>
          <p:spPr>
            <a:xfrm>
              <a:off x="7089275" y="1087253"/>
              <a:ext cx="1228221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cap="none" spc="0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Baskerville Old Face" panose="02020602080505020303" pitchFamily="18" charset="0"/>
                </a:rPr>
                <a:t>Done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5780802" y="2709523"/>
              <a:ext cx="2234907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cap="none" spc="0" dirty="0">
                  <a:ln w="11430"/>
                  <a:solidFill>
                    <a:srgbClr val="FFC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Baskerville Old Face" panose="02020602080505020303" pitchFamily="18" charset="0"/>
                </a:rPr>
                <a:t>In progress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6304135" y="4161132"/>
              <a:ext cx="2234907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cap="none" spc="0" dirty="0">
                  <a:ln w="11430"/>
                  <a:solidFill>
                    <a:srgbClr val="FFC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Baskerville Old Face" panose="02020602080505020303" pitchFamily="18" charset="0"/>
                </a:rPr>
                <a:t>In progress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6465380" y="5101411"/>
              <a:ext cx="228299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3600" b="1" cap="none" spc="0" dirty="0">
                  <a:ln w="11430"/>
                  <a:solidFill>
                    <a:srgbClr val="C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Baskerville Old Face" panose="02020602080505020303" pitchFamily="18" charset="0"/>
                </a:rPr>
                <a:t>In planning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490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686" y="127209"/>
            <a:ext cx="8849676" cy="877163"/>
          </a:xfrm>
        </p:spPr>
        <p:txBody>
          <a:bodyPr/>
          <a:lstStyle/>
          <a:p>
            <a:r>
              <a:rPr lang="en-US" dirty="0"/>
              <a:t>FODO lattice design and simulation </a:t>
            </a:r>
            <a:br>
              <a:rPr lang="en-US" dirty="0"/>
            </a:br>
            <a:r>
              <a:rPr lang="en-US" dirty="0">
                <a:solidFill>
                  <a:schemeClr val="tx1"/>
                </a:solidFill>
              </a:rPr>
              <a:t>                           </a:t>
            </a:r>
            <a:r>
              <a:rPr lang="en-US" sz="1600" dirty="0">
                <a:solidFill>
                  <a:schemeClr val="tx1"/>
                </a:solidFill>
              </a:rPr>
              <a:t>(</a:t>
            </a:r>
            <a:r>
              <a:rPr lang="en-US" sz="1600" dirty="0" err="1">
                <a:solidFill>
                  <a:schemeClr val="tx1"/>
                </a:solidFill>
              </a:rPr>
              <a:t>PyORBIT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TraceWin</a:t>
            </a:r>
            <a:r>
              <a:rPr lang="en-US" sz="1600" dirty="0">
                <a:solidFill>
                  <a:schemeClr val="tx1"/>
                </a:solidFill>
              </a:rPr>
              <a:t>)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" t="6474" r="12101" b="5058"/>
          <a:stretch/>
        </p:blipFill>
        <p:spPr>
          <a:xfrm>
            <a:off x="345578" y="1101371"/>
            <a:ext cx="3569039" cy="25227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5851" y="3559692"/>
            <a:ext cx="2628491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Phase advance=80</a:t>
            </a:r>
            <a:r>
              <a:rPr lang="en-US" sz="1200" baseline="30000" dirty="0"/>
              <a:t>o</a:t>
            </a:r>
            <a:r>
              <a:rPr lang="en-US" sz="1200" dirty="0"/>
              <a:t>, G=26.6 T/m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6" t="8501" r="11429" b="8666"/>
          <a:stretch/>
        </p:blipFill>
        <p:spPr>
          <a:xfrm>
            <a:off x="4920124" y="994847"/>
            <a:ext cx="3562994" cy="25648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89023" y="3494823"/>
            <a:ext cx="2589170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Phase space density plot in y plane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0" t="7237" r="7895" b="1755"/>
          <a:stretch/>
        </p:blipFill>
        <p:spPr>
          <a:xfrm>
            <a:off x="495426" y="3781870"/>
            <a:ext cx="3701473" cy="23418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" t="8114" r="7731" b="1754"/>
          <a:stretch/>
        </p:blipFill>
        <p:spPr>
          <a:xfrm>
            <a:off x="4920916" y="3758160"/>
            <a:ext cx="3467606" cy="23418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89385" y="6154487"/>
            <a:ext cx="1513556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Beam sizes (m = 1)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15016" y="6051883"/>
            <a:ext cx="1513556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Beam sizes (m = 3)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44342" y="6425238"/>
            <a:ext cx="3021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Courtesy of Z. Zhang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3157" y="1004372"/>
            <a:ext cx="268118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Determine minimum number of FODO periods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89023" y="1101371"/>
            <a:ext cx="234199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Determine required mismatch factor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02349" y="5282846"/>
            <a:ext cx="2341993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Matched beam size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86579" y="3818576"/>
            <a:ext cx="2341993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/>
              <a:t>Determine required beamline aperture</a:t>
            </a:r>
          </a:p>
        </p:txBody>
      </p:sp>
    </p:spTree>
    <p:extLst>
      <p:ext uri="{BB962C8B-B14F-4D97-AF65-F5344CB8AC3E}">
        <p14:creationId xmlns:p14="http://schemas.microsoft.com/office/powerpoint/2010/main" val="1782636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484748"/>
          </a:xfrm>
        </p:spPr>
        <p:txBody>
          <a:bodyPr/>
          <a:lstStyle/>
          <a:p>
            <a:r>
              <a:rPr lang="en-US" dirty="0"/>
              <a:t>Permanent Magnet FODO line quadrupoles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96" y="985252"/>
            <a:ext cx="3946525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15480" y="1108364"/>
            <a:ext cx="2132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Courtesy of A. Menshov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447921" y="3793652"/>
            <a:ext cx="4606925" cy="1596736"/>
            <a:chOff x="354624" y="3742592"/>
            <a:chExt cx="7874976" cy="2658208"/>
          </a:xfrm>
        </p:grpSpPr>
        <p:sp>
          <p:nvSpPr>
            <p:cNvPr id="7" name="Rectangle 6"/>
            <p:cNvSpPr/>
            <p:nvPr/>
          </p:nvSpPr>
          <p:spPr>
            <a:xfrm>
              <a:off x="2463312" y="4038600"/>
              <a:ext cx="1905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653812" y="4038600"/>
              <a:ext cx="1905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225312" y="4038600"/>
              <a:ext cx="190500" cy="7620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402624" y="4038600"/>
              <a:ext cx="190500" cy="7620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962400" y="4038600"/>
              <a:ext cx="1905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152900" y="4038600"/>
              <a:ext cx="1905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724400" y="4038600"/>
              <a:ext cx="190500" cy="7620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901712" y="4038600"/>
              <a:ext cx="190500" cy="7620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473212" y="4044464"/>
              <a:ext cx="1905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663712" y="4044464"/>
              <a:ext cx="1905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235212" y="4044464"/>
              <a:ext cx="190500" cy="7620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412524" y="4044464"/>
              <a:ext cx="190500" cy="7620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685800" y="4425464"/>
              <a:ext cx="693420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2272812" y="3810000"/>
              <a:ext cx="5880588" cy="12192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368062" y="4062048"/>
              <a:ext cx="5625612" cy="762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376856" y="4700952"/>
              <a:ext cx="5625612" cy="762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354624" y="3742592"/>
              <a:ext cx="1532792" cy="1356944"/>
              <a:chOff x="448408" y="3742592"/>
              <a:chExt cx="1532792" cy="1356944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635976" y="3962400"/>
                <a:ext cx="1148864" cy="914400"/>
                <a:chOff x="940776" y="3962400"/>
                <a:chExt cx="1148864" cy="914400"/>
              </a:xfrm>
            </p:grpSpPr>
            <p:sp>
              <p:nvSpPr>
                <p:cNvPr id="35" name="Donut 34"/>
                <p:cNvSpPr/>
                <p:nvPr/>
              </p:nvSpPr>
              <p:spPr>
                <a:xfrm>
                  <a:off x="1066800" y="3962400"/>
                  <a:ext cx="914400" cy="914400"/>
                </a:xfrm>
                <a:prstGeom prst="donu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1485900" y="4053256"/>
                  <a:ext cx="76200" cy="762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1861038" y="3977056"/>
                  <a:ext cx="190500" cy="15240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1899140" y="4648200"/>
                  <a:ext cx="190500" cy="15240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940776" y="4038600"/>
                  <a:ext cx="190500" cy="15240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1008184" y="4715608"/>
                  <a:ext cx="190500" cy="15240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4" name="Donut 33"/>
              <p:cNvSpPr/>
              <p:nvPr/>
            </p:nvSpPr>
            <p:spPr>
              <a:xfrm>
                <a:off x="448408" y="3742592"/>
                <a:ext cx="1532792" cy="1356944"/>
              </a:xfrm>
              <a:prstGeom prst="donut">
                <a:avLst>
                  <a:gd name="adj" fmla="val 383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2387112" y="5410200"/>
              <a:ext cx="1905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149112" y="5410200"/>
              <a:ext cx="190500" cy="7620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886200" y="5410200"/>
              <a:ext cx="1905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648200" y="5410200"/>
              <a:ext cx="190500" cy="7620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397012" y="5416064"/>
              <a:ext cx="1905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609600" y="5797064"/>
              <a:ext cx="693420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2196612" y="5181600"/>
              <a:ext cx="6032988" cy="12192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291862" y="5433648"/>
              <a:ext cx="5625612" cy="762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300656" y="6072552"/>
              <a:ext cx="5625612" cy="762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367395" y="5390388"/>
            <a:ext cx="389674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b="1" dirty="0"/>
              <a:t>Mounting structure will allow changing phase advance of FODO line using different  combinations of magnets and drift lengths </a:t>
            </a:r>
          </a:p>
        </p:txBody>
      </p:sp>
      <p:sp>
        <p:nvSpPr>
          <p:cNvPr id="2048" name="TextBox 2047"/>
          <p:cNvSpPr txBox="1"/>
          <p:nvPr/>
        </p:nvSpPr>
        <p:spPr>
          <a:xfrm>
            <a:off x="2129535" y="5993159"/>
            <a:ext cx="459613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39 half-length magnets  have been ordered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5570077" y="3095444"/>
            <a:ext cx="3484769" cy="674039"/>
            <a:chOff x="744416" y="609600"/>
            <a:chExt cx="6940061" cy="1219200"/>
          </a:xfrm>
        </p:grpSpPr>
        <p:sp>
          <p:nvSpPr>
            <p:cNvPr id="44" name="Rectangle 43"/>
            <p:cNvSpPr/>
            <p:nvPr/>
          </p:nvSpPr>
          <p:spPr>
            <a:xfrm>
              <a:off x="4800600" y="838200"/>
              <a:ext cx="190500" cy="7620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008684" y="838200"/>
              <a:ext cx="190500" cy="7620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944816" y="838200"/>
              <a:ext cx="1905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742592" y="838200"/>
              <a:ext cx="1905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531577" y="838200"/>
              <a:ext cx="1905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219700" y="838200"/>
              <a:ext cx="190500" cy="7620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247900" y="838200"/>
              <a:ext cx="190500" cy="7620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455984" y="838200"/>
              <a:ext cx="190500" cy="7620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392116" y="838200"/>
              <a:ext cx="1905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189892" y="838200"/>
              <a:ext cx="1905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978877" y="838200"/>
              <a:ext cx="190500" cy="76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667000" y="838200"/>
              <a:ext cx="190500" cy="7620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750277" y="1225064"/>
              <a:ext cx="693420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56"/>
            <p:cNvSpPr/>
            <p:nvPr/>
          </p:nvSpPr>
          <p:spPr>
            <a:xfrm>
              <a:off x="744416" y="609600"/>
              <a:ext cx="6858000" cy="12192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883627" y="861648"/>
              <a:ext cx="5625612" cy="762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92421" y="1500552"/>
              <a:ext cx="5625612" cy="762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0" name="Picture 10" descr="C:\PTC\TempFiles\1010105 BTF FODO LINE MAGNET ANALYSIS\PMQ Analysis\Capture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579" y="985251"/>
            <a:ext cx="2497997" cy="204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7015420" y="1016790"/>
            <a:ext cx="2240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rgbClr val="FF0000"/>
                </a:solidFill>
              </a:rPr>
              <a:t>Magnet gradient:</a:t>
            </a:r>
          </a:p>
          <a:p>
            <a:r>
              <a:rPr lang="en-US" sz="900" b="1" dirty="0">
                <a:solidFill>
                  <a:srgbClr val="FF0000"/>
                </a:solidFill>
              </a:rPr>
              <a:t>         G = 5.7367487 </a:t>
            </a:r>
            <a:r>
              <a:rPr lang="en-US" sz="900" b="1" dirty="0" err="1">
                <a:solidFill>
                  <a:srgbClr val="FF0000"/>
                </a:solidFill>
              </a:rPr>
              <a:t>kG</a:t>
            </a:r>
            <a:r>
              <a:rPr lang="en-US" sz="900" b="1" dirty="0">
                <a:solidFill>
                  <a:srgbClr val="FF0000"/>
                </a:solidFill>
              </a:rPr>
              <a:t> / 2.25 cm = 2.549666 </a:t>
            </a:r>
            <a:r>
              <a:rPr lang="en-US" sz="900" b="1" dirty="0" err="1">
                <a:solidFill>
                  <a:srgbClr val="FF0000"/>
                </a:solidFill>
              </a:rPr>
              <a:t>kG</a:t>
            </a:r>
            <a:r>
              <a:rPr lang="en-US" sz="900" b="1" dirty="0">
                <a:solidFill>
                  <a:srgbClr val="FF0000"/>
                </a:solidFill>
              </a:rPr>
              <a:t>/cm</a:t>
            </a:r>
          </a:p>
          <a:p>
            <a:r>
              <a:rPr lang="en-US" sz="900" b="1" dirty="0">
                <a:solidFill>
                  <a:srgbClr val="FF0000"/>
                </a:solidFill>
              </a:rPr>
              <a:t>Magnet strength:</a:t>
            </a:r>
          </a:p>
          <a:p>
            <a:r>
              <a:rPr lang="en-US" sz="900" b="1" dirty="0">
                <a:solidFill>
                  <a:srgbClr val="FF0000"/>
                </a:solidFill>
              </a:rPr>
              <a:t>          G x L = 2.549666 </a:t>
            </a:r>
            <a:r>
              <a:rPr lang="en-US" sz="900" b="1" dirty="0" err="1">
                <a:solidFill>
                  <a:srgbClr val="FF0000"/>
                </a:solidFill>
              </a:rPr>
              <a:t>kG</a:t>
            </a:r>
            <a:r>
              <a:rPr lang="en-US" sz="900" b="1" dirty="0">
                <a:solidFill>
                  <a:srgbClr val="FF0000"/>
                </a:solidFill>
              </a:rPr>
              <a:t>/cm x 3.50 cm = 8.9238 </a:t>
            </a:r>
            <a:r>
              <a:rPr lang="en-US" sz="900" b="1" dirty="0" err="1">
                <a:solidFill>
                  <a:srgbClr val="FF0000"/>
                </a:solidFill>
              </a:rPr>
              <a:t>kG</a:t>
            </a:r>
            <a:r>
              <a:rPr lang="en-US" sz="9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06440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2" y="236982"/>
            <a:ext cx="8830267" cy="484748"/>
          </a:xfrm>
        </p:spPr>
        <p:txBody>
          <a:bodyPr/>
          <a:lstStyle/>
          <a:p>
            <a:r>
              <a:rPr lang="en-US" dirty="0"/>
              <a:t>BTF FY17-18 beam line extension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368" y="1194435"/>
            <a:ext cx="8642640" cy="4195415"/>
          </a:xfrm>
        </p:spPr>
        <p:txBody>
          <a:bodyPr/>
          <a:lstStyle/>
          <a:p>
            <a:r>
              <a:rPr lang="en-US" dirty="0"/>
              <a:t>Timeline is determined by IRP replacement schedule</a:t>
            </a:r>
          </a:p>
          <a:p>
            <a:r>
              <a:rPr lang="en-US" dirty="0"/>
              <a:t>Phase I </a:t>
            </a:r>
          </a:p>
          <a:p>
            <a:pPr lvl="1"/>
            <a:r>
              <a:rPr lang="en-US" dirty="0"/>
              <a:t>Add achromatic 180</a:t>
            </a:r>
            <a:r>
              <a:rPr lang="en-US" dirty="0">
                <a:latin typeface="Calibri"/>
              </a:rPr>
              <a:t>⁰ bend</a:t>
            </a:r>
          </a:p>
          <a:p>
            <a:pPr lvl="1"/>
            <a:r>
              <a:rPr lang="en-US" dirty="0">
                <a:latin typeface="Calibri"/>
              </a:rPr>
              <a:t>Install HDR emittance station</a:t>
            </a:r>
          </a:p>
          <a:p>
            <a:pPr lvl="1"/>
            <a:r>
              <a:rPr lang="en-US" dirty="0">
                <a:latin typeface="Calibri"/>
              </a:rPr>
              <a:t>Ready for operation in April/May 2017</a:t>
            </a:r>
          </a:p>
          <a:p>
            <a:pPr lvl="1"/>
            <a:r>
              <a:rPr lang="en-US" dirty="0">
                <a:solidFill>
                  <a:srgbClr val="0070C0"/>
                </a:solidFill>
                <a:latin typeface="Calibri"/>
              </a:rPr>
              <a:t>Determine need for collimation section in front of FODO line</a:t>
            </a:r>
          </a:p>
          <a:p>
            <a:r>
              <a:rPr lang="en-US" dirty="0">
                <a:latin typeface="Calibri"/>
              </a:rPr>
              <a:t>Phase II</a:t>
            </a:r>
          </a:p>
          <a:p>
            <a:pPr lvl="1"/>
            <a:r>
              <a:rPr lang="en-US" dirty="0">
                <a:latin typeface="Calibri"/>
              </a:rPr>
              <a:t>Add matching section and FODO line</a:t>
            </a:r>
          </a:p>
          <a:p>
            <a:pPr lvl="1"/>
            <a:r>
              <a:rPr lang="en-US" dirty="0">
                <a:latin typeface="Calibri"/>
              </a:rPr>
              <a:t>Hardware ready in August/September 2017 </a:t>
            </a:r>
          </a:p>
          <a:p>
            <a:pPr lvl="1"/>
            <a:r>
              <a:rPr lang="en-US" dirty="0">
                <a:latin typeface="Calibri"/>
              </a:rPr>
              <a:t>Install before or after RFQ swap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6440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line extension Phase I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7" t="1068" r="6297" b="12402"/>
          <a:stretch/>
        </p:blipFill>
        <p:spPr bwMode="auto">
          <a:xfrm>
            <a:off x="207585" y="810883"/>
            <a:ext cx="4045020" cy="3942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9" r="7987" b="10989"/>
          <a:stretch/>
        </p:blipFill>
        <p:spPr>
          <a:xfrm>
            <a:off x="4390845" y="810883"/>
            <a:ext cx="4604582" cy="28984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7090" y="3776869"/>
            <a:ext cx="199437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6D phase space measurements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60113" y="4261497"/>
            <a:ext cx="102758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Achromatic bend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42716" y="4690867"/>
            <a:ext cx="199437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High Dynamic Range emittance measurements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8059348" y="2585898"/>
            <a:ext cx="174929" cy="12148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7324555" y="2926080"/>
            <a:ext cx="364356" cy="12755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6144410" y="3506059"/>
            <a:ext cx="455173" cy="12148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06440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line extension Phase II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600200"/>
            <a:ext cx="5486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1000" y="2035834"/>
            <a:ext cx="3048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52600" y="1624642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RFQ</a:t>
            </a:r>
          </a:p>
        </p:txBody>
      </p:sp>
      <p:sp>
        <p:nvSpPr>
          <p:cNvPr id="8" name="Rectangle 7"/>
          <p:cNvSpPr/>
          <p:nvPr/>
        </p:nvSpPr>
        <p:spPr>
          <a:xfrm>
            <a:off x="2362200" y="4191000"/>
            <a:ext cx="3581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352800" y="457200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FODO line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4756666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Matching </a:t>
            </a:r>
          </a:p>
          <a:p>
            <a:r>
              <a:rPr lang="en-US" dirty="0"/>
              <a:t>quadrupoles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89098" y="5093404"/>
            <a:ext cx="18774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High Dynamic Range</a:t>
            </a:r>
          </a:p>
          <a:p>
            <a:r>
              <a:rPr lang="en-US" sz="1400" dirty="0"/>
              <a:t>Emittance station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25375" y="3595299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BSM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1485900" y="3560607"/>
            <a:ext cx="342900" cy="96993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495800" y="5562600"/>
            <a:ext cx="2268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~6 months lead time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5029200" y="4694208"/>
            <a:ext cx="533400" cy="868392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5562600" y="4694208"/>
            <a:ext cx="381000" cy="868392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3" t="49538" r="41288" b="8822"/>
          <a:stretch/>
        </p:blipFill>
        <p:spPr>
          <a:xfrm>
            <a:off x="1000665" y="3451936"/>
            <a:ext cx="1361536" cy="150713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 flipV="1">
            <a:off x="2209800" y="4756666"/>
            <a:ext cx="76200" cy="424934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414" y="4047877"/>
            <a:ext cx="1128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Low power </a:t>
            </a:r>
          </a:p>
          <a:p>
            <a:r>
              <a:rPr lang="en-US" sz="1400" dirty="0"/>
              <a:t>beam dump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1000" y="6116128"/>
            <a:ext cx="590046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Installation timeline will be driven by IRP replacement schedule</a:t>
            </a:r>
          </a:p>
        </p:txBody>
      </p:sp>
    </p:spTree>
    <p:extLst>
      <p:ext uri="{BB962C8B-B14F-4D97-AF65-F5344CB8AC3E}">
        <p14:creationId xmlns:p14="http://schemas.microsoft.com/office/powerpoint/2010/main" val="41506440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32" y="236982"/>
            <a:ext cx="8944567" cy="484748"/>
          </a:xfrm>
        </p:spPr>
        <p:txBody>
          <a:bodyPr/>
          <a:lstStyle/>
          <a:p>
            <a:r>
              <a:rPr lang="en-US" dirty="0"/>
              <a:t>Moderator Demonstration Facility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497692" y="2091766"/>
            <a:ext cx="5601452" cy="4002175"/>
            <a:chOff x="437398" y="1066046"/>
            <a:chExt cx="5729266" cy="4002175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398" y="1066046"/>
              <a:ext cx="5601452" cy="400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4554585" y="1145050"/>
              <a:ext cx="1364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MDF layout</a:t>
              </a:r>
            </a:p>
          </p:txBody>
        </p:sp>
        <p:sp>
          <p:nvSpPr>
            <p:cNvPr id="6" name="Oval 5"/>
            <p:cNvSpPr/>
            <p:nvPr/>
          </p:nvSpPr>
          <p:spPr>
            <a:xfrm rot="19444770">
              <a:off x="2018819" y="2479164"/>
              <a:ext cx="1727233" cy="457200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25510" y="1514382"/>
              <a:ext cx="17774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space for AP line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259633" y="1999078"/>
              <a:ext cx="19070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Neutron target with test moderator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1724025" y="1864388"/>
              <a:ext cx="1257300" cy="97406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>
              <a:off x="3981450" y="2368410"/>
              <a:ext cx="573135" cy="23191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4067175" y="4629150"/>
              <a:ext cx="19623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Neutron beam lines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 flipV="1">
              <a:off x="3362325" y="3724275"/>
              <a:ext cx="1409700" cy="97461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4705350" y="4038600"/>
              <a:ext cx="276225" cy="59055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6099144" y="2246970"/>
            <a:ext cx="3001309" cy="192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b="1" dirty="0">
                <a:solidFill>
                  <a:srgbClr val="0070C0"/>
                </a:solidFill>
              </a:rPr>
              <a:t>LDRD grant in FY15-16 to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</a:rPr>
              <a:t>Design proton beam line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</a:rPr>
              <a:t>Feasibility study of 2.5MeV Li target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</a:rPr>
              <a:t>Feasibility study of </a:t>
            </a:r>
            <a:r>
              <a:rPr lang="en-US" sz="1400" dirty="0" err="1">
                <a:solidFill>
                  <a:srgbClr val="0070C0"/>
                </a:solidFill>
              </a:rPr>
              <a:t>neutronics</a:t>
            </a:r>
            <a:r>
              <a:rPr lang="en-US" sz="1400" dirty="0">
                <a:solidFill>
                  <a:srgbClr val="0070C0"/>
                </a:solidFill>
              </a:rPr>
              <a:t> and instrumentation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2265" y="742950"/>
            <a:ext cx="869461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Accelerator driven  source of neutrons, neutron beam lines and instrumentation for R&amp;D on prospective moderator designs with hands on access </a:t>
            </a:r>
          </a:p>
          <a:p>
            <a:pPr>
              <a:lnSpc>
                <a:spcPct val="90000"/>
              </a:lnSpc>
            </a:pPr>
            <a:r>
              <a:rPr lang="en-US" dirty="0"/>
              <a:t>(~60W of 2.5Mev protons)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968636" y="4528598"/>
            <a:ext cx="326232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600" b="1" cap="none" spc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skerville Old Face" panose="02020602080505020303" pitchFamily="18" charset="0"/>
              </a:rPr>
              <a:t>MDF is feasible and of great importance for future source development (STS)</a:t>
            </a:r>
          </a:p>
        </p:txBody>
      </p:sp>
    </p:spTree>
    <p:extLst>
      <p:ext uri="{BB962C8B-B14F-4D97-AF65-F5344CB8AC3E}">
        <p14:creationId xmlns:p14="http://schemas.microsoft.com/office/powerpoint/2010/main" val="3795464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5560" y="1553919"/>
            <a:ext cx="4000500" cy="394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Term BTF development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8039100" y="1692215"/>
            <a:ext cx="76200" cy="38243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5400000">
            <a:off x="7566432" y="2582992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Building wall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23900" y="1692215"/>
            <a:ext cx="7315200" cy="3733468"/>
            <a:chOff x="723900" y="1692215"/>
            <a:chExt cx="7315200" cy="3733468"/>
          </a:xfrm>
        </p:grpSpPr>
        <p:cxnSp>
          <p:nvCxnSpPr>
            <p:cNvPr id="22" name="Curved Connector 21"/>
            <p:cNvCxnSpPr/>
            <p:nvPr/>
          </p:nvCxnSpPr>
          <p:spPr>
            <a:xfrm flipV="1">
              <a:off x="4419600" y="2383766"/>
              <a:ext cx="3048000" cy="54634"/>
            </a:xfrm>
            <a:prstGeom prst="curvedConnector3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/>
          </p:nvGrpSpPr>
          <p:grpSpPr>
            <a:xfrm>
              <a:off x="723900" y="1692215"/>
              <a:ext cx="7315200" cy="3733468"/>
              <a:chOff x="723900" y="1692215"/>
              <a:chExt cx="7315200" cy="3733468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6400800" y="3962400"/>
                <a:ext cx="284672" cy="533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6858000" y="3921424"/>
                <a:ext cx="304800" cy="9144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" name="Curved Connector 25"/>
              <p:cNvCxnSpPr/>
              <p:nvPr/>
            </p:nvCxnSpPr>
            <p:spPr>
              <a:xfrm>
                <a:off x="3657600" y="3886200"/>
                <a:ext cx="2667000" cy="609600"/>
              </a:xfrm>
              <a:prstGeom prst="curvedConnector3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urved Connector 26"/>
              <p:cNvCxnSpPr/>
              <p:nvPr/>
            </p:nvCxnSpPr>
            <p:spPr>
              <a:xfrm>
                <a:off x="4267200" y="4419600"/>
                <a:ext cx="2514600" cy="416224"/>
              </a:xfrm>
              <a:prstGeom prst="curvedConnector3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Rectangle 27"/>
              <p:cNvSpPr/>
              <p:nvPr/>
            </p:nvSpPr>
            <p:spPr>
              <a:xfrm>
                <a:off x="4419600" y="2590800"/>
                <a:ext cx="3048000" cy="76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7467600" y="2383766"/>
                <a:ext cx="304800" cy="4572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530135" y="2710934"/>
                <a:ext cx="28905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Beam dynamics beam line</a:t>
                </a:r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 flipV="1">
                <a:off x="723900" y="5029200"/>
                <a:ext cx="7315200" cy="15815"/>
              </a:xfrm>
              <a:prstGeom prst="line">
                <a:avLst/>
              </a:prstGeom>
              <a:ln w="254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/>
              <p:cNvSpPr txBox="1"/>
              <p:nvPr/>
            </p:nvSpPr>
            <p:spPr>
              <a:xfrm>
                <a:off x="4623039" y="5056351"/>
                <a:ext cx="12747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PPS fence</a:t>
                </a: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>
                <a:off x="4381500" y="1692215"/>
                <a:ext cx="3657600" cy="0"/>
              </a:xfrm>
              <a:prstGeom prst="line">
                <a:avLst/>
              </a:prstGeom>
              <a:ln w="254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Title 1"/>
          <p:cNvSpPr txBox="1">
            <a:spLocks/>
          </p:cNvSpPr>
          <p:nvPr/>
        </p:nvSpPr>
        <p:spPr bwMode="auto">
          <a:xfrm>
            <a:off x="159393" y="897311"/>
            <a:ext cx="8804196" cy="72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2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sz="2400" b="0" dirty="0">
                <a:solidFill>
                  <a:schemeClr val="accent1"/>
                </a:solidFill>
              </a:rPr>
              <a:t>BTF area expansion would allow the two experiments to co-exist and to add other capabilities </a:t>
            </a:r>
          </a:p>
        </p:txBody>
      </p:sp>
    </p:spTree>
    <p:extLst>
      <p:ext uri="{BB962C8B-B14F-4D97-AF65-F5344CB8AC3E}">
        <p14:creationId xmlns:p14="http://schemas.microsoft.com/office/powerpoint/2010/main" val="37954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18" y="1270635"/>
            <a:ext cx="8866632" cy="4195415"/>
          </a:xfrm>
        </p:spPr>
        <p:txBody>
          <a:bodyPr/>
          <a:lstStyle/>
          <a:p>
            <a:r>
              <a:rPr lang="en-US" dirty="0"/>
              <a:t>BTF has been successfully commissioned with beam</a:t>
            </a:r>
          </a:p>
          <a:p>
            <a:r>
              <a:rPr lang="en-US" dirty="0"/>
              <a:t>New RFQ demonstrated excellent operational parameters exceeding the old RFQ performance in all areas</a:t>
            </a:r>
          </a:p>
          <a:p>
            <a:r>
              <a:rPr lang="en-US" dirty="0"/>
              <a:t>RFQ swap is planned simultaneously with IRP replacement</a:t>
            </a:r>
          </a:p>
          <a:p>
            <a:r>
              <a:rPr lang="en-US" dirty="0"/>
              <a:t>BTF is indispensable test bench for SNS accelerator systems improvement and testing</a:t>
            </a:r>
          </a:p>
          <a:p>
            <a:r>
              <a:rPr lang="en-US" dirty="0"/>
              <a:t>BTF provides unique opportunities for general accelerator physics R&amp;D  </a:t>
            </a:r>
          </a:p>
          <a:p>
            <a:r>
              <a:rPr lang="en-US" dirty="0"/>
              <a:t>There is ongoing R&amp;D program and well developed plans for near and mid term future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46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60188" y="1002588"/>
            <a:ext cx="418381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2.5 MeV proton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Two modes of operation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</a:rPr>
              <a:t>50mA, 1ms, 60Hz =7.5 kW (high power)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</a:rPr>
              <a:t>50mA, 50us, 10Hz = 63W  (low power)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Restricted area surrounded by fence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</a:rPr>
              <a:t>Interlocked gates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</a:rPr>
              <a:t>Radiation Area when beam is 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</a:rPr>
              <a:t>RWP, EPD are required inside the fence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Unrestricted area outside fence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</a:rPr>
              <a:t>general personnel allowed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Credited PPS system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</a:rPr>
              <a:t>1 Chipmunk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</a:rPr>
              <a:t>20 </a:t>
            </a:r>
            <a:r>
              <a:rPr lang="en-US" sz="1400" dirty="0" err="1">
                <a:solidFill>
                  <a:srgbClr val="0070C0"/>
                </a:solidFill>
              </a:rPr>
              <a:t>mrem</a:t>
            </a:r>
            <a:r>
              <a:rPr lang="en-US" sz="1400" dirty="0">
                <a:solidFill>
                  <a:srgbClr val="0070C0"/>
                </a:solidFill>
              </a:rPr>
              <a:t>/hour prompt (2s)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</a:rPr>
              <a:t>2.5 </a:t>
            </a:r>
            <a:r>
              <a:rPr lang="en-US" sz="1400" dirty="0" err="1">
                <a:solidFill>
                  <a:srgbClr val="0070C0"/>
                </a:solidFill>
              </a:rPr>
              <a:t>mrem</a:t>
            </a:r>
            <a:r>
              <a:rPr lang="en-US" sz="1400" dirty="0">
                <a:solidFill>
                  <a:srgbClr val="0070C0"/>
                </a:solidFill>
              </a:rPr>
              <a:t>/hour rolling </a:t>
            </a:r>
            <a:r>
              <a:rPr lang="en-US" sz="1400" dirty="0" err="1">
                <a:solidFill>
                  <a:srgbClr val="0070C0"/>
                </a:solidFill>
              </a:rPr>
              <a:t>avg</a:t>
            </a:r>
            <a:r>
              <a:rPr lang="en-US" sz="1400" dirty="0">
                <a:solidFill>
                  <a:srgbClr val="0070C0"/>
                </a:solidFill>
              </a:rPr>
              <a:t> (15min)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PPS and MPS functions controlled by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Chief Operator in CCR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24/7 operation is allowed when CCR is staffed </a:t>
            </a:r>
          </a:p>
          <a:p>
            <a:pPr lvl="1"/>
            <a:endParaRPr lang="en-US" sz="1400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41"/>
          <a:stretch/>
        </p:blipFill>
        <p:spPr>
          <a:xfrm>
            <a:off x="304800" y="838200"/>
            <a:ext cx="4802038" cy="586867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3338423" y="2165230"/>
            <a:ext cx="1837426" cy="224287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2389517" y="1897811"/>
            <a:ext cx="2938732" cy="242114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9433" y="236982"/>
            <a:ext cx="8636290" cy="484748"/>
          </a:xfrm>
        </p:spPr>
        <p:txBody>
          <a:bodyPr/>
          <a:lstStyle/>
          <a:p>
            <a:r>
              <a:rPr lang="en-US" dirty="0"/>
              <a:t>BTF PPS enclosure</a:t>
            </a:r>
          </a:p>
        </p:txBody>
      </p:sp>
    </p:spTree>
    <p:extLst>
      <p:ext uri="{BB962C8B-B14F-4D97-AF65-F5344CB8AC3E}">
        <p14:creationId xmlns:p14="http://schemas.microsoft.com/office/powerpoint/2010/main" val="18945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484" y="133465"/>
            <a:ext cx="8636290" cy="877163"/>
          </a:xfrm>
        </p:spPr>
        <p:txBody>
          <a:bodyPr/>
          <a:lstStyle/>
          <a:p>
            <a:r>
              <a:rPr lang="en-US" dirty="0"/>
              <a:t>Beam Test Facility readiness review</a:t>
            </a:r>
            <a:br>
              <a:rPr lang="en-US" dirty="0"/>
            </a:br>
            <a:r>
              <a:rPr lang="en-US" sz="2800" dirty="0"/>
              <a:t>August 2, 2016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244" y="1503668"/>
            <a:ext cx="6301556" cy="4195415"/>
          </a:xfrm>
        </p:spPr>
        <p:txBody>
          <a:bodyPr/>
          <a:lstStyle/>
          <a:p>
            <a:r>
              <a:rPr lang="en-US" dirty="0"/>
              <a:t>Reviewed safety, organization and operational aspects</a:t>
            </a:r>
          </a:p>
          <a:p>
            <a:pPr lvl="1"/>
            <a:r>
              <a:rPr lang="en-US" dirty="0"/>
              <a:t>Lead by Alan Tatum (ORNL)</a:t>
            </a:r>
          </a:p>
          <a:p>
            <a:pPr lvl="1"/>
            <a:r>
              <a:rPr lang="en-US" dirty="0"/>
              <a:t>Mostly non-RAD reviewers </a:t>
            </a:r>
          </a:p>
          <a:p>
            <a:r>
              <a:rPr lang="en-US" dirty="0"/>
              <a:t>Did not find major problems</a:t>
            </a:r>
          </a:p>
          <a:p>
            <a:pPr lvl="1"/>
            <a:r>
              <a:rPr lang="en-US" dirty="0"/>
              <a:t>21 pre-start action items</a:t>
            </a:r>
          </a:p>
          <a:p>
            <a:pPr lvl="1"/>
            <a:r>
              <a:rPr lang="en-US" dirty="0"/>
              <a:t>11 post-start action items 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423" y="1426135"/>
            <a:ext cx="3333121" cy="43504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10722" y="4222478"/>
            <a:ext cx="234551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askerville Old Face" panose="02020602080505020303" pitchFamily="18" charset="0"/>
              </a:rPr>
              <a:t>All closed by now</a:t>
            </a:r>
          </a:p>
        </p:txBody>
      </p:sp>
    </p:spTree>
    <p:extLst>
      <p:ext uri="{BB962C8B-B14F-4D97-AF65-F5344CB8AC3E}">
        <p14:creationId xmlns:p14="http://schemas.microsoft.com/office/powerpoint/2010/main" val="1504904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52400" y="762000"/>
            <a:ext cx="4215866" cy="5356931"/>
            <a:chOff x="152400" y="762000"/>
            <a:chExt cx="4215866" cy="5356931"/>
          </a:xfrm>
        </p:grpSpPr>
        <p:sp>
          <p:nvSpPr>
            <p:cNvPr id="4" name="TextBox 3"/>
            <p:cNvSpPr txBox="1"/>
            <p:nvPr/>
          </p:nvSpPr>
          <p:spPr>
            <a:xfrm>
              <a:off x="152400" y="5638800"/>
              <a:ext cx="4105275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400" dirty="0"/>
                <a:t>Received  authorization to run the facility on September 6</a:t>
              </a:r>
              <a:r>
                <a:rPr lang="en-US" sz="1400" baseline="30000" dirty="0"/>
                <a:t>th</a:t>
              </a:r>
              <a:r>
                <a:rPr lang="en-US" sz="1400" dirty="0"/>
                <a:t> 2016  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52401" y="762000"/>
              <a:ext cx="4215865" cy="4800600"/>
              <a:chOff x="152401" y="1037351"/>
              <a:chExt cx="4215865" cy="3839449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1" y="1037351"/>
                <a:ext cx="4215865" cy="3839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Rectangle 8"/>
              <p:cNvSpPr/>
              <p:nvPr/>
            </p:nvSpPr>
            <p:spPr>
              <a:xfrm>
                <a:off x="838200" y="3657600"/>
                <a:ext cx="3200400" cy="486649"/>
              </a:xfrm>
              <a:prstGeom prst="rect">
                <a:avLst/>
              </a:prstGeom>
              <a:solidFill>
                <a:srgbClr val="FFFF00">
                  <a:alpha val="21000"/>
                </a:srgb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contourClr>
                  <a:schemeClr val="lt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728662" y="1543053"/>
                <a:ext cx="1295400" cy="304799"/>
              </a:xfrm>
              <a:prstGeom prst="rect">
                <a:avLst/>
              </a:prstGeom>
              <a:solidFill>
                <a:srgbClr val="FFFF00">
                  <a:alpha val="21000"/>
                </a:srgb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contourClr>
                  <a:schemeClr val="lt1"/>
                </a:contourClr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3505200" y="510"/>
            <a:ext cx="5638800" cy="6324000"/>
            <a:chOff x="3505200" y="510"/>
            <a:chExt cx="5638800" cy="6324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200" y="510"/>
              <a:ext cx="5638800" cy="422847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396" b="-1866"/>
            <a:stretch/>
          </p:blipFill>
          <p:spPr>
            <a:xfrm>
              <a:off x="4495800" y="3605248"/>
              <a:ext cx="2971800" cy="27192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652284" y="4885944"/>
              <a:ext cx="2491716" cy="84023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First beam out of the new RFQ!</a:t>
              </a:r>
            </a:p>
            <a:p>
              <a:pPr algn="ctr">
                <a:lnSpc>
                  <a:spcPct val="90000"/>
                </a:lnSpc>
              </a:pPr>
              <a:r>
                <a:rPr lang="en-US" dirty="0"/>
                <a:t>September 8, 2016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00600" y="5296153"/>
              <a:ext cx="855396" cy="3416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8 mA</a:t>
              </a:r>
            </a:p>
          </p:txBody>
        </p:sp>
      </p:grp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52401" y="150717"/>
            <a:ext cx="4548995" cy="484748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Approval and first beam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467600" y="499607"/>
            <a:ext cx="1561645" cy="24468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50" dirty="0"/>
              <a:t>Courtesy of R. Welton</a:t>
            </a:r>
          </a:p>
        </p:txBody>
      </p:sp>
    </p:spTree>
    <p:extLst>
      <p:ext uri="{BB962C8B-B14F-4D97-AF65-F5344CB8AC3E}">
        <p14:creationId xmlns:p14="http://schemas.microsoft.com/office/powerpoint/2010/main" val="151130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236982"/>
            <a:ext cx="8896349" cy="929485"/>
          </a:xfrm>
        </p:spPr>
        <p:txBody>
          <a:bodyPr/>
          <a:lstStyle/>
          <a:p>
            <a:r>
              <a:rPr lang="en-US" sz="3200" dirty="0"/>
              <a:t>Measurements and tests required for RFQ characterization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193" y="1247772"/>
            <a:ext cx="5113782" cy="4794787"/>
          </a:xfrm>
        </p:spPr>
        <p:txBody>
          <a:bodyPr/>
          <a:lstStyle/>
          <a:p>
            <a:r>
              <a:rPr lang="en-US" dirty="0"/>
              <a:t>Beam current (transmission)</a:t>
            </a:r>
          </a:p>
          <a:p>
            <a:r>
              <a:rPr lang="en-US" dirty="0"/>
              <a:t>Beam energy</a:t>
            </a:r>
          </a:p>
          <a:p>
            <a:r>
              <a:rPr lang="en-US" dirty="0"/>
              <a:t>Transverse beam emittance</a:t>
            </a:r>
          </a:p>
          <a:p>
            <a:r>
              <a:rPr lang="en-US" dirty="0"/>
              <a:t>Longitudinal beam emittance</a:t>
            </a:r>
          </a:p>
          <a:p>
            <a:r>
              <a:rPr lang="en-US" dirty="0"/>
              <a:t>Stable operation with nominal beam power (high power beam test)</a:t>
            </a:r>
          </a:p>
          <a:p>
            <a:r>
              <a:rPr lang="en-US" dirty="0"/>
              <a:t>Recovery after ion source replacement</a:t>
            </a:r>
          </a:p>
          <a:p>
            <a:r>
              <a:rPr lang="en-US" dirty="0"/>
              <a:t>Sensitivity to ion source replacement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39" y="1413409"/>
            <a:ext cx="3344911" cy="44635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904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Short beam pulse (50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s) operation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" t="13369" r="47998" b="854"/>
          <a:stretch/>
        </p:blipFill>
        <p:spPr>
          <a:xfrm>
            <a:off x="314324" y="1037452"/>
            <a:ext cx="2600919" cy="20955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" t="11606" r="66147" b="65584"/>
          <a:stretch/>
        </p:blipFill>
        <p:spPr>
          <a:xfrm>
            <a:off x="314325" y="3829049"/>
            <a:ext cx="3133726" cy="2000251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949910" y="1019724"/>
            <a:ext cx="6115050" cy="2283797"/>
            <a:chOff x="914400" y="1752600"/>
            <a:chExt cx="8292927" cy="3362988"/>
          </a:xfrm>
        </p:grpSpPr>
        <p:grpSp>
          <p:nvGrpSpPr>
            <p:cNvPr id="6" name="Group 5"/>
            <p:cNvGrpSpPr/>
            <p:nvPr/>
          </p:nvGrpSpPr>
          <p:grpSpPr>
            <a:xfrm>
              <a:off x="914400" y="1752600"/>
              <a:ext cx="8292927" cy="3362988"/>
              <a:chOff x="914400" y="1752600"/>
              <a:chExt cx="8292927" cy="3362988"/>
            </a:xfrm>
          </p:grpSpPr>
          <p:pic>
            <p:nvPicPr>
              <p:cNvPr id="7" name="Content Placeholder 4" descr="101010500-m8u-8330-a430_TOP.tif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52" t="11256" r="5036" b="25193"/>
              <a:stretch/>
            </p:blipFill>
            <p:spPr>
              <a:xfrm>
                <a:off x="914400" y="1752600"/>
                <a:ext cx="8292927" cy="3362988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2227607" y="3882509"/>
                <a:ext cx="78258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BCM04</a:t>
                </a:r>
              </a:p>
            </p:txBody>
          </p:sp>
          <p:cxnSp>
            <p:nvCxnSpPr>
              <p:cNvPr id="12" name="Straight Arrow Connector 11"/>
              <p:cNvCxnSpPr>
                <a:stCxn id="10" idx="0"/>
              </p:cNvCxnSpPr>
              <p:nvPr/>
            </p:nvCxnSpPr>
            <p:spPr>
              <a:xfrm flipH="1" flipV="1">
                <a:off x="2618536" y="3349109"/>
                <a:ext cx="365" cy="53340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7821320" y="4556641"/>
                <a:ext cx="95120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BS06</a:t>
                </a:r>
              </a:p>
            </p:txBody>
          </p:sp>
        </p:grpSp>
        <p:cxnSp>
          <p:nvCxnSpPr>
            <p:cNvPr id="18" name="Straight Arrow Connector 17"/>
            <p:cNvCxnSpPr/>
            <p:nvPr/>
          </p:nvCxnSpPr>
          <p:spPr>
            <a:xfrm flipH="1">
              <a:off x="7162800" y="4708446"/>
              <a:ext cx="658520" cy="32861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8150580" y="3276600"/>
              <a:ext cx="0" cy="124718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573029" y="2159983"/>
            <a:ext cx="69602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BCM04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269052" y="2054669"/>
            <a:ext cx="559770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BS06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658779" y="4284880"/>
            <a:ext cx="1789272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RFQ RF field amplitude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1293581" y="2675150"/>
            <a:ext cx="0" cy="14927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ontent Placeholder 2"/>
          <p:cNvSpPr txBox="1">
            <a:spLocks/>
          </p:cNvSpPr>
          <p:nvPr/>
        </p:nvSpPr>
        <p:spPr bwMode="auto">
          <a:xfrm>
            <a:off x="3630562" y="3761002"/>
            <a:ext cx="5361037" cy="2535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Ion source is always at full duty factor  (1ms, 60Hz)</a:t>
            </a:r>
          </a:p>
          <a:p>
            <a:r>
              <a:rPr lang="en-US" sz="1600" dirty="0"/>
              <a:t>MPS limits RFQ duty factor to 50</a:t>
            </a:r>
            <a:r>
              <a:rPr lang="en-US" sz="1600" dirty="0">
                <a:latin typeface="Symbol" panose="05050102010706020507" pitchFamily="18" charset="2"/>
              </a:rPr>
              <a:t>m</a:t>
            </a:r>
            <a:r>
              <a:rPr lang="en-US" sz="1600" dirty="0"/>
              <a:t>s, 60Hz</a:t>
            </a:r>
          </a:p>
          <a:p>
            <a:r>
              <a:rPr lang="en-US" sz="1600" dirty="0"/>
              <a:t>Timing system controls overlap of IS and RFQ pulses: 1Hz, 2Hz, 5Hz or 10Hz </a:t>
            </a:r>
          </a:p>
          <a:p>
            <a:r>
              <a:rPr lang="en-US" sz="1600" dirty="0"/>
              <a:t>RFQ pulse can be positioned anywhere inside IS pulse</a:t>
            </a:r>
          </a:p>
          <a:p>
            <a:r>
              <a:rPr lang="en-US" sz="1600" dirty="0"/>
              <a:t>No chopper at BTF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802" y="3209142"/>
            <a:ext cx="146616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/>
              <a:t>LLRF feedback transient </a:t>
            </a:r>
          </a:p>
        </p:txBody>
      </p:sp>
    </p:spTree>
    <p:extLst>
      <p:ext uri="{BB962C8B-B14F-4D97-AF65-F5344CB8AC3E}">
        <p14:creationId xmlns:p14="http://schemas.microsoft.com/office/powerpoint/2010/main" val="3763115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RFQ output beam current vs. RF field strength 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" y="966159"/>
            <a:ext cx="7563821" cy="4675515"/>
          </a:xfrm>
        </p:spPr>
      </p:pic>
      <p:cxnSp>
        <p:nvCxnSpPr>
          <p:cNvPr id="6" name="Straight Arrow Connector 5"/>
          <p:cNvCxnSpPr/>
          <p:nvPr/>
        </p:nvCxnSpPr>
        <p:spPr>
          <a:xfrm flipV="1">
            <a:off x="6003985" y="5287992"/>
            <a:ext cx="8627" cy="733246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003985" y="1811546"/>
            <a:ext cx="0" cy="340743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71158" y="5922034"/>
            <a:ext cx="2608406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design set point -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83kV inter-vane voltage</a:t>
            </a:r>
          </a:p>
        </p:txBody>
      </p:sp>
    </p:spTree>
    <p:extLst>
      <p:ext uri="{BB962C8B-B14F-4D97-AF65-F5344CB8AC3E}">
        <p14:creationId xmlns:p14="http://schemas.microsoft.com/office/powerpoint/2010/main" val="1504904685"/>
      </p:ext>
    </p:extLst>
  </p:cSld>
  <p:clrMapOvr>
    <a:masterClrMapping/>
  </p:clrMapOvr>
</p:sld>
</file>

<file path=ppt/theme/theme1.xml><?xml version="1.0" encoding="utf-8"?>
<a:theme xmlns:a="http://schemas.openxmlformats.org/drawingml/2006/main" name="AAC 2017 BTF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RNL template_4x3_SNS.pptx" id="{DA8F8B77-26AF-4285-B904-C56BC7FCC0C9}" vid="{89FA3E3C-681D-44A7-BF9E-F5C1CC4F5DC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31148E9-6A60-411D-AFDE-DA9258D98C4B}">
  <ds:schemaRefs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dcmitype/"/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5A43370-EC10-41BE-B147-54A1A4450E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CF13401-7EB3-445E-A79C-700AD40B1E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AAC 2017 BTF</Template>
  <TotalTime>0</TotalTime>
  <Words>2356</Words>
  <Application>Microsoft Office PowerPoint</Application>
  <PresentationFormat>On-screen Show (4:3)</PresentationFormat>
  <Paragraphs>448</Paragraphs>
  <Slides>37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AAC 2017 BTF</vt:lpstr>
      <vt:lpstr>Beam Test Facility Performance Update</vt:lpstr>
      <vt:lpstr>SNS Beam Test Facility (BTF) layout, former ITSF</vt:lpstr>
      <vt:lpstr>SNS Beam Test Facility goals </vt:lpstr>
      <vt:lpstr>BTF PPS enclosure</vt:lpstr>
      <vt:lpstr>Beam Test Facility readiness review August 2, 2016 </vt:lpstr>
      <vt:lpstr>Approval and first beam</vt:lpstr>
      <vt:lpstr>Measurements and tests required for RFQ characterization</vt:lpstr>
      <vt:lpstr>Short beam pulse (50ms) operation </vt:lpstr>
      <vt:lpstr>RFQ output beam current vs. RF field strength  </vt:lpstr>
      <vt:lpstr>RFQ field strength absolute calibration</vt:lpstr>
      <vt:lpstr>Measure LEBT beam current to evaluate absolute value of RFQ transmission </vt:lpstr>
      <vt:lpstr>Beam energy measurement using Time-Of-Flight technique</vt:lpstr>
      <vt:lpstr>Transverse RMS emittance is close to design</vt:lpstr>
      <vt:lpstr>Longitudinal beam parameters</vt:lpstr>
      <vt:lpstr>High Power Beam Test (4kW)</vt:lpstr>
      <vt:lpstr>Dependence on the ion source</vt:lpstr>
      <vt:lpstr>RFQ swap plan</vt:lpstr>
      <vt:lpstr>BTF current beam use program </vt:lpstr>
      <vt:lpstr>High Intensity Beam Dynamic Experiment</vt:lpstr>
      <vt:lpstr>PowerPoint Presentation</vt:lpstr>
      <vt:lpstr>6D Phase space measurement principle</vt:lpstr>
      <vt:lpstr>6D Phase space measurement difficulties:  #1 Scan Time!</vt:lpstr>
      <vt:lpstr>6D Phase space measurement difficulties:  #2 Signal Strength!</vt:lpstr>
      <vt:lpstr>6D Phase space measurement Implementation at BTF</vt:lpstr>
      <vt:lpstr>X-Y Slits arrangement</vt:lpstr>
      <vt:lpstr>6D Phase space measurement progress</vt:lpstr>
      <vt:lpstr>6D Phase space measurement progress</vt:lpstr>
      <vt:lpstr>High Dynamic Range measurements (halo) </vt:lpstr>
      <vt:lpstr>FODO lattice design and simulation</vt:lpstr>
      <vt:lpstr>FODO lattice design and simulation                             (PyORBIT, TraceWin)</vt:lpstr>
      <vt:lpstr>Permanent Magnet FODO line quadrupoles </vt:lpstr>
      <vt:lpstr>BTF FY17-18 beam line extension plan</vt:lpstr>
      <vt:lpstr>Beam line extension Phase I </vt:lpstr>
      <vt:lpstr>Beam line extension Phase II </vt:lpstr>
      <vt:lpstr>Moderator Demonstration Facility</vt:lpstr>
      <vt:lpstr>Long Term BTF development</vt:lpstr>
      <vt:lpstr>Summary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2017-02-10T20:03:45Z</dcterms:created>
  <dcterms:modified xsi:type="dcterms:W3CDTF">2017-03-07T18:56:02Z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