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29"/>
  </p:notesMasterIdLst>
  <p:handoutMasterIdLst>
    <p:handoutMasterId r:id="rId30"/>
  </p:handoutMasterIdLst>
  <p:sldIdLst>
    <p:sldId id="258" r:id="rId5"/>
    <p:sldId id="257" r:id="rId6"/>
    <p:sldId id="269" r:id="rId7"/>
    <p:sldId id="259" r:id="rId8"/>
    <p:sldId id="266" r:id="rId9"/>
    <p:sldId id="262" r:id="rId10"/>
    <p:sldId id="276" r:id="rId11"/>
    <p:sldId id="260" r:id="rId12"/>
    <p:sldId id="290" r:id="rId13"/>
    <p:sldId id="291" r:id="rId14"/>
    <p:sldId id="286" r:id="rId15"/>
    <p:sldId id="261" r:id="rId16"/>
    <p:sldId id="271" r:id="rId17"/>
    <p:sldId id="277" r:id="rId18"/>
    <p:sldId id="267" r:id="rId19"/>
    <p:sldId id="272" r:id="rId20"/>
    <p:sldId id="275" r:id="rId21"/>
    <p:sldId id="280" r:id="rId22"/>
    <p:sldId id="281" r:id="rId23"/>
    <p:sldId id="289" r:id="rId24"/>
    <p:sldId id="263" r:id="rId25"/>
    <p:sldId id="283" r:id="rId26"/>
    <p:sldId id="287" r:id="rId27"/>
    <p:sldId id="292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916BE"/>
    <a:srgbClr val="006600"/>
    <a:srgbClr val="008000"/>
    <a:srgbClr val="00FFFF"/>
    <a:srgbClr val="0432FF"/>
    <a:srgbClr val="FF40FF"/>
    <a:srgbClr val="C00000"/>
    <a:srgbClr val="FF930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9" autoAdjust="0"/>
    <p:restoredTop sz="95339" autoAdjust="0"/>
  </p:normalViewPr>
  <p:slideViewPr>
    <p:cSldViewPr snapToGrid="0" showGuides="1">
      <p:cViewPr varScale="1">
        <p:scale>
          <a:sx n="79" d="100"/>
          <a:sy n="79" d="100"/>
        </p:scale>
        <p:origin x="816" y="64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Files\Presentation\2016\CLEO2016\Stripping%20efficiency%20vs%20laser%20pow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44719777674899"/>
          <c:y val="7.8081040820088002E-2"/>
          <c:w val="0.70098907673305499"/>
          <c:h val="0.75974194604050604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'Stripping efficiency vs laser p'!$B$1:$B$20</c:f>
              <c:numCache>
                <c:formatCode>General</c:formatCode>
                <c:ptCount val="2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</c:numCache>
            </c:numRef>
          </c:xVal>
          <c:yVal>
            <c:numRef>
              <c:f>'Stripping efficiency vs laser p'!$C$1:$C$20</c:f>
              <c:numCache>
                <c:formatCode>General</c:formatCode>
                <c:ptCount val="20"/>
                <c:pt idx="0">
                  <c:v>0.3352</c:v>
                </c:pt>
                <c:pt idx="1">
                  <c:v>0.55249999999999999</c:v>
                </c:pt>
                <c:pt idx="2">
                  <c:v>0.69130000000000003</c:v>
                </c:pt>
                <c:pt idx="3">
                  <c:v>0.77890000000000004</c:v>
                </c:pt>
                <c:pt idx="4">
                  <c:v>0.83399999999999996</c:v>
                </c:pt>
                <c:pt idx="5">
                  <c:v>0.86860000000000004</c:v>
                </c:pt>
                <c:pt idx="6">
                  <c:v>0.89090000000000003</c:v>
                </c:pt>
                <c:pt idx="7">
                  <c:v>0.90580000000000005</c:v>
                </c:pt>
                <c:pt idx="8">
                  <c:v>0.91639999999999999</c:v>
                </c:pt>
                <c:pt idx="9">
                  <c:v>0.92459999999999998</c:v>
                </c:pt>
                <c:pt idx="10">
                  <c:v>0.93140000000000001</c:v>
                </c:pt>
                <c:pt idx="11">
                  <c:v>0.93720000000000003</c:v>
                </c:pt>
                <c:pt idx="12">
                  <c:v>0.94240000000000002</c:v>
                </c:pt>
                <c:pt idx="13">
                  <c:v>0.94699999999999995</c:v>
                </c:pt>
                <c:pt idx="14">
                  <c:v>0.95109999999999995</c:v>
                </c:pt>
                <c:pt idx="15">
                  <c:v>0.95469999999999999</c:v>
                </c:pt>
                <c:pt idx="16">
                  <c:v>0.95789999999999997</c:v>
                </c:pt>
                <c:pt idx="17">
                  <c:v>0.96060000000000001</c:v>
                </c:pt>
                <c:pt idx="18">
                  <c:v>0.96289999999999998</c:v>
                </c:pt>
                <c:pt idx="19">
                  <c:v>0.96479999999999999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0C-4841-84CC-8A4F40C71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017984"/>
        <c:axId val="171027840"/>
      </c:scatterChart>
      <c:valAx>
        <c:axId val="157017984"/>
        <c:scaling>
          <c:orientation val="minMax"/>
          <c:max val="2.0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1" dirty="0">
                    <a:latin typeface="Calibri" panose="020F0502020204030204" pitchFamily="34" charset="0"/>
                  </a:rPr>
                  <a:t>Laser Pulse Peak Power (MW)</a:t>
                </a:r>
              </a:p>
            </c:rich>
          </c:tx>
          <c:layout>
            <c:manualLayout>
              <c:xMode val="edge"/>
              <c:yMode val="edge"/>
              <c:x val="0.25648792102740298"/>
              <c:y val="0.925083940050984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1027840"/>
        <c:crosses val="autoZero"/>
        <c:crossBetween val="midCat"/>
        <c:majorUnit val="0.5"/>
        <c:minorUnit val="0.1"/>
      </c:valAx>
      <c:valAx>
        <c:axId val="171027840"/>
        <c:scaling>
          <c:orientation val="minMax"/>
          <c:max val="1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1" dirty="0">
                    <a:latin typeface="Calibri" panose="020F0502020204030204" pitchFamily="34" charset="0"/>
                  </a:rPr>
                  <a:t>Stripping Efficiency (%)</a:t>
                </a:r>
              </a:p>
            </c:rich>
          </c:tx>
          <c:layout>
            <c:manualLayout>
              <c:xMode val="edge"/>
              <c:yMode val="edge"/>
              <c:x val="3.6421314838960599E-2"/>
              <c:y val="0.195116772725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7017984"/>
        <c:crosses val="autoZero"/>
        <c:crossBetween val="midCat"/>
        <c:majorUnit val="0.1"/>
        <c:minorUnit val="0.05"/>
      </c:valAx>
      <c:spPr>
        <a:noFill/>
        <a:ln w="2222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5.pn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/>
          <a:p>
            <a:r>
              <a:rPr lang="en-US" dirty="0"/>
              <a:t>Laser Stripping Experiment Status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Presented to the</a:t>
            </a:r>
            <a:br>
              <a:rPr lang="en-US" dirty="0"/>
            </a:br>
            <a:r>
              <a:rPr lang="en-US" b="1" dirty="0"/>
              <a:t>SNS Accelerator Advisory Committee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21592" y="3459799"/>
            <a:ext cx="4516663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 err="1"/>
              <a:t>Abdurahim</a:t>
            </a:r>
            <a:r>
              <a:rPr lang="en-US" b="1" dirty="0"/>
              <a:t> </a:t>
            </a:r>
            <a:r>
              <a:rPr lang="en-US" b="1" dirty="0" err="1"/>
              <a:t>Rakhman</a:t>
            </a: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/>
              <a:t>Yun Liu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220266" y="4536026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March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"/>
            <a:ext cx="8636290" cy="484748"/>
          </a:xfrm>
        </p:spPr>
        <p:txBody>
          <a:bodyPr/>
          <a:lstStyle/>
          <a:p>
            <a:r>
              <a:rPr lang="en-US" dirty="0"/>
              <a:t>Laser beam transport line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" y="914400"/>
            <a:ext cx="2895600" cy="3609400"/>
            <a:chOff x="76200" y="914400"/>
            <a:chExt cx="2895600" cy="3609400"/>
          </a:xfrm>
        </p:grpSpPr>
        <p:grpSp>
          <p:nvGrpSpPr>
            <p:cNvPr id="33" name="Group 32"/>
            <p:cNvGrpSpPr/>
            <p:nvPr/>
          </p:nvGrpSpPr>
          <p:grpSpPr>
            <a:xfrm>
              <a:off x="76200" y="914400"/>
              <a:ext cx="2895600" cy="3609400"/>
              <a:chOff x="152400" y="1219200"/>
              <a:chExt cx="2254495" cy="300783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400" y="1219200"/>
                <a:ext cx="2254495" cy="3007833"/>
              </a:xfrm>
              <a:prstGeom prst="rect">
                <a:avLst/>
              </a:prstGeom>
              <a:ln w="38100" cmpd="sng">
                <a:solidFill>
                  <a:srgbClr val="FFFFFF"/>
                </a:solidFill>
              </a:ln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flipH="1">
                <a:off x="762000" y="2590800"/>
                <a:ext cx="457200" cy="152400"/>
              </a:xfrm>
              <a:prstGeom prst="straightConnector1">
                <a:avLst/>
              </a:prstGeom>
              <a:ln w="12700" cmpd="sng">
                <a:solidFill>
                  <a:srgbClr val="1BEADB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685800" y="2743200"/>
                <a:ext cx="76200" cy="1219200"/>
              </a:xfrm>
              <a:prstGeom prst="straightConnector1">
                <a:avLst/>
              </a:prstGeom>
              <a:ln w="12700" cmpd="sng">
                <a:solidFill>
                  <a:srgbClr val="1BEADB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685800" y="3962400"/>
                <a:ext cx="771834" cy="241300"/>
              </a:xfrm>
              <a:prstGeom prst="straightConnector1">
                <a:avLst/>
              </a:prstGeom>
              <a:ln w="12700" cmpd="sng">
                <a:solidFill>
                  <a:srgbClr val="1BEADB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1080603" y="1451402"/>
              <a:ext cx="731520" cy="332399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Laser in RSB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05000" y="2286000"/>
            <a:ext cx="4038600" cy="4343400"/>
            <a:chOff x="304800" y="1045411"/>
            <a:chExt cx="4415758" cy="46482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045411"/>
              <a:ext cx="4415758" cy="4635500"/>
            </a:xfrm>
            <a:prstGeom prst="rect">
              <a:avLst/>
            </a:prstGeom>
            <a:ln w="57150" cmpd="sng">
              <a:solidFill>
                <a:srgbClr val="FFFFFF"/>
              </a:solidFill>
            </a:ln>
          </p:spPr>
        </p:pic>
        <p:cxnSp>
          <p:nvCxnSpPr>
            <p:cNvPr id="37" name="Straight Arrow Connector 36"/>
            <p:cNvCxnSpPr/>
            <p:nvPr/>
          </p:nvCxnSpPr>
          <p:spPr>
            <a:xfrm flipH="1">
              <a:off x="2221072" y="1779337"/>
              <a:ext cx="1583008" cy="326189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221072" y="2105527"/>
              <a:ext cx="0" cy="919747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888013" y="3002548"/>
              <a:ext cx="1333060" cy="2691063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962862" y="1421006"/>
              <a:ext cx="799835" cy="17786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From RSB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137269" y="914400"/>
            <a:ext cx="3886200" cy="5181600"/>
            <a:chOff x="5029200" y="990600"/>
            <a:chExt cx="3886200" cy="518160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990600"/>
              <a:ext cx="3886200" cy="518160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bg1"/>
              </a:solidFill>
            </a:ln>
          </p:spPr>
        </p:pic>
        <p:cxnSp>
          <p:nvCxnSpPr>
            <p:cNvPr id="54" name="Straight Arrow Connector 53"/>
            <p:cNvCxnSpPr/>
            <p:nvPr/>
          </p:nvCxnSpPr>
          <p:spPr>
            <a:xfrm flipH="1" flipV="1">
              <a:off x="7696200" y="3810000"/>
              <a:ext cx="762000" cy="2362200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5791200" y="2726266"/>
              <a:ext cx="1515533" cy="431801"/>
            </a:xfrm>
            <a:prstGeom prst="straightConnector1">
              <a:avLst/>
            </a:prstGeom>
            <a:ln w="12700" cmpd="sng">
              <a:solidFill>
                <a:srgbClr val="1BEADB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7541034" y="2865566"/>
              <a:ext cx="822960" cy="332399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Local optics table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518269" y="1933157"/>
              <a:ext cx="457200" cy="49859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Final optics 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5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96627" y="3374967"/>
            <a:ext cx="2377440" cy="1188720"/>
          </a:xfrm>
          <a:prstGeom prst="rect">
            <a:avLst/>
          </a:prstGeom>
          <a:solidFill>
            <a:schemeClr val="bg2"/>
          </a:solidFill>
          <a:ln w="6350"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Laser-ion beam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80" y="948773"/>
            <a:ext cx="6357935" cy="5314866"/>
          </a:xfrm>
        </p:spPr>
        <p:txBody>
          <a:bodyPr anchor="t"/>
          <a:lstStyle/>
          <a:p>
            <a:r>
              <a:rPr lang="en-US" sz="1600" dirty="0"/>
              <a:t>Need vertically align laser and ion beams</a:t>
            </a:r>
          </a:p>
          <a:p>
            <a:pPr lvl="1"/>
            <a:r>
              <a:rPr lang="en-US" sz="1300" dirty="0"/>
              <a:t>Position tuning is complicated by the need to also phase match the laser and ion beam, therefore laser is running at a slightly different repetition rate from 402.5 MHz</a:t>
            </a:r>
          </a:p>
          <a:p>
            <a:pPr lvl="1"/>
            <a:r>
              <a:rPr lang="en-US" sz="1300" dirty="0"/>
              <a:t>Steer laser or ion beam, look for beam loss by photo-detachment</a:t>
            </a:r>
          </a:p>
          <a:p>
            <a:pPr lvl="1"/>
            <a:r>
              <a:rPr lang="en-US" sz="1300" dirty="0"/>
              <a:t>Look for ion and laser beam on interaction point by wire scanner</a:t>
            </a:r>
          </a:p>
          <a:p>
            <a:r>
              <a:rPr lang="en-US" sz="1600" dirty="0"/>
              <a:t>Phase matching between laser and ion beams</a:t>
            </a:r>
          </a:p>
          <a:p>
            <a:pPr lvl="1"/>
            <a:r>
              <a:rPr lang="en-US" sz="1300" dirty="0"/>
              <a:t>After vertical alignment accomplished, restore laser to 402.5 MHz</a:t>
            </a:r>
          </a:p>
          <a:p>
            <a:pPr lvl="1"/>
            <a:r>
              <a:rPr lang="en-US" sz="1300" dirty="0"/>
              <a:t>Sweep laser phase and look for beam loss from photo-detachment</a:t>
            </a:r>
          </a:p>
          <a:p>
            <a:r>
              <a:rPr lang="en-US" sz="1600" dirty="0"/>
              <a:t>Final steps: </a:t>
            </a:r>
          </a:p>
          <a:p>
            <a:pPr lvl="1"/>
            <a:r>
              <a:rPr lang="en-US" sz="1300" dirty="0"/>
              <a:t>Insert stripping magnets, confirm H</a:t>
            </a:r>
            <a:r>
              <a:rPr lang="en-US" sz="1300" baseline="30000" dirty="0"/>
              <a:t>0</a:t>
            </a:r>
            <a:r>
              <a:rPr lang="en-US" sz="1300" dirty="0"/>
              <a:t> conversion</a:t>
            </a:r>
          </a:p>
          <a:p>
            <a:pPr lvl="1"/>
            <a:r>
              <a:rPr lang="en-US" sz="1300" dirty="0"/>
              <a:t>Vary laser incoming angle to fine tune resonant frequency</a:t>
            </a:r>
          </a:p>
          <a:p>
            <a:pPr lvl="1"/>
            <a:r>
              <a:rPr lang="en-US" sz="1300" dirty="0"/>
              <a:t>Only indication of correct angle is stripped beam (</a:t>
            </a:r>
            <a:r>
              <a:rPr lang="en-US" sz="1300" dirty="0">
                <a:solidFill>
                  <a:srgbClr val="C00000"/>
                </a:solidFill>
              </a:rPr>
              <a:t>sensitivity ~0.1</a:t>
            </a:r>
            <a:r>
              <a:rPr lang="en-US" sz="1300" kern="0" dirty="0">
                <a:solidFill>
                  <a:srgbClr val="C00000"/>
                </a:solidFill>
              </a:rPr>
              <a:t>°</a:t>
            </a:r>
            <a:r>
              <a:rPr lang="en-US" sz="1300" dirty="0"/>
              <a:t>)</a:t>
            </a:r>
          </a:p>
          <a:p>
            <a:pPr lvl="0"/>
            <a:r>
              <a:rPr lang="en-US" sz="1600" dirty="0"/>
              <a:t>First Attempt – No Stripping</a:t>
            </a:r>
            <a:endParaRPr lang="en-US" sz="1200" dirty="0"/>
          </a:p>
          <a:p>
            <a:pPr marL="681037" lvl="1" indent="-285750" fontAlgn="auto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18783D"/>
              </a:buClr>
              <a:buFont typeface="Lucida Grande"/>
              <a:buChar char="-"/>
              <a:defRPr/>
            </a:pPr>
            <a:r>
              <a:rPr lang="en-US" sz="1400" kern="0" dirty="0">
                <a:solidFill>
                  <a:prstClr val="black"/>
                </a:solidFill>
              </a:rPr>
              <a:t>Vessel was designed for 930 MeV, α=37.5°</a:t>
            </a:r>
          </a:p>
          <a:p>
            <a:pPr marL="681037" lvl="1" indent="-285750" fontAlgn="auto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18783D"/>
              </a:buClr>
              <a:buFont typeface="Lucida Grande"/>
              <a:buChar char="-"/>
              <a:defRPr/>
            </a:pPr>
            <a:r>
              <a:rPr lang="en-US" sz="1400" kern="0" dirty="0">
                <a:solidFill>
                  <a:prstClr val="black"/>
                </a:solidFill>
              </a:rPr>
              <a:t>2 years later we had forgotten this -- set the experiment up for 1 GeV, α</a:t>
            </a:r>
            <a:r>
              <a:rPr lang="is-IS" sz="1400" kern="0" dirty="0">
                <a:solidFill>
                  <a:prstClr val="black"/>
                </a:solidFill>
              </a:rPr>
              <a:t>=39.7°</a:t>
            </a:r>
          </a:p>
          <a:p>
            <a:pPr marL="681037" lvl="1" indent="-285750" fontAlgn="auto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>
                <a:srgbClr val="18783D"/>
              </a:buClr>
              <a:buFont typeface="Lucida Grande"/>
              <a:buChar char="-"/>
              <a:defRPr/>
            </a:pPr>
            <a:r>
              <a:rPr lang="is-IS" sz="1400" kern="0" dirty="0">
                <a:solidFill>
                  <a:prstClr val="black"/>
                </a:solidFill>
              </a:rPr>
              <a:t>Resulted in incorrect resonant excitation frequency for H</a:t>
            </a:r>
            <a:r>
              <a:rPr lang="is-IS" sz="1400" kern="0" baseline="30000" dirty="0">
                <a:solidFill>
                  <a:prstClr val="black"/>
                </a:solidFill>
              </a:rPr>
              <a:t>0</a:t>
            </a:r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6584042" y="1983221"/>
            <a:ext cx="2468288" cy="1245325"/>
            <a:chOff x="6584042" y="1983221"/>
            <a:chExt cx="2468288" cy="1245325"/>
          </a:xfrm>
        </p:grpSpPr>
        <p:grpSp>
          <p:nvGrpSpPr>
            <p:cNvPr id="48" name="Group 47"/>
            <p:cNvGrpSpPr/>
            <p:nvPr/>
          </p:nvGrpSpPr>
          <p:grpSpPr>
            <a:xfrm>
              <a:off x="6584042" y="1983221"/>
              <a:ext cx="2468288" cy="1245325"/>
              <a:chOff x="6678730" y="2000571"/>
              <a:chExt cx="2468288" cy="124532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6678730" y="2000571"/>
                <a:ext cx="2468288" cy="1245325"/>
                <a:chOff x="6061330" y="5481245"/>
                <a:chExt cx="2468288" cy="1245325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61330" y="5481245"/>
                  <a:ext cx="2377440" cy="124532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4" name="Straight Arrow Connector 33"/>
                <p:cNvCxnSpPr/>
                <p:nvPr/>
              </p:nvCxnSpPr>
              <p:spPr>
                <a:xfrm flipV="1">
                  <a:off x="7575836" y="5732871"/>
                  <a:ext cx="640080" cy="2008"/>
                </a:xfrm>
                <a:prstGeom prst="straightConnector1">
                  <a:avLst/>
                </a:prstGeom>
                <a:ln w="19050" cmpd="sng">
                  <a:solidFill>
                    <a:srgbClr val="C00000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8176636" y="5619980"/>
                  <a:ext cx="352982" cy="258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dirty="0"/>
                    <a:t>H</a:t>
                  </a:r>
                  <a:r>
                    <a:rPr lang="en-US" sz="1200" baseline="30000" dirty="0"/>
                    <a:t>0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7951790" y="6324466"/>
                  <a:ext cx="567783" cy="2585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dirty="0"/>
                    <a:t>Laser</a:t>
                  </a:r>
                  <a:endParaRPr lang="en-US" sz="1200" baseline="30000" dirty="0"/>
                </a:p>
              </p:txBody>
            </p:sp>
          </p:grpSp>
          <p:sp>
            <p:nvSpPr>
              <p:cNvPr id="40" name="Rectangle 39"/>
              <p:cNvSpPr/>
              <p:nvPr/>
            </p:nvSpPr>
            <p:spPr>
              <a:xfrm>
                <a:off x="7518602" y="3055589"/>
                <a:ext cx="86081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 anchorCtr="1">
                <a:spAutoFit/>
              </a:bodyPr>
              <a:lstStyle/>
              <a:p>
                <a:r>
                  <a:rPr lang="en-US" sz="1200" dirty="0" err="1">
                    <a:solidFill>
                      <a:srgbClr val="C00000"/>
                    </a:solidFill>
                  </a:rPr>
                  <a:t>Wirescanner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>
            <a:xfrm flipV="1">
              <a:off x="8122712" y="2945898"/>
              <a:ext cx="411480" cy="2008"/>
            </a:xfrm>
            <a:prstGeom prst="straightConnector1">
              <a:avLst/>
            </a:prstGeom>
            <a:ln w="19050" cmpd="sng">
              <a:solidFill>
                <a:srgbClr val="C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91268" y="529730"/>
            <a:ext cx="2377669" cy="1289441"/>
            <a:chOff x="6420975" y="2732730"/>
            <a:chExt cx="2377669" cy="128944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/>
            <a:srcRect t="10394" b="1328"/>
            <a:stretch/>
          </p:blipFill>
          <p:spPr>
            <a:xfrm>
              <a:off x="6420975" y="2739172"/>
              <a:ext cx="2377669" cy="12801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TextBox 44"/>
            <p:cNvSpPr txBox="1"/>
            <p:nvPr/>
          </p:nvSpPr>
          <p:spPr>
            <a:xfrm>
              <a:off x="6442960" y="2732730"/>
              <a:ext cx="1409427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/>
                <a:t>photo-detachment</a:t>
              </a:r>
            </a:p>
          </p:txBody>
        </p:sp>
        <p:cxnSp>
          <p:nvCxnSpPr>
            <p:cNvPr id="46" name="Straight Arrow Connector 45"/>
            <p:cNvCxnSpPr>
              <a:endCxn id="45" idx="2"/>
            </p:cNvCxnSpPr>
            <p:nvPr/>
          </p:nvCxnSpPr>
          <p:spPr>
            <a:xfrm flipH="1" flipV="1">
              <a:off x="7147674" y="2991262"/>
              <a:ext cx="403988" cy="417456"/>
            </a:xfrm>
            <a:prstGeom prst="straightConnector1">
              <a:avLst/>
            </a:prstGeom>
            <a:ln w="19050" cmpd="sng">
              <a:solidFill>
                <a:srgbClr val="C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6969572" y="3837505"/>
              <a:ext cx="1322478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 anchorCtr="1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Beam Loss Monitor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46177" y="4705230"/>
            <a:ext cx="2489491" cy="1584960"/>
            <a:chOff x="6452718" y="4709160"/>
            <a:chExt cx="2489491" cy="158496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/>
            <a:srcRect l="18393" t="1898" r="13337" b="6352"/>
            <a:stretch/>
          </p:blipFill>
          <p:spPr>
            <a:xfrm>
              <a:off x="6500552" y="4709160"/>
              <a:ext cx="2377440" cy="1584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TextBox 52"/>
            <p:cNvSpPr txBox="1"/>
            <p:nvPr/>
          </p:nvSpPr>
          <p:spPr>
            <a:xfrm>
              <a:off x="7713725" y="5601824"/>
              <a:ext cx="539496" cy="166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⍺=37.5°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492240" y="4710505"/>
              <a:ext cx="1920240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Top Down View of Experimental Vessel</a:t>
              </a:r>
            </a:p>
          </p:txBody>
        </p:sp>
        <p:sp>
          <p:nvSpPr>
            <p:cNvPr id="55" name="Block Arc 54"/>
            <p:cNvSpPr/>
            <p:nvPr/>
          </p:nvSpPr>
          <p:spPr>
            <a:xfrm rot="15378817">
              <a:off x="7528791" y="5515446"/>
              <a:ext cx="117624" cy="140668"/>
            </a:xfrm>
            <a:prstGeom prst="blockArc">
              <a:avLst>
                <a:gd name="adj1" fmla="val 13459000"/>
                <a:gd name="adj2" fmla="val 18837522"/>
                <a:gd name="adj3" fmla="val 13984"/>
              </a:avLst>
            </a:prstGeom>
            <a:solidFill>
              <a:srgbClr val="C00000"/>
            </a:solidFill>
            <a:ln w="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 flipV="1">
              <a:off x="7259898" y="5545640"/>
              <a:ext cx="1508761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-120000" flipV="1">
              <a:off x="6730332" y="4811216"/>
              <a:ext cx="1983246" cy="1421772"/>
            </a:xfrm>
            <a:prstGeom prst="straightConnector1">
              <a:avLst/>
            </a:prstGeom>
            <a:ln>
              <a:solidFill>
                <a:srgbClr val="0432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8613273" y="5254307"/>
              <a:ext cx="328936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rgbClr val="C00000"/>
                  </a:solidFill>
                </a:rPr>
                <a:t>H</a:t>
              </a:r>
              <a:r>
                <a:rPr lang="en-US" sz="1200" b="1" baseline="30000" dirty="0">
                  <a:solidFill>
                    <a:srgbClr val="C00000"/>
                  </a:solidFill>
                </a:rPr>
                <a:t>-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9278753">
              <a:off x="6452718" y="5907634"/>
              <a:ext cx="593432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rgbClr val="0432FF"/>
                  </a:solidFill>
                </a:rPr>
                <a:t>Laser</a:t>
              </a:r>
              <a:endParaRPr lang="en-US" sz="1200" b="1" baseline="30000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72266" y="3464847"/>
            <a:ext cx="1214472" cy="1028478"/>
            <a:chOff x="7588892" y="3481473"/>
            <a:chExt cx="1214472" cy="1028478"/>
          </a:xfrm>
        </p:grpSpPr>
        <p:grpSp>
          <p:nvGrpSpPr>
            <p:cNvPr id="41" name="Group 40"/>
            <p:cNvGrpSpPr/>
            <p:nvPr/>
          </p:nvGrpSpPr>
          <p:grpSpPr>
            <a:xfrm>
              <a:off x="7588892" y="3481473"/>
              <a:ext cx="1142703" cy="457200"/>
              <a:chOff x="3291840" y="6232986"/>
              <a:chExt cx="1142703" cy="457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291840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416669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538726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663555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82700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907529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029586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154415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282282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407111" y="6232986"/>
                <a:ext cx="27432" cy="457200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660661" y="4052751"/>
              <a:ext cx="1142703" cy="457200"/>
              <a:chOff x="4741068" y="6385386"/>
              <a:chExt cx="1142703" cy="4572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4741068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4865897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4987954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112783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5231928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356757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5478814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603643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5731510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856339" y="6385386"/>
                <a:ext cx="27432" cy="457200"/>
              </a:xfrm>
              <a:prstGeom prst="rect">
                <a:avLst/>
              </a:prstGeom>
              <a:solidFill>
                <a:srgbClr val="0432FF"/>
              </a:solidFill>
              <a:ln w="3175">
                <a:solidFill>
                  <a:srgbClr val="0070C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49" name="Object 4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49792709"/>
              </p:ext>
            </p:extLst>
          </p:nvPr>
        </p:nvGraphicFramePr>
        <p:xfrm>
          <a:off x="6723993" y="3519918"/>
          <a:ext cx="40798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" name="Equation" r:id="rId6" imgW="241200" imgH="228600" progId="Equation.DSMT4">
                  <p:embed/>
                </p:oleObj>
              </mc:Choice>
              <mc:Fallback>
                <p:oleObj name="Equation" r:id="rId6" imgW="241200" imgH="228600" progId="Equation.DSMT4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3993" y="3519918"/>
                        <a:ext cx="407987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98071855"/>
              </p:ext>
            </p:extLst>
          </p:nvPr>
        </p:nvGraphicFramePr>
        <p:xfrm>
          <a:off x="6737055" y="4056524"/>
          <a:ext cx="5365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" name="Equation" r:id="rId8" imgW="317160" imgH="228600" progId="Equation.DSMT4">
                  <p:embed/>
                </p:oleObj>
              </mc:Choice>
              <mc:Fallback>
                <p:oleObj name="Equation" r:id="rId8" imgW="317160" imgH="228600" progId="Equation.DSMT4">
                  <p:embed/>
                  <p:pic>
                    <p:nvPicPr>
                      <p:cNvPr id="0" name="Object 4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7055" y="4056524"/>
                        <a:ext cx="53657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80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10 µs stripping experiment was successful!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7144" y="2566171"/>
            <a:ext cx="7620000" cy="3543300"/>
            <a:chOff x="707144" y="2391598"/>
            <a:chExt cx="7620000" cy="3543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44" y="2391598"/>
              <a:ext cx="7620000" cy="35433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61215" y="2592564"/>
              <a:ext cx="206498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0432FF"/>
                  </a:solidFill>
                </a:rPr>
                <a:t>H</a:t>
              </a:r>
              <a:r>
                <a:rPr lang="en-US" sz="1600" b="1" baseline="30000" dirty="0">
                  <a:solidFill>
                    <a:srgbClr val="0432FF"/>
                  </a:solidFill>
                </a:rPr>
                <a:t>-</a:t>
              </a:r>
              <a:r>
                <a:rPr lang="en-US" sz="1600" b="1" dirty="0">
                  <a:solidFill>
                    <a:srgbClr val="0432FF"/>
                  </a:solidFill>
                </a:rPr>
                <a:t> reference pulses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06737" y="5130727"/>
              <a:ext cx="2141933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C00000"/>
                  </a:solidFill>
                </a:rPr>
                <a:t>Stripped proton pulses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91816" y="888658"/>
            <a:ext cx="7356853" cy="180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Five experiments were conducted during March-May, 2016: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Successfully stripped 10 µs, 1 GeV H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pulse</a:t>
            </a:r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Demonstrated &gt;95 % stripping efficiency</a:t>
            </a:r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Proof of principle (6 ns, 2007) </a:t>
            </a:r>
            <a:r>
              <a:rPr lang="en-US" b="1" kern="0" dirty="0">
                <a:solidFill>
                  <a:srgbClr val="0000FF"/>
                </a:solidFill>
                <a:latin typeface="Arial"/>
                <a:cs typeface="Arial" pitchFamily="34" charset="0"/>
                <a:sym typeface="Symbol" charset="0"/>
              </a:rPr>
              <a:t></a:t>
            </a:r>
            <a:r>
              <a:rPr lang="en-US" dirty="0">
                <a:solidFill>
                  <a:srgbClr val="0432FF"/>
                </a:solidFill>
              </a:rPr>
              <a:t> proof of practicality (10 µs, 2016)</a:t>
            </a:r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endParaRPr lang="en-US" dirty="0"/>
          </a:p>
          <a:p>
            <a:r>
              <a:rPr lang="en-US" sz="1400" dirty="0"/>
              <a:t>Work supported in part by U.S. DOE (HEP) grant DE-FG02-13ER41967.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7144" y="6107643"/>
            <a:ext cx="4954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S. Cousineau </a:t>
            </a:r>
            <a:r>
              <a:rPr lang="en-US" sz="1400" i="1" dirty="0"/>
              <a:t>et al., </a:t>
            </a:r>
            <a:r>
              <a:rPr lang="en-US" sz="1400" b="1" dirty="0"/>
              <a:t>Phys. Rev. Lett. 118, 074801 (2017)</a:t>
            </a:r>
          </a:p>
        </p:txBody>
      </p:sp>
    </p:spTree>
    <p:extLst>
      <p:ext uri="{BB962C8B-B14F-4D97-AF65-F5344CB8AC3E}">
        <p14:creationId xmlns:p14="http://schemas.microsoft.com/office/powerpoint/2010/main" val="917059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to 1-ms/60-Hz laser stripping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574227" y="951180"/>
            <a:ext cx="8060889" cy="20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/>
              <a:t>Macropulse</a:t>
            </a:r>
            <a:r>
              <a:rPr lang="en-US" sz="1800" b="1" dirty="0"/>
              <a:t> Laser Amplifier</a:t>
            </a:r>
          </a:p>
          <a:p>
            <a:pPr lvl="1"/>
            <a:r>
              <a:rPr lang="en-US" sz="1600" dirty="0"/>
              <a:t>Average laser power at 1 </a:t>
            </a:r>
            <a:r>
              <a:rPr lang="en-US" sz="1600" dirty="0" err="1"/>
              <a:t>ms</a:t>
            </a:r>
            <a:r>
              <a:rPr lang="en-US" sz="1600" dirty="0"/>
              <a:t> burst duration is the fundamental limitation</a:t>
            </a:r>
          </a:p>
          <a:p>
            <a:pPr lvl="1"/>
            <a:r>
              <a:rPr lang="en-US" sz="1600" dirty="0"/>
              <a:t>Current flash-lamp pumped </a:t>
            </a:r>
            <a:r>
              <a:rPr lang="en-US" sz="1600" dirty="0" err="1"/>
              <a:t>Nd:YAG</a:t>
            </a:r>
            <a:r>
              <a:rPr lang="en-US" sz="1600" dirty="0"/>
              <a:t> amplifier can produce UV pulses over 30 – 50 </a:t>
            </a:r>
            <a:r>
              <a:rPr lang="en-US" sz="1600" dirty="0" err="1"/>
              <a:t>ps</a:t>
            </a:r>
            <a:r>
              <a:rPr lang="en-US" sz="1600" dirty="0"/>
              <a:t> with max peak power 3.5 MW at 10 </a:t>
            </a:r>
            <a:r>
              <a:rPr lang="en-US" sz="1600" dirty="0" err="1">
                <a:latin typeface="Symbol" panose="05050102010706020507" pitchFamily="18" charset="2"/>
              </a:rPr>
              <a:t>m</a:t>
            </a:r>
            <a:r>
              <a:rPr lang="en-US" sz="1600" dirty="0" err="1"/>
              <a:t>s</a:t>
            </a:r>
            <a:endParaRPr lang="en-US" sz="1600" dirty="0"/>
          </a:p>
          <a:p>
            <a:pPr lvl="1"/>
            <a:r>
              <a:rPr lang="en-US" sz="1600" dirty="0"/>
              <a:t>Solid-state amplifiers with 1 </a:t>
            </a:r>
            <a:r>
              <a:rPr lang="en-US" sz="1600" dirty="0" err="1"/>
              <a:t>ms</a:t>
            </a:r>
            <a:r>
              <a:rPr lang="en-US" sz="1600" dirty="0"/>
              <a:t> burst duration need to be developed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2" name="Content Placeholder 3"/>
          <p:cNvSpPr txBox="1">
            <a:spLocks/>
          </p:cNvSpPr>
          <p:nvPr/>
        </p:nvSpPr>
        <p:spPr bwMode="auto">
          <a:xfrm>
            <a:off x="574031" y="3205407"/>
            <a:ext cx="5045904" cy="28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b="1" dirty="0"/>
              <a:t>Optical Recycling Cavity</a:t>
            </a:r>
          </a:p>
          <a:p>
            <a:pPr lvl="1"/>
            <a:r>
              <a:rPr lang="en-US" sz="1600" dirty="0"/>
              <a:t>Photons/Electrons: ~ 10</a:t>
            </a:r>
            <a:r>
              <a:rPr lang="en-US" sz="1600" baseline="30000" dirty="0"/>
              <a:t>7</a:t>
            </a:r>
            <a:r>
              <a:rPr lang="en-US" sz="1600" dirty="0"/>
              <a:t> - very low photon loss in the laser stripping process</a:t>
            </a:r>
          </a:p>
          <a:p>
            <a:pPr lvl="1"/>
            <a:r>
              <a:rPr lang="en-US" sz="1600" dirty="0"/>
              <a:t> </a:t>
            </a:r>
            <a:r>
              <a:rPr lang="en-US" altLang="zh-CN" sz="1600" dirty="0"/>
              <a:t>It is highly desirable to enhance and recycle the laser power with an optical cavity</a:t>
            </a:r>
          </a:p>
          <a:p>
            <a:pPr lvl="1"/>
            <a:r>
              <a:rPr lang="en-US" sz="1600" dirty="0"/>
              <a:t>The problem is how to do the enhancement for the burst-mode UV laser light that is not continuously pulsed</a:t>
            </a:r>
          </a:p>
          <a:p>
            <a:pPr lvl="1"/>
            <a:r>
              <a:rPr lang="en-US" sz="1600" dirty="0">
                <a:solidFill>
                  <a:srgbClr val="0000FF"/>
                </a:solidFill>
              </a:rPr>
              <a:t>We developed a novel technique to solve this problem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579967" y="4704729"/>
            <a:ext cx="3330422" cy="1215615"/>
            <a:chOff x="5579967" y="4010435"/>
            <a:chExt cx="3330422" cy="1215615"/>
          </a:xfrm>
        </p:grpSpPr>
        <p:sp>
          <p:nvSpPr>
            <p:cNvPr id="142" name="Rectangle 141"/>
            <p:cNvSpPr/>
            <p:nvPr/>
          </p:nvSpPr>
          <p:spPr bwMode="auto">
            <a:xfrm rot="19887601" flipH="1" flipV="1">
              <a:off x="6211261" y="4927602"/>
              <a:ext cx="283464" cy="111491"/>
            </a:xfrm>
            <a:prstGeom prst="rect">
              <a:avLst/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 rot="19887601">
              <a:off x="7477825" y="4169870"/>
              <a:ext cx="283464" cy="111491"/>
            </a:xfrm>
            <a:prstGeom prst="rect">
              <a:avLst/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6251421" y="4254064"/>
              <a:ext cx="1477817" cy="70992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 bwMode="auto">
            <a:xfrm>
              <a:off x="6226482" y="4249301"/>
              <a:ext cx="1243584" cy="0"/>
            </a:xfrm>
            <a:prstGeom prst="line">
              <a:avLst/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6492240" y="4963988"/>
              <a:ext cx="1271016" cy="0"/>
            </a:xfrm>
            <a:prstGeom prst="line">
              <a:avLst/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6226482" y="4249301"/>
              <a:ext cx="0" cy="702298"/>
            </a:xfrm>
            <a:prstGeom prst="line">
              <a:avLst/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7760539" y="4254066"/>
              <a:ext cx="0" cy="702299"/>
            </a:xfrm>
            <a:prstGeom prst="line">
              <a:avLst/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7671816" y="4254066"/>
              <a:ext cx="82296" cy="0"/>
            </a:xfrm>
            <a:prstGeom prst="line">
              <a:avLst/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6226482" y="4951600"/>
              <a:ext cx="7315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5946775" y="4010435"/>
              <a:ext cx="2031177" cy="1215615"/>
            </a:xfrm>
            <a:prstGeom prst="line">
              <a:avLst/>
            </a:prstGeom>
            <a:noFill/>
            <a:ln w="3175" cap="flat" cmpd="sng" algn="ctr">
              <a:solidFill>
                <a:srgbClr val="0432FF"/>
              </a:solidFill>
              <a:prstDash val="solid"/>
            </a:ln>
            <a:effectLst>
              <a:glow rad="38100">
                <a:srgbClr val="0432FF">
                  <a:alpha val="50000"/>
                </a:srgbClr>
              </a:glow>
            </a:effectLst>
          </p:spPr>
        </p:cxnSp>
        <p:sp>
          <p:nvSpPr>
            <p:cNvPr id="128" name="Isosceles Triangle 127"/>
            <p:cNvSpPr/>
            <p:nvPr/>
          </p:nvSpPr>
          <p:spPr>
            <a:xfrm rot="14340000">
              <a:off x="7169907" y="4234346"/>
              <a:ext cx="80375" cy="474604"/>
            </a:xfrm>
            <a:prstGeom prst="triangle">
              <a:avLst/>
            </a:prstGeom>
            <a:gradFill flip="none" rotWithShape="1">
              <a:gsLst>
                <a:gs pos="0">
                  <a:srgbClr val="00B0F0"/>
                </a:gs>
                <a:gs pos="73000">
                  <a:srgbClr val="0432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5400">
                <a:srgbClr val="0432FF">
                  <a:alpha val="50000"/>
                </a:srgbClr>
              </a:glo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ysClr val="window" lastClr="FFFFFF"/>
              </a:contourClr>
            </a:sp3d>
          </p:spPr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0" name="Arc 129"/>
            <p:cNvSpPr/>
            <p:nvPr/>
          </p:nvSpPr>
          <p:spPr>
            <a:xfrm>
              <a:off x="7228975" y="4286527"/>
              <a:ext cx="207889" cy="228699"/>
            </a:xfrm>
            <a:prstGeom prst="arc">
              <a:avLst>
                <a:gd name="adj1" fmla="val 16200000"/>
                <a:gd name="adj2" fmla="val 1496642"/>
              </a:avLst>
            </a:prstGeom>
            <a:noFill/>
            <a:ln w="38100" cap="flat" cmpd="sng" algn="ctr">
              <a:solidFill>
                <a:srgbClr val="FF9300"/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18" name="Straight Connector 117"/>
            <p:cNvCxnSpPr/>
            <p:nvPr/>
          </p:nvCxnSpPr>
          <p:spPr>
            <a:xfrm flipH="1">
              <a:off x="5579967" y="4608576"/>
              <a:ext cx="3179649" cy="3236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dashDot"/>
            </a:ln>
            <a:effectLst/>
          </p:spPr>
        </p:cxnSp>
        <p:sp>
          <p:nvSpPr>
            <p:cNvPr id="120" name="TextBox 119"/>
            <p:cNvSpPr txBox="1"/>
            <p:nvPr/>
          </p:nvSpPr>
          <p:spPr>
            <a:xfrm>
              <a:off x="8125149" y="4323793"/>
              <a:ext cx="785240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H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-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beam</a:t>
              </a:r>
            </a:p>
          </p:txBody>
        </p:sp>
        <p:sp>
          <p:nvSpPr>
            <p:cNvPr id="121" name="Right Arrow 120"/>
            <p:cNvSpPr/>
            <p:nvPr/>
          </p:nvSpPr>
          <p:spPr>
            <a:xfrm rot="10800000" flipV="1">
              <a:off x="8522208" y="4562856"/>
              <a:ext cx="249467" cy="91479"/>
            </a:xfrm>
            <a:prstGeom prst="rightArrow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7548857" y="4595856"/>
              <a:ext cx="114339" cy="2905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5721096" y="4599432"/>
              <a:ext cx="114339" cy="2905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6328404" y="4597385"/>
              <a:ext cx="114339" cy="2905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8199407" y="4595856"/>
              <a:ext cx="114339" cy="2905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740000">
              <a:off x="6622402" y="4565334"/>
              <a:ext cx="1132040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Optical Cavity</a:t>
              </a:r>
            </a:p>
          </p:txBody>
        </p:sp>
        <p:sp>
          <p:nvSpPr>
            <p:cNvPr id="34" name="Isosceles Triangle 127"/>
            <p:cNvSpPr/>
            <p:nvPr/>
          </p:nvSpPr>
          <p:spPr>
            <a:xfrm rot="14340000" flipH="1" flipV="1">
              <a:off x="6715837" y="4505545"/>
              <a:ext cx="80375" cy="474604"/>
            </a:xfrm>
            <a:prstGeom prst="triangle">
              <a:avLst/>
            </a:prstGeom>
            <a:gradFill flip="none" rotWithShape="1">
              <a:gsLst>
                <a:gs pos="0">
                  <a:srgbClr val="00B0F0"/>
                </a:gs>
                <a:gs pos="73000">
                  <a:srgbClr val="0432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25400">
                <a:srgbClr val="0432FF">
                  <a:alpha val="50000"/>
                </a:srgbClr>
              </a:glo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ysClr val="window" lastClr="FFFFFF"/>
              </a:contourClr>
            </a:sp3d>
          </p:spPr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Arc 34"/>
            <p:cNvSpPr/>
            <p:nvPr/>
          </p:nvSpPr>
          <p:spPr>
            <a:xfrm flipH="1" flipV="1">
              <a:off x="6518608" y="4700180"/>
              <a:ext cx="207889" cy="228699"/>
            </a:xfrm>
            <a:prstGeom prst="arc">
              <a:avLst>
                <a:gd name="adj1" fmla="val 16200000"/>
                <a:gd name="adj2" fmla="val 1496642"/>
              </a:avLst>
            </a:prstGeom>
            <a:noFill/>
            <a:ln w="38100" cap="flat" cmpd="sng" algn="ctr">
              <a:solidFill>
                <a:srgbClr val="FF9300"/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6905744" y="4596139"/>
              <a:ext cx="114339" cy="2905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 rot="19887601">
              <a:off x="7733679" y="4049189"/>
              <a:ext cx="53705" cy="174383"/>
            </a:xfrm>
            <a:prstGeom prst="rect">
              <a:avLst/>
            </a:prstGeom>
            <a:solidFill>
              <a:srgbClr val="00FFFF"/>
            </a:solidFill>
            <a:ln w="127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143" name="Rectangle 142"/>
            <p:cNvSpPr/>
            <p:nvPr/>
          </p:nvSpPr>
          <p:spPr bwMode="auto">
            <a:xfrm rot="19887601" flipH="1" flipV="1">
              <a:off x="6190101" y="4979235"/>
              <a:ext cx="53705" cy="174383"/>
            </a:xfrm>
            <a:prstGeom prst="rect">
              <a:avLst/>
            </a:prstGeom>
            <a:solidFill>
              <a:srgbClr val="00FFFF"/>
            </a:solidFill>
            <a:ln w="127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59023" y="3207788"/>
            <a:ext cx="2707087" cy="1264623"/>
            <a:chOff x="5795202" y="3207788"/>
            <a:chExt cx="2707087" cy="126462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850" y="3466571"/>
              <a:ext cx="1934635" cy="1005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/>
            <a:srcRect l="3832" t="18630" r="70729" b="31944"/>
            <a:stretch/>
          </p:blipFill>
          <p:spPr>
            <a:xfrm flipH="1">
              <a:off x="8131924" y="3791182"/>
              <a:ext cx="370365" cy="356618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3"/>
            <a:srcRect l="3832" t="18630" r="70729" b="31944"/>
            <a:stretch/>
          </p:blipFill>
          <p:spPr>
            <a:xfrm flipH="1">
              <a:off x="5795202" y="3791182"/>
              <a:ext cx="370365" cy="356618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3"/>
            <a:srcRect l="3832" t="18630" r="70729" b="31944"/>
            <a:stretch/>
          </p:blipFill>
          <p:spPr>
            <a:xfrm flipH="1" flipV="1">
              <a:off x="6774109" y="3207788"/>
              <a:ext cx="691349" cy="665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7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Doubly-resonant enhancement cavity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85" y="1036803"/>
            <a:ext cx="8410186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CW pulses used for feedback control (cavity locking)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System enhances the UV pulses when double resonance conditions are met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The phase difference between the resonance points of the UV and IR beams, simultaneous locking of the UV and IR pulses can only be achieved with appropriate phase/frequency compensation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External control of auxiliary (IR/UV) light frequency by Fiber Acousto-Optic Frequency Shifter (AOFS)</a:t>
            </a:r>
            <a:endParaRPr lang="en-US" sz="1600" b="1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In a doubly-resonant cavity, an auxiliary beam that is phase-locked to the burst-mode beam can be used to lock the cavity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776242" y="5986869"/>
            <a:ext cx="3482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Doubly-Resonant Cavity Locking Scheme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1" y="4121000"/>
            <a:ext cx="7094414" cy="17968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494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Doubly-resonant cavity locking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884" y="6137062"/>
            <a:ext cx="6591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 </a:t>
            </a:r>
            <a:r>
              <a:rPr lang="en-US" sz="1400" dirty="0" err="1"/>
              <a:t>Rakhman</a:t>
            </a:r>
            <a:r>
              <a:rPr lang="en-US" sz="1400" dirty="0"/>
              <a:t>, M. </a:t>
            </a:r>
            <a:r>
              <a:rPr lang="en-US" sz="1400" dirty="0" err="1"/>
              <a:t>Notcutt</a:t>
            </a:r>
            <a:r>
              <a:rPr lang="en-US" sz="1400" dirty="0"/>
              <a:t>, and Y. Liu, </a:t>
            </a:r>
            <a:r>
              <a:rPr lang="en-US" sz="1400" b="1" dirty="0"/>
              <a:t>Opt. Lett. 40, 5562 (2015)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8" y="2538191"/>
            <a:ext cx="4923358" cy="3431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04" y="3571269"/>
            <a:ext cx="3214478" cy="2756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21" y="945421"/>
            <a:ext cx="3252193" cy="22602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883" y="912169"/>
            <a:ext cx="49417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 charset="0"/>
              <a:buChar char="•"/>
            </a:pPr>
            <a:r>
              <a:rPr lang="en-US" sz="1400" dirty="0"/>
              <a:t>Locking technique was first developed to test CW pulses with two different wavelengths (1064 nm and 355 nm)</a:t>
            </a:r>
          </a:p>
          <a:p>
            <a:pPr marL="285750" indent="-285750">
              <a:buClr>
                <a:schemeClr val="tx2"/>
              </a:buClr>
              <a:buFont typeface="Arial" charset="0"/>
              <a:buChar char="•"/>
            </a:pPr>
            <a:endParaRPr lang="en-US" sz="1400" dirty="0"/>
          </a:p>
          <a:p>
            <a:pPr marL="285750" indent="-285750">
              <a:buClr>
                <a:schemeClr val="tx2"/>
              </a:buClr>
              <a:buFont typeface="Arial" charset="0"/>
              <a:buChar char="•"/>
            </a:pPr>
            <a:r>
              <a:rPr lang="en-US" sz="1400" dirty="0"/>
              <a:t> Built a CW UV laser source from scratch</a:t>
            </a:r>
          </a:p>
          <a:p>
            <a:pPr marL="285750" indent="-285750">
              <a:buClr>
                <a:schemeClr val="tx2"/>
              </a:buClr>
              <a:buFont typeface="Arial" charset="0"/>
              <a:buChar char="•"/>
            </a:pPr>
            <a:endParaRPr lang="en-US" sz="1400" dirty="0"/>
          </a:p>
          <a:p>
            <a:pPr marL="285750" indent="-285750">
              <a:buClr>
                <a:schemeClr val="tx2"/>
              </a:buClr>
              <a:buFont typeface="Arial" charset="0"/>
              <a:buChar char="•"/>
            </a:pPr>
            <a:r>
              <a:rPr lang="en-US" sz="1400" dirty="0"/>
              <a:t>Achieved a robust locking of both beams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17674" y="858633"/>
            <a:ext cx="21945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n-US" sz="1200" dirty="0">
                <a:latin typeface="+mn-lt"/>
              </a:rPr>
              <a:t>Laser Frequency Tuning Curve</a:t>
            </a:r>
            <a:endParaRPr lang="en-US" sz="1200" baseline="-25000" dirty="0">
              <a:latin typeface="+mn-lt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442356" y="3431743"/>
            <a:ext cx="19202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n-US" sz="1200" dirty="0">
                <a:latin typeface="+mn-lt"/>
              </a:rPr>
              <a:t>Cavity Locking Signal</a:t>
            </a:r>
            <a:endParaRPr lang="en-US" sz="1200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4081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49" y="3955860"/>
            <a:ext cx="3281899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Burst-mode UV </a:t>
            </a:r>
            <a:r>
              <a:rPr lang="en-US" dirty="0" err="1"/>
              <a:t>macropulse</a:t>
            </a:r>
            <a:r>
              <a:rPr lang="en-US" dirty="0"/>
              <a:t> locking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5787" y="943735"/>
            <a:ext cx="5386782" cy="2216530"/>
          </a:xfrm>
        </p:spPr>
        <p:txBody>
          <a:bodyPr>
            <a:noAutofit/>
          </a:bodyPr>
          <a:lstStyle/>
          <a:p>
            <a:r>
              <a:rPr lang="en-US" sz="1400" dirty="0"/>
              <a:t>Developed a novel technique for power enhancement UV lasers operating in burst mode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with arbitrary </a:t>
            </a:r>
            <a:r>
              <a:rPr lang="en-US" sz="1400" dirty="0" err="1"/>
              <a:t>macropulse</a:t>
            </a:r>
            <a:r>
              <a:rPr lang="en-US" sz="1400" dirty="0"/>
              <a:t> structure</a:t>
            </a:r>
          </a:p>
          <a:p>
            <a:r>
              <a:rPr lang="en-US" sz="1400" dirty="0"/>
              <a:t>Demonstrated </a:t>
            </a:r>
            <a:r>
              <a:rPr lang="en-US" sz="1400" b="1" dirty="0">
                <a:solidFill>
                  <a:srgbClr val="C00000"/>
                </a:solidFill>
              </a:rPr>
              <a:t>50 times power enhancement</a:t>
            </a:r>
            <a:r>
              <a:rPr lang="en-US" sz="1400" dirty="0"/>
              <a:t> with 10 µs UV pulses at 10 Hz</a:t>
            </a:r>
          </a:p>
          <a:p>
            <a:r>
              <a:rPr lang="en-US" sz="1400" dirty="0"/>
              <a:t>Intra-cavity peak power </a:t>
            </a:r>
            <a:r>
              <a:rPr lang="en-US" sz="1400" b="1" dirty="0">
                <a:solidFill>
                  <a:srgbClr val="C00000"/>
                </a:solidFill>
              </a:rPr>
              <a:t>~100 kW </a:t>
            </a:r>
            <a:r>
              <a:rPr lang="en-US" sz="1400" dirty="0"/>
              <a:t>for 10 µs pulses at 10 Hz</a:t>
            </a:r>
          </a:p>
          <a:p>
            <a:r>
              <a:rPr lang="en-US" sz="1400" dirty="0"/>
              <a:t>First demonstration of laser </a:t>
            </a:r>
            <a:r>
              <a:rPr lang="en-US" sz="1400" dirty="0" err="1"/>
              <a:t>macropulse</a:t>
            </a:r>
            <a:r>
              <a:rPr lang="en-US" sz="1400" dirty="0"/>
              <a:t> enhancement in an optical cavity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53" y="988464"/>
            <a:ext cx="3179055" cy="273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542125" y="858633"/>
            <a:ext cx="21945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n-US" sz="1200" dirty="0">
                <a:latin typeface="+mn-lt"/>
              </a:rPr>
              <a:t>Laser Frequency Tuning Curve</a:t>
            </a:r>
            <a:endParaRPr lang="en-US" sz="1200" baseline="-25000" dirty="0">
              <a:latin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55157" y="3203825"/>
            <a:ext cx="4783016" cy="3108960"/>
            <a:chOff x="472027" y="3203825"/>
            <a:chExt cx="4783016" cy="3108960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472027" y="3203825"/>
              <a:ext cx="4783016" cy="3108960"/>
              <a:chOff x="4663440" y="3246120"/>
              <a:chExt cx="3657600" cy="2377440"/>
            </a:xfrm>
          </p:grpSpPr>
          <p:pic>
            <p:nvPicPr>
              <p:cNvPr id="29" name="Content Placeholder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" t="3031" r="9068" b="18182"/>
              <a:stretch/>
            </p:blipFill>
            <p:spPr bwMode="auto">
              <a:xfrm>
                <a:off x="4663440" y="3246120"/>
                <a:ext cx="3657600" cy="2377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4800600" y="3657600"/>
                <a:ext cx="3124200" cy="1524000"/>
                <a:chOff x="4800600" y="3657600"/>
                <a:chExt cx="3124200" cy="1524000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7696200" y="4343401"/>
                  <a:ext cx="228600" cy="838199"/>
                </a:xfrm>
                <a:prstGeom prst="line">
                  <a:avLst/>
                </a:prstGeom>
                <a:ln w="12700">
                  <a:solidFill>
                    <a:srgbClr val="FF0000">
                      <a:alpha val="50000"/>
                    </a:srgbClr>
                  </a:solidFill>
                </a:ln>
                <a:effectLst>
                  <a:glow rad="38100">
                    <a:srgbClr val="FF000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5867400" y="4800600"/>
                  <a:ext cx="1828800" cy="381000"/>
                </a:xfrm>
                <a:prstGeom prst="line">
                  <a:avLst/>
                </a:prstGeom>
                <a:ln w="12700">
                  <a:solidFill>
                    <a:srgbClr val="FF0000">
                      <a:alpha val="50000"/>
                    </a:srgbClr>
                  </a:solidFill>
                </a:ln>
                <a:effectLst>
                  <a:glow rad="38100">
                    <a:srgbClr val="FF000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4800600" y="3886200"/>
                  <a:ext cx="1600200" cy="838200"/>
                </a:xfrm>
                <a:prstGeom prst="line">
                  <a:avLst/>
                </a:prstGeom>
                <a:ln w="12700">
                  <a:solidFill>
                    <a:srgbClr val="00FFFF">
                      <a:alpha val="49804"/>
                    </a:srgbClr>
                  </a:solidFill>
                </a:ln>
                <a:effectLst>
                  <a:glow rad="38100">
                    <a:srgbClr val="00B0F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 flipV="1">
                  <a:off x="6705600" y="3733800"/>
                  <a:ext cx="457200" cy="57150"/>
                </a:xfrm>
                <a:prstGeom prst="line">
                  <a:avLst/>
                </a:prstGeom>
                <a:ln w="12700">
                  <a:solidFill>
                    <a:srgbClr val="00FFFF">
                      <a:alpha val="49804"/>
                    </a:srgbClr>
                  </a:solidFill>
                </a:ln>
                <a:effectLst>
                  <a:glow rad="38100">
                    <a:srgbClr val="00B0F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6675120" y="3657600"/>
                  <a:ext cx="563880" cy="19050"/>
                </a:xfrm>
                <a:prstGeom prst="line">
                  <a:avLst/>
                </a:prstGeom>
                <a:ln w="12700" cap="rnd">
                  <a:solidFill>
                    <a:srgbClr val="00FFFF">
                      <a:alpha val="49804"/>
                    </a:srgbClr>
                  </a:solidFill>
                  <a:headEnd type="none" w="sm" len="sm"/>
                  <a:tailEnd type="none" w="sm" len="sm"/>
                </a:ln>
                <a:effectLst>
                  <a:glow rad="38100">
                    <a:srgbClr val="00B0F0">
                      <a:alpha val="50000"/>
                    </a:srgbClr>
                  </a:glow>
                </a:effectLst>
                <a:scene3d>
                  <a:camera prst="orthographicFront">
                    <a:rot lat="0" lon="0" rev="21299999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7162800" y="3733800"/>
                  <a:ext cx="76200" cy="57150"/>
                </a:xfrm>
                <a:prstGeom prst="line">
                  <a:avLst/>
                </a:prstGeom>
                <a:ln w="12700">
                  <a:solidFill>
                    <a:srgbClr val="00FFFF">
                      <a:alpha val="49804"/>
                    </a:srgbClr>
                  </a:solidFill>
                </a:ln>
                <a:effectLst>
                  <a:glow rad="38100">
                    <a:srgbClr val="00B0F0">
                      <a:alpha val="50000"/>
                    </a:srgbClr>
                  </a:glow>
                </a:effectLst>
                <a:scene3d>
                  <a:camera prst="orthographicFront">
                    <a:rot lat="0" lon="0" rev="21299999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 flipV="1">
                  <a:off x="4800600" y="4724400"/>
                  <a:ext cx="1257300" cy="228600"/>
                </a:xfrm>
                <a:prstGeom prst="line">
                  <a:avLst/>
                </a:prstGeom>
                <a:ln w="12700">
                  <a:solidFill>
                    <a:srgbClr val="00FFFF">
                      <a:alpha val="49804"/>
                    </a:srgbClr>
                  </a:solidFill>
                </a:ln>
                <a:effectLst>
                  <a:glow rad="38100">
                    <a:srgbClr val="00B0F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6057900" y="4724400"/>
                  <a:ext cx="266700" cy="228600"/>
                </a:xfrm>
                <a:prstGeom prst="line">
                  <a:avLst/>
                </a:prstGeom>
                <a:ln w="12700">
                  <a:solidFill>
                    <a:srgbClr val="00FFFF">
                      <a:alpha val="49804"/>
                    </a:srgbClr>
                  </a:solidFill>
                </a:ln>
                <a:effectLst>
                  <a:glow rad="38100">
                    <a:srgbClr val="00B0F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057900" y="4648200"/>
                  <a:ext cx="266700" cy="76200"/>
                </a:xfrm>
                <a:prstGeom prst="line">
                  <a:avLst/>
                </a:prstGeom>
                <a:ln w="12700">
                  <a:solidFill>
                    <a:srgbClr val="00FFFF">
                      <a:alpha val="50000"/>
                    </a:srgbClr>
                  </a:solidFill>
                </a:ln>
                <a:effectLst>
                  <a:glow rad="38100">
                    <a:srgbClr val="00B0F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6071616" y="4495802"/>
                  <a:ext cx="209550" cy="152399"/>
                </a:xfrm>
                <a:prstGeom prst="line">
                  <a:avLst/>
                </a:prstGeom>
                <a:ln w="12700">
                  <a:solidFill>
                    <a:srgbClr val="00FFFF">
                      <a:alpha val="49804"/>
                    </a:srgbClr>
                  </a:solidFill>
                </a:ln>
                <a:effectLst>
                  <a:glow rad="38100">
                    <a:srgbClr val="00B0F0">
                      <a:alpha val="50000"/>
                    </a:srgbClr>
                  </a:glow>
                </a:effectLst>
                <a:scene3d>
                  <a:camera prst="orthographicFront">
                    <a:rot lat="0" lon="0" rev="18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5884484" y="4480119"/>
                  <a:ext cx="381000" cy="304798"/>
                </a:xfrm>
                <a:prstGeom prst="line">
                  <a:avLst/>
                </a:prstGeom>
                <a:ln w="12700">
                  <a:solidFill>
                    <a:srgbClr val="FF0000">
                      <a:alpha val="50000"/>
                    </a:srgbClr>
                  </a:solidFill>
                </a:ln>
                <a:effectLst>
                  <a:glow rad="38100">
                    <a:srgbClr val="FF0000">
                      <a:alpha val="5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7010400" y="3810000"/>
                  <a:ext cx="152400" cy="76200"/>
                </a:xfrm>
                <a:prstGeom prst="line">
                  <a:avLst/>
                </a:prstGeom>
                <a:ln>
                  <a:solidFill>
                    <a:srgbClr val="FF0000">
                      <a:alpha val="50000"/>
                    </a:srgbClr>
                  </a:solidFill>
                </a:ln>
                <a:effectLst>
                  <a:glow rad="38100">
                    <a:srgbClr val="FF0000">
                      <a:alpha val="50000"/>
                    </a:srgbClr>
                  </a:glow>
                </a:effectLst>
                <a:scene3d>
                  <a:camera prst="orthographicFront">
                    <a:rot lat="0" lon="0" rev="3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TextBox 6"/>
            <p:cNvSpPr txBox="1"/>
            <p:nvPr/>
          </p:nvSpPr>
          <p:spPr>
            <a:xfrm rot="598300">
              <a:off x="655637" y="5349757"/>
              <a:ext cx="1554480" cy="18466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lIns="0" tIns="0" rIns="0" bIns="0" rtlCol="0" anchor="t" anchorCtr="1">
              <a:spAutoFit/>
            </a:bodyPr>
            <a:lstStyle/>
            <a:p>
              <a:pPr algn="ctr"/>
              <a:r>
                <a:rPr lang="en-US" sz="1200" dirty="0">
                  <a:latin typeface="+mj-lt"/>
                  <a:cs typeface="Times New Roman" panose="02020603050405020304" pitchFamily="18" charset="0"/>
                </a:rPr>
                <a:t>Burst-mode UV beam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780000">
              <a:off x="3241604" y="5357657"/>
              <a:ext cx="1097280" cy="18466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lIns="0" tIns="0" rIns="0" bIns="0" rtlCol="0" anchor="t" anchorCtr="1">
              <a:spAutoFit/>
            </a:bodyPr>
            <a:lstStyle/>
            <a:p>
              <a:pPr algn="ctr"/>
              <a:r>
                <a:rPr lang="en-US" sz="1200" dirty="0">
                  <a:latin typeface="+mj-lt"/>
                  <a:cs typeface="Times New Roman" panose="02020603050405020304" pitchFamily="18" charset="0"/>
                </a:rPr>
                <a:t>Auxiliary Beam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20000">
              <a:off x="2403988" y="4425009"/>
              <a:ext cx="457200" cy="16619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 lIns="0" tIns="0" rIns="0" bIns="0" rtlCol="0" anchor="t" anchorCtr="1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Cavity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3690708" y="3934291"/>
            <a:ext cx="199292" cy="99646"/>
          </a:xfrm>
          <a:prstGeom prst="line">
            <a:avLst/>
          </a:prstGeom>
          <a:ln w="12700">
            <a:solidFill>
              <a:srgbClr val="00FFFF">
                <a:alpha val="50000"/>
              </a:srgbClr>
            </a:solidFill>
          </a:ln>
          <a:effectLst>
            <a:glow rad="38100">
              <a:srgbClr val="00B0F0">
                <a:alpha val="50000"/>
              </a:srgbClr>
            </a:glow>
          </a:effectLst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6666807" y="3814141"/>
            <a:ext cx="19202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n-US" sz="1200" dirty="0" err="1">
                <a:latin typeface="+mn-lt"/>
              </a:rPr>
              <a:t>Macropulse</a:t>
            </a:r>
            <a:r>
              <a:rPr lang="en-US" sz="1200" dirty="0">
                <a:latin typeface="+mn-lt"/>
              </a:rPr>
              <a:t> Locking Signal</a:t>
            </a:r>
            <a:endParaRPr lang="en-US" sz="1200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5919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Technical challenges in burst-mode UV cavity development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59" y="1338924"/>
            <a:ext cx="82693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Small divergence required by ion beam dispersion tailoring makes laser spot size small on the cavity mirrors</a:t>
            </a:r>
          </a:p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Absorption induced coating damage in the cavity mirrors due to high power density</a:t>
            </a:r>
          </a:p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Non-uniform light coupling to the cavity within a macro-pulse causes instability in cavity locking</a:t>
            </a:r>
          </a:p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UV wavelength required for low energy (1.0 GeV) ion beam stripping</a:t>
            </a:r>
          </a:p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18783D"/>
              </a:buClr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Achievable </a:t>
            </a:r>
            <a:r>
              <a:rPr lang="en-US" sz="1600" dirty="0" err="1">
                <a:solidFill>
                  <a:prstClr val="black"/>
                </a:solidFill>
              </a:rPr>
              <a:t>macropulse</a:t>
            </a:r>
            <a:r>
              <a:rPr lang="en-US" sz="1600" dirty="0">
                <a:solidFill>
                  <a:prstClr val="black"/>
                </a:solidFill>
              </a:rPr>
              <a:t> width is limited by laser amplifier material and scheme</a:t>
            </a:r>
          </a:p>
        </p:txBody>
      </p:sp>
    </p:spTree>
    <p:extLst>
      <p:ext uri="{BB962C8B-B14F-4D97-AF65-F5344CB8AC3E}">
        <p14:creationId xmlns:p14="http://schemas.microsoft.com/office/powerpoint/2010/main" val="1173619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/>
              <a:t>Laser beam size and divergence effect on stripping efficiency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9427" y="1536819"/>
            <a:ext cx="4030650" cy="4625628"/>
            <a:chOff x="4824452" y="1536819"/>
            <a:chExt cx="4030650" cy="4625628"/>
          </a:xfrm>
        </p:grpSpPr>
        <p:sp>
          <p:nvSpPr>
            <p:cNvPr id="6" name="TextBox 5"/>
            <p:cNvSpPr txBox="1"/>
            <p:nvPr/>
          </p:nvSpPr>
          <p:spPr>
            <a:xfrm>
              <a:off x="5389907" y="5876215"/>
              <a:ext cx="2876800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Data provided by T. </a:t>
              </a:r>
              <a:r>
                <a:rPr lang="en-US" sz="1400" dirty="0" err="1"/>
                <a:t>Gorlov</a:t>
              </a:r>
              <a:r>
                <a:rPr lang="en-US" sz="1400" dirty="0"/>
                <a:t> (2016)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824452" y="1536819"/>
              <a:ext cx="4030650" cy="4082836"/>
              <a:chOff x="4808550" y="1322134"/>
              <a:chExt cx="4030650" cy="408283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8550" y="1537252"/>
                <a:ext cx="4030650" cy="386771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533030" y="2703241"/>
                <a:ext cx="2322940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/>
                  <a:t>Laser beam parameters of stripping experiment 2016</a:t>
                </a:r>
              </a:p>
            </p:txBody>
          </p:sp>
          <p:cxnSp>
            <p:nvCxnSpPr>
              <p:cNvPr id="8" name="Straight Arrow Connector 7"/>
              <p:cNvCxnSpPr>
                <a:stCxn id="7" idx="2"/>
                <a:endCxn id="9" idx="3"/>
              </p:cNvCxnSpPr>
              <p:nvPr/>
            </p:nvCxnSpPr>
            <p:spPr>
              <a:xfrm flipH="1">
                <a:off x="6092543" y="3183372"/>
                <a:ext cx="601957" cy="9806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 bwMode="auto">
              <a:xfrm flipH="1" flipV="1">
                <a:off x="6014494" y="4150586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068165" y="4033154"/>
                <a:ext cx="987204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/>
                  <a:t>(1.1, 2.6)</a:t>
                </a:r>
                <a:endParaRPr lang="en-US" sz="1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069458" y="1322134"/>
                <a:ext cx="3469251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Dependence on laser beam size &amp; divergence @ 1MW laser power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4778955" y="1812897"/>
            <a:ext cx="4166415" cy="3963631"/>
            <a:chOff x="260802" y="1769796"/>
            <a:chExt cx="4658426" cy="4395965"/>
          </a:xfrm>
        </p:grpSpPr>
        <p:graphicFrame>
          <p:nvGraphicFramePr>
            <p:cNvPr id="14" name="Content Placeholder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2121022"/>
                </p:ext>
              </p:extLst>
            </p:nvPr>
          </p:nvGraphicFramePr>
          <p:xfrm>
            <a:off x="260802" y="1860903"/>
            <a:ext cx="4658426" cy="43048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1385452" y="1769796"/>
              <a:ext cx="3135566" cy="348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Dependence on laser power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894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24" y="3822723"/>
            <a:ext cx="315798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/>
              <a:t>Cavity parameters vs. cavity length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9017" y="4011880"/>
            <a:ext cx="6120957" cy="2362223"/>
            <a:chOff x="149017" y="4136575"/>
            <a:chExt cx="6120957" cy="2362223"/>
          </a:xfrm>
        </p:grpSpPr>
        <p:grpSp>
          <p:nvGrpSpPr>
            <p:cNvPr id="3" name="Group 2"/>
            <p:cNvGrpSpPr/>
            <p:nvPr/>
          </p:nvGrpSpPr>
          <p:grpSpPr>
            <a:xfrm>
              <a:off x="211317" y="4618015"/>
              <a:ext cx="6058657" cy="1880783"/>
              <a:chOff x="211317" y="4641868"/>
              <a:chExt cx="6058657" cy="188078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92" t="312" r="24425" b="53249"/>
              <a:stretch/>
            </p:blipFill>
            <p:spPr>
              <a:xfrm>
                <a:off x="1986693" y="4663066"/>
                <a:ext cx="2674508" cy="17144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3926" y="5937435"/>
                <a:ext cx="585216" cy="58521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8979" y="4641868"/>
                <a:ext cx="585216" cy="5852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3711" y="5273446"/>
                <a:ext cx="585216" cy="58521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9268" y="4762418"/>
                <a:ext cx="1905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 = 1,  L = 372.4 mm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11317" y="5395578"/>
                <a:ext cx="1905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 = 2,  L = 744.8 mm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11317" y="6049446"/>
                <a:ext cx="2057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 = 3,  L = 1117.2 mm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497857" y="4781049"/>
                <a:ext cx="10087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0.499 mm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894637" y="5407950"/>
                <a:ext cx="9857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0.948 mm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98649" y="6077940"/>
                <a:ext cx="9713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1.408 mm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49017" y="4136575"/>
              <a:ext cx="55701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Beam diameter (4σ) on cavity mirror (for 2θ=2.5 </a:t>
              </a:r>
              <a:r>
                <a:rPr lang="en-US" sz="1600" dirty="0" err="1"/>
                <a:t>mrad</a:t>
              </a:r>
              <a:r>
                <a:rPr lang="en-US" sz="1600" dirty="0"/>
                <a:t> case)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8887" y="887104"/>
            <a:ext cx="5097204" cy="2833601"/>
            <a:chOff x="3850731" y="3352494"/>
            <a:chExt cx="5097204" cy="283360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760" y="3352494"/>
              <a:ext cx="2955175" cy="283360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850731" y="3733791"/>
              <a:ext cx="2033961" cy="109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400" dirty="0"/>
                <a:t>4</a:t>
              </a:r>
              <a:r>
                <a:rPr lang="el-GR" sz="1400" dirty="0"/>
                <a:t>σ</a:t>
              </a:r>
              <a:r>
                <a:rPr lang="en-US" sz="1400" dirty="0"/>
                <a:t> beam size on cavity mirror is the function of beam divergence (2</a:t>
              </a:r>
              <a:r>
                <a:rPr lang="el-GR" sz="1400" i="1" dirty="0"/>
                <a:t>θ</a:t>
              </a:r>
              <a:r>
                <a:rPr lang="en-US" sz="1400" i="1" dirty="0"/>
                <a:t>)</a:t>
              </a:r>
              <a:r>
                <a:rPr lang="en-US" sz="1400" dirty="0"/>
                <a:t> and cavity length (</a:t>
              </a:r>
              <a:r>
                <a:rPr lang="en-US" sz="1400" i="1" dirty="0"/>
                <a:t>L</a:t>
              </a:r>
              <a:r>
                <a:rPr lang="en-US" sz="1400" dirty="0"/>
                <a:t>)</a:t>
              </a: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24" y="1156746"/>
            <a:ext cx="315798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6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8148" y="1127098"/>
            <a:ext cx="8467575" cy="4876137"/>
          </a:xfrm>
        </p:spPr>
        <p:txBody>
          <a:bodyPr/>
          <a:lstStyle/>
          <a:p>
            <a:r>
              <a:rPr lang="en-US" dirty="0"/>
              <a:t>Why Laser Stripping?</a:t>
            </a:r>
          </a:p>
          <a:p>
            <a:r>
              <a:rPr lang="en-US" dirty="0"/>
              <a:t>Laser Stripping Concept</a:t>
            </a:r>
          </a:p>
          <a:p>
            <a:r>
              <a:rPr lang="en-US" dirty="0"/>
              <a:t>Demonstration of 10 µs Stripping Experiment </a:t>
            </a:r>
          </a:p>
          <a:p>
            <a:pPr lvl="1"/>
            <a:r>
              <a:rPr lang="en-US" dirty="0"/>
              <a:t>Laser Power Savings Techniques</a:t>
            </a:r>
          </a:p>
          <a:p>
            <a:pPr lvl="1"/>
            <a:r>
              <a:rPr lang="en-US" dirty="0"/>
              <a:t>Experiment Layout</a:t>
            </a:r>
          </a:p>
          <a:p>
            <a:pPr lvl="1"/>
            <a:r>
              <a:rPr lang="en-US" dirty="0"/>
              <a:t>Experimental Results</a:t>
            </a:r>
          </a:p>
          <a:p>
            <a:r>
              <a:rPr lang="en-US" dirty="0"/>
              <a:t>Path to Full Cycle Laser Stripping </a:t>
            </a:r>
          </a:p>
          <a:p>
            <a:pPr lvl="1"/>
            <a:r>
              <a:rPr lang="en-US" dirty="0"/>
              <a:t>Doubly-Resonant Enhancement Cavity</a:t>
            </a:r>
          </a:p>
          <a:p>
            <a:pPr lvl="1"/>
            <a:r>
              <a:rPr lang="en-US" dirty="0"/>
              <a:t>Technical Challenges in UV Cavity Developments</a:t>
            </a:r>
          </a:p>
          <a:p>
            <a:pPr lvl="1"/>
            <a:r>
              <a:rPr lang="en-US" dirty="0"/>
              <a:t>New Approaches in Cavity Locking Technique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551947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New approaches in cavity locking technique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3086" y="945303"/>
            <a:ext cx="87430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500" dirty="0"/>
              <a:t>New set of mirrors with ROC=186.26 mm, and g = -0.999 being tested</a:t>
            </a:r>
          </a:p>
          <a:p>
            <a:pPr marL="285750" indent="-285750"/>
            <a:r>
              <a:rPr lang="en-US" sz="1500" dirty="0"/>
              <a:t>Non-uniform </a:t>
            </a:r>
            <a:r>
              <a:rPr lang="en-US" sz="1500" dirty="0" err="1"/>
              <a:t>macropulse</a:t>
            </a:r>
            <a:r>
              <a:rPr lang="en-US" sz="1500" dirty="0"/>
              <a:t> temporal profile was observed in cavity enhancement – caused by small (~ 10 kHz order) laser frequency drift during </a:t>
            </a:r>
            <a:r>
              <a:rPr lang="en-US" sz="1500" dirty="0" err="1"/>
              <a:t>macropulse</a:t>
            </a:r>
            <a:r>
              <a:rPr lang="en-US" sz="1500" dirty="0"/>
              <a:t> enhancement process</a:t>
            </a:r>
          </a:p>
          <a:p>
            <a:pPr marL="285750" indent="-285750"/>
            <a:r>
              <a:rPr lang="en-US" sz="1500" dirty="0"/>
              <a:t>We propose to tune the </a:t>
            </a:r>
            <a:r>
              <a:rPr lang="en-US" sz="1500" dirty="0" err="1"/>
              <a:t>macropulse</a:t>
            </a:r>
            <a:r>
              <a:rPr lang="en-US" sz="1500" dirty="0"/>
              <a:t> laser frequency using an acousto-optic device</a:t>
            </a:r>
          </a:p>
          <a:p>
            <a:pPr marL="285750" indent="-285750"/>
            <a:r>
              <a:rPr lang="en-US" sz="1500" dirty="0"/>
              <a:t>The Acousto-Optic Frequency Shifter (AOFS) can be triggered to the laser </a:t>
            </a:r>
            <a:r>
              <a:rPr lang="en-US" sz="1500" dirty="0" err="1"/>
              <a:t>macropulses</a:t>
            </a:r>
            <a:r>
              <a:rPr lang="en-US" sz="1500" dirty="0"/>
              <a:t> and produce desired frequency shift pattern in the burst-mode beam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16797" y="2926080"/>
            <a:ext cx="5435609" cy="3383280"/>
          </a:xfrm>
          <a:prstGeom prst="roundRect">
            <a:avLst>
              <a:gd name="adj" fmla="val 9353"/>
            </a:avLst>
          </a:prstGeom>
          <a:solidFill>
            <a:schemeClr val="bg2"/>
          </a:solidFill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1585" y="5354617"/>
            <a:ext cx="1463040" cy="430887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en-US" sz="1400" dirty="0"/>
              <a:t>10 µs waveform</a:t>
            </a:r>
          </a:p>
          <a:p>
            <a:pPr algn="ctr"/>
            <a:r>
              <a:rPr lang="en-US" sz="1400" dirty="0"/>
              <a:t>applied to AOFS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9" y="4971034"/>
            <a:ext cx="1821826" cy="13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942958" y="3396356"/>
            <a:ext cx="3117806" cy="2679023"/>
            <a:chOff x="5976210" y="3396356"/>
            <a:chExt cx="3117806" cy="267902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6210" y="3816811"/>
              <a:ext cx="3117806" cy="2258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460698" y="3396356"/>
              <a:ext cx="237744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1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</a:pPr>
              <a:r>
                <a:rPr lang="en-US" sz="1400" dirty="0">
                  <a:latin typeface="+mn-lt"/>
                </a:rPr>
                <a:t>Non-uniformity of </a:t>
              </a:r>
              <a:r>
                <a:rPr lang="en-US" sz="1400" dirty="0" err="1">
                  <a:latin typeface="+mn-lt"/>
                </a:rPr>
                <a:t>macropulse</a:t>
              </a:r>
              <a:endParaRPr lang="en-US" sz="1400" dirty="0">
                <a:latin typeface="+mn-lt"/>
              </a:endParaRPr>
            </a:p>
            <a:p>
              <a:pPr algn="ctr" eaLnBrk="1" hangingPunct="1">
                <a:lnSpc>
                  <a:spcPct val="100000"/>
                </a:lnSpc>
                <a:buClrTx/>
                <a:buSzTx/>
              </a:pPr>
              <a:r>
                <a:rPr lang="en-US" sz="1400" dirty="0">
                  <a:latin typeface="+mn-lt"/>
                </a:rPr>
                <a:t>light coupling to cavity </a:t>
              </a:r>
              <a:endParaRPr lang="en-US" sz="1400" baseline="-25000" dirty="0">
                <a:latin typeface="+mn-lt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3035808"/>
            <a:ext cx="5193294" cy="15087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3948" y="3020321"/>
            <a:ext cx="2286000" cy="215444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en-US" sz="1400" dirty="0"/>
              <a:t>Schematic of New Approach</a:t>
            </a:r>
          </a:p>
        </p:txBody>
      </p:sp>
      <p:sp>
        <p:nvSpPr>
          <p:cNvPr id="5" name="Down Arrow 4"/>
          <p:cNvSpPr/>
          <p:nvPr/>
        </p:nvSpPr>
        <p:spPr>
          <a:xfrm flipV="1">
            <a:off x="1519063" y="4504659"/>
            <a:ext cx="209983" cy="457200"/>
          </a:xfrm>
          <a:prstGeom prst="downArrow">
            <a:avLst>
              <a:gd name="adj1" fmla="val 34165"/>
              <a:gd name="adj2" fmla="val 61876"/>
            </a:avLst>
          </a:prstGeom>
          <a:solidFill>
            <a:srgbClr val="008000"/>
          </a:solidFill>
          <a:ln>
            <a:solidFill>
              <a:srgbClr val="00206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51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Large mode doubly-resonant cavity locking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1" y="2802133"/>
            <a:ext cx="7978972" cy="3538728"/>
          </a:xfrm>
        </p:spPr>
      </p:pic>
      <p:sp>
        <p:nvSpPr>
          <p:cNvPr id="3" name="TextBox 2"/>
          <p:cNvSpPr txBox="1"/>
          <p:nvPr/>
        </p:nvSpPr>
        <p:spPr>
          <a:xfrm>
            <a:off x="445273" y="1057523"/>
            <a:ext cx="828342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/>
              <a:t>CW UV laser with p-polarization used for generating locking signal to the cavity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 err="1"/>
              <a:t>Macropulse</a:t>
            </a:r>
            <a:r>
              <a:rPr lang="en-US" sz="1600" dirty="0"/>
              <a:t> frequency is tuned by AOFS before pulse picker in order to establish double-resonance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600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/>
              <a:t>Both beams are mode-matched to the large mode F-P cavity (g=-0.999) and injected to the cavity with orthogonal polarizations</a:t>
            </a:r>
          </a:p>
        </p:txBody>
      </p:sp>
    </p:spTree>
    <p:extLst>
      <p:ext uri="{BB962C8B-B14F-4D97-AF65-F5344CB8AC3E}">
        <p14:creationId xmlns:p14="http://schemas.microsoft.com/office/powerpoint/2010/main" val="1189593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mode cavity locking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41" y="3546235"/>
            <a:ext cx="3657600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0" y="3546235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462" y="963268"/>
            <a:ext cx="831706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500" dirty="0"/>
              <a:t>Achieved good coupling of CW UV light to the cavity. (</a:t>
            </a:r>
            <a:r>
              <a:rPr lang="en-US" sz="1500" dirty="0">
                <a:solidFill>
                  <a:srgbClr val="C00000"/>
                </a:solidFill>
              </a:rPr>
              <a:t>max UV light coupling to the cavity is 0.84, Finesse = 85</a:t>
            </a:r>
            <a:r>
              <a:rPr lang="en-US" sz="1500" dirty="0"/>
              <a:t>)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500" dirty="0"/>
              <a:t>Demonstrated stable locking of the cavity at the stability edge with g = -0.999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500" dirty="0"/>
              <a:t>Double-resonance with UV </a:t>
            </a:r>
            <a:r>
              <a:rPr lang="en-US" sz="1500" dirty="0" err="1"/>
              <a:t>macropulse</a:t>
            </a:r>
            <a:r>
              <a:rPr lang="en-US" sz="1500" dirty="0"/>
              <a:t> has been demonstrated while the frequency tune is applied to the </a:t>
            </a:r>
            <a:r>
              <a:rPr lang="en-US" sz="1500" dirty="0" err="1"/>
              <a:t>macropulse</a:t>
            </a:r>
            <a:r>
              <a:rPr lang="en-US" sz="1500" dirty="0"/>
              <a:t> itself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500" dirty="0" err="1"/>
              <a:t>Macropulse</a:t>
            </a:r>
            <a:r>
              <a:rPr lang="en-US" sz="1500" dirty="0"/>
              <a:t> light coupling of ~30% has been observed while its locked to the cavity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500" dirty="0" err="1"/>
              <a:t>Macropulse</a:t>
            </a:r>
            <a:r>
              <a:rPr lang="en-US" sz="1500" dirty="0"/>
              <a:t> mode matching and signal optimization are on going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9823" y="3774810"/>
            <a:ext cx="229431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2"/>
                </a:solidFill>
              </a:rPr>
              <a:t>Finesse = 85, Coupling = 0.84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10681" y="4002135"/>
            <a:ext cx="9144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Lock 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2986" y="4362052"/>
            <a:ext cx="99060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Lock OFF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290557" y="4110481"/>
            <a:ext cx="303450" cy="2931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95419" y="4216808"/>
            <a:ext cx="152400" cy="4109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127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1ms </a:t>
            </a:r>
            <a:r>
              <a:rPr lang="en-US" dirty="0" err="1"/>
              <a:t>macropulse</a:t>
            </a:r>
            <a:r>
              <a:rPr lang="en-US" dirty="0"/>
              <a:t> laser amplifier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19" y="1064030"/>
            <a:ext cx="8642640" cy="914400"/>
          </a:xfrm>
        </p:spPr>
        <p:txBody>
          <a:bodyPr/>
          <a:lstStyle/>
          <a:p>
            <a:r>
              <a:rPr lang="en-US" sz="1600" dirty="0"/>
              <a:t>1 </a:t>
            </a:r>
            <a:r>
              <a:rPr lang="en-US" sz="1600" dirty="0" err="1"/>
              <a:t>ms</a:t>
            </a:r>
            <a:r>
              <a:rPr lang="en-US" sz="1600" dirty="0"/>
              <a:t> </a:t>
            </a:r>
            <a:r>
              <a:rPr lang="en-US" sz="1600" dirty="0" err="1"/>
              <a:t>macropulse</a:t>
            </a:r>
            <a:r>
              <a:rPr lang="en-US" sz="1600" dirty="0"/>
              <a:t> amplifier at 60 Hz needs another research and development</a:t>
            </a:r>
          </a:p>
          <a:p>
            <a:r>
              <a:rPr lang="en-US" sz="1600" dirty="0"/>
              <a:t>Looking into collaboration with various groups experienced with high power burst-mode laser amplifiers</a:t>
            </a:r>
          </a:p>
          <a:p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253644" y="5765596"/>
            <a:ext cx="3665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F. X. Morrissey, T. Y. Fan, D. E. Miller, and D. Rand, </a:t>
            </a:r>
            <a:r>
              <a:rPr lang="en-US" sz="1400" b="1" dirty="0"/>
              <a:t>Opt. Lett. 42, 707-710 (2017)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2" y="2915946"/>
            <a:ext cx="4114800" cy="273447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35" y="2949198"/>
            <a:ext cx="4114800" cy="286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10285" y="5789098"/>
            <a:ext cx="2181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Courtesy of D. Johnson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4738249" y="2194560"/>
            <a:ext cx="4023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Cryogenically cooled laser amplifiers (Lincoln Lab, MIT)</a:t>
            </a:r>
          </a:p>
        </p:txBody>
      </p:sp>
      <p:sp>
        <p:nvSpPr>
          <p:cNvPr id="8" name="Rectangle 7"/>
          <p:cNvSpPr/>
          <p:nvPr/>
        </p:nvSpPr>
        <p:spPr>
          <a:xfrm>
            <a:off x="312993" y="2194560"/>
            <a:ext cx="3943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Solid state amplifiers (</a:t>
            </a:r>
            <a:r>
              <a:rPr lang="en-US" sz="1600" dirty="0" err="1"/>
              <a:t>Fermilab</a:t>
            </a:r>
            <a:r>
              <a:rPr lang="en-US" sz="1600" dirty="0"/>
              <a:t> Laser </a:t>
            </a:r>
            <a:r>
              <a:rPr lang="en-US" sz="1600" dirty="0" err="1"/>
              <a:t>Notcher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74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7404"/>
            <a:ext cx="8433262" cy="49453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High efficiency laser stripping on a 10 µs ion beam has been successfully demonstrated at SNS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As a key technology for future laser stripping, burst-mode laser macropulse enhancement in an optical cavity was demonstrated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Technical challenges (UV beam intensity on cavity mirrors, non-uniform macropulse enhancement in cavity, millisecond macropulse laser system) toward full-cycle laser stripping are identified and the following mitigation approaches are researched:</a:t>
            </a:r>
          </a:p>
          <a:p>
            <a:pPr lvl="1">
              <a:lnSpc>
                <a:spcPct val="100000"/>
              </a:lnSpc>
            </a:pPr>
            <a:r>
              <a:rPr lang="en-US" sz="1700" dirty="0">
                <a:latin typeface="+mn-lt"/>
              </a:rPr>
              <a:t>Optimization of cavity configuration and beam parameters to reduce beam intensity below the coating damage threshold</a:t>
            </a:r>
          </a:p>
          <a:p>
            <a:pPr lvl="1">
              <a:lnSpc>
                <a:spcPct val="100000"/>
              </a:lnSpc>
            </a:pPr>
            <a:r>
              <a:rPr lang="en-US" sz="1700" dirty="0">
                <a:latin typeface="+mn-lt"/>
              </a:rPr>
              <a:t>Building cavity with good thermal and mechanical stability in vacuum operation</a:t>
            </a:r>
          </a:p>
          <a:p>
            <a:pPr lvl="1">
              <a:lnSpc>
                <a:spcPct val="100000"/>
              </a:lnSpc>
            </a:pPr>
            <a:r>
              <a:rPr lang="en-US" sz="1700" dirty="0">
                <a:latin typeface="+mn-lt"/>
              </a:rPr>
              <a:t>Frequency compensation with acousto-optic device</a:t>
            </a:r>
          </a:p>
          <a:p>
            <a:pPr lvl="1">
              <a:lnSpc>
                <a:spcPct val="100000"/>
              </a:lnSpc>
            </a:pPr>
            <a:r>
              <a:rPr lang="en-US" sz="1700" dirty="0">
                <a:latin typeface="+mn-lt"/>
              </a:rPr>
              <a:t>Investigation of millisecond macropulse laser amplification technology using cryogenically cooled solid-state amplifiers</a:t>
            </a:r>
          </a:p>
        </p:txBody>
      </p:sp>
    </p:spTree>
    <p:extLst>
      <p:ext uri="{BB962C8B-B14F-4D97-AF65-F5344CB8AC3E}">
        <p14:creationId xmlns:p14="http://schemas.microsoft.com/office/powerpoint/2010/main" val="365246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6537960" y="649903"/>
            <a:ext cx="2011680" cy="2308294"/>
            <a:chOff x="6537960" y="766285"/>
            <a:chExt cx="2011680" cy="23082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351" y="1202575"/>
              <a:ext cx="1756045" cy="1645921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6537960" y="2905302"/>
              <a:ext cx="2011680" cy="1692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#1872, up to 1.4 MW, 3 months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483881" y="1493433"/>
              <a:ext cx="698269" cy="875582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84143" y="766285"/>
              <a:ext cx="1920229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000000"/>
                  </a:solidFill>
                </a:rPr>
                <a:t>Bracket damage from convoy electrons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49296" y="1055032"/>
            <a:ext cx="2426525" cy="1893220"/>
            <a:chOff x="3291838" y="1129848"/>
            <a:chExt cx="2426525" cy="18932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0678" r="5805" b="17073"/>
            <a:stretch/>
          </p:blipFill>
          <p:spPr>
            <a:xfrm>
              <a:off x="3489973" y="1377148"/>
              <a:ext cx="1945536" cy="164592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3291838" y="1129848"/>
              <a:ext cx="242652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000000"/>
                  </a:solidFill>
                </a:rPr>
                <a:t>Foil used for entire run cycle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70616" y="2824817"/>
              <a:ext cx="548640" cy="1692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#1073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05490" y="4143899"/>
            <a:ext cx="6355088" cy="2011680"/>
            <a:chOff x="1225288" y="4052456"/>
            <a:chExt cx="6355088" cy="2011680"/>
          </a:xfrm>
        </p:grpSpPr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/>
            <a:srcRect l="1360" t="67870" r="45440" b="7728"/>
            <a:stretch/>
          </p:blipFill>
          <p:spPr>
            <a:xfrm>
              <a:off x="1499616" y="4052456"/>
              <a:ext cx="6080760" cy="2011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Oval 16"/>
            <p:cNvSpPr/>
            <p:nvPr/>
          </p:nvSpPr>
          <p:spPr>
            <a:xfrm>
              <a:off x="2061556" y="4347556"/>
              <a:ext cx="681644" cy="1305097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</a:ln>
            <a:effectLst>
              <a:outerShdw blurRad="50800" dist="38100" dir="11160000" algn="tl" rotWithShape="0">
                <a:srgbClr val="000000">
                  <a:alpha val="43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09206" y="4623292"/>
              <a:ext cx="3931920" cy="193899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C00000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Typical Beam Loss Pattern of SNS Ring, 1.3 MW</a:t>
              </a:r>
            </a:p>
          </p:txBody>
        </p:sp>
        <p:cxnSp>
          <p:nvCxnSpPr>
            <p:cNvPr id="21" name="Curved Connector 20"/>
            <p:cNvCxnSpPr>
              <a:stCxn id="17" idx="2"/>
              <a:endCxn id="30" idx="3"/>
            </p:cNvCxnSpPr>
            <p:nvPr/>
          </p:nvCxnSpPr>
          <p:spPr>
            <a:xfrm rot="10800000" flipV="1">
              <a:off x="1225288" y="5000104"/>
              <a:ext cx="836269" cy="375701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30146" y="1493460"/>
            <a:ext cx="2362200" cy="1454792"/>
            <a:chOff x="746772" y="1609842"/>
            <a:chExt cx="2362200" cy="1454792"/>
          </a:xfrm>
        </p:grpSpPr>
        <p:pic>
          <p:nvPicPr>
            <p:cNvPr id="4" name="Picture 3" descr="diamondfoil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72" y="2044873"/>
              <a:ext cx="2362200" cy="1019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842372" y="1609842"/>
              <a:ext cx="2170997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000000"/>
                  </a:solidFill>
                </a:rPr>
                <a:t>New foil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 err="1">
                  <a:solidFill>
                    <a:srgbClr val="000000"/>
                  </a:solidFill>
                </a:rPr>
                <a:t>Nanocrystalline</a:t>
              </a:r>
              <a:r>
                <a:rPr lang="en-US" sz="1400" dirty="0">
                  <a:solidFill>
                    <a:srgbClr val="000000"/>
                  </a:solidFill>
                </a:rPr>
                <a:t> diamond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 bwMode="auto">
          <a:xfrm>
            <a:off x="199433" y="236982"/>
            <a:ext cx="863629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Why laser stripping?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496" y="901871"/>
            <a:ext cx="2012390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/>
              <a:t>Foil Damage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en-US" b="1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/>
              <a:t>Radiation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0935" y="4774751"/>
            <a:ext cx="2214554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Due to beam loss from scattering in the foil, the injection area is typically the most radioactive area of the accelerator– 800 </a:t>
            </a:r>
            <a:r>
              <a:rPr lang="en-US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mrem</a:t>
            </a:r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hr</a:t>
            </a:r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@ 30 cm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2012" y="3175160"/>
            <a:ext cx="8196351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The problem of injection foil survivability is the main beam power limiting factor for future high intensity proton synchrotrons</a:t>
            </a:r>
          </a:p>
        </p:txBody>
      </p:sp>
    </p:spTree>
    <p:extLst>
      <p:ext uri="{BB962C8B-B14F-4D97-AF65-F5344CB8AC3E}">
        <p14:creationId xmlns:p14="http://schemas.microsoft.com/office/powerpoint/2010/main" val="611057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59" y="170480"/>
            <a:ext cx="8636290" cy="484748"/>
          </a:xfrm>
        </p:spPr>
        <p:txBody>
          <a:bodyPr/>
          <a:lstStyle/>
          <a:p>
            <a:r>
              <a:rPr lang="en-US" dirty="0"/>
              <a:t>Laser stripping concept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7445" y="978580"/>
            <a:ext cx="7384201" cy="2309055"/>
            <a:chOff x="854876" y="872817"/>
            <a:chExt cx="7384201" cy="2309055"/>
          </a:xfrm>
        </p:grpSpPr>
        <p:sp>
          <p:nvSpPr>
            <p:cNvPr id="94" name="Freeform 57"/>
            <p:cNvSpPr>
              <a:spLocks noChangeAspect="1"/>
            </p:cNvSpPr>
            <p:nvPr/>
          </p:nvSpPr>
          <p:spPr bwMode="auto">
            <a:xfrm>
              <a:off x="3753033" y="872817"/>
              <a:ext cx="2458592" cy="1572768"/>
            </a:xfrm>
            <a:custGeom>
              <a:avLst/>
              <a:gdLst>
                <a:gd name="T0" fmla="*/ 2147483647 w 2151"/>
                <a:gd name="T1" fmla="*/ 2147483647 h 1376"/>
                <a:gd name="T2" fmla="*/ 2147483647 w 2151"/>
                <a:gd name="T3" fmla="*/ 2147483647 h 1376"/>
                <a:gd name="T4" fmla="*/ 2147483647 w 2151"/>
                <a:gd name="T5" fmla="*/ 2147483647 h 1376"/>
                <a:gd name="T6" fmla="*/ 2147483647 w 2151"/>
                <a:gd name="T7" fmla="*/ 2147483647 h 1376"/>
                <a:gd name="T8" fmla="*/ 2147483647 w 2151"/>
                <a:gd name="T9" fmla="*/ 2147483647 h 1376"/>
                <a:gd name="T10" fmla="*/ 2147483647 w 2151"/>
                <a:gd name="T11" fmla="*/ 2147483647 h 1376"/>
                <a:gd name="T12" fmla="*/ 2147483647 w 2151"/>
                <a:gd name="T13" fmla="*/ 2147483647 h 1376"/>
                <a:gd name="T14" fmla="*/ 2147483647 w 2151"/>
                <a:gd name="T15" fmla="*/ 2147483647 h 1376"/>
                <a:gd name="T16" fmla="*/ 2147483647 w 2151"/>
                <a:gd name="T17" fmla="*/ 2147483647 h 1376"/>
                <a:gd name="T18" fmla="*/ 2147483647 w 2151"/>
                <a:gd name="T19" fmla="*/ 2147483647 h 1376"/>
                <a:gd name="T20" fmla="*/ 2147483647 w 2151"/>
                <a:gd name="T21" fmla="*/ 2147483647 h 1376"/>
                <a:gd name="T22" fmla="*/ 2147483647 w 2151"/>
                <a:gd name="T23" fmla="*/ 2147483647 h 1376"/>
                <a:gd name="T24" fmla="*/ 2147483647 w 2151"/>
                <a:gd name="T25" fmla="*/ 2147483647 h 1376"/>
                <a:gd name="T26" fmla="*/ 2147483647 w 2151"/>
                <a:gd name="T27" fmla="*/ 2147483647 h 1376"/>
                <a:gd name="T28" fmla="*/ 2147483647 w 2151"/>
                <a:gd name="T29" fmla="*/ 2147483647 h 1376"/>
                <a:gd name="T30" fmla="*/ 2147483647 w 2151"/>
                <a:gd name="T31" fmla="*/ 2147483647 h 1376"/>
                <a:gd name="T32" fmla="*/ 2147483647 w 2151"/>
                <a:gd name="T33" fmla="*/ 2147483647 h 1376"/>
                <a:gd name="T34" fmla="*/ 2147483647 w 2151"/>
                <a:gd name="T35" fmla="*/ 2147483647 h 1376"/>
                <a:gd name="T36" fmla="*/ 2147483647 w 2151"/>
                <a:gd name="T37" fmla="*/ 2147483647 h 1376"/>
                <a:gd name="T38" fmla="*/ 2147483647 w 2151"/>
                <a:gd name="T39" fmla="*/ 2147483647 h 1376"/>
                <a:gd name="T40" fmla="*/ 2147483647 w 2151"/>
                <a:gd name="T41" fmla="*/ 2147483647 h 1376"/>
                <a:gd name="T42" fmla="*/ 2147483647 w 2151"/>
                <a:gd name="T43" fmla="*/ 2147483647 h 1376"/>
                <a:gd name="T44" fmla="*/ 2147483647 w 2151"/>
                <a:gd name="T45" fmla="*/ 2147483647 h 1376"/>
                <a:gd name="T46" fmla="*/ 2147483647 w 2151"/>
                <a:gd name="T47" fmla="*/ 2147483647 h 1376"/>
                <a:gd name="T48" fmla="*/ 2147483647 w 2151"/>
                <a:gd name="T49" fmla="*/ 2147483647 h 1376"/>
                <a:gd name="T50" fmla="*/ 2147483647 w 2151"/>
                <a:gd name="T51" fmla="*/ 2147483647 h 1376"/>
                <a:gd name="T52" fmla="*/ 2147483647 w 2151"/>
                <a:gd name="T53" fmla="*/ 2147483647 h 1376"/>
                <a:gd name="T54" fmla="*/ 2147483647 w 2151"/>
                <a:gd name="T55" fmla="*/ 2147483647 h 1376"/>
                <a:gd name="T56" fmla="*/ 2147483647 w 2151"/>
                <a:gd name="T57" fmla="*/ 2147483647 h 1376"/>
                <a:gd name="T58" fmla="*/ 2147483647 w 2151"/>
                <a:gd name="T59" fmla="*/ 2147483647 h 1376"/>
                <a:gd name="T60" fmla="*/ 2147483647 w 2151"/>
                <a:gd name="T61" fmla="*/ 2147483647 h 1376"/>
                <a:gd name="T62" fmla="*/ 2147483647 w 2151"/>
                <a:gd name="T63" fmla="*/ 2147483647 h 1376"/>
                <a:gd name="T64" fmla="*/ 2147483647 w 2151"/>
                <a:gd name="T65" fmla="*/ 0 h 13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51" h="1376">
                  <a:moveTo>
                    <a:pt x="0" y="1376"/>
                  </a:moveTo>
                  <a:cubicBezTo>
                    <a:pt x="86" y="1322"/>
                    <a:pt x="419" y="1113"/>
                    <a:pt x="514" y="1053"/>
                  </a:cubicBezTo>
                  <a:cubicBezTo>
                    <a:pt x="609" y="993"/>
                    <a:pt x="548" y="1030"/>
                    <a:pt x="568" y="1018"/>
                  </a:cubicBezTo>
                  <a:cubicBezTo>
                    <a:pt x="588" y="1006"/>
                    <a:pt x="618" y="993"/>
                    <a:pt x="634" y="982"/>
                  </a:cubicBezTo>
                  <a:cubicBezTo>
                    <a:pt x="650" y="971"/>
                    <a:pt x="651" y="953"/>
                    <a:pt x="661" y="950"/>
                  </a:cubicBezTo>
                  <a:cubicBezTo>
                    <a:pt x="671" y="947"/>
                    <a:pt x="687" y="967"/>
                    <a:pt x="693" y="962"/>
                  </a:cubicBezTo>
                  <a:cubicBezTo>
                    <a:pt x="699" y="957"/>
                    <a:pt x="690" y="924"/>
                    <a:pt x="699" y="920"/>
                  </a:cubicBezTo>
                  <a:cubicBezTo>
                    <a:pt x="708" y="916"/>
                    <a:pt x="739" y="942"/>
                    <a:pt x="745" y="936"/>
                  </a:cubicBezTo>
                  <a:cubicBezTo>
                    <a:pt x="751" y="930"/>
                    <a:pt x="729" y="888"/>
                    <a:pt x="737" y="884"/>
                  </a:cubicBezTo>
                  <a:cubicBezTo>
                    <a:pt x="745" y="880"/>
                    <a:pt x="783" y="917"/>
                    <a:pt x="791" y="912"/>
                  </a:cubicBezTo>
                  <a:cubicBezTo>
                    <a:pt x="799" y="907"/>
                    <a:pt x="775" y="860"/>
                    <a:pt x="783" y="856"/>
                  </a:cubicBezTo>
                  <a:cubicBezTo>
                    <a:pt x="791" y="852"/>
                    <a:pt x="835" y="896"/>
                    <a:pt x="841" y="890"/>
                  </a:cubicBezTo>
                  <a:cubicBezTo>
                    <a:pt x="847" y="884"/>
                    <a:pt x="814" y="821"/>
                    <a:pt x="821" y="818"/>
                  </a:cubicBezTo>
                  <a:cubicBezTo>
                    <a:pt x="828" y="815"/>
                    <a:pt x="878" y="876"/>
                    <a:pt x="885" y="870"/>
                  </a:cubicBezTo>
                  <a:cubicBezTo>
                    <a:pt x="892" y="864"/>
                    <a:pt x="852" y="783"/>
                    <a:pt x="861" y="780"/>
                  </a:cubicBezTo>
                  <a:cubicBezTo>
                    <a:pt x="870" y="777"/>
                    <a:pt x="933" y="857"/>
                    <a:pt x="939" y="850"/>
                  </a:cubicBezTo>
                  <a:cubicBezTo>
                    <a:pt x="945" y="843"/>
                    <a:pt x="887" y="738"/>
                    <a:pt x="895" y="736"/>
                  </a:cubicBezTo>
                  <a:cubicBezTo>
                    <a:pt x="903" y="734"/>
                    <a:pt x="983" y="844"/>
                    <a:pt x="989" y="838"/>
                  </a:cubicBezTo>
                  <a:cubicBezTo>
                    <a:pt x="995" y="832"/>
                    <a:pt x="923" y="702"/>
                    <a:pt x="933" y="700"/>
                  </a:cubicBezTo>
                  <a:cubicBezTo>
                    <a:pt x="943" y="698"/>
                    <a:pt x="1043" y="834"/>
                    <a:pt x="1049" y="826"/>
                  </a:cubicBezTo>
                  <a:cubicBezTo>
                    <a:pt x="1055" y="818"/>
                    <a:pt x="959" y="657"/>
                    <a:pt x="967" y="654"/>
                  </a:cubicBezTo>
                  <a:cubicBezTo>
                    <a:pt x="975" y="651"/>
                    <a:pt x="1093" y="815"/>
                    <a:pt x="1099" y="808"/>
                  </a:cubicBezTo>
                  <a:cubicBezTo>
                    <a:pt x="1105" y="801"/>
                    <a:pt x="993" y="613"/>
                    <a:pt x="1001" y="610"/>
                  </a:cubicBezTo>
                  <a:cubicBezTo>
                    <a:pt x="1009" y="607"/>
                    <a:pt x="1143" y="797"/>
                    <a:pt x="1149" y="790"/>
                  </a:cubicBezTo>
                  <a:cubicBezTo>
                    <a:pt x="1155" y="783"/>
                    <a:pt x="1028" y="570"/>
                    <a:pt x="1037" y="568"/>
                  </a:cubicBezTo>
                  <a:cubicBezTo>
                    <a:pt x="1046" y="566"/>
                    <a:pt x="1197" y="782"/>
                    <a:pt x="1203" y="776"/>
                  </a:cubicBezTo>
                  <a:cubicBezTo>
                    <a:pt x="1209" y="770"/>
                    <a:pt x="1067" y="535"/>
                    <a:pt x="1075" y="532"/>
                  </a:cubicBezTo>
                  <a:cubicBezTo>
                    <a:pt x="1083" y="529"/>
                    <a:pt x="1247" y="765"/>
                    <a:pt x="1253" y="758"/>
                  </a:cubicBezTo>
                  <a:cubicBezTo>
                    <a:pt x="1259" y="751"/>
                    <a:pt x="1103" y="493"/>
                    <a:pt x="1111" y="490"/>
                  </a:cubicBezTo>
                  <a:cubicBezTo>
                    <a:pt x="1119" y="487"/>
                    <a:pt x="1296" y="744"/>
                    <a:pt x="1303" y="738"/>
                  </a:cubicBezTo>
                  <a:cubicBezTo>
                    <a:pt x="1310" y="732"/>
                    <a:pt x="1144" y="460"/>
                    <a:pt x="1151" y="456"/>
                  </a:cubicBezTo>
                  <a:cubicBezTo>
                    <a:pt x="1158" y="452"/>
                    <a:pt x="1339" y="716"/>
                    <a:pt x="1347" y="712"/>
                  </a:cubicBezTo>
                  <a:cubicBezTo>
                    <a:pt x="1355" y="708"/>
                    <a:pt x="1191" y="435"/>
                    <a:pt x="1199" y="430"/>
                  </a:cubicBezTo>
                  <a:cubicBezTo>
                    <a:pt x="1207" y="425"/>
                    <a:pt x="1386" y="686"/>
                    <a:pt x="1393" y="682"/>
                  </a:cubicBezTo>
                  <a:cubicBezTo>
                    <a:pt x="1400" y="678"/>
                    <a:pt x="1236" y="410"/>
                    <a:pt x="1243" y="404"/>
                  </a:cubicBezTo>
                  <a:cubicBezTo>
                    <a:pt x="1250" y="398"/>
                    <a:pt x="1425" y="651"/>
                    <a:pt x="1433" y="648"/>
                  </a:cubicBezTo>
                  <a:cubicBezTo>
                    <a:pt x="1441" y="645"/>
                    <a:pt x="1284" y="389"/>
                    <a:pt x="1291" y="384"/>
                  </a:cubicBezTo>
                  <a:cubicBezTo>
                    <a:pt x="1298" y="379"/>
                    <a:pt x="1467" y="620"/>
                    <a:pt x="1475" y="616"/>
                  </a:cubicBezTo>
                  <a:cubicBezTo>
                    <a:pt x="1483" y="612"/>
                    <a:pt x="1336" y="369"/>
                    <a:pt x="1341" y="362"/>
                  </a:cubicBezTo>
                  <a:cubicBezTo>
                    <a:pt x="1346" y="355"/>
                    <a:pt x="1498" y="576"/>
                    <a:pt x="1507" y="574"/>
                  </a:cubicBezTo>
                  <a:cubicBezTo>
                    <a:pt x="1516" y="572"/>
                    <a:pt x="1387" y="357"/>
                    <a:pt x="1393" y="350"/>
                  </a:cubicBezTo>
                  <a:cubicBezTo>
                    <a:pt x="1399" y="343"/>
                    <a:pt x="1534" y="533"/>
                    <a:pt x="1543" y="530"/>
                  </a:cubicBezTo>
                  <a:cubicBezTo>
                    <a:pt x="1552" y="527"/>
                    <a:pt x="1442" y="339"/>
                    <a:pt x="1449" y="332"/>
                  </a:cubicBezTo>
                  <a:cubicBezTo>
                    <a:pt x="1456" y="325"/>
                    <a:pt x="1574" y="490"/>
                    <a:pt x="1583" y="488"/>
                  </a:cubicBezTo>
                  <a:cubicBezTo>
                    <a:pt x="1592" y="486"/>
                    <a:pt x="1496" y="327"/>
                    <a:pt x="1501" y="320"/>
                  </a:cubicBezTo>
                  <a:cubicBezTo>
                    <a:pt x="1506" y="313"/>
                    <a:pt x="1604" y="447"/>
                    <a:pt x="1613" y="444"/>
                  </a:cubicBezTo>
                  <a:cubicBezTo>
                    <a:pt x="1622" y="441"/>
                    <a:pt x="1547" y="308"/>
                    <a:pt x="1553" y="302"/>
                  </a:cubicBezTo>
                  <a:cubicBezTo>
                    <a:pt x="1559" y="296"/>
                    <a:pt x="1640" y="408"/>
                    <a:pt x="1649" y="406"/>
                  </a:cubicBezTo>
                  <a:cubicBezTo>
                    <a:pt x="1658" y="404"/>
                    <a:pt x="1599" y="295"/>
                    <a:pt x="1605" y="288"/>
                  </a:cubicBezTo>
                  <a:cubicBezTo>
                    <a:pt x="1611" y="281"/>
                    <a:pt x="1677" y="365"/>
                    <a:pt x="1685" y="362"/>
                  </a:cubicBezTo>
                  <a:cubicBezTo>
                    <a:pt x="1693" y="359"/>
                    <a:pt x="1647" y="279"/>
                    <a:pt x="1653" y="272"/>
                  </a:cubicBezTo>
                  <a:cubicBezTo>
                    <a:pt x="1659" y="265"/>
                    <a:pt x="1712" y="323"/>
                    <a:pt x="1721" y="320"/>
                  </a:cubicBezTo>
                  <a:cubicBezTo>
                    <a:pt x="1730" y="317"/>
                    <a:pt x="1701" y="261"/>
                    <a:pt x="1707" y="256"/>
                  </a:cubicBezTo>
                  <a:cubicBezTo>
                    <a:pt x="1713" y="251"/>
                    <a:pt x="1749" y="293"/>
                    <a:pt x="1757" y="288"/>
                  </a:cubicBezTo>
                  <a:cubicBezTo>
                    <a:pt x="1765" y="283"/>
                    <a:pt x="1746" y="234"/>
                    <a:pt x="1753" y="228"/>
                  </a:cubicBezTo>
                  <a:cubicBezTo>
                    <a:pt x="1760" y="222"/>
                    <a:pt x="1788" y="257"/>
                    <a:pt x="1797" y="254"/>
                  </a:cubicBezTo>
                  <a:cubicBezTo>
                    <a:pt x="1806" y="251"/>
                    <a:pt x="1798" y="214"/>
                    <a:pt x="1805" y="208"/>
                  </a:cubicBezTo>
                  <a:cubicBezTo>
                    <a:pt x="1812" y="202"/>
                    <a:pt x="1829" y="221"/>
                    <a:pt x="1837" y="216"/>
                  </a:cubicBezTo>
                  <a:cubicBezTo>
                    <a:pt x="1845" y="211"/>
                    <a:pt x="1846" y="184"/>
                    <a:pt x="1853" y="180"/>
                  </a:cubicBezTo>
                  <a:cubicBezTo>
                    <a:pt x="1860" y="176"/>
                    <a:pt x="1870" y="194"/>
                    <a:pt x="1877" y="190"/>
                  </a:cubicBezTo>
                  <a:cubicBezTo>
                    <a:pt x="1884" y="186"/>
                    <a:pt x="1887" y="159"/>
                    <a:pt x="1895" y="154"/>
                  </a:cubicBezTo>
                  <a:cubicBezTo>
                    <a:pt x="1903" y="149"/>
                    <a:pt x="1916" y="163"/>
                    <a:pt x="1925" y="158"/>
                  </a:cubicBezTo>
                  <a:cubicBezTo>
                    <a:pt x="1934" y="153"/>
                    <a:pt x="1939" y="130"/>
                    <a:pt x="1947" y="124"/>
                  </a:cubicBezTo>
                  <a:cubicBezTo>
                    <a:pt x="1955" y="118"/>
                    <a:pt x="1966" y="124"/>
                    <a:pt x="1973" y="120"/>
                  </a:cubicBezTo>
                  <a:cubicBezTo>
                    <a:pt x="1980" y="116"/>
                    <a:pt x="1963" y="122"/>
                    <a:pt x="1993" y="102"/>
                  </a:cubicBezTo>
                  <a:cubicBezTo>
                    <a:pt x="2023" y="82"/>
                    <a:pt x="2124" y="17"/>
                    <a:pt x="2151" y="0"/>
                  </a:cubicBezTo>
                </a:path>
              </a:pathLst>
            </a:custGeom>
            <a:noFill/>
            <a:ln w="12700">
              <a:solidFill>
                <a:srgbClr val="0432FF"/>
              </a:solidFill>
              <a:round/>
              <a:headEnd type="stealth" w="lg" len="lg"/>
              <a:tailEnd/>
            </a:ln>
            <a:effectLst>
              <a:glow rad="38100">
                <a:srgbClr val="0070C0">
                  <a:alpha val="50000"/>
                </a:srgb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 Box 60"/>
            <p:cNvSpPr txBox="1">
              <a:spLocks noChangeArrowheads="1"/>
            </p:cNvSpPr>
            <p:nvPr/>
          </p:nvSpPr>
          <p:spPr bwMode="auto">
            <a:xfrm rot="10800000" flipV="1">
              <a:off x="4338214" y="880083"/>
              <a:ext cx="1411998" cy="34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r>
                <a:rPr lang="en-US" sz="18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 Field</a:t>
              </a:r>
            </a:p>
          </p:txBody>
        </p:sp>
        <p:sp>
          <p:nvSpPr>
            <p:cNvPr id="66" name="Text Box 6"/>
            <p:cNvSpPr txBox="1">
              <a:spLocks noChangeArrowheads="1"/>
            </p:cNvSpPr>
            <p:nvPr/>
          </p:nvSpPr>
          <p:spPr bwMode="auto">
            <a:xfrm>
              <a:off x="1098689" y="2405105"/>
              <a:ext cx="50432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="1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Line 7"/>
            <p:cNvSpPr>
              <a:spLocks noChangeShapeType="1"/>
            </p:cNvSpPr>
            <p:nvPr/>
          </p:nvSpPr>
          <p:spPr bwMode="auto">
            <a:xfrm>
              <a:off x="1207027" y="2070082"/>
              <a:ext cx="683260" cy="0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Line 8"/>
            <p:cNvSpPr>
              <a:spLocks noChangeShapeType="1"/>
            </p:cNvSpPr>
            <p:nvPr/>
          </p:nvSpPr>
          <p:spPr bwMode="auto">
            <a:xfrm>
              <a:off x="1326711" y="2070081"/>
              <a:ext cx="5383161" cy="63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 Box 16"/>
            <p:cNvSpPr txBox="1">
              <a:spLocks noChangeArrowheads="1"/>
            </p:cNvSpPr>
            <p:nvPr/>
          </p:nvSpPr>
          <p:spPr bwMode="auto">
            <a:xfrm>
              <a:off x="3083819" y="2400785"/>
              <a:ext cx="55262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="1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64"/>
            <p:cNvSpPr>
              <a:spLocks noChangeAspect="1" noChangeArrowheads="1"/>
            </p:cNvSpPr>
            <p:nvPr/>
          </p:nvSpPr>
          <p:spPr bwMode="auto">
            <a:xfrm flipH="1">
              <a:off x="5750968" y="1863274"/>
              <a:ext cx="411480" cy="41148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glow rad="50800">
                <a:srgbClr val="C00000">
                  <a:alpha val="60000"/>
                </a:srgb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65"/>
            <p:cNvSpPr>
              <a:spLocks noChangeArrowheads="1"/>
            </p:cNvSpPr>
            <p:nvPr/>
          </p:nvSpPr>
          <p:spPr bwMode="auto">
            <a:xfrm flipH="1">
              <a:off x="1253670" y="2026335"/>
              <a:ext cx="91440" cy="91440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>
              <a:glow rad="190500">
                <a:srgbClr val="FF9300">
                  <a:alpha val="50000"/>
                </a:srgb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 Box 75"/>
            <p:cNvSpPr txBox="1">
              <a:spLocks noChangeArrowheads="1"/>
            </p:cNvSpPr>
            <p:nvPr/>
          </p:nvSpPr>
          <p:spPr bwMode="auto">
            <a:xfrm>
              <a:off x="1457353" y="2156561"/>
              <a:ext cx="42672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 Box 76"/>
            <p:cNvSpPr txBox="1">
              <a:spLocks noChangeArrowheads="1"/>
            </p:cNvSpPr>
            <p:nvPr/>
          </p:nvSpPr>
          <p:spPr bwMode="auto">
            <a:xfrm>
              <a:off x="854876" y="1563525"/>
              <a:ext cx="42672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68"/>
            <p:cNvSpPr>
              <a:spLocks noChangeArrowheads="1"/>
            </p:cNvSpPr>
            <p:nvPr/>
          </p:nvSpPr>
          <p:spPr bwMode="auto">
            <a:xfrm flipH="1">
              <a:off x="3143640" y="1910874"/>
              <a:ext cx="320040" cy="3200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glow rad="50800">
                <a:srgbClr val="C00000">
                  <a:alpha val="60000"/>
                </a:srgb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 Box 78"/>
            <p:cNvSpPr txBox="1">
              <a:spLocks noChangeArrowheads="1"/>
            </p:cNvSpPr>
            <p:nvPr/>
          </p:nvSpPr>
          <p:spPr bwMode="auto">
            <a:xfrm flipH="1">
              <a:off x="3339231" y="1673372"/>
              <a:ext cx="42672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 flipH="1">
              <a:off x="3260150" y="2024521"/>
              <a:ext cx="91440" cy="91440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>
              <a:glow rad="190500">
                <a:srgbClr val="FF9300">
                  <a:alpha val="50000"/>
                </a:srgb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 Box 14"/>
            <p:cNvSpPr txBox="1">
              <a:spLocks noChangeArrowheads="1"/>
            </p:cNvSpPr>
            <p:nvPr/>
          </p:nvSpPr>
          <p:spPr bwMode="auto">
            <a:xfrm>
              <a:off x="4631999" y="1775368"/>
              <a:ext cx="3048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charset="0"/>
                </a:rPr>
                <a:t></a:t>
              </a:r>
              <a:endPara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Box 17"/>
            <p:cNvSpPr txBox="1">
              <a:spLocks noChangeArrowheads="1"/>
            </p:cNvSpPr>
            <p:nvPr/>
          </p:nvSpPr>
          <p:spPr bwMode="auto">
            <a:xfrm>
              <a:off x="5795820" y="2400785"/>
              <a:ext cx="54954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="1" kern="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0*</a:t>
              </a:r>
              <a:endPara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63"/>
            <p:cNvSpPr>
              <a:spLocks/>
            </p:cNvSpPr>
            <p:nvPr/>
          </p:nvSpPr>
          <p:spPr bwMode="auto">
            <a:xfrm>
              <a:off x="4543675" y="1963493"/>
              <a:ext cx="60960" cy="109220"/>
            </a:xfrm>
            <a:custGeom>
              <a:avLst/>
              <a:gdLst>
                <a:gd name="T0" fmla="*/ 0 w 48"/>
                <a:gd name="T1" fmla="*/ 0 h 86"/>
                <a:gd name="T2" fmla="*/ 2147483647 w 48"/>
                <a:gd name="T3" fmla="*/ 2147483647 h 86"/>
                <a:gd name="T4" fmla="*/ 2147483647 w 48"/>
                <a:gd name="T5" fmla="*/ 2147483647 h 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86">
                  <a:moveTo>
                    <a:pt x="0" y="0"/>
                  </a:moveTo>
                  <a:cubicBezTo>
                    <a:pt x="6" y="5"/>
                    <a:pt x="29" y="19"/>
                    <a:pt x="37" y="33"/>
                  </a:cubicBezTo>
                  <a:cubicBezTo>
                    <a:pt x="45" y="47"/>
                    <a:pt x="46" y="75"/>
                    <a:pt x="48" y="86"/>
                  </a:cubicBezTo>
                </a:path>
              </a:pathLst>
            </a:custGeom>
            <a:noFill/>
            <a:ln w="254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80"/>
            <p:cNvSpPr>
              <a:spLocks noChangeArrowheads="1"/>
            </p:cNvSpPr>
            <p:nvPr/>
          </p:nvSpPr>
          <p:spPr bwMode="auto">
            <a:xfrm>
              <a:off x="1002210" y="1776753"/>
              <a:ext cx="594360" cy="5943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glow rad="50800">
                <a:srgbClr val="C00000">
                  <a:alpha val="60000"/>
                </a:srgb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81"/>
            <p:cNvSpPr>
              <a:spLocks noChangeArrowheads="1"/>
            </p:cNvSpPr>
            <p:nvPr/>
          </p:nvSpPr>
          <p:spPr bwMode="auto">
            <a:xfrm>
              <a:off x="5910239" y="2025171"/>
              <a:ext cx="91440" cy="91440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>
              <a:glow rad="190500">
                <a:srgbClr val="FF9300">
                  <a:alpha val="50000"/>
                </a:srgb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81"/>
            <p:cNvSpPr>
              <a:spLocks noChangeArrowheads="1"/>
            </p:cNvSpPr>
            <p:nvPr/>
          </p:nvSpPr>
          <p:spPr bwMode="auto">
            <a:xfrm>
              <a:off x="4289843" y="2025356"/>
              <a:ext cx="91440" cy="91440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>
              <a:glow rad="190500">
                <a:srgbClr val="FF9300">
                  <a:alpha val="50000"/>
                </a:srgb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 sz="30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 Box 78"/>
            <p:cNvSpPr txBox="1">
              <a:spLocks noChangeArrowheads="1"/>
            </p:cNvSpPr>
            <p:nvPr/>
          </p:nvSpPr>
          <p:spPr bwMode="auto">
            <a:xfrm>
              <a:off x="2861181" y="1160018"/>
              <a:ext cx="42672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 flipV="1">
              <a:off x="1766600" y="910883"/>
              <a:ext cx="1245642" cy="2269324"/>
              <a:chOff x="1766600" y="957367"/>
              <a:chExt cx="1245642" cy="2269324"/>
            </a:xfrm>
          </p:grpSpPr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769927" y="2846798"/>
                <a:ext cx="914400" cy="365760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30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Rectangle 37"/>
              <p:cNvSpPr>
                <a:spLocks noChangeArrowheads="1"/>
              </p:cNvSpPr>
              <p:nvPr/>
            </p:nvSpPr>
            <p:spPr bwMode="auto">
              <a:xfrm>
                <a:off x="1766600" y="1005519"/>
                <a:ext cx="914400" cy="365760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30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1900992" y="1450354"/>
                <a:ext cx="640080" cy="1284221"/>
                <a:chOff x="2088020" y="19356189"/>
                <a:chExt cx="800100" cy="1605275"/>
              </a:xfrm>
            </p:grpSpPr>
            <p:sp>
              <p:nvSpPr>
                <p:cNvPr id="113" name="Line 38"/>
                <p:cNvSpPr>
                  <a:spLocks noChangeShapeType="1"/>
                </p:cNvSpPr>
                <p:nvPr/>
              </p:nvSpPr>
              <p:spPr bwMode="auto">
                <a:xfrm>
                  <a:off x="2088020" y="19361265"/>
                  <a:ext cx="0" cy="1600199"/>
                </a:xfrm>
                <a:prstGeom prst="line">
                  <a:avLst/>
                </a:prstGeom>
                <a:noFill/>
                <a:ln w="9525">
                  <a:solidFill>
                    <a:srgbClr val="33CCFF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Line 40"/>
                <p:cNvSpPr>
                  <a:spLocks noChangeShapeType="1"/>
                </p:cNvSpPr>
                <p:nvPr/>
              </p:nvSpPr>
              <p:spPr bwMode="auto">
                <a:xfrm>
                  <a:off x="2359486" y="19361265"/>
                  <a:ext cx="0" cy="1600199"/>
                </a:xfrm>
                <a:prstGeom prst="line">
                  <a:avLst/>
                </a:prstGeom>
                <a:noFill/>
                <a:ln w="9525">
                  <a:solidFill>
                    <a:srgbClr val="33CCFF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Line 42"/>
                <p:cNvSpPr>
                  <a:spLocks noChangeShapeType="1"/>
                </p:cNvSpPr>
                <p:nvPr/>
              </p:nvSpPr>
              <p:spPr bwMode="auto">
                <a:xfrm>
                  <a:off x="2621419" y="19361265"/>
                  <a:ext cx="0" cy="1600199"/>
                </a:xfrm>
                <a:prstGeom prst="line">
                  <a:avLst/>
                </a:prstGeom>
                <a:noFill/>
                <a:ln w="9525">
                  <a:solidFill>
                    <a:srgbClr val="33CCFF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Line 43"/>
                <p:cNvSpPr>
                  <a:spLocks noChangeShapeType="1"/>
                </p:cNvSpPr>
                <p:nvPr/>
              </p:nvSpPr>
              <p:spPr bwMode="auto">
                <a:xfrm>
                  <a:off x="2888120" y="19356189"/>
                  <a:ext cx="0" cy="1600200"/>
                </a:xfrm>
                <a:prstGeom prst="line">
                  <a:avLst/>
                </a:prstGeom>
                <a:noFill/>
                <a:ln w="9525">
                  <a:solidFill>
                    <a:srgbClr val="33CCFF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1904803" y="2061721"/>
                <a:ext cx="1107439" cy="599440"/>
              </a:xfrm>
              <a:custGeom>
                <a:avLst/>
                <a:gdLst>
                  <a:gd name="T0" fmla="*/ 0 w 872"/>
                  <a:gd name="T1" fmla="*/ 0 h 472"/>
                  <a:gd name="T2" fmla="*/ 2147483647 w 872"/>
                  <a:gd name="T3" fmla="*/ 2147483647 h 472"/>
                  <a:gd name="T4" fmla="*/ 2147483647 w 872"/>
                  <a:gd name="T5" fmla="*/ 2147483647 h 472"/>
                  <a:gd name="T6" fmla="*/ 2147483647 w 872"/>
                  <a:gd name="T7" fmla="*/ 2147483647 h 472"/>
                  <a:gd name="T8" fmla="*/ 2147483647 w 872"/>
                  <a:gd name="T9" fmla="*/ 2147483647 h 4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2" h="472">
                    <a:moveTo>
                      <a:pt x="0" y="0"/>
                    </a:moveTo>
                    <a:cubicBezTo>
                      <a:pt x="53" y="8"/>
                      <a:pt x="227" y="22"/>
                      <a:pt x="320" y="48"/>
                    </a:cubicBezTo>
                    <a:cubicBezTo>
                      <a:pt x="413" y="74"/>
                      <a:pt x="487" y="114"/>
                      <a:pt x="556" y="156"/>
                    </a:cubicBezTo>
                    <a:cubicBezTo>
                      <a:pt x="625" y="198"/>
                      <a:pt x="679" y="247"/>
                      <a:pt x="732" y="300"/>
                    </a:cubicBezTo>
                    <a:cubicBezTo>
                      <a:pt x="785" y="353"/>
                      <a:pt x="843" y="436"/>
                      <a:pt x="872" y="472"/>
                    </a:cubicBezTo>
                  </a:path>
                </a:pathLst>
              </a:custGeom>
              <a:noFill/>
              <a:ln w="19050">
                <a:solidFill>
                  <a:sysClr val="windowText" lastClr="000000"/>
                </a:solidFill>
                <a:prstDash val="dash"/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0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Text Box 6"/>
              <p:cNvSpPr txBox="1">
                <a:spLocks noChangeArrowheads="1"/>
              </p:cNvSpPr>
              <p:nvPr/>
            </p:nvSpPr>
            <p:spPr bwMode="auto">
              <a:xfrm flipV="1">
                <a:off x="2025959" y="957367"/>
                <a:ext cx="373381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 anchorCtr="1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03" name="Text Box 6"/>
              <p:cNvSpPr txBox="1">
                <a:spLocks noChangeArrowheads="1"/>
              </p:cNvSpPr>
              <p:nvPr/>
            </p:nvSpPr>
            <p:spPr bwMode="auto">
              <a:xfrm flipV="1">
                <a:off x="2025959" y="2801959"/>
                <a:ext cx="373381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 anchorCtr="1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</p:grpSp>
        <p:sp>
          <p:nvSpPr>
            <p:cNvPr id="107" name="Text Box 78"/>
            <p:cNvSpPr txBox="1">
              <a:spLocks noChangeArrowheads="1"/>
            </p:cNvSpPr>
            <p:nvPr/>
          </p:nvSpPr>
          <p:spPr bwMode="auto">
            <a:xfrm>
              <a:off x="6018263" y="1634560"/>
              <a:ext cx="33401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 flipV="1">
              <a:off x="6576059" y="910883"/>
              <a:ext cx="1663018" cy="2270989"/>
              <a:chOff x="6576059" y="953162"/>
              <a:chExt cx="1663018" cy="2270989"/>
            </a:xfrm>
          </p:grpSpPr>
          <p:sp>
            <p:nvSpPr>
              <p:cNvPr id="81" name="Line 10"/>
              <p:cNvSpPr>
                <a:spLocks noChangeShapeType="1"/>
              </p:cNvSpPr>
              <p:nvPr/>
            </p:nvSpPr>
            <p:spPr bwMode="auto">
              <a:xfrm flipV="1">
                <a:off x="7499937" y="2051540"/>
                <a:ext cx="739140" cy="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sz="3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Text Box 36"/>
              <p:cNvSpPr txBox="1">
                <a:spLocks noChangeArrowheads="1"/>
              </p:cNvSpPr>
              <p:nvPr/>
            </p:nvSpPr>
            <p:spPr bwMode="auto">
              <a:xfrm flipV="1">
                <a:off x="7396215" y="2160422"/>
                <a:ext cx="42092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r>
                  <a:rPr lang="en-US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endParaRPr lang="en-US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45"/>
              <p:cNvSpPr>
                <a:spLocks noChangeArrowheads="1"/>
              </p:cNvSpPr>
              <p:nvPr/>
            </p:nvSpPr>
            <p:spPr bwMode="auto">
              <a:xfrm>
                <a:off x="6580502" y="2841765"/>
                <a:ext cx="914400" cy="365760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30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 47"/>
              <p:cNvSpPr>
                <a:spLocks noChangeArrowheads="1"/>
              </p:cNvSpPr>
              <p:nvPr/>
            </p:nvSpPr>
            <p:spPr bwMode="auto">
              <a:xfrm>
                <a:off x="6576059" y="1003821"/>
                <a:ext cx="914400" cy="365760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30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Oval 83"/>
              <p:cNvSpPr>
                <a:spLocks noChangeArrowheads="1"/>
              </p:cNvSpPr>
              <p:nvPr/>
            </p:nvSpPr>
            <p:spPr bwMode="auto">
              <a:xfrm>
                <a:off x="7500721" y="2006472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FF0000"/>
                </a:solidFill>
                <a:round/>
                <a:headEnd/>
                <a:tailEnd/>
              </a:ln>
              <a:effectLst>
                <a:glow rad="190500">
                  <a:srgbClr val="FF9300">
                    <a:alpha val="50000"/>
                  </a:srgbClr>
                </a:glow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 sz="30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4"/>
              <p:cNvSpPr>
                <a:spLocks/>
              </p:cNvSpPr>
              <p:nvPr/>
            </p:nvSpPr>
            <p:spPr bwMode="auto">
              <a:xfrm flipV="1">
                <a:off x="6712413" y="1451576"/>
                <a:ext cx="1107439" cy="599440"/>
              </a:xfrm>
              <a:custGeom>
                <a:avLst/>
                <a:gdLst>
                  <a:gd name="T0" fmla="*/ 0 w 872"/>
                  <a:gd name="T1" fmla="*/ 0 h 472"/>
                  <a:gd name="T2" fmla="*/ 2147483647 w 872"/>
                  <a:gd name="T3" fmla="*/ 2147483647 h 472"/>
                  <a:gd name="T4" fmla="*/ 2147483647 w 872"/>
                  <a:gd name="T5" fmla="*/ 2147483647 h 472"/>
                  <a:gd name="T6" fmla="*/ 2147483647 w 872"/>
                  <a:gd name="T7" fmla="*/ 2147483647 h 472"/>
                  <a:gd name="T8" fmla="*/ 2147483647 w 872"/>
                  <a:gd name="T9" fmla="*/ 2147483647 h 4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2" h="472">
                    <a:moveTo>
                      <a:pt x="0" y="0"/>
                    </a:moveTo>
                    <a:cubicBezTo>
                      <a:pt x="53" y="8"/>
                      <a:pt x="227" y="22"/>
                      <a:pt x="320" y="48"/>
                    </a:cubicBezTo>
                    <a:cubicBezTo>
                      <a:pt x="413" y="74"/>
                      <a:pt x="487" y="114"/>
                      <a:pt x="556" y="156"/>
                    </a:cubicBezTo>
                    <a:cubicBezTo>
                      <a:pt x="625" y="198"/>
                      <a:pt x="679" y="247"/>
                      <a:pt x="732" y="300"/>
                    </a:cubicBezTo>
                    <a:cubicBezTo>
                      <a:pt x="785" y="353"/>
                      <a:pt x="843" y="436"/>
                      <a:pt x="872" y="472"/>
                    </a:cubicBezTo>
                  </a:path>
                </a:pathLst>
              </a:custGeom>
              <a:noFill/>
              <a:ln w="19050">
                <a:solidFill>
                  <a:sysClr val="windowText" lastClr="000000"/>
                </a:solidFill>
                <a:prstDash val="dash"/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0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Text Box 85"/>
              <p:cNvSpPr txBox="1">
                <a:spLocks noChangeArrowheads="1"/>
              </p:cNvSpPr>
              <p:nvPr/>
            </p:nvSpPr>
            <p:spPr bwMode="auto">
              <a:xfrm flipV="1">
                <a:off x="7691031" y="1165380"/>
                <a:ext cx="42672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r>
                  <a:rPr lang="en-US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endParaRPr lang="en-US" b="1" baseline="30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Line 9"/>
              <p:cNvSpPr>
                <a:spLocks noChangeShapeType="1"/>
              </p:cNvSpPr>
              <p:nvPr/>
            </p:nvSpPr>
            <p:spPr bwMode="auto">
              <a:xfrm flipV="1">
                <a:off x="6709872" y="2050477"/>
                <a:ext cx="906780" cy="7572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 sz="3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 Box 6"/>
              <p:cNvSpPr txBox="1">
                <a:spLocks noChangeArrowheads="1"/>
              </p:cNvSpPr>
              <p:nvPr/>
            </p:nvSpPr>
            <p:spPr bwMode="auto">
              <a:xfrm flipV="1">
                <a:off x="6844847" y="953162"/>
                <a:ext cx="373381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 anchorCtr="1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104" name="Text Box 6"/>
              <p:cNvSpPr txBox="1">
                <a:spLocks noChangeArrowheads="1"/>
              </p:cNvSpPr>
              <p:nvPr/>
            </p:nvSpPr>
            <p:spPr bwMode="auto">
              <a:xfrm flipV="1">
                <a:off x="6845068" y="2799419"/>
                <a:ext cx="373381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 anchorCtr="1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reekC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 flipV="1">
                <a:off x="6709873" y="1451877"/>
                <a:ext cx="640080" cy="1280163"/>
                <a:chOff x="2262188" y="19275310"/>
                <a:chExt cx="800100" cy="1600203"/>
              </a:xfrm>
            </p:grpSpPr>
            <p:sp>
              <p:nvSpPr>
                <p:cNvPr id="109" name="Line 38"/>
                <p:cNvSpPr>
                  <a:spLocks noChangeShapeType="1"/>
                </p:cNvSpPr>
                <p:nvPr/>
              </p:nvSpPr>
              <p:spPr bwMode="auto">
                <a:xfrm>
                  <a:off x="2262188" y="19275310"/>
                  <a:ext cx="0" cy="1600199"/>
                </a:xfrm>
                <a:prstGeom prst="line">
                  <a:avLst/>
                </a:prstGeom>
                <a:noFill/>
                <a:ln w="9525">
                  <a:solidFill>
                    <a:srgbClr val="33CCFF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Line 40"/>
                <p:cNvSpPr>
                  <a:spLocks noChangeShapeType="1"/>
                </p:cNvSpPr>
                <p:nvPr/>
              </p:nvSpPr>
              <p:spPr bwMode="auto">
                <a:xfrm>
                  <a:off x="2533654" y="19275314"/>
                  <a:ext cx="0" cy="1600199"/>
                </a:xfrm>
                <a:prstGeom prst="line">
                  <a:avLst/>
                </a:prstGeom>
                <a:noFill/>
                <a:ln w="9525">
                  <a:solidFill>
                    <a:srgbClr val="33CCFF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Line 42"/>
                <p:cNvSpPr>
                  <a:spLocks noChangeShapeType="1"/>
                </p:cNvSpPr>
                <p:nvPr/>
              </p:nvSpPr>
              <p:spPr bwMode="auto">
                <a:xfrm>
                  <a:off x="2795587" y="19275314"/>
                  <a:ext cx="0" cy="1600199"/>
                </a:xfrm>
                <a:prstGeom prst="line">
                  <a:avLst/>
                </a:prstGeom>
                <a:noFill/>
                <a:ln w="9525">
                  <a:solidFill>
                    <a:srgbClr val="33CCFF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Line 43"/>
                <p:cNvSpPr>
                  <a:spLocks noChangeShapeType="1"/>
                </p:cNvSpPr>
                <p:nvPr/>
              </p:nvSpPr>
              <p:spPr bwMode="auto">
                <a:xfrm>
                  <a:off x="3062288" y="19275314"/>
                  <a:ext cx="0" cy="1600199"/>
                </a:xfrm>
                <a:prstGeom prst="line">
                  <a:avLst/>
                </a:prstGeom>
                <a:noFill/>
                <a:ln w="9525">
                  <a:solidFill>
                    <a:srgbClr val="33CCFF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aphicFrame>
        <p:nvGraphicFramePr>
          <p:cNvPr id="125" name="Object 28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230636066"/>
              </p:ext>
            </p:extLst>
          </p:nvPr>
        </p:nvGraphicFramePr>
        <p:xfrm>
          <a:off x="2124075" y="4801246"/>
          <a:ext cx="48641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5" name="Equation" r:id="rId3" imgW="2869920" imgH="431640" progId="Equation.DSMT4">
                  <p:embed/>
                </p:oleObj>
              </mc:Choice>
              <mc:Fallback>
                <p:oleObj name="Equation" r:id="rId3" imgW="2869920" imgH="4316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801246"/>
                        <a:ext cx="48641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798060"/>
              </p:ext>
            </p:extLst>
          </p:nvPr>
        </p:nvGraphicFramePr>
        <p:xfrm>
          <a:off x="1938528" y="5554647"/>
          <a:ext cx="524827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" name="Equation" r:id="rId5" imgW="4152600" imgH="228600" progId="Equation.3">
                  <p:embed/>
                </p:oleObj>
              </mc:Choice>
              <mc:Fallback>
                <p:oleObj name="Equation" r:id="rId5" imgW="415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38528" y="5554647"/>
                        <a:ext cx="5248275" cy="28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698268" y="3497387"/>
            <a:ext cx="1633733" cy="800219"/>
          </a:xfrm>
          <a:prstGeom prst="rect">
            <a:avLst/>
          </a:prstGeom>
          <a:solidFill>
            <a:srgbClr val="009900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tIns="91440" rIns="45720" bIns="4572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ts val="12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Step 1:</a:t>
            </a:r>
          </a:p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ts val="12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Lorentz Stripping</a:t>
            </a:r>
          </a:p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-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 H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0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 + e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-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305870" y="3497473"/>
            <a:ext cx="2485143" cy="800219"/>
          </a:xfrm>
          <a:prstGeom prst="rect">
            <a:avLst/>
          </a:prstGeom>
          <a:solidFill>
            <a:srgbClr val="009900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tIns="91440" rIns="4572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ts val="12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Step 2:</a:t>
            </a:r>
          </a:p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ts val="12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Resonant Laser Excitation</a:t>
            </a:r>
          </a:p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0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(n=1) +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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 H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0*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 (n=3)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4756" y="3497385"/>
            <a:ext cx="1650284" cy="800219"/>
          </a:xfrm>
          <a:prstGeom prst="rect">
            <a:avLst/>
          </a:prstGeom>
          <a:solidFill>
            <a:srgbClr val="009900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tIns="91440" rIns="4572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ts val="12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Step 3:</a:t>
            </a:r>
          </a:p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ts val="12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Lorentz Stripping</a:t>
            </a:r>
          </a:p>
          <a:p>
            <a:pPr marL="0" marR="0" lvl="0" indent="0" defTabSz="914400" eaLnBrk="1" fontAlgn="base" latinLnBrk="0" hangingPunct="1">
              <a:lnSpc>
                <a:spcPts val="1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0*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 p + e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charset="0"/>
              </a:rPr>
              <a:t>-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23" name="Right Arrow 122"/>
          <p:cNvSpPr/>
          <p:nvPr/>
        </p:nvSpPr>
        <p:spPr>
          <a:xfrm>
            <a:off x="2615521" y="3712923"/>
            <a:ext cx="457200" cy="374136"/>
          </a:xfrm>
          <a:prstGeom prst="rightArrow">
            <a:avLst/>
          </a:prstGeom>
          <a:gradFill>
            <a:gsLst>
              <a:gs pos="0">
                <a:srgbClr val="0000FF"/>
              </a:gs>
              <a:gs pos="100000">
                <a:srgbClr val="66CC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/>
          <p:cNvSpPr/>
          <p:nvPr/>
        </p:nvSpPr>
        <p:spPr>
          <a:xfrm>
            <a:off x="6067287" y="3722448"/>
            <a:ext cx="457200" cy="374136"/>
          </a:xfrm>
          <a:prstGeom prst="rightArrow">
            <a:avLst/>
          </a:prstGeom>
          <a:gradFill>
            <a:gsLst>
              <a:gs pos="0">
                <a:srgbClr val="0000FF"/>
              </a:gs>
              <a:gs pos="100000">
                <a:srgbClr val="66CC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83340" y="4072787"/>
            <a:ext cx="1828800" cy="635459"/>
            <a:chOff x="3083340" y="4072787"/>
            <a:chExt cx="1828800" cy="635459"/>
          </a:xfrm>
        </p:grpSpPr>
        <p:sp>
          <p:nvSpPr>
            <p:cNvPr id="127" name="TextBox 126"/>
            <p:cNvSpPr txBox="1"/>
            <p:nvPr/>
          </p:nvSpPr>
          <p:spPr>
            <a:xfrm>
              <a:off x="3083340" y="4486647"/>
              <a:ext cx="1828800" cy="221599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12.1 eV (102.6 nm)</a:t>
              </a:r>
            </a:p>
          </p:txBody>
        </p:sp>
        <p:cxnSp>
          <p:nvCxnSpPr>
            <p:cNvPr id="129" name="Straight Arrow Connector 128"/>
            <p:cNvCxnSpPr>
              <a:stCxn id="130" idx="2"/>
              <a:endCxn id="127" idx="0"/>
            </p:cNvCxnSpPr>
            <p:nvPr/>
          </p:nvCxnSpPr>
          <p:spPr>
            <a:xfrm flipH="1">
              <a:off x="3997740" y="4297692"/>
              <a:ext cx="389397" cy="188955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4303672" y="4072787"/>
              <a:ext cx="166930" cy="224905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33" name="TextBox 132"/>
          <p:cNvSpPr txBox="1">
            <a:spLocks/>
          </p:cNvSpPr>
          <p:nvPr/>
        </p:nvSpPr>
        <p:spPr bwMode="auto">
          <a:xfrm>
            <a:off x="282633" y="5895732"/>
            <a:ext cx="7930342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>
              <a:lnSpc>
                <a:spcPts val="2000"/>
              </a:lnSpc>
              <a:spcBef>
                <a:spcPts val="3000"/>
              </a:spcBef>
              <a:buClr>
                <a:srgbClr val="006C3A"/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Demonstrated at SNS with &gt;90% stripping efficiency using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6 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laser 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10 MW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peak power! 		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        </a:t>
            </a:r>
            <a:r>
              <a:rPr lang="da-DK" sz="1400" dirty="0"/>
              <a:t>V. Danilov </a:t>
            </a:r>
            <a:r>
              <a:rPr lang="da-DK" sz="1400" i="1" dirty="0"/>
              <a:t>et al</a:t>
            </a:r>
            <a:r>
              <a:rPr lang="da-DK" sz="1400" dirty="0"/>
              <a:t>. </a:t>
            </a:r>
            <a:r>
              <a:rPr lang="da-DK" sz="1400" b="1" dirty="0"/>
              <a:t>Phys. Rev. STAB 10, 053501 (2007)</a:t>
            </a:r>
          </a:p>
        </p:txBody>
      </p:sp>
      <p:sp>
        <p:nvSpPr>
          <p:cNvPr id="64" name="Oval 68"/>
          <p:cNvSpPr>
            <a:spLocks noChangeArrowheads="1"/>
          </p:cNvSpPr>
          <p:nvPr/>
        </p:nvSpPr>
        <p:spPr bwMode="auto">
          <a:xfrm flipH="1">
            <a:off x="4090788" y="2016162"/>
            <a:ext cx="320040" cy="32004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>
            <a:glow rad="50800">
              <a:srgbClr val="C00000">
                <a:alpha val="60000"/>
              </a:srgb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3000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9451" y="4486647"/>
            <a:ext cx="39031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spcBef>
                <a:spcPts val="3000"/>
              </a:spcBef>
              <a:buClr>
                <a:srgbClr val="006C3A"/>
              </a:buClr>
              <a:defRPr/>
            </a:pPr>
            <a:r>
              <a:rPr lang="da-DK" sz="1400" dirty="0"/>
              <a:t>I. Yamane, </a:t>
            </a:r>
            <a:r>
              <a:rPr lang="da-DK" sz="1400" b="1" dirty="0"/>
              <a:t>Phys. Rev. STAB 1, 053501 (1998)</a:t>
            </a:r>
          </a:p>
        </p:txBody>
      </p:sp>
    </p:spTree>
    <p:extLst>
      <p:ext uri="{BB962C8B-B14F-4D97-AF65-F5344CB8AC3E}">
        <p14:creationId xmlns:p14="http://schemas.microsoft.com/office/powerpoint/2010/main" val="136621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400"/>
            <a:ext cx="8636290" cy="496290"/>
          </a:xfrm>
        </p:spPr>
        <p:txBody>
          <a:bodyPr/>
          <a:lstStyle/>
          <a:p>
            <a:r>
              <a:rPr lang="en-US" dirty="0"/>
              <a:t>Laser power savings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685800"/>
            <a:ext cx="8758844" cy="59436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C00000"/>
                </a:solidFill>
              </a:rPr>
              <a:t>Straightforward scaling to </a:t>
            </a:r>
            <a:r>
              <a:rPr lang="en-US" sz="1500" b="1" dirty="0">
                <a:solidFill>
                  <a:srgbClr val="C00000"/>
                </a:solidFill>
              </a:rPr>
              <a:t>1 </a:t>
            </a:r>
            <a:r>
              <a:rPr lang="en-US" sz="1500" b="1" dirty="0" err="1">
                <a:solidFill>
                  <a:srgbClr val="C00000"/>
                </a:solidFill>
              </a:rPr>
              <a:t>ms</a:t>
            </a:r>
            <a:r>
              <a:rPr lang="en-US" sz="1500" dirty="0">
                <a:solidFill>
                  <a:srgbClr val="C00000"/>
                </a:solidFill>
              </a:rPr>
              <a:t> and 60 Hz requires: </a:t>
            </a:r>
            <a:r>
              <a:rPr lang="en-US" sz="1500" b="1" dirty="0">
                <a:solidFill>
                  <a:srgbClr val="C00000"/>
                </a:solidFill>
              </a:rPr>
              <a:t>~600 kW</a:t>
            </a:r>
            <a:r>
              <a:rPr lang="en-US" sz="1500" dirty="0">
                <a:solidFill>
                  <a:srgbClr val="C00000"/>
                </a:solidFill>
              </a:rPr>
              <a:t> average UV laser power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/>
              <a:t>Temporally match laser to ion beam 402.5 MHz structure with10 </a:t>
            </a:r>
            <a:r>
              <a:rPr lang="en-US" sz="1500" dirty="0" err="1"/>
              <a:t>μs</a:t>
            </a:r>
            <a:r>
              <a:rPr lang="en-US" sz="1500" dirty="0"/>
              <a:t> burst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r>
              <a:rPr lang="en-US" sz="1500" dirty="0"/>
              <a:t>Apply dispersion tailoring (match the beam energy spread to the laser angular spread) to reduce transition frequency spread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pPr marL="342900" indent="-342900">
              <a:buFont typeface="+mj-lt"/>
              <a:buAutoNum type="arabicPeriod"/>
            </a:pPr>
            <a:r>
              <a:rPr lang="en-US" sz="1500" dirty="0"/>
              <a:t>Squeeze beam longitudinally and vertically to maximize photon density and overlap: (&lt;1 mm vertical beam size, &lt; 35 </a:t>
            </a:r>
            <a:r>
              <a:rPr lang="en-US" sz="1500" dirty="0" err="1"/>
              <a:t>ps</a:t>
            </a:r>
            <a:r>
              <a:rPr lang="en-US" sz="1500" dirty="0"/>
              <a:t> FWHM longitudinal size)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C00000"/>
                </a:solidFill>
              </a:rPr>
              <a:t>Results in ~3 orders of magnitude reduction in required average laser power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4215" y="4627420"/>
            <a:ext cx="28544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1400" dirty="0"/>
              <a:t>V. Danilov </a:t>
            </a:r>
            <a:r>
              <a:rPr lang="da-DK" sz="1400" i="1" dirty="0"/>
              <a:t>et al</a:t>
            </a:r>
            <a:r>
              <a:rPr lang="da-DK" sz="1400" dirty="0"/>
              <a:t>. </a:t>
            </a:r>
            <a:r>
              <a:rPr lang="da-DK" sz="1400" b="1" dirty="0"/>
              <a:t>Phys. Rev. STAB</a:t>
            </a:r>
            <a:r>
              <a:rPr lang="en-US" sz="1400" b="1" dirty="0"/>
              <a:t>, 6, 053501 (2003)</a:t>
            </a:r>
          </a:p>
        </p:txBody>
      </p:sp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27289269"/>
              </p:ext>
            </p:extLst>
          </p:nvPr>
        </p:nvGraphicFramePr>
        <p:xfrm>
          <a:off x="1020831" y="3920780"/>
          <a:ext cx="3767137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Equation" r:id="rId3" imgW="2222280" imgH="203040" progId="Equation.DSMT4">
                  <p:embed/>
                </p:oleObj>
              </mc:Choice>
              <mc:Fallback>
                <p:oleObj name="Equation" r:id="rId3" imgW="2222280" imgH="203040" progId="Equation.DSMT4">
                  <p:embed/>
                  <p:pic>
                    <p:nvPicPr>
                      <p:cNvPr id="0" name="Object 2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831" y="3920780"/>
                        <a:ext cx="3767137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06281" y="4350252"/>
            <a:ext cx="5362703" cy="1015998"/>
            <a:chOff x="406281" y="3963326"/>
            <a:chExt cx="5362703" cy="1015998"/>
          </a:xfrm>
        </p:grpSpPr>
        <p:sp>
          <p:nvSpPr>
            <p:cNvPr id="27" name="Rectangle 26"/>
            <p:cNvSpPr/>
            <p:nvPr/>
          </p:nvSpPr>
          <p:spPr>
            <a:xfrm>
              <a:off x="406281" y="3963326"/>
              <a:ext cx="5362703" cy="10159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06281" y="3996577"/>
              <a:ext cx="5259407" cy="941183"/>
              <a:chOff x="406281" y="3996577"/>
              <a:chExt cx="5259407" cy="941183"/>
            </a:xfrm>
          </p:grpSpPr>
          <p:sp>
            <p:nvSpPr>
              <p:cNvPr id="122" name="Line 2"/>
              <p:cNvSpPr>
                <a:spLocks noChangeShapeType="1"/>
              </p:cNvSpPr>
              <p:nvPr/>
            </p:nvSpPr>
            <p:spPr bwMode="auto">
              <a:xfrm flipV="1">
                <a:off x="507076" y="4640876"/>
                <a:ext cx="5158612" cy="156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en-US">
                  <a:latin typeface="+mn-lt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406281" y="3996577"/>
                <a:ext cx="1299945" cy="819487"/>
                <a:chOff x="406281" y="3938386"/>
                <a:chExt cx="1299945" cy="819487"/>
              </a:xfrm>
            </p:grpSpPr>
            <p:sp>
              <p:nvSpPr>
                <p:cNvPr id="12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82750" y="4257793"/>
                  <a:ext cx="533400" cy="286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400" dirty="0">
                      <a:latin typeface="+mn-lt"/>
                    </a:rPr>
                    <a:t>H</a:t>
                  </a:r>
                  <a:r>
                    <a:rPr lang="en-US" sz="1400" baseline="30000" dirty="0">
                      <a:latin typeface="+mn-lt"/>
                    </a:rPr>
                    <a:t>0</a:t>
                  </a:r>
                  <a:endParaRPr lang="en-US" sz="1400" dirty="0">
                    <a:latin typeface="+mn-lt"/>
                  </a:endParaRPr>
                </a:p>
              </p:txBody>
            </p:sp>
            <p:sp>
              <p:nvSpPr>
                <p:cNvPr id="128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715626" y="4438786"/>
                  <a:ext cx="990600" cy="1666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29" name="Line 17"/>
                <p:cNvSpPr>
                  <a:spLocks noChangeShapeType="1"/>
                </p:cNvSpPr>
                <p:nvPr/>
              </p:nvSpPr>
              <p:spPr bwMode="auto">
                <a:xfrm>
                  <a:off x="715626" y="4605473"/>
                  <a:ext cx="457200" cy="76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30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791826" y="4591186"/>
                  <a:ext cx="685800" cy="142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31" name="Line 19"/>
                <p:cNvSpPr>
                  <a:spLocks noChangeShapeType="1"/>
                </p:cNvSpPr>
                <p:nvPr/>
              </p:nvSpPr>
              <p:spPr bwMode="auto">
                <a:xfrm>
                  <a:off x="715626" y="4605473"/>
                  <a:ext cx="609600" cy="1524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32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715626" y="4438786"/>
                  <a:ext cx="381000" cy="1666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0" name="TextBox 139"/>
                    <p:cNvSpPr txBox="1"/>
                    <p:nvPr/>
                  </p:nvSpPr>
                  <p:spPr>
                    <a:xfrm>
                      <a:off x="406281" y="3938386"/>
                      <a:ext cx="907026" cy="2862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40" name="TextBox 1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6281" y="3938386"/>
                      <a:ext cx="907026" cy="286232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27" name="Oval 126"/>
                <p:cNvSpPr>
                  <a:spLocks noChangeArrowheads="1"/>
                </p:cNvSpPr>
                <p:nvPr/>
              </p:nvSpPr>
              <p:spPr bwMode="auto">
                <a:xfrm>
                  <a:off x="666771" y="4545251"/>
                  <a:ext cx="114300" cy="11430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2200605" y="3996577"/>
                <a:ext cx="1344990" cy="910896"/>
                <a:chOff x="2200605" y="3938386"/>
                <a:chExt cx="1344990" cy="910896"/>
              </a:xfrm>
            </p:grpSpPr>
            <p:sp>
              <p:nvSpPr>
                <p:cNvPr id="13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342439" y="4257793"/>
                  <a:ext cx="533400" cy="286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400" dirty="0">
                      <a:latin typeface="+mn-lt"/>
                    </a:rPr>
                    <a:t>H</a:t>
                  </a:r>
                  <a:r>
                    <a:rPr lang="en-US" sz="1400" baseline="30000" dirty="0">
                      <a:latin typeface="+mn-lt"/>
                    </a:rPr>
                    <a:t>0</a:t>
                  </a:r>
                  <a:endParaRPr lang="en-US" sz="1400" dirty="0">
                    <a:latin typeface="+mn-lt"/>
                  </a:endParaRPr>
                </a:p>
              </p:txBody>
            </p:sp>
            <p:sp>
              <p:nvSpPr>
                <p:cNvPr id="135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478795" y="4468282"/>
                  <a:ext cx="533400" cy="1174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36" name="Line 38"/>
                <p:cNvSpPr>
                  <a:spLocks noChangeShapeType="1"/>
                </p:cNvSpPr>
                <p:nvPr/>
              </p:nvSpPr>
              <p:spPr bwMode="auto">
                <a:xfrm>
                  <a:off x="2478795" y="4585757"/>
                  <a:ext cx="838200" cy="1111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37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2554995" y="4544482"/>
                  <a:ext cx="609600" cy="412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38" name="Line 40"/>
                <p:cNvSpPr>
                  <a:spLocks noChangeShapeType="1"/>
                </p:cNvSpPr>
                <p:nvPr/>
              </p:nvSpPr>
              <p:spPr bwMode="auto">
                <a:xfrm>
                  <a:off x="2478795" y="4585757"/>
                  <a:ext cx="1066800" cy="2635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3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478795" y="4419069"/>
                  <a:ext cx="381000" cy="1666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1" name="TextBox 140"/>
                    <p:cNvSpPr txBox="1"/>
                    <p:nvPr/>
                  </p:nvSpPr>
                  <p:spPr>
                    <a:xfrm>
                      <a:off x="2200605" y="3938386"/>
                      <a:ext cx="907026" cy="2862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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41" name="TextBox 1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00605" y="3938386"/>
                      <a:ext cx="907026" cy="286232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34" name="Oval 36"/>
                <p:cNvSpPr>
                  <a:spLocks noChangeArrowheads="1"/>
                </p:cNvSpPr>
                <p:nvPr/>
              </p:nvSpPr>
              <p:spPr bwMode="auto">
                <a:xfrm>
                  <a:off x="2429940" y="4525535"/>
                  <a:ext cx="114300" cy="11430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014907" y="4023360"/>
                <a:ext cx="1650781" cy="914400"/>
                <a:chOff x="4014907" y="3965169"/>
                <a:chExt cx="1650781" cy="914400"/>
              </a:xfrm>
            </p:grpSpPr>
            <p:sp>
              <p:nvSpPr>
                <p:cNvPr id="144" name="Freeform 11"/>
                <p:cNvSpPr>
                  <a:spLocks/>
                </p:cNvSpPr>
                <p:nvPr/>
              </p:nvSpPr>
              <p:spPr bwMode="auto">
                <a:xfrm>
                  <a:off x="4014907" y="3965169"/>
                  <a:ext cx="1650781" cy="914400"/>
                </a:xfrm>
                <a:custGeom>
                  <a:avLst/>
                  <a:gdLst>
                    <a:gd name="T0" fmla="*/ 0 w 1654"/>
                    <a:gd name="T1" fmla="*/ 1037 h 1337"/>
                    <a:gd name="T2" fmla="*/ 1643 w 1654"/>
                    <a:gd name="T3" fmla="*/ 0 h 1337"/>
                    <a:gd name="T4" fmla="*/ 1654 w 1654"/>
                    <a:gd name="T5" fmla="*/ 32 h 1337"/>
                    <a:gd name="T6" fmla="*/ 318 w 1654"/>
                    <a:gd name="T7" fmla="*/ 1337 h 1337"/>
                    <a:gd name="T8" fmla="*/ 0 w 1654"/>
                    <a:gd name="T9" fmla="*/ 1037 h 1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54" h="1337">
                      <a:moveTo>
                        <a:pt x="0" y="1037"/>
                      </a:moveTo>
                      <a:lnTo>
                        <a:pt x="1643" y="0"/>
                      </a:lnTo>
                      <a:lnTo>
                        <a:pt x="1654" y="32"/>
                      </a:lnTo>
                      <a:lnTo>
                        <a:pt x="318" y="1337"/>
                      </a:lnTo>
                      <a:lnTo>
                        <a:pt x="0" y="103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9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glow rad="12700">
                    <a:schemeClr val="accent1">
                      <a:satMod val="175000"/>
                      <a:alpha val="0"/>
                    </a:schemeClr>
                  </a:glow>
                </a:effectLst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7030A0"/>
                    </a:solidFill>
                    <a:latin typeface="+mn-lt"/>
                  </a:endParaRPr>
                </a:p>
              </p:txBody>
            </p:sp>
            <p:sp>
              <p:nvSpPr>
                <p:cNvPr id="123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000117" y="4329262"/>
                  <a:ext cx="381000" cy="286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400">
                      <a:latin typeface="+mn-lt"/>
                      <a:sym typeface="Symbol" pitchFamily="18" charset="2"/>
                    </a:rPr>
                    <a:t></a:t>
                  </a:r>
                  <a:endParaRPr lang="en-US" sz="1400">
                    <a:latin typeface="+mn-lt"/>
                  </a:endParaRPr>
                </a:p>
              </p:txBody>
            </p:sp>
            <p:sp>
              <p:nvSpPr>
                <p:cNvPr id="125" name="Text Box 6"/>
                <p:cNvSpPr txBox="1">
                  <a:spLocks noChangeArrowheads="1"/>
                </p:cNvSpPr>
                <p:nvPr/>
              </p:nvSpPr>
              <p:spPr bwMode="auto">
                <a:xfrm rot="20220000">
                  <a:off x="4158947" y="4062413"/>
                  <a:ext cx="1138717" cy="286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400" dirty="0">
                      <a:solidFill>
                        <a:srgbClr val="0000FF"/>
                      </a:solidFill>
                      <a:latin typeface="+mn-lt"/>
                    </a:rPr>
                    <a:t>Laser beam</a:t>
                  </a:r>
                </a:p>
              </p:txBody>
            </p:sp>
            <p:sp>
              <p:nvSpPr>
                <p:cNvPr id="126" name="Freeform 7"/>
                <p:cNvSpPr>
                  <a:spLocks/>
                </p:cNvSpPr>
                <p:nvPr/>
              </p:nvSpPr>
              <p:spPr bwMode="auto">
                <a:xfrm>
                  <a:off x="4955322" y="4454581"/>
                  <a:ext cx="76200" cy="136525"/>
                </a:xfrm>
                <a:custGeom>
                  <a:avLst/>
                  <a:gdLst>
                    <a:gd name="T0" fmla="*/ 0 w 48"/>
                    <a:gd name="T1" fmla="*/ 0 h 86"/>
                    <a:gd name="T2" fmla="*/ 37 w 48"/>
                    <a:gd name="T3" fmla="*/ 33 h 86"/>
                    <a:gd name="T4" fmla="*/ 48 w 48"/>
                    <a:gd name="T5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" h="86">
                      <a:moveTo>
                        <a:pt x="0" y="0"/>
                      </a:moveTo>
                      <a:cubicBezTo>
                        <a:pt x="6" y="5"/>
                        <a:pt x="29" y="19"/>
                        <a:pt x="37" y="33"/>
                      </a:cubicBezTo>
                      <a:cubicBezTo>
                        <a:pt x="45" y="47"/>
                        <a:pt x="46" y="75"/>
                        <a:pt x="48" y="8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</p:grpSp>
      </p:grpSp>
      <p:grpSp>
        <p:nvGrpSpPr>
          <p:cNvPr id="31" name="Group 30"/>
          <p:cNvGrpSpPr/>
          <p:nvPr/>
        </p:nvGrpSpPr>
        <p:grpSpPr>
          <a:xfrm>
            <a:off x="2134482" y="1449387"/>
            <a:ext cx="4865996" cy="1855650"/>
            <a:chOff x="2034726" y="1045527"/>
            <a:chExt cx="4865996" cy="1855650"/>
          </a:xfrm>
        </p:grpSpPr>
        <p:grpSp>
          <p:nvGrpSpPr>
            <p:cNvPr id="143" name="Group 142"/>
            <p:cNvGrpSpPr>
              <a:grpSpLocks noChangeAspect="1"/>
            </p:cNvGrpSpPr>
            <p:nvPr/>
          </p:nvGrpSpPr>
          <p:grpSpPr>
            <a:xfrm>
              <a:off x="2034726" y="1045527"/>
              <a:ext cx="4681045" cy="1845552"/>
              <a:chOff x="776215" y="1075680"/>
              <a:chExt cx="6190968" cy="273745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90601" y="1600199"/>
                <a:ext cx="457200" cy="762001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600201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209801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975512" y="1457914"/>
                <a:ext cx="665142" cy="0"/>
              </a:xfrm>
              <a:prstGeom prst="straightConnector1">
                <a:avLst/>
              </a:prstGeom>
              <a:ln w="19050">
                <a:headEnd type="triangl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819400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429000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038600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648199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257799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867399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476999" y="1600199"/>
                <a:ext cx="457200" cy="762001"/>
              </a:xfrm>
              <a:prstGeom prst="rect">
                <a:avLst/>
              </a:prstGeom>
              <a:solidFill>
                <a:srgbClr val="2A6EBB"/>
              </a:solidFill>
              <a:ln w="3175">
                <a:solidFill>
                  <a:srgbClr val="0432FF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108540" y="1315200"/>
                <a:ext cx="387973" cy="2465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1 </a:t>
                </a:r>
                <a:r>
                  <a:rPr lang="en-US" sz="1200" dirty="0" err="1">
                    <a:solidFill>
                      <a:schemeClr val="accent1">
                        <a:lumMod val="75000"/>
                      </a:schemeClr>
                    </a:solidFill>
                  </a:rPr>
                  <a:t>μs</a:t>
                </a:r>
                <a:endParaRPr lang="en-US" sz="1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>
                <a:off x="947385" y="1219200"/>
                <a:ext cx="6019798" cy="0"/>
              </a:xfrm>
              <a:prstGeom prst="straightConnector1">
                <a:avLst/>
              </a:prstGeom>
              <a:ln w="19050"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3698602" y="1075680"/>
                <a:ext cx="500337" cy="2465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10 </a:t>
                </a:r>
                <a:r>
                  <a:rPr lang="en-US" sz="1200" dirty="0" err="1">
                    <a:solidFill>
                      <a:schemeClr val="accent1">
                        <a:lumMod val="75000"/>
                      </a:schemeClr>
                    </a:solidFill>
                  </a:rPr>
                  <a:t>μs</a:t>
                </a:r>
                <a:endParaRPr lang="en-US" sz="1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776215" y="2377178"/>
                <a:ext cx="939706" cy="1420961"/>
                <a:chOff x="818549" y="2377177"/>
                <a:chExt cx="939707" cy="1420961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818549" y="2910577"/>
                  <a:ext cx="939707" cy="887561"/>
                  <a:chOff x="818549" y="2438400"/>
                  <a:chExt cx="939707" cy="887561"/>
                </a:xfrm>
              </p:grpSpPr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9144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11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1143000" y="2438400"/>
                    <a:ext cx="0" cy="6096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1371600" y="2438400"/>
                    <a:ext cx="0" cy="6096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14478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6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15240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818549" y="3048000"/>
                    <a:ext cx="939707" cy="277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200" dirty="0">
                        <a:solidFill>
                          <a:schemeClr val="accent1"/>
                        </a:solidFill>
                      </a:rPr>
                      <a:t>402.5 MHz</a:t>
                    </a:r>
                  </a:p>
                </p:txBody>
              </p:sp>
            </p:grpSp>
            <p:sp>
              <p:nvSpPr>
                <p:cNvPr id="38" name="Isosceles Triangle 37"/>
                <p:cNvSpPr/>
                <p:nvPr/>
              </p:nvSpPr>
              <p:spPr>
                <a:xfrm>
                  <a:off x="956732" y="2377177"/>
                  <a:ext cx="609600" cy="457200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295400" y="2910577"/>
                  <a:ext cx="0" cy="609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219200" y="2910577"/>
                  <a:ext cx="0" cy="609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600200" y="2910577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17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990600" y="2904067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066800" y="2912531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2602073" y="2362200"/>
                <a:ext cx="939706" cy="1420961"/>
                <a:chOff x="818549" y="2377177"/>
                <a:chExt cx="939707" cy="1420961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>
                  <a:off x="818549" y="2910577"/>
                  <a:ext cx="939707" cy="887561"/>
                  <a:chOff x="818549" y="2438400"/>
                  <a:chExt cx="939707" cy="887561"/>
                </a:xfrm>
              </p:grpSpPr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9144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11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1143000" y="2438400"/>
                    <a:ext cx="0" cy="6096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1371600" y="2438400"/>
                    <a:ext cx="0" cy="6096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14478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6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15240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818549" y="3048000"/>
                    <a:ext cx="939707" cy="277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200" dirty="0">
                        <a:solidFill>
                          <a:schemeClr val="accent1"/>
                        </a:solidFill>
                      </a:rPr>
                      <a:t>402.5 MHz</a:t>
                    </a:r>
                  </a:p>
                </p:txBody>
              </p:sp>
            </p:grpSp>
            <p:sp>
              <p:nvSpPr>
                <p:cNvPr id="82" name="Isosceles Triangle 81"/>
                <p:cNvSpPr/>
                <p:nvPr/>
              </p:nvSpPr>
              <p:spPr>
                <a:xfrm>
                  <a:off x="956732" y="2377177"/>
                  <a:ext cx="609600" cy="457200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1295400" y="2910577"/>
                  <a:ext cx="0" cy="609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1219200" y="2910577"/>
                  <a:ext cx="0" cy="609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1600200" y="2910577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17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990600" y="2904067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1066800" y="2912531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/>
            </p:nvGrpSpPr>
            <p:grpSpPr>
              <a:xfrm>
                <a:off x="4427264" y="2362200"/>
                <a:ext cx="946917" cy="1450938"/>
                <a:chOff x="814943" y="2377177"/>
                <a:chExt cx="946917" cy="1450937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814943" y="2910577"/>
                  <a:ext cx="946917" cy="917537"/>
                  <a:chOff x="814943" y="2438400"/>
                  <a:chExt cx="946917" cy="917537"/>
                </a:xfrm>
              </p:grpSpPr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9144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11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1143000" y="2438400"/>
                    <a:ext cx="0" cy="6096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1371600" y="2438400"/>
                    <a:ext cx="0" cy="6096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>
                    <a:off x="14478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6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1524000" y="2438400"/>
                    <a:ext cx="0" cy="609600"/>
                  </a:xfrm>
                  <a:prstGeom prst="line">
                    <a:avLst/>
                  </a:prstGeom>
                  <a:ln>
                    <a:solidFill>
                      <a:schemeClr val="accent1">
                        <a:alpha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14943" y="3048000"/>
                    <a:ext cx="946917" cy="30793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200" dirty="0">
                        <a:solidFill>
                          <a:schemeClr val="accent1"/>
                        </a:solidFill>
                      </a:rPr>
                      <a:t>402.5</a:t>
                    </a:r>
                    <a:r>
                      <a:rPr lang="en-US" sz="14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n-US" sz="1200" dirty="0">
                        <a:solidFill>
                          <a:schemeClr val="accent1"/>
                        </a:solidFill>
                      </a:rPr>
                      <a:t>MHz</a:t>
                    </a:r>
                  </a:p>
                </p:txBody>
              </p:sp>
            </p:grpSp>
            <p:sp>
              <p:nvSpPr>
                <p:cNvPr id="96" name="Isosceles Triangle 95"/>
                <p:cNvSpPr/>
                <p:nvPr/>
              </p:nvSpPr>
              <p:spPr>
                <a:xfrm>
                  <a:off x="956732" y="2377177"/>
                  <a:ext cx="609600" cy="457200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1295400" y="2910577"/>
                  <a:ext cx="0" cy="609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219200" y="2910577"/>
                  <a:ext cx="0" cy="609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1600200" y="2910577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17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990600" y="2904067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1066800" y="2912531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Group 141"/>
            <p:cNvGrpSpPr/>
            <p:nvPr/>
          </p:nvGrpSpPr>
          <p:grpSpPr>
            <a:xfrm>
              <a:off x="6184750" y="1922977"/>
              <a:ext cx="715972" cy="978200"/>
              <a:chOff x="814943" y="2377177"/>
              <a:chExt cx="946917" cy="1450937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814943" y="2910577"/>
                <a:ext cx="946917" cy="917537"/>
                <a:chOff x="814943" y="2438400"/>
                <a:chExt cx="946917" cy="917537"/>
              </a:xfrm>
            </p:grpSpPr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914400" y="2438400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11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1143000" y="2438400"/>
                  <a:ext cx="0" cy="609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1371600" y="2438400"/>
                  <a:ext cx="0" cy="60960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1447800" y="2438400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1524000" y="2438400"/>
                  <a:ext cx="0" cy="609600"/>
                </a:xfrm>
                <a:prstGeom prst="line">
                  <a:avLst/>
                </a:prstGeom>
                <a:ln>
                  <a:solidFill>
                    <a:schemeClr val="accent1"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TextBox 156"/>
                <p:cNvSpPr txBox="1"/>
                <p:nvPr/>
              </p:nvSpPr>
              <p:spPr>
                <a:xfrm>
                  <a:off x="814943" y="3048000"/>
                  <a:ext cx="946917" cy="3079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dirty="0">
                      <a:solidFill>
                        <a:schemeClr val="accent1"/>
                      </a:solidFill>
                    </a:rPr>
                    <a:t>402.5</a:t>
                  </a:r>
                  <a:r>
                    <a:rPr lang="en-US" sz="1400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en-US" sz="1200" dirty="0">
                      <a:solidFill>
                        <a:schemeClr val="accent1"/>
                      </a:solidFill>
                    </a:rPr>
                    <a:t>MHz</a:t>
                  </a:r>
                </a:p>
              </p:txBody>
            </p:sp>
          </p:grpSp>
          <p:sp>
            <p:nvSpPr>
              <p:cNvPr id="146" name="Isosceles Triangle 145"/>
              <p:cNvSpPr/>
              <p:nvPr/>
            </p:nvSpPr>
            <p:spPr>
              <a:xfrm>
                <a:off x="956732" y="2377177"/>
                <a:ext cx="609600" cy="457200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/>
                  </a:gs>
                  <a:gs pos="100000">
                    <a:schemeClr val="accent1"/>
                  </a:gs>
                </a:gsLst>
                <a:lin ang="16200000" scaled="0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1295400" y="2910577"/>
                <a:ext cx="0" cy="6096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219200" y="2910577"/>
                <a:ext cx="0" cy="6096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1600200" y="2910577"/>
                <a:ext cx="0" cy="609600"/>
              </a:xfrm>
              <a:prstGeom prst="line">
                <a:avLst/>
              </a:prstGeom>
              <a:ln>
                <a:solidFill>
                  <a:schemeClr val="accent1">
                    <a:alpha val="17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990600" y="2904067"/>
                <a:ext cx="0" cy="609600"/>
              </a:xfrm>
              <a:prstGeom prst="line">
                <a:avLst/>
              </a:prstGeom>
              <a:ln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1066800" y="2912531"/>
                <a:ext cx="0" cy="609600"/>
              </a:xfrm>
              <a:prstGeom prst="line">
                <a:avLst/>
              </a:prstGeom>
              <a:ln>
                <a:solidFill>
                  <a:schemeClr val="accent1">
                    <a:alpha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2801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5" y="3777038"/>
            <a:ext cx="5760720" cy="2240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31" y="112291"/>
            <a:ext cx="8636290" cy="484748"/>
          </a:xfrm>
        </p:spPr>
        <p:txBody>
          <a:bodyPr/>
          <a:lstStyle/>
          <a:p>
            <a:r>
              <a:rPr lang="en-US" dirty="0"/>
              <a:t>Burst-mode </a:t>
            </a:r>
            <a:r>
              <a:rPr lang="en-US" dirty="0" err="1"/>
              <a:t>macropulse</a:t>
            </a:r>
            <a:r>
              <a:rPr lang="en-US" dirty="0"/>
              <a:t> laser system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5231" y="6203621"/>
            <a:ext cx="4929266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C. Huang,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1400" dirty="0"/>
              <a:t>C. </a:t>
            </a:r>
            <a:r>
              <a:rPr lang="en-US" sz="1400" dirty="0" err="1"/>
              <a:t>Deibele</a:t>
            </a:r>
            <a:r>
              <a:rPr lang="en-US" sz="1400" dirty="0"/>
              <a:t>, and Y. Liu,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Opt. Exp. 21, 9123 (2013)</a:t>
            </a:r>
            <a:endParaRPr lang="en-US" sz="1400" kern="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3550" y="900604"/>
            <a:ext cx="7117993" cy="9387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Seeder: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generate micro-pulses matching micro-bunch structure of ion beam</a:t>
            </a:r>
          </a:p>
          <a:p>
            <a:pPr>
              <a:lnSpc>
                <a:spcPts val="2200"/>
              </a:lnSpc>
            </a:pPr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Pulse Picker: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provide macro-pulses matching macro-bunch structure of ion beam</a:t>
            </a:r>
          </a:p>
          <a:p>
            <a:pPr>
              <a:lnSpc>
                <a:spcPts val="2200"/>
              </a:lnSpc>
            </a:pPr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Amplifier &amp; Harmonic Converter: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boost power to the required level, e.g. 1MW @ 355 nm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021689" y="2008725"/>
            <a:ext cx="2926080" cy="2087378"/>
            <a:chOff x="5953282" y="3810000"/>
            <a:chExt cx="2926080" cy="2087378"/>
          </a:xfrm>
        </p:grpSpPr>
        <p:pic>
          <p:nvPicPr>
            <p:cNvPr id="32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" r="-1392" b="7139"/>
            <a:stretch/>
          </p:blipFill>
          <p:spPr bwMode="auto">
            <a:xfrm>
              <a:off x="5953282" y="3859241"/>
              <a:ext cx="2926080" cy="201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6702617" y="5589601"/>
              <a:ext cx="11090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Micropulse</a:t>
              </a:r>
              <a:endParaRPr kumimoji="0" lang="en-US" sz="1400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7162800" y="3886200"/>
              <a:ext cx="3752" cy="354041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7676139" y="3886200"/>
              <a:ext cx="0" cy="354041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>
              <a:off x="7162800" y="4108479"/>
              <a:ext cx="513339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7086383" y="3810000"/>
              <a:ext cx="6937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prstClr val="white"/>
                  </a:solidFill>
                  <a:latin typeface="+mn-lt"/>
                </a:rPr>
                <a:t>2.5 ns</a:t>
              </a:r>
            </a:p>
          </p:txBody>
        </p:sp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>
              <a:off x="6803096" y="4774143"/>
              <a:ext cx="7872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prstClr val="white"/>
                  </a:solidFill>
                  <a:latin typeface="+mn-lt"/>
                </a:rPr>
                <a:t>~50 </a:t>
              </a:r>
              <a:r>
                <a:rPr lang="en-US" sz="1400" dirty="0" err="1">
                  <a:solidFill>
                    <a:prstClr val="white"/>
                  </a:solidFill>
                  <a:latin typeface="+mn-lt"/>
                </a:rPr>
                <a:t>ps</a:t>
              </a:r>
              <a:endParaRPr lang="en-US" sz="1400" dirty="0">
                <a:solidFill>
                  <a:prstClr val="white"/>
                </a:solidFill>
                <a:latin typeface="+mn-lt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030026" y="4800600"/>
              <a:ext cx="366214" cy="0"/>
              <a:chOff x="7030026" y="4800600"/>
              <a:chExt cx="366214" cy="0"/>
            </a:xfrm>
          </p:grpSpPr>
          <p:sp>
            <p:nvSpPr>
              <p:cNvPr id="40" name="Line 3"/>
              <p:cNvSpPr>
                <a:spLocks noChangeShapeType="1"/>
              </p:cNvSpPr>
              <p:nvPr/>
            </p:nvSpPr>
            <p:spPr bwMode="auto">
              <a:xfrm>
                <a:off x="7030026" y="4800600"/>
                <a:ext cx="160337" cy="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Line 4"/>
              <p:cNvSpPr>
                <a:spLocks noChangeShapeType="1"/>
              </p:cNvSpPr>
              <p:nvPr/>
            </p:nvSpPr>
            <p:spPr bwMode="auto">
              <a:xfrm flipH="1">
                <a:off x="7186396" y="4800600"/>
                <a:ext cx="209844" cy="0"/>
              </a:xfrm>
              <a:prstGeom prst="line">
                <a:avLst/>
              </a:prstGeom>
              <a:noFill/>
              <a:ln w="9525">
                <a:solidFill>
                  <a:sysClr val="window" lastClr="FFFFFF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002347" y="4284802"/>
            <a:ext cx="2926080" cy="2011680"/>
            <a:chOff x="5933200" y="1941183"/>
            <a:chExt cx="2926080" cy="2011680"/>
          </a:xfrm>
        </p:grpSpPr>
        <p:pic>
          <p:nvPicPr>
            <p:cNvPr id="5" name="Content Placeholder 10"/>
            <p:cNvPicPr>
              <a:picLocks noChangeAspect="1"/>
            </p:cNvPicPr>
            <p:nvPr/>
          </p:nvPicPr>
          <p:blipFill rotWithShape="1">
            <a:blip r:embed="rId4"/>
            <a:srcRect l="10848" t="10919" r="18212" b="-2316"/>
            <a:stretch/>
          </p:blipFill>
          <p:spPr bwMode="auto">
            <a:xfrm>
              <a:off x="5933200" y="1941183"/>
              <a:ext cx="2926080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18"/>
            <p:cNvSpPr txBox="1">
              <a:spLocks noChangeArrowheads="1"/>
            </p:cNvSpPr>
            <p:nvPr/>
          </p:nvSpPr>
          <p:spPr bwMode="auto">
            <a:xfrm>
              <a:off x="6710934" y="3433041"/>
              <a:ext cx="11607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Macropulse</a:t>
              </a:r>
              <a:endParaRPr kumimoji="0" lang="en-US" sz="1400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6268820" y="3058610"/>
              <a:ext cx="1976683" cy="84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 Box 18"/>
            <p:cNvSpPr txBox="1">
              <a:spLocks noChangeArrowheads="1"/>
            </p:cNvSpPr>
            <p:nvPr/>
          </p:nvSpPr>
          <p:spPr bwMode="auto">
            <a:xfrm>
              <a:off x="6923957" y="2729401"/>
              <a:ext cx="6664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10 µs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984386" y="2055524"/>
            <a:ext cx="4160111" cy="1554480"/>
          </a:xfrm>
          <a:prstGeom prst="rect">
            <a:avLst/>
          </a:prstGeom>
          <a:ln cap="rnd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numCol="2" rtlCol="0">
            <a:spAutoFit/>
          </a:bodyPr>
          <a:lstStyle/>
          <a:p>
            <a:pPr>
              <a:lnSpc>
                <a:spcPts val="2100"/>
              </a:lnSpc>
              <a:spcBef>
                <a:spcPct val="20000"/>
              </a:spcBef>
            </a:pPr>
            <a:r>
              <a:rPr lang="en-US" sz="1400" b="1" dirty="0"/>
              <a:t>CW seeder</a:t>
            </a:r>
            <a:r>
              <a:rPr lang="en-US" sz="1400" dirty="0"/>
              <a:t>:</a:t>
            </a:r>
          </a:p>
          <a:p>
            <a:pPr>
              <a:lnSpc>
                <a:spcPts val="2100"/>
              </a:lnSpc>
              <a:spcBef>
                <a:spcPct val="20000"/>
              </a:spcBef>
            </a:pPr>
            <a:r>
              <a:rPr lang="fr-FR" sz="1400" b="1" dirty="0">
                <a:sym typeface="Wingdings 2" charset="0"/>
              </a:rPr>
              <a:t>Output </a:t>
            </a:r>
            <a:r>
              <a:rPr lang="fr-FR" sz="1400" b="1" dirty="0" err="1">
                <a:sym typeface="Wingdings 2" charset="0"/>
              </a:rPr>
              <a:t>wavelength</a:t>
            </a:r>
            <a:r>
              <a:rPr lang="fr-FR" sz="1400" dirty="0">
                <a:sym typeface="Wingdings 2" charset="0"/>
              </a:rPr>
              <a:t>:   </a:t>
            </a:r>
            <a:r>
              <a:rPr lang="fr-FR" sz="1400" b="1" dirty="0" err="1">
                <a:sym typeface="Wingdings 2" charset="0"/>
              </a:rPr>
              <a:t>Micropulse</a:t>
            </a:r>
            <a:r>
              <a:rPr lang="fr-FR" sz="1400" dirty="0">
                <a:sym typeface="Wingdings 2" charset="0"/>
              </a:rPr>
              <a:t>:</a:t>
            </a:r>
          </a:p>
          <a:p>
            <a:pPr>
              <a:lnSpc>
                <a:spcPts val="2100"/>
              </a:lnSpc>
              <a:spcBef>
                <a:spcPct val="20000"/>
              </a:spcBef>
            </a:pPr>
            <a:r>
              <a:rPr lang="fr-FR" sz="1400" b="1" dirty="0" err="1">
                <a:sym typeface="Wingdings 2" charset="0"/>
              </a:rPr>
              <a:t>Macropulse</a:t>
            </a:r>
            <a:r>
              <a:rPr lang="fr-FR" sz="1400" dirty="0">
                <a:sym typeface="Wingdings 2" charset="0"/>
              </a:rPr>
              <a:t>:</a:t>
            </a:r>
          </a:p>
          <a:p>
            <a:pPr>
              <a:lnSpc>
                <a:spcPts val="2100"/>
              </a:lnSpc>
              <a:spcBef>
                <a:spcPct val="20000"/>
              </a:spcBef>
            </a:pPr>
            <a:r>
              <a:rPr lang="fr-FR" sz="1400" b="1" dirty="0">
                <a:sym typeface="Wingdings 2" charset="0"/>
              </a:rPr>
              <a:t>Peak/</a:t>
            </a:r>
            <a:r>
              <a:rPr lang="fr-FR" sz="1400" b="1" dirty="0" err="1">
                <a:sym typeface="Wingdings 2" charset="0"/>
              </a:rPr>
              <a:t>Average</a:t>
            </a:r>
            <a:r>
              <a:rPr lang="fr-FR" sz="1400" b="1" dirty="0">
                <a:sym typeface="Wingdings 2" charset="0"/>
              </a:rPr>
              <a:t> power</a:t>
            </a:r>
            <a:r>
              <a:rPr lang="fr-FR" sz="1400" dirty="0">
                <a:sym typeface="Wingdings 2" charset="0"/>
              </a:rPr>
              <a:t>:</a:t>
            </a:r>
          </a:p>
          <a:p>
            <a:pPr>
              <a:lnSpc>
                <a:spcPts val="2100"/>
              </a:lnSpc>
              <a:spcBef>
                <a:spcPct val="20000"/>
              </a:spcBef>
            </a:pPr>
            <a:endParaRPr lang="en-US" sz="1400" dirty="0"/>
          </a:p>
          <a:p>
            <a:pPr algn="r">
              <a:lnSpc>
                <a:spcPts val="2100"/>
              </a:lnSpc>
              <a:spcBef>
                <a:spcPct val="20000"/>
              </a:spcBef>
            </a:pPr>
            <a:r>
              <a:rPr lang="en-US" sz="1400" dirty="0"/>
              <a:t>linewidth &lt;5 kHz</a:t>
            </a:r>
          </a:p>
          <a:p>
            <a:pPr algn="r">
              <a:lnSpc>
                <a:spcPts val="2100"/>
              </a:lnSpc>
              <a:spcBef>
                <a:spcPct val="20000"/>
              </a:spcBef>
            </a:pPr>
            <a:r>
              <a:rPr lang="fr-FR" sz="1400" dirty="0">
                <a:sym typeface="Wingdings 2" charset="0"/>
              </a:rPr>
              <a:t>355 nm</a:t>
            </a:r>
          </a:p>
          <a:p>
            <a:pPr algn="r">
              <a:lnSpc>
                <a:spcPts val="2100"/>
              </a:lnSpc>
              <a:spcBef>
                <a:spcPct val="20000"/>
              </a:spcBef>
            </a:pPr>
            <a:r>
              <a:rPr lang="fr-FR" sz="1400" dirty="0">
                <a:sym typeface="Wingdings 2" charset="0"/>
              </a:rPr>
              <a:t>50 </a:t>
            </a:r>
            <a:r>
              <a:rPr lang="fr-FR" sz="1400" dirty="0" err="1">
                <a:sym typeface="Wingdings 2" charset="0"/>
              </a:rPr>
              <a:t>ps</a:t>
            </a:r>
            <a:r>
              <a:rPr lang="fr-FR" sz="1400" dirty="0">
                <a:sym typeface="Wingdings 2" charset="0"/>
              </a:rPr>
              <a:t>/402.5 MHz, 100 µJ</a:t>
            </a:r>
          </a:p>
          <a:p>
            <a:pPr algn="r">
              <a:lnSpc>
                <a:spcPts val="2100"/>
              </a:lnSpc>
              <a:spcBef>
                <a:spcPct val="20000"/>
              </a:spcBef>
            </a:pPr>
            <a:r>
              <a:rPr lang="fr-FR" sz="1400" dirty="0">
                <a:sym typeface="Wingdings 2" charset="0"/>
              </a:rPr>
              <a:t>10 </a:t>
            </a:r>
            <a:r>
              <a:rPr lang="fr-FR" sz="1400" dirty="0" err="1">
                <a:sym typeface="Wingdings 2" charset="0"/>
              </a:rPr>
              <a:t>μs</a:t>
            </a:r>
            <a:r>
              <a:rPr lang="fr-FR" sz="1400" dirty="0">
                <a:sym typeface="Wingdings 2" charset="0"/>
              </a:rPr>
              <a:t>/10 Hz, 400 </a:t>
            </a:r>
            <a:r>
              <a:rPr lang="fr-FR" sz="1400" dirty="0" err="1">
                <a:sym typeface="Wingdings 2" charset="0"/>
              </a:rPr>
              <a:t>mJ</a:t>
            </a:r>
            <a:endParaRPr lang="fr-FR" sz="1400" dirty="0">
              <a:sym typeface="Wingdings 2" charset="0"/>
            </a:endParaRPr>
          </a:p>
          <a:p>
            <a:pPr algn="r">
              <a:lnSpc>
                <a:spcPts val="2100"/>
              </a:lnSpc>
              <a:spcBef>
                <a:spcPct val="20000"/>
              </a:spcBef>
            </a:pPr>
            <a:r>
              <a:rPr lang="fr-FR" sz="1400" dirty="0">
                <a:sym typeface="Wingdings 2" charset="0"/>
              </a:rPr>
              <a:t>2 MW/4W</a:t>
            </a:r>
          </a:p>
        </p:txBody>
      </p:sp>
    </p:spTree>
    <p:extLst>
      <p:ext uri="{BB962C8B-B14F-4D97-AF65-F5344CB8AC3E}">
        <p14:creationId xmlns:p14="http://schemas.microsoft.com/office/powerpoint/2010/main" val="206980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16" y="187105"/>
            <a:ext cx="8636290" cy="484748"/>
          </a:xfrm>
        </p:spPr>
        <p:txBody>
          <a:bodyPr/>
          <a:lstStyle/>
          <a:p>
            <a:r>
              <a:rPr lang="en-US" dirty="0" err="1"/>
              <a:t>Macropulse</a:t>
            </a:r>
            <a:r>
              <a:rPr lang="en-US" dirty="0"/>
              <a:t> laser specifications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9838" y="3401124"/>
            <a:ext cx="13776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Spatial Profiles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858369" y="5084065"/>
            <a:ext cx="1176916" cy="1097264"/>
            <a:chOff x="4480560" y="3703320"/>
            <a:chExt cx="1838933" cy="1714475"/>
          </a:xfrm>
        </p:grpSpPr>
        <p:pic>
          <p:nvPicPr>
            <p:cNvPr id="7" name="Content Placeholder 17"/>
            <p:cNvPicPr>
              <a:picLocks noChangeAspect="1"/>
            </p:cNvPicPr>
            <p:nvPr/>
          </p:nvPicPr>
          <p:blipFill rotWithShape="1">
            <a:blip r:embed="rId2"/>
            <a:srcRect l="4760" t="1024" r="-1255" b="3916"/>
            <a:stretch/>
          </p:blipFill>
          <p:spPr bwMode="auto">
            <a:xfrm>
              <a:off x="4480560" y="3703320"/>
              <a:ext cx="1714510" cy="171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5333383" y="3839736"/>
              <a:ext cx="7315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225695" y="3806231"/>
              <a:ext cx="1093798" cy="396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0.1 </a:t>
              </a:r>
              <a:r>
                <a:rPr lang="en-US" sz="10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mrad</a:t>
              </a:r>
              <a:endPara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858371" y="3745547"/>
            <a:ext cx="1207449" cy="1097286"/>
            <a:chOff x="4343400" y="1554480"/>
            <a:chExt cx="1886640" cy="1714509"/>
          </a:xfrm>
        </p:grpSpPr>
        <p:pic>
          <p:nvPicPr>
            <p:cNvPr id="11" name="Content Placeholder 13"/>
            <p:cNvPicPr>
              <a:picLocks noChangeAspect="1"/>
            </p:cNvPicPr>
            <p:nvPr/>
          </p:nvPicPr>
          <p:blipFill rotWithShape="1">
            <a:blip r:embed="rId3"/>
            <a:srcRect l="5588" t="1988" r="5512" b="1517"/>
            <a:stretch/>
          </p:blipFill>
          <p:spPr bwMode="auto">
            <a:xfrm>
              <a:off x="4343400" y="1554480"/>
              <a:ext cx="1714500" cy="1714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5736480" y="1663566"/>
              <a:ext cx="229877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377647" y="1585632"/>
              <a:ext cx="852393" cy="396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mm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207935" y="999052"/>
            <a:ext cx="250896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UV pulse width &amp; peak power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9502" y="1217802"/>
            <a:ext cx="5633466" cy="5080747"/>
            <a:chOff x="3474824" y="1217802"/>
            <a:chExt cx="5633466" cy="50807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824" y="1217802"/>
              <a:ext cx="5633466" cy="454073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628300" y="6069191"/>
              <a:ext cx="4273826" cy="229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1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006C3A"/>
                </a:buClr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prstClr val="black"/>
                  </a:solidFill>
                </a:rPr>
                <a:t>A. </a:t>
              </a:r>
              <a:r>
                <a:rPr lang="en-US" sz="1400" kern="0" dirty="0" err="1">
                  <a:solidFill>
                    <a:prstClr val="black"/>
                  </a:solidFill>
                </a:rPr>
                <a:t>Rakhman</a:t>
              </a:r>
              <a:r>
                <a:rPr lang="en-US" sz="1400" kern="0" dirty="0">
                  <a:solidFill>
                    <a:prstClr val="black"/>
                  </a:solidFill>
                </a:rPr>
                <a:t> </a:t>
              </a:r>
              <a:r>
                <a:rPr lang="en-US" sz="1400" i="1" kern="0" dirty="0">
                  <a:solidFill>
                    <a:prstClr val="black"/>
                  </a:solidFill>
                </a:rPr>
                <a:t>et al. </a:t>
              </a:r>
              <a:r>
                <a:rPr lang="en-US" sz="1400" b="1" kern="0" dirty="0">
                  <a:solidFill>
                    <a:prstClr val="black"/>
                  </a:solidFill>
                </a:rPr>
                <a:t>Appl. Opt. 53, 7603-7609 (2014)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t="14350" b="-184"/>
          <a:stretch/>
        </p:blipFill>
        <p:spPr>
          <a:xfrm>
            <a:off x="5858370" y="1235406"/>
            <a:ext cx="3141588" cy="19539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116" b="4337"/>
          <a:stretch/>
        </p:blipFill>
        <p:spPr>
          <a:xfrm>
            <a:off x="7057415" y="3488171"/>
            <a:ext cx="1942543" cy="27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91437" y="3025839"/>
            <a:ext cx="3474720" cy="3200400"/>
            <a:chOff x="182880" y="2834640"/>
            <a:chExt cx="3474720" cy="3200400"/>
          </a:xfrm>
        </p:grpSpPr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2"/>
            <a:srcRect l="56507" t="14591" r="23966" b="52339"/>
            <a:stretch/>
          </p:blipFill>
          <p:spPr>
            <a:xfrm>
              <a:off x="182880" y="2834640"/>
              <a:ext cx="3474720" cy="32004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38582" y="3999140"/>
              <a:ext cx="1009815" cy="606829"/>
            </a:xfrm>
            <a:prstGeom prst="rect">
              <a:avLst/>
            </a:prstGeom>
            <a:solidFill>
              <a:srgbClr val="0070C0"/>
            </a:solidFill>
            <a:ln w="6350"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ysClr val="window" lastClr="FFFFFF"/>
              </a:contourClr>
            </a:sp3d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Laser</a:t>
              </a:r>
              <a:r>
                <a:rPr kumimoji="0" lang="en-US" sz="1300" b="0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Ring Service Building</a:t>
              </a:r>
            </a:p>
          </p:txBody>
        </p:sp>
        <p:cxnSp>
          <p:nvCxnSpPr>
            <p:cNvPr id="12" name="Straight Connector 11"/>
            <p:cNvCxnSpPr>
              <a:stCxn id="11" idx="1"/>
            </p:cNvCxnSpPr>
            <p:nvPr/>
          </p:nvCxnSpPr>
          <p:spPr>
            <a:xfrm flipH="1">
              <a:off x="1030778" y="4302555"/>
              <a:ext cx="507804" cy="136926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" name="Straight Connector 12"/>
            <p:cNvCxnSpPr/>
            <p:nvPr/>
          </p:nvCxnSpPr>
          <p:spPr>
            <a:xfrm flipH="1">
              <a:off x="766939" y="4430200"/>
              <a:ext cx="152400" cy="114300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4" name="Multiply 13"/>
            <p:cNvSpPr/>
            <p:nvPr/>
          </p:nvSpPr>
          <p:spPr>
            <a:xfrm>
              <a:off x="614539" y="5413998"/>
              <a:ext cx="304800" cy="3048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ysClr val="windowText" lastClr="0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ysClr val="window" lastClr="FFFFFF"/>
              </a:contourClr>
            </a:sp3d>
          </p:spPr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878378" y="4434840"/>
              <a:ext cx="152400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20" y="153854"/>
            <a:ext cx="8636290" cy="484748"/>
          </a:xfrm>
        </p:spPr>
        <p:txBody>
          <a:bodyPr/>
          <a:lstStyle/>
          <a:p>
            <a:r>
              <a:rPr lang="en-US" dirty="0"/>
              <a:t>Experimental layout of 10 µs experiment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37" y="5922346"/>
            <a:ext cx="11018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Interaction point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732" y="4834408"/>
            <a:ext cx="69762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</a:rPr>
              <a:t>~60 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0064" y="883646"/>
            <a:ext cx="5741354" cy="188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Experiment is in the transport line to the ring (HEBT)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Laser is located remotely in Ring Service Building (RSB)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60 m + 9 mirrors in transport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C00000"/>
                </a:solidFill>
              </a:rPr>
              <a:t>Concerns: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Lucida Grande"/>
              <a:buChar char="-"/>
            </a:pPr>
            <a:r>
              <a:rPr lang="en-US" sz="1600" dirty="0"/>
              <a:t>Laser power loss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Lucida Grande"/>
              <a:buChar char="-"/>
            </a:pPr>
            <a:r>
              <a:rPr lang="en-US" sz="1600" dirty="0"/>
              <a:t>Pointing stability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02201" y="6001911"/>
            <a:ext cx="3314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Y. Liu </a:t>
            </a:r>
            <a:r>
              <a:rPr lang="en-US" sz="1400" i="1" dirty="0"/>
              <a:t>et al</a:t>
            </a:r>
            <a:r>
              <a:rPr lang="en-US" sz="1400" dirty="0"/>
              <a:t>., </a:t>
            </a:r>
            <a:r>
              <a:rPr lang="en-US" sz="1400" b="1" dirty="0"/>
              <a:t>NIMA 847, 171-178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75" y="2139687"/>
            <a:ext cx="5658878" cy="374904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6465168" y="868670"/>
            <a:ext cx="2540453" cy="1550107"/>
            <a:chOff x="6540909" y="929757"/>
            <a:chExt cx="2540453" cy="1550107"/>
          </a:xfrm>
        </p:grpSpPr>
        <p:pic>
          <p:nvPicPr>
            <p:cNvPr id="23" name="Picture 22" descr="ExpStation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909" y="929757"/>
              <a:ext cx="2540453" cy="1550107"/>
            </a:xfrm>
            <a:prstGeom prst="rect">
              <a:avLst/>
            </a:prstGeom>
          </p:spPr>
        </p:pic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6924675" y="1166255"/>
              <a:ext cx="652437" cy="20556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rot="0" vert="horz" wrap="square" lIns="0" tIns="45720" rIns="0" bIns="45720" anchor="ctr" anchorCtr="0">
              <a:noAutofit/>
            </a:bodyPr>
            <a:lstStyle/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Beam</a:t>
              </a:r>
            </a:p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Current monitor</a:t>
              </a:r>
              <a:endParaRPr lang="en-US" sz="700" dirty="0">
                <a:solidFill>
                  <a:srgbClr val="C00000"/>
                </a:solidFill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7559484" y="2175309"/>
              <a:ext cx="737610" cy="217183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Retractable</a:t>
              </a:r>
            </a:p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Stripper Magnets</a:t>
              </a:r>
              <a:endParaRPr lang="en-US" sz="700" dirty="0">
                <a:solidFill>
                  <a:srgbClr val="C00000"/>
                </a:solidFill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7632699" y="934977"/>
              <a:ext cx="559089" cy="114990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Wire scanner </a:t>
              </a:r>
              <a:endParaRPr lang="en-US" sz="700" dirty="0">
                <a:solidFill>
                  <a:srgbClr val="C00000"/>
                </a:solidFill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8335976" y="1919746"/>
              <a:ext cx="668225" cy="1142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Interaction point</a:t>
              </a:r>
              <a:endParaRPr lang="en-US" sz="700" dirty="0">
                <a:solidFill>
                  <a:srgbClr val="C00000"/>
                </a:solidFill>
                <a:latin typeface="Cambria"/>
                <a:ea typeface="ＭＳ 明朝"/>
                <a:cs typeface="Times New Roman"/>
              </a:endParaRPr>
            </a:p>
          </p:txBody>
        </p:sp>
        <p:cxnSp>
          <p:nvCxnSpPr>
            <p:cNvPr id="31" name="Straight Arrow Connector 30"/>
            <p:cNvCxnSpPr>
              <a:stCxn id="30" idx="0"/>
            </p:cNvCxnSpPr>
            <p:nvPr/>
          </p:nvCxnSpPr>
          <p:spPr>
            <a:xfrm flipH="1" flipV="1">
              <a:off x="7876654" y="1520431"/>
              <a:ext cx="793435" cy="399315"/>
            </a:xfrm>
            <a:prstGeom prst="straightConnector1">
              <a:avLst/>
            </a:prstGeom>
            <a:noFill/>
            <a:ln w="12700" cap="flat" cmpd="sng" algn="ctr">
              <a:solidFill>
                <a:srgbClr val="FF9300"/>
              </a:solidFill>
              <a:prstDash val="solid"/>
              <a:tailEnd type="stealth" w="med" len="sm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Arrow Connector 31"/>
            <p:cNvCxnSpPr/>
            <p:nvPr/>
          </p:nvCxnSpPr>
          <p:spPr>
            <a:xfrm flipH="1">
              <a:off x="7988300" y="1218261"/>
              <a:ext cx="530225" cy="158141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tailEnd type="stealth" w="med" len="sm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33" name="Straight Arrow Connector 32"/>
            <p:cNvCxnSpPr/>
            <p:nvPr/>
          </p:nvCxnSpPr>
          <p:spPr>
            <a:xfrm flipH="1">
              <a:off x="7356475" y="1439961"/>
              <a:ext cx="454661" cy="119938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med" len="sm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45" name="Text Box 2"/>
            <p:cNvSpPr txBox="1">
              <a:spLocks noChangeArrowheads="1"/>
            </p:cNvSpPr>
            <p:nvPr/>
          </p:nvSpPr>
          <p:spPr bwMode="auto">
            <a:xfrm>
              <a:off x="7324536" y="1821232"/>
              <a:ext cx="272253" cy="101620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rot="0" vert="horz" wrap="square" lIns="0" tIns="45720" rIns="0" bIns="45720" anchor="ctr" anchorCtr="0">
              <a:noAutofit/>
            </a:bodyPr>
            <a:lstStyle/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Laser</a:t>
              </a:r>
              <a:endParaRPr lang="en-US" sz="700" dirty="0">
                <a:solidFill>
                  <a:srgbClr val="C00000"/>
                </a:solidFill>
                <a:latin typeface="Cambria"/>
                <a:ea typeface="ＭＳ 明朝"/>
                <a:cs typeface="Times New Roman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7465466" y="1543118"/>
              <a:ext cx="273406" cy="278114"/>
            </a:xfrm>
            <a:prstGeom prst="straightConnector1">
              <a:avLst/>
            </a:prstGeom>
            <a:noFill/>
            <a:ln w="12700" cap="flat" cmpd="sng" algn="ctr">
              <a:solidFill>
                <a:srgbClr val="00FFFF"/>
              </a:solidFill>
              <a:prstDash val="solid"/>
              <a:tailEnd type="stealth" w="med" len="sm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" name="Straight Arrow Connector 49"/>
            <p:cNvCxnSpPr>
              <a:stCxn id="25" idx="0"/>
            </p:cNvCxnSpPr>
            <p:nvPr/>
          </p:nvCxnSpPr>
          <p:spPr>
            <a:xfrm flipH="1" flipV="1">
              <a:off x="7847863" y="1587690"/>
              <a:ext cx="80426" cy="587619"/>
            </a:xfrm>
            <a:prstGeom prst="straightConnector1">
              <a:avLst/>
            </a:prstGeom>
            <a:noFill/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tailEnd type="stealth" w="med" len="sm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8297094" y="1094884"/>
              <a:ext cx="120938" cy="114990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H</a:t>
              </a:r>
              <a:r>
                <a:rPr lang="en-US" sz="700" baseline="30000" dirty="0">
                  <a:solidFill>
                    <a:srgbClr val="C00000"/>
                  </a:solidFill>
                  <a:ea typeface="ＭＳ 明朝"/>
                  <a:cs typeface="Times New Roman"/>
                </a:rPr>
                <a:t>-</a:t>
              </a:r>
              <a:endParaRPr lang="en-US" sz="700" baseline="30000" dirty="0">
                <a:solidFill>
                  <a:srgbClr val="C00000"/>
                </a:solidFill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7623174" y="1318907"/>
              <a:ext cx="94431" cy="114990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algn="ctr" defTabSz="914400" fontAlgn="base"/>
              <a:r>
                <a:rPr lang="en-US" sz="700" dirty="0">
                  <a:solidFill>
                    <a:srgbClr val="C00000"/>
                  </a:solidFill>
                  <a:ea typeface="ＭＳ 明朝"/>
                  <a:cs typeface="Times New Roman"/>
                </a:rPr>
                <a:t>p</a:t>
              </a:r>
              <a:endParaRPr lang="en-US" sz="700" baseline="30000" dirty="0">
                <a:solidFill>
                  <a:srgbClr val="C00000"/>
                </a:solidFill>
                <a:latin typeface="Cambria"/>
                <a:ea typeface="ＭＳ 明朝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2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27187" y="3110812"/>
            <a:ext cx="4321217" cy="3020253"/>
            <a:chOff x="1183454" y="1450587"/>
            <a:chExt cx="4321217" cy="3020253"/>
          </a:xfrm>
        </p:grpSpPr>
        <p:grpSp>
          <p:nvGrpSpPr>
            <p:cNvPr id="14" name="Group 13"/>
            <p:cNvGrpSpPr/>
            <p:nvPr/>
          </p:nvGrpSpPr>
          <p:grpSpPr>
            <a:xfrm>
              <a:off x="1833854" y="1996063"/>
              <a:ext cx="3670817" cy="2474777"/>
              <a:chOff x="3820870" y="4160011"/>
              <a:chExt cx="2393177" cy="1593564"/>
            </a:xfrm>
          </p:grpSpPr>
          <p:pic>
            <p:nvPicPr>
              <p:cNvPr id="15" name="Picture 6" descr="C:\PTC\TempFiles\1\101030200-m8u-8410-a123_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" t="16730" r="30506" b="22612"/>
              <a:stretch/>
            </p:blipFill>
            <p:spPr bwMode="auto">
              <a:xfrm>
                <a:off x="3820870" y="4160011"/>
                <a:ext cx="2393177" cy="1593564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227301" y="4385640"/>
                <a:ext cx="294053" cy="178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M</a:t>
                </a:r>
                <a:r>
                  <a:rPr lang="en-US" sz="1200" b="1" baseline="-25000" dirty="0">
                    <a:latin typeface="+mn-lt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826256" y="4286266"/>
                <a:ext cx="253305" cy="178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M</a:t>
                </a:r>
                <a:r>
                  <a:rPr lang="en-US" sz="1200" b="1" baseline="-25000" dirty="0">
                    <a:latin typeface="+mn-lt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606023" y="4418476"/>
                <a:ext cx="370056" cy="178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M</a:t>
                </a:r>
                <a:r>
                  <a:rPr lang="en-US" sz="1200" b="1" baseline="-25000" dirty="0">
                    <a:latin typeface="+mn-lt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211669" y="5091158"/>
                <a:ext cx="370056" cy="178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M</a:t>
                </a:r>
                <a:r>
                  <a:rPr lang="en-US" sz="1200" b="1" baseline="-25000" dirty="0">
                    <a:latin typeface="+mn-lt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48355" y="5546329"/>
                <a:ext cx="1261239" cy="178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SNS Accumulator Ring</a:t>
                </a:r>
              </a:p>
            </p:txBody>
          </p:sp>
        </p:grpSp>
        <p:cxnSp>
          <p:nvCxnSpPr>
            <p:cNvPr id="47" name="Straight Arrow Connector 46"/>
            <p:cNvCxnSpPr>
              <a:stCxn id="49" idx="4"/>
            </p:cNvCxnSpPr>
            <p:nvPr/>
          </p:nvCxnSpPr>
          <p:spPr>
            <a:xfrm flipH="1">
              <a:off x="1183454" y="2542318"/>
              <a:ext cx="1073702" cy="87693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1898894" y="2006189"/>
              <a:ext cx="716523" cy="536129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Arrow Connector 50"/>
            <p:cNvCxnSpPr>
              <a:stCxn id="52" idx="0"/>
              <a:endCxn id="43" idx="2"/>
            </p:cNvCxnSpPr>
            <p:nvPr/>
          </p:nvCxnSpPr>
          <p:spPr>
            <a:xfrm flipH="1" flipV="1">
              <a:off x="3721835" y="1450587"/>
              <a:ext cx="588085" cy="94686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4037730" y="2397454"/>
              <a:ext cx="544380" cy="45051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beam transport line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4018" y="1063559"/>
            <a:ext cx="5255757" cy="2788800"/>
            <a:chOff x="2849546" y="1479191"/>
            <a:chExt cx="2551573" cy="1386522"/>
          </a:xfrm>
        </p:grpSpPr>
        <p:pic>
          <p:nvPicPr>
            <p:cNvPr id="5" name="Picture 4" descr="C:\PTC\TempFiles\1\101030200-m8u-8410-a123_1_new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8822" r="11818" b="17648"/>
            <a:stretch/>
          </p:blipFill>
          <p:spPr bwMode="auto">
            <a:xfrm>
              <a:off x="2849546" y="1479191"/>
              <a:ext cx="2099767" cy="1350225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884564" y="1495654"/>
              <a:ext cx="1044805" cy="13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n-lt"/>
                  <a:cs typeface="Times New Roman" panose="02020603050405020304" pitchFamily="18" charset="0"/>
                </a:rPr>
                <a:t>SNS Ring Service Building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87659" y="2158558"/>
              <a:ext cx="277542" cy="13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n-lt"/>
                  <a:cs typeface="Times New Roman" panose="02020603050405020304" pitchFamily="18" charset="0"/>
                </a:rPr>
                <a:t>M</a:t>
              </a:r>
              <a:r>
                <a:rPr lang="en-US" sz="1200" b="1" baseline="-25000" dirty="0">
                  <a:latin typeface="+mn-lt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74280" y="2482879"/>
              <a:ext cx="277542" cy="13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n-lt"/>
                  <a:cs typeface="Times New Roman" panose="02020603050405020304" pitchFamily="18" charset="0"/>
                </a:rPr>
                <a:t>M</a:t>
              </a:r>
              <a:r>
                <a:rPr lang="en-US" sz="1200" b="1" baseline="-25000" dirty="0">
                  <a:latin typeface="+mn-lt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7704" y="2579307"/>
              <a:ext cx="277542" cy="13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n-lt"/>
                  <a:cs typeface="Times New Roman" panose="02020603050405020304" pitchFamily="18" charset="0"/>
                </a:rPr>
                <a:t>M</a:t>
              </a:r>
              <a:r>
                <a:rPr lang="en-US" sz="1200" b="1" baseline="-25000" dirty="0">
                  <a:latin typeface="+mn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65927" y="2121801"/>
              <a:ext cx="277542" cy="13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n-lt"/>
                  <a:cs typeface="Times New Roman" panose="02020603050405020304" pitchFamily="18" charset="0"/>
                </a:rPr>
                <a:t>M</a:t>
              </a:r>
              <a:r>
                <a:rPr lang="en-US" sz="1200" b="1" baseline="-25000" dirty="0"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896309" y="2368084"/>
              <a:ext cx="504810" cy="430163"/>
            </a:xfrm>
            <a:prstGeom prst="line">
              <a:avLst/>
            </a:prstGeom>
            <a:ln w="9525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855246" y="2438244"/>
              <a:ext cx="490331" cy="427469"/>
            </a:xfrm>
            <a:prstGeom prst="line">
              <a:avLst/>
            </a:prstGeom>
            <a:ln w="9525"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46657" y="4136825"/>
            <a:ext cx="3758227" cy="2232454"/>
            <a:chOff x="1295184" y="2615712"/>
            <a:chExt cx="3758227" cy="2232454"/>
          </a:xfrm>
        </p:grpSpPr>
        <p:pic>
          <p:nvPicPr>
            <p:cNvPr id="25" name="Picture 9" descr="C:\PTC\TempFiles\1010302 LASER STRIPPING EXPERIMENTAL STATION - LASER LANE\Figures\101030200-m8u-8410-a153-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3" t="4695" r="10294" b="1378"/>
            <a:stretch>
              <a:fillRect/>
            </a:stretch>
          </p:blipFill>
          <p:spPr bwMode="auto">
            <a:xfrm>
              <a:off x="1295184" y="2615712"/>
              <a:ext cx="3758227" cy="223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Line 38"/>
            <p:cNvSpPr>
              <a:spLocks noChangeShapeType="1"/>
            </p:cNvSpPr>
            <p:nvPr/>
          </p:nvSpPr>
          <p:spPr bwMode="auto">
            <a:xfrm rot="2209684" flipV="1">
              <a:off x="1406019" y="3657999"/>
              <a:ext cx="742950" cy="43696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Line 38"/>
            <p:cNvSpPr>
              <a:spLocks noChangeShapeType="1"/>
            </p:cNvSpPr>
            <p:nvPr/>
          </p:nvSpPr>
          <p:spPr bwMode="auto">
            <a:xfrm rot="2209684" flipV="1">
              <a:off x="4146885" y="3443477"/>
              <a:ext cx="812006" cy="695325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 rot="410389">
              <a:off x="3418402" y="4108038"/>
              <a:ext cx="62882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chemeClr val="tx2"/>
                </a:buClr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rgbClr val="C00000"/>
                  </a:solidFill>
                  <a:latin typeface="+mn-lt"/>
                </a:rPr>
                <a:t>11.25</a:t>
              </a:r>
              <a:r>
                <a:rPr lang="en-US" altLang="en-US" sz="1200" b="1" dirty="0">
                  <a:solidFill>
                    <a:srgbClr val="C00000"/>
                  </a:solidFill>
                  <a:latin typeface="+mn-lt"/>
                  <a:sym typeface="Symbol" pitchFamily="18" charset="2"/>
                </a:rPr>
                <a:t></a:t>
              </a:r>
              <a:endParaRPr lang="en-US" altLang="en-US" sz="1200" b="1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293408" y="3893436"/>
              <a:ext cx="1" cy="95779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 rot="410389">
              <a:off x="3247841" y="3843068"/>
              <a:ext cx="7162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chemeClr val="tx2"/>
                </a:buClr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chemeClr val="tx2"/>
                </a:buClr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rgbClr val="C00000"/>
                  </a:solidFill>
                  <a:latin typeface="+mn-lt"/>
                </a:rPr>
                <a:t>33.75</a:t>
              </a:r>
              <a:r>
                <a:rPr lang="en-US" altLang="en-US" sz="1200" b="1" dirty="0">
                  <a:solidFill>
                    <a:srgbClr val="FF0000"/>
                  </a:solidFill>
                  <a:latin typeface="+mn-lt"/>
                  <a:sym typeface="Symbol" pitchFamily="18" charset="2"/>
                </a:rPr>
                <a:t></a:t>
              </a:r>
              <a:endParaRPr lang="en-US" altLang="en-US" sz="1200" b="1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3644068" y="4069157"/>
              <a:ext cx="8893" cy="5321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Content Placeholder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999" y="2627723"/>
              <a:ext cx="1224366" cy="9144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757949" y="2943448"/>
              <a:ext cx="822960" cy="3323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Pico-motor actuators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26693" y="3205785"/>
              <a:ext cx="548640" cy="166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Camera</a:t>
              </a:r>
            </a:p>
          </p:txBody>
        </p:sp>
        <p:cxnSp>
          <p:nvCxnSpPr>
            <p:cNvPr id="35" name="Straight Arrow Connector 34"/>
            <p:cNvCxnSpPr>
              <a:stCxn id="34" idx="2"/>
            </p:cNvCxnSpPr>
            <p:nvPr/>
          </p:nvCxnSpPr>
          <p:spPr>
            <a:xfrm flipH="1">
              <a:off x="3293408" y="3371984"/>
              <a:ext cx="807605" cy="38894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169429" y="3275847"/>
              <a:ext cx="578211" cy="48508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3" idx="2"/>
            </p:cNvCxnSpPr>
            <p:nvPr/>
          </p:nvCxnSpPr>
          <p:spPr>
            <a:xfrm>
              <a:off x="2169429" y="3275847"/>
              <a:ext cx="625057" cy="7724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806408" y="958450"/>
            <a:ext cx="2718320" cy="2152362"/>
            <a:chOff x="5153919" y="2632950"/>
            <a:chExt cx="2718320" cy="2152362"/>
          </a:xfrm>
        </p:grpSpPr>
        <p:grpSp>
          <p:nvGrpSpPr>
            <p:cNvPr id="39" name="Group 38"/>
            <p:cNvGrpSpPr/>
            <p:nvPr/>
          </p:nvGrpSpPr>
          <p:grpSpPr>
            <a:xfrm>
              <a:off x="5153919" y="2632950"/>
              <a:ext cx="2718320" cy="2152362"/>
              <a:chOff x="4871421" y="3917933"/>
              <a:chExt cx="3022600" cy="2386083"/>
            </a:xfrm>
          </p:grpSpPr>
          <p:pic>
            <p:nvPicPr>
              <p:cNvPr id="43" name="Picture 9" descr="C:\PTC\TempFiles\1010302 LASER STRIPPING EXPERIMENTAL STATION - LASER LANE\Figures\101030200-m8u-8410-a153-10.t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68" r="19792"/>
              <a:stretch>
                <a:fillRect/>
              </a:stretch>
            </p:blipFill>
            <p:spPr bwMode="auto">
              <a:xfrm>
                <a:off x="4871421" y="3917933"/>
                <a:ext cx="3022600" cy="2386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4" name="Straight Arrow Connector 43"/>
              <p:cNvCxnSpPr/>
              <p:nvPr/>
            </p:nvCxnSpPr>
            <p:spPr>
              <a:xfrm flipV="1">
                <a:off x="5866101" y="5023825"/>
                <a:ext cx="98452" cy="6563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6009677" y="4835810"/>
                <a:ext cx="0" cy="1080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39"/>
              <p:cNvSpPr>
                <a:spLocks noChangeArrowheads="1"/>
              </p:cNvSpPr>
              <p:nvPr/>
            </p:nvSpPr>
            <p:spPr bwMode="auto">
              <a:xfrm>
                <a:off x="5941849" y="4922536"/>
                <a:ext cx="872595" cy="30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4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800"/>
                  </a:spcBef>
                  <a:buClr>
                    <a:schemeClr val="tx2"/>
                  </a:buClr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8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800"/>
                  </a:spcBef>
                  <a:buClr>
                    <a:schemeClr val="tx2"/>
                  </a:buClr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600"/>
                  </a:spcBef>
                  <a:buClr>
                    <a:schemeClr val="tx2"/>
                  </a:buClr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200" b="1" dirty="0">
                    <a:solidFill>
                      <a:srgbClr val="C00000"/>
                    </a:solidFill>
                    <a:latin typeface="+mn-lt"/>
                  </a:rPr>
                  <a:t>100.56</a:t>
                </a:r>
                <a:r>
                  <a:rPr lang="en-US" altLang="en-US" sz="1200" b="1" dirty="0">
                    <a:solidFill>
                      <a:srgbClr val="C00000"/>
                    </a:solidFill>
                    <a:latin typeface="+mn-lt"/>
                    <a:sym typeface="Symbol" pitchFamily="18" charset="2"/>
                  </a:rPr>
                  <a:t></a:t>
                </a:r>
                <a:endParaRPr lang="en-US" altLang="en-US" sz="12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</p:grpSp>
        <p:pic>
          <p:nvPicPr>
            <p:cNvPr id="40" name="Content Placeholder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552" y="3861742"/>
              <a:ext cx="1216983" cy="913735"/>
            </a:xfrm>
            <a:prstGeom prst="rect">
              <a:avLst/>
            </a:prstGeom>
          </p:spPr>
        </p:pic>
        <p:sp>
          <p:nvSpPr>
            <p:cNvPr id="41" name="Line 38"/>
            <p:cNvSpPr>
              <a:spLocks noChangeShapeType="1"/>
            </p:cNvSpPr>
            <p:nvPr/>
          </p:nvSpPr>
          <p:spPr bwMode="auto">
            <a:xfrm rot="2209684" flipV="1">
              <a:off x="7430628" y="2880097"/>
              <a:ext cx="354258" cy="433704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 rot="2209684" flipH="1" flipV="1">
              <a:off x="5906180" y="4314748"/>
              <a:ext cx="348034" cy="422398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24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C 2017 presentation templat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1148E9-6A60-411D-AFDE-DA9258D98C4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 2017 presentation template</Template>
  <TotalTime>0</TotalTime>
  <Words>1892</Words>
  <Application>Microsoft Office PowerPoint</Application>
  <PresentationFormat>On-screen Show (4:3)</PresentationFormat>
  <Paragraphs>313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ＭＳ Ｐゴシック</vt:lpstr>
      <vt:lpstr>Arial</vt:lpstr>
      <vt:lpstr>Arial Black</vt:lpstr>
      <vt:lpstr>Calibri</vt:lpstr>
      <vt:lpstr>Cambria</vt:lpstr>
      <vt:lpstr>Cambria Math</vt:lpstr>
      <vt:lpstr>Lucida Grande</vt:lpstr>
      <vt:lpstr>ＭＳ 明朝</vt:lpstr>
      <vt:lpstr>黑体</vt:lpstr>
      <vt:lpstr>Symbol</vt:lpstr>
      <vt:lpstr>Times New Roman</vt:lpstr>
      <vt:lpstr>Wingdings 2</vt:lpstr>
      <vt:lpstr>AAC 2017 presentation template</vt:lpstr>
      <vt:lpstr>Equation</vt:lpstr>
      <vt:lpstr>Laser Stripping Experiment Status</vt:lpstr>
      <vt:lpstr>Outline</vt:lpstr>
      <vt:lpstr>PowerPoint Presentation</vt:lpstr>
      <vt:lpstr>Laser stripping concept</vt:lpstr>
      <vt:lpstr>Laser power savings techniques</vt:lpstr>
      <vt:lpstr>Burst-mode macropulse laser system</vt:lpstr>
      <vt:lpstr>Macropulse laser specifications</vt:lpstr>
      <vt:lpstr>Experimental layout of 10 µs experiment</vt:lpstr>
      <vt:lpstr>Laser beam transport line</vt:lpstr>
      <vt:lpstr>Laser beam transport line</vt:lpstr>
      <vt:lpstr>Laser-ion beam alignment</vt:lpstr>
      <vt:lpstr>10 µs stripping experiment was successful!</vt:lpstr>
      <vt:lpstr>Expanding to 1-ms/60-Hz laser stripping</vt:lpstr>
      <vt:lpstr>Doubly-resonant enhancement cavity</vt:lpstr>
      <vt:lpstr>Doubly-resonant cavity locking</vt:lpstr>
      <vt:lpstr>Burst-mode UV macropulse locking</vt:lpstr>
      <vt:lpstr>Technical challenges in burst-mode UV cavity development</vt:lpstr>
      <vt:lpstr>Laser beam size and divergence effect on stripping efficiency</vt:lpstr>
      <vt:lpstr>Cavity parameters vs. cavity length</vt:lpstr>
      <vt:lpstr>New approaches in cavity locking technique</vt:lpstr>
      <vt:lpstr>Large mode doubly-resonant cavity locking</vt:lpstr>
      <vt:lpstr>Large mode cavity locking</vt:lpstr>
      <vt:lpstr>1ms macropulse laser amplifier development</vt:lpstr>
      <vt:lpstr>Conclusions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2017-02-13T15:13:23Z</dcterms:created>
  <dcterms:modified xsi:type="dcterms:W3CDTF">2017-03-06T20:45:05Z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