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935" r:id="rId4"/>
  </p:sldMasterIdLst>
  <p:notesMasterIdLst>
    <p:notesMasterId r:id="rId21"/>
  </p:notesMasterIdLst>
  <p:handoutMasterIdLst>
    <p:handoutMasterId r:id="rId22"/>
  </p:handoutMasterIdLst>
  <p:sldIdLst>
    <p:sldId id="258" r:id="rId5"/>
    <p:sldId id="257" r:id="rId6"/>
    <p:sldId id="289" r:id="rId7"/>
    <p:sldId id="301" r:id="rId8"/>
    <p:sldId id="261" r:id="rId9"/>
    <p:sldId id="304" r:id="rId10"/>
    <p:sldId id="305" r:id="rId11"/>
    <p:sldId id="349" r:id="rId12"/>
    <p:sldId id="307" r:id="rId13"/>
    <p:sldId id="308" r:id="rId14"/>
    <p:sldId id="311" r:id="rId15"/>
    <p:sldId id="345" r:id="rId16"/>
    <p:sldId id="347" r:id="rId17"/>
    <p:sldId id="348" r:id="rId18"/>
    <p:sldId id="333" r:id="rId19"/>
    <p:sldId id="350" r:id="rId2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81">
          <p15:clr>
            <a:srgbClr val="A4A3A4"/>
          </p15:clr>
        </p15:guide>
        <p15:guide id="2" pos="1359">
          <p15:clr>
            <a:srgbClr val="A4A3A4"/>
          </p15:clr>
        </p15:guide>
        <p15:guide id="3" pos="3843">
          <p15:clr>
            <a:srgbClr val="A4A3A4"/>
          </p15:clr>
        </p15:guide>
        <p15:guide id="4" pos="198">
          <p15:clr>
            <a:srgbClr val="A4A3A4"/>
          </p15:clr>
        </p15:guide>
        <p15:guide id="5" pos="55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orient="horz" pos="1882">
          <p15:clr>
            <a:srgbClr val="A4A3A4"/>
          </p15:clr>
        </p15:guide>
        <p15:guide id="3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32" autoAdjust="0"/>
    <p:restoredTop sz="95339" autoAdjust="0"/>
  </p:normalViewPr>
  <p:slideViewPr>
    <p:cSldViewPr snapToGrid="0" showGuides="1">
      <p:cViewPr varScale="1">
        <p:scale>
          <a:sx n="79" d="100"/>
          <a:sy n="79" d="100"/>
        </p:scale>
        <p:origin x="972" y="64"/>
      </p:cViewPr>
      <p:guideLst>
        <p:guide orient="horz" pos="4181"/>
        <p:guide pos="1359"/>
        <p:guide pos="3843"/>
        <p:guide pos="198"/>
        <p:guide pos="558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75" d="100"/>
          <a:sy n="75" d="100"/>
        </p:scale>
        <p:origin x="-792" y="-48"/>
      </p:cViewPr>
      <p:guideLst>
        <p:guide orient="horz" pos="2928"/>
        <p:guide orient="horz" pos="1882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1A6FC-215E-440C-85C1-7C5D8113132A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5C4BCF-1057-4162-BB32-3C91D6411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80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62069-76AF-42C7-A5A2-4F411E37AD85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BAA5A-EBA8-43FC-A55E-47642B82A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16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AA0923-83A8-8D4A-8C0B-8DEDDFD3FE56}" type="slidenum">
              <a:rPr lang="en-US"/>
              <a:pPr/>
              <a:t>3</a:t>
            </a:fld>
            <a:endParaRPr lang="en-US"/>
          </a:p>
        </p:txBody>
      </p:sp>
      <p:sp>
        <p:nvSpPr>
          <p:cNvPr id="528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8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10" Type="http://schemas.microsoft.com/office/2007/relationships/hdphoto" Target="../media/hdphoto1.wdp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.jp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6"/>
          <p:cNvSpPr>
            <a:spLocks/>
          </p:cNvSpPr>
          <p:nvPr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1" t="13294" r="12698" b="2941"/>
          <a:stretch/>
        </p:blipFill>
        <p:spPr bwMode="auto">
          <a:xfrm>
            <a:off x="4950457" y="817887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7" t="23109" r="25288" b="519"/>
          <a:stretch/>
        </p:blipFill>
        <p:spPr>
          <a:xfrm>
            <a:off x="6632953" y="1412247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8" t="22857" r="28945" b="6727"/>
          <a:stretch/>
        </p:blipFill>
        <p:spPr>
          <a:xfrm>
            <a:off x="5883145" y="2728983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11067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6"/>
          <p:cNvSpPr>
            <a:spLocks/>
          </p:cNvSpPr>
          <p:nvPr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" t="8644" r="32955" b="36016"/>
          <a:stretch/>
        </p:blipFill>
        <p:spPr bwMode="auto">
          <a:xfrm>
            <a:off x="4951543" y="814717"/>
            <a:ext cx="2152274" cy="2152274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874" r="14863" b="3253"/>
          <a:stretch/>
        </p:blipFill>
        <p:spPr>
          <a:xfrm>
            <a:off x="6650044" y="1402065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r="6029"/>
          <a:stretch/>
        </p:blipFill>
        <p:spPr>
          <a:xfrm>
            <a:off x="5883145" y="2728983"/>
            <a:ext cx="1664208" cy="1664208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14" name="Picture 13" descr="HFIR_SNS-white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324600"/>
            <a:ext cx="2609193" cy="33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1998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8474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508760"/>
            <a:ext cx="8642640" cy="4195415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6982"/>
            <a:ext cx="862867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415" y="1402417"/>
            <a:ext cx="419252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4415" y="2227999"/>
            <a:ext cx="4192528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3492" y="1402417"/>
            <a:ext cx="41941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3492" y="2227999"/>
            <a:ext cx="4194175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7" name="Freeform 13"/>
          <p:cNvSpPr>
            <a:spLocks/>
          </p:cNvSpPr>
          <p:nvPr userDrawn="1"/>
        </p:nvSpPr>
        <p:spPr bwMode="auto">
          <a:xfrm>
            <a:off x="5377263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7744"/>
            <a:ext cx="3911890" cy="87716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28" r="14333" b="9696"/>
          <a:stretch/>
        </p:blipFill>
        <p:spPr>
          <a:xfrm>
            <a:off x="6214534" y="65"/>
            <a:ext cx="2929466" cy="6192917"/>
          </a:xfrm>
          <a:prstGeom prst="rect">
            <a:avLst/>
          </a:prstGeom>
        </p:spPr>
      </p:pic>
      <p:pic>
        <p:nvPicPr>
          <p:cNvPr id="18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004"/>
            <a:ext cx="8628678" cy="4847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72" y="-355534"/>
            <a:ext cx="9618043" cy="7213533"/>
          </a:xfrm>
          <a:prstGeom prst="rect">
            <a:avLst/>
          </a:prstGeom>
        </p:spPr>
      </p:pic>
      <p:pic>
        <p:nvPicPr>
          <p:cNvPr id="1035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1168" y="237744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1168" y="1508760"/>
            <a:ext cx="864264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3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SNS Accelerator Advisory</a:t>
            </a:r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 Committee Meeting March 8-10, 2017</a:t>
            </a:r>
            <a:endParaRPr lang="en-US" sz="1000" b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14"/>
          <p:cNvSpPr>
            <a:spLocks noChangeArrowheads="1"/>
          </p:cNvSpPr>
          <p:nvPr userDrawn="1"/>
        </p:nvSpPr>
        <p:spPr bwMode="auto">
          <a:xfrm>
            <a:off x="-569913" y="-2814638"/>
            <a:ext cx="25400" cy="1588"/>
          </a:xfrm>
          <a:prstGeom prst="rect">
            <a:avLst/>
          </a:pr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37" r:id="rId3"/>
    <p:sldLayoutId id="2147483939" r:id="rId4"/>
    <p:sldLayoutId id="2147483940" r:id="rId5"/>
    <p:sldLayoutId id="2147483941" r:id="rId6"/>
    <p:sldLayoutId id="2147483942" r:id="rId7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5" Type="http://schemas.openxmlformats.org/officeDocument/2006/relationships/image" Target="../media/image22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/>
          <a:p>
            <a:r>
              <a:rPr lang="en-US" dirty="0"/>
              <a:t>SNS Stripper Foil Production and R&amp;D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dirty="0"/>
              <a:t>Presented to the</a:t>
            </a:r>
            <a:br>
              <a:rPr lang="en-US" dirty="0"/>
            </a:br>
            <a:r>
              <a:rPr lang="en-US" b="1" dirty="0"/>
              <a:t>SNS Accelerator Advisory Committee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221592" y="3459798"/>
            <a:ext cx="3255297" cy="937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/>
              <a:t>Mike Baumgartner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Mechanical Systems &amp; Operations Group Leader</a:t>
            </a:r>
            <a:endParaRPr lang="en-US" dirty="0"/>
          </a:p>
        </p:txBody>
      </p:sp>
      <p:sp>
        <p:nvSpPr>
          <p:cNvPr id="7" name="Subtitle 4"/>
          <p:cNvSpPr txBox="1">
            <a:spLocks/>
          </p:cNvSpPr>
          <p:nvPr/>
        </p:nvSpPr>
        <p:spPr bwMode="auto">
          <a:xfrm>
            <a:off x="221592" y="4865223"/>
            <a:ext cx="3255297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/>
              <a:t>March 9,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219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84748"/>
          </a:xfrm>
        </p:spPr>
        <p:txBody>
          <a:bodyPr/>
          <a:lstStyle/>
          <a:p>
            <a:r>
              <a:rPr lang="en-US" dirty="0"/>
              <a:t>Stripper foil production shifted to CNMS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76295" y="786823"/>
            <a:ext cx="8793506" cy="1369210"/>
          </a:xfrm>
        </p:spPr>
        <p:txBody>
          <a:bodyPr/>
          <a:lstStyle/>
          <a:p>
            <a:r>
              <a:rPr lang="en-US" sz="2000" dirty="0"/>
              <a:t>Stripper foils produced entirely at </a:t>
            </a:r>
            <a:r>
              <a:rPr lang="en-US" sz="2000"/>
              <a:t>CNMS were </a:t>
            </a:r>
            <a:r>
              <a:rPr lang="en-US" sz="2000" dirty="0"/>
              <a:t>installed in the SNS accelerator on 6/29/16 (foils 3023 &amp; 3024)</a:t>
            </a:r>
          </a:p>
          <a:p>
            <a:r>
              <a:rPr lang="en-US" sz="2000" dirty="0"/>
              <a:t>Both performed well and SNS stripper foil production was formally transferred to CNMS on 9/29/2016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47" y="2156033"/>
            <a:ext cx="4940144" cy="43533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403289" y="4231339"/>
            <a:ext cx="205697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/>
              <a:t>Photos </a:t>
            </a:r>
            <a:r>
              <a:rPr lang="en-US" dirty="0"/>
              <a:t>by C. Luck</a:t>
            </a:r>
          </a:p>
        </p:txBody>
      </p:sp>
      <p:sp>
        <p:nvSpPr>
          <p:cNvPr id="11" name="Content Placeholder 5"/>
          <p:cNvSpPr txBox="1">
            <a:spLocks/>
          </p:cNvSpPr>
          <p:nvPr/>
        </p:nvSpPr>
        <p:spPr bwMode="auto">
          <a:xfrm>
            <a:off x="5772414" y="2702879"/>
            <a:ext cx="3063309" cy="296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2000" u="sng" dirty="0"/>
              <a:t>Foil #3024</a:t>
            </a:r>
          </a:p>
          <a:p>
            <a:pPr marL="285750" indent="-285750">
              <a:spcBef>
                <a:spcPts val="800"/>
              </a:spcBef>
              <a:buFont typeface="Arial"/>
              <a:buChar char="•"/>
            </a:pPr>
            <a:r>
              <a:rPr lang="en-US" sz="1600" dirty="0"/>
              <a:t>Photo taken 8/9/2016</a:t>
            </a:r>
          </a:p>
          <a:p>
            <a:pPr marL="285750" indent="-285750">
              <a:spcBef>
                <a:spcPts val="800"/>
              </a:spcBef>
              <a:buFont typeface="Arial"/>
              <a:buChar char="•"/>
            </a:pPr>
            <a:r>
              <a:rPr lang="en-US" sz="1600" dirty="0"/>
              <a:t>1 MW beam power from July 8 to August 9.</a:t>
            </a:r>
          </a:p>
          <a:p>
            <a:pPr marL="285750" indent="-285750">
              <a:spcBef>
                <a:spcPts val="800"/>
              </a:spcBef>
              <a:buFont typeface="Arial"/>
              <a:buChar char="•"/>
            </a:pPr>
            <a:r>
              <a:rPr lang="en-US" sz="1600" dirty="0"/>
              <a:t>Very stable foil, little shaking</a:t>
            </a:r>
          </a:p>
          <a:p>
            <a:pPr marL="285750" indent="-285750">
              <a:spcBef>
                <a:spcPts val="800"/>
              </a:spcBef>
              <a:buFont typeface="Arial"/>
              <a:buChar char="•"/>
            </a:pPr>
            <a:r>
              <a:rPr lang="en-US" sz="1600" dirty="0"/>
              <a:t>Good beam loss</a:t>
            </a:r>
          </a:p>
          <a:p>
            <a:pPr marL="285750" indent="-285750">
              <a:spcBef>
                <a:spcPts val="800"/>
              </a:spcBef>
              <a:buFont typeface="Arial"/>
              <a:buChar char="•"/>
            </a:pPr>
            <a:r>
              <a:rPr lang="en-US" sz="1600" dirty="0"/>
              <a:t>Up to 180 deg. foil curl</a:t>
            </a:r>
          </a:p>
          <a:p>
            <a:pPr marL="285750" indent="-285750">
              <a:spcBef>
                <a:spcPts val="800"/>
              </a:spcBef>
              <a:buFont typeface="Arial"/>
              <a:buChar char="•"/>
            </a:pPr>
            <a:r>
              <a:rPr lang="en-US" sz="1600" dirty="0"/>
              <a:t>No obvious rips or tears</a:t>
            </a:r>
          </a:p>
          <a:p>
            <a:pPr marL="285750" indent="-285750">
              <a:spcBef>
                <a:spcPts val="800"/>
              </a:spcBef>
              <a:buFont typeface="Arial"/>
              <a:buChar char="•"/>
            </a:pPr>
            <a:r>
              <a:rPr lang="en-US" sz="1600" dirty="0"/>
              <a:t>Overall a very good foil</a:t>
            </a:r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9" t="4022" b="16650"/>
          <a:stretch/>
        </p:blipFill>
        <p:spPr>
          <a:xfrm>
            <a:off x="3279128" y="4469912"/>
            <a:ext cx="2240163" cy="2039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4942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593" y="3584689"/>
            <a:ext cx="1525229" cy="12954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4272134" y="4079992"/>
            <a:ext cx="2743200" cy="2057400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" y="177114"/>
            <a:ext cx="8229600" cy="496290"/>
          </a:xfrm>
        </p:spPr>
        <p:txBody>
          <a:bodyPr/>
          <a:lstStyle/>
          <a:p>
            <a:r>
              <a:rPr lang="en-US" dirty="0"/>
              <a:t>Characteristics of a good stripper foil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229600" cy="4587922"/>
          </a:xfrm>
        </p:spPr>
        <p:txBody>
          <a:bodyPr/>
          <a:lstStyle/>
          <a:p>
            <a:r>
              <a:rPr lang="en-US" dirty="0"/>
              <a:t>Lifetime at least 4 weeks</a:t>
            </a:r>
          </a:p>
          <a:p>
            <a:pPr lvl="1"/>
            <a:r>
              <a:rPr lang="en-US" dirty="0"/>
              <a:t>To avoid downtime due to the foil change process, downtime due to foil conditioning, and limited number of slots on the foil changer</a:t>
            </a:r>
          </a:p>
          <a:p>
            <a:r>
              <a:rPr lang="en-US" dirty="0"/>
              <a:t>Keep flat shape with nice straight edges</a:t>
            </a:r>
          </a:p>
          <a:p>
            <a:pPr lvl="1"/>
            <a:r>
              <a:rPr lang="en-US" dirty="0"/>
              <a:t>Needed to keep injected beam spot on the corner of the foil to minimize foil hits, minimize beam loss, minimize foil temperature</a:t>
            </a:r>
          </a:p>
          <a:p>
            <a:r>
              <a:rPr lang="en-US" dirty="0"/>
              <a:t>No shaking / flutter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424534" y="4218712"/>
            <a:ext cx="2438400" cy="17526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32000"/>
                </a:schemeClr>
              </a:gs>
              <a:gs pos="80000">
                <a:schemeClr val="accent1">
                  <a:shade val="93000"/>
                  <a:satMod val="130000"/>
                  <a:alpha val="32000"/>
                </a:schemeClr>
              </a:gs>
              <a:gs pos="100000">
                <a:schemeClr val="accent1">
                  <a:shade val="94000"/>
                  <a:satMod val="135000"/>
                  <a:alpha val="32000"/>
                </a:schemeClr>
              </a:gs>
            </a:gsLst>
            <a:lin ang="16200000" scaled="0"/>
            <a:tileRect/>
          </a:gradFill>
          <a:ln>
            <a:solidFill>
              <a:srgbClr val="0000FF">
                <a:alpha val="4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3366FF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6934" y="5261089"/>
            <a:ext cx="2170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footprint of painted beam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59388" y="4130501"/>
            <a:ext cx="14621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injected beam </a:t>
            </a:r>
            <a:br>
              <a:rPr lang="en-US" sz="1600" dirty="0"/>
            </a:br>
            <a:r>
              <a:rPr lang="en-US" sz="1600" dirty="0"/>
              <a:t>spot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877294" y="4410477"/>
            <a:ext cx="823840" cy="12412"/>
          </a:xfrm>
          <a:prstGeom prst="straightConnector1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553901" y="4575289"/>
            <a:ext cx="994833" cy="59267"/>
          </a:xfrm>
          <a:prstGeom prst="line">
            <a:avLst/>
          </a:prstGeom>
          <a:ln w="12700"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6363402" y="4401723"/>
            <a:ext cx="186265" cy="237066"/>
          </a:xfrm>
          <a:prstGeom prst="line">
            <a:avLst/>
          </a:prstGeom>
          <a:ln w="12700"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6354934" y="3567756"/>
            <a:ext cx="12700" cy="838200"/>
          </a:xfrm>
          <a:prstGeom prst="line">
            <a:avLst/>
          </a:prstGeom>
          <a:ln w="12700"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110334" y="5925724"/>
            <a:ext cx="757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aperture</a:t>
            </a:r>
          </a:p>
        </p:txBody>
      </p:sp>
    </p:spTree>
    <p:extLst>
      <p:ext uri="{BB962C8B-B14F-4D97-AF65-F5344CB8AC3E}">
        <p14:creationId xmlns:p14="http://schemas.microsoft.com/office/powerpoint/2010/main" val="3201004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9767" cy="484748"/>
          </a:xfrm>
        </p:spPr>
        <p:txBody>
          <a:bodyPr/>
          <a:lstStyle/>
          <a:p>
            <a:r>
              <a:rPr lang="en-US" dirty="0"/>
              <a:t>Known issues: Foils don</a:t>
            </a:r>
            <a:r>
              <a:rPr lang="fr-FR" dirty="0"/>
              <a:t>’</a:t>
            </a:r>
            <a:r>
              <a:rPr lang="en-US" dirty="0"/>
              <a:t>t always last 4 weeks</a:t>
            </a:r>
          </a:p>
        </p:txBody>
      </p:sp>
      <p:sp>
        <p:nvSpPr>
          <p:cNvPr id="40" name="Content Placeholder 2"/>
          <p:cNvSpPr>
            <a:spLocks noGrp="1"/>
          </p:cNvSpPr>
          <p:nvPr>
            <p:ph idx="1"/>
          </p:nvPr>
        </p:nvSpPr>
        <p:spPr>
          <a:xfrm>
            <a:off x="152399" y="832782"/>
            <a:ext cx="6283486" cy="2680133"/>
          </a:xfrm>
        </p:spPr>
        <p:txBody>
          <a:bodyPr/>
          <a:lstStyle/>
          <a:p>
            <a:r>
              <a:rPr lang="en-US" sz="2000" dirty="0"/>
              <a:t>Foils have mechanically failed—cause(s) uncertain </a:t>
            </a:r>
          </a:p>
          <a:p>
            <a:r>
              <a:rPr lang="en-US" sz="2000" dirty="0"/>
              <a:t>Foil holders have failed due to convoy electron heating</a:t>
            </a:r>
          </a:p>
          <a:p>
            <a:pPr lvl="1"/>
            <a:r>
              <a:rPr lang="en-US" sz="1800" dirty="0"/>
              <a:t>Experienced failures with aluminum holders in 2009, switched to titanium</a:t>
            </a:r>
          </a:p>
          <a:p>
            <a:pPr lvl="1"/>
            <a:r>
              <a:rPr lang="en-US" sz="1800" dirty="0"/>
              <a:t>Experiencing similar behavior with titanium at higher powers, testing titanium-zirconium-molybdenum (TZM) alloy</a:t>
            </a:r>
          </a:p>
        </p:txBody>
      </p:sp>
      <p:pic>
        <p:nvPicPr>
          <p:cNvPr id="41" name="Picture 2" descr="C:\PTC\TempFiles\STRIPPED FOIL - MY\TRACKING Results\Track_10_19_2014_Final_545keV\BMP Pictures\Track1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7" t="15444" r="17112"/>
          <a:stretch/>
        </p:blipFill>
        <p:spPr bwMode="auto">
          <a:xfrm>
            <a:off x="6435885" y="655759"/>
            <a:ext cx="2254203" cy="161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 descr="1872b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9" b="8333"/>
          <a:stretch/>
        </p:blipFill>
        <p:spPr>
          <a:xfrm>
            <a:off x="5052224" y="3623967"/>
            <a:ext cx="3637864" cy="2710796"/>
          </a:xfrm>
          <a:prstGeom prst="rect">
            <a:avLst/>
          </a:prstGeom>
        </p:spPr>
      </p:pic>
      <p:pic>
        <p:nvPicPr>
          <p:cNvPr id="43" name="Picture 42" descr="1872a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8" t="13445" b="5883"/>
          <a:stretch/>
        </p:blipFill>
        <p:spPr>
          <a:xfrm>
            <a:off x="621211" y="3623967"/>
            <a:ext cx="3633220" cy="27107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79775" y="5678129"/>
            <a:ext cx="2166421" cy="5909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Titanium, 3,034</a:t>
            </a:r>
            <a:r>
              <a:rPr lang="en-US" baseline="30000" dirty="0"/>
              <a:t>o</a:t>
            </a:r>
            <a:r>
              <a:rPr lang="en-US" dirty="0"/>
              <a:t>F melting point</a:t>
            </a:r>
          </a:p>
        </p:txBody>
      </p:sp>
    </p:spTree>
    <p:extLst>
      <p:ext uri="{BB962C8B-B14F-4D97-AF65-F5344CB8AC3E}">
        <p14:creationId xmlns:p14="http://schemas.microsoft.com/office/powerpoint/2010/main" val="1244767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697" y="127129"/>
            <a:ext cx="9074303" cy="1269578"/>
          </a:xfrm>
        </p:spPr>
        <p:txBody>
          <a:bodyPr/>
          <a:lstStyle/>
          <a:p>
            <a:r>
              <a:rPr lang="en-US" dirty="0"/>
              <a:t>Known issues: Flat shape doesn’t necessarily exist before use and </a:t>
            </a:r>
            <a:r>
              <a:rPr lang="en-US"/>
              <a:t>certainly doesn’t </a:t>
            </a:r>
            <a:r>
              <a:rPr lang="en-US" dirty="0"/>
              <a:t>during use</a:t>
            </a:r>
          </a:p>
        </p:txBody>
      </p:sp>
      <p:pic>
        <p:nvPicPr>
          <p:cNvPr id="2" name="Picture 1" descr="1792 (cropped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296" y="1125532"/>
            <a:ext cx="1729783" cy="320387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437" y="1035175"/>
            <a:ext cx="3478993" cy="207009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894181" y="2684774"/>
            <a:ext cx="20181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Foil 1073 rotation</a:t>
            </a:r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6104" y="3152498"/>
            <a:ext cx="3370339" cy="314962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109591" y="1212041"/>
            <a:ext cx="14327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Foil 1792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/>
          <a:srcRect l="19425" t="19853" r="57659" b="16662"/>
          <a:stretch/>
        </p:blipFill>
        <p:spPr>
          <a:xfrm>
            <a:off x="672579" y="983045"/>
            <a:ext cx="1585179" cy="329373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35347" y="1212041"/>
            <a:ext cx="14327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Foil B1616</a:t>
            </a:r>
          </a:p>
        </p:txBody>
      </p:sp>
      <p:pic>
        <p:nvPicPr>
          <p:cNvPr id="37" name="Picture 36" descr="Eample shoe box lid July2011 1477Ba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0" t="22324" r="18088" b="40552"/>
          <a:stretch/>
        </p:blipFill>
        <p:spPr>
          <a:xfrm>
            <a:off x="672579" y="4340791"/>
            <a:ext cx="4045726" cy="204989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 rot="16200000">
            <a:off x="-658236" y="3911777"/>
            <a:ext cx="205697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/>
              <a:t>Photos </a:t>
            </a:r>
            <a:r>
              <a:rPr lang="en-US" dirty="0"/>
              <a:t>by C. Luck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918258" y="5894758"/>
            <a:ext cx="20181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Foil curl</a:t>
            </a:r>
          </a:p>
        </p:txBody>
      </p:sp>
    </p:spTree>
    <p:extLst>
      <p:ext uri="{BB962C8B-B14F-4D97-AF65-F5344CB8AC3E}">
        <p14:creationId xmlns:p14="http://schemas.microsoft.com/office/powerpoint/2010/main" val="1568896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9767" cy="877163"/>
          </a:xfrm>
        </p:spPr>
        <p:txBody>
          <a:bodyPr/>
          <a:lstStyle/>
          <a:p>
            <a:r>
              <a:rPr lang="en-US" dirty="0"/>
              <a:t>Known issues: Foil “shaking” requires foils to be taken out of service</a:t>
            </a:r>
          </a:p>
        </p:txBody>
      </p:sp>
      <p:sp>
        <p:nvSpPr>
          <p:cNvPr id="40" name="Content Placeholder 2"/>
          <p:cNvSpPr>
            <a:spLocks noGrp="1"/>
          </p:cNvSpPr>
          <p:nvPr>
            <p:ph idx="1"/>
          </p:nvPr>
        </p:nvSpPr>
        <p:spPr>
          <a:xfrm>
            <a:off x="152399" y="1201109"/>
            <a:ext cx="8537689" cy="4587922"/>
          </a:xfrm>
        </p:spPr>
        <p:txBody>
          <a:bodyPr/>
          <a:lstStyle/>
          <a:p>
            <a:r>
              <a:rPr lang="en-US" dirty="0"/>
              <a:t>Injection dump current management becomes too time intensive</a:t>
            </a:r>
          </a:p>
          <a:p>
            <a:r>
              <a:rPr lang="en-US" dirty="0"/>
              <a:t>Too time intensive to keep the desired beam spot on the foil</a:t>
            </a:r>
          </a:p>
          <a:p>
            <a:r>
              <a:rPr lang="en-US" dirty="0"/>
              <a:t>Potential causes</a:t>
            </a:r>
          </a:p>
          <a:p>
            <a:pPr lvl="1"/>
            <a:r>
              <a:rPr lang="en-US" dirty="0"/>
              <a:t>Electric charge build-up and dissipation?</a:t>
            </a:r>
          </a:p>
          <a:p>
            <a:pPr lvl="1"/>
            <a:r>
              <a:rPr lang="en-US" dirty="0"/>
              <a:t>Physical impact of proton beam? (Estimated to be ~50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g / pulse!) </a:t>
            </a:r>
          </a:p>
          <a:p>
            <a:pPr lvl="1"/>
            <a:r>
              <a:rPr lang="en-US" dirty="0"/>
              <a:t>Residual stress?</a:t>
            </a:r>
          </a:p>
          <a:p>
            <a:pPr lvl="1"/>
            <a:r>
              <a:rPr lang="en-US" dirty="0"/>
              <a:t>Thermal stress?</a:t>
            </a:r>
          </a:p>
        </p:txBody>
      </p:sp>
    </p:spTree>
    <p:extLst>
      <p:ext uri="{BB962C8B-B14F-4D97-AF65-F5344CB8AC3E}">
        <p14:creationId xmlns:p14="http://schemas.microsoft.com/office/powerpoint/2010/main" val="818401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1269578"/>
          </a:xfrm>
        </p:spPr>
        <p:txBody>
          <a:bodyPr/>
          <a:lstStyle/>
          <a:p>
            <a:r>
              <a:rPr lang="en-US" dirty="0"/>
              <a:t>Future: Expand stripper foil R&amp;D in order to produce foils that can survive high power operations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9433" y="1506560"/>
            <a:ext cx="8727479" cy="4792165"/>
          </a:xfrm>
        </p:spPr>
        <p:txBody>
          <a:bodyPr/>
          <a:lstStyle/>
          <a:p>
            <a:r>
              <a:rPr lang="en-US" dirty="0"/>
              <a:t>Through R&amp;D, reach an understanding and develop models that can predict foil material behavior &amp; in-beam performance</a:t>
            </a:r>
          </a:p>
          <a:p>
            <a:r>
              <a:rPr lang="en-US" dirty="0"/>
              <a:t>Use that understanding to solve foil issues and enable reliable high operations</a:t>
            </a:r>
          </a:p>
          <a:p>
            <a:r>
              <a:rPr lang="en-US" dirty="0"/>
              <a:t>Leverage ORNL capabilities to gain this understanding</a:t>
            </a:r>
          </a:p>
          <a:p>
            <a:pPr lvl="1"/>
            <a:r>
              <a:rPr lang="en-US" dirty="0"/>
              <a:t>CNMS (CVD and nanomaterials expertise)</a:t>
            </a:r>
          </a:p>
          <a:p>
            <a:pPr lvl="1"/>
            <a:r>
              <a:rPr lang="en-US" dirty="0"/>
              <a:t>Low Activation Materials Development and Analysis (LAMDA) lab (materials measurement expertise)</a:t>
            </a:r>
          </a:p>
          <a:p>
            <a:pPr lvl="1"/>
            <a:r>
              <a:rPr lang="en-US" dirty="0"/>
              <a:t>SNS neutron science capabilities (Vulcan [BL7] residual stress measurement capability)</a:t>
            </a:r>
          </a:p>
          <a:p>
            <a:pPr lvl="1"/>
            <a:r>
              <a:rPr lang="en-US" dirty="0"/>
              <a:t>SNS Foil Test Stand (beam simulation and foil behavior expertise)</a:t>
            </a:r>
          </a:p>
          <a:p>
            <a:pPr lvl="1"/>
            <a:r>
              <a:rPr lang="en-US" dirty="0"/>
              <a:t>SNS accelerator in-beam measurements (beam physics, foil in-beam performance, and foil behavior expertise)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90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84748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9433" y="893717"/>
            <a:ext cx="8727479" cy="3775559"/>
          </a:xfrm>
        </p:spPr>
        <p:txBody>
          <a:bodyPr/>
          <a:lstStyle/>
          <a:p>
            <a:r>
              <a:rPr lang="en-US" dirty="0"/>
              <a:t>SNS primary stripper foil production and R&amp;D was successfully moved to CNMS</a:t>
            </a:r>
          </a:p>
          <a:p>
            <a:r>
              <a:rPr lang="en-US" dirty="0"/>
              <a:t>The move was a win-win situation for both facilities, mitigating operational risk for SNS while enhancing the capabilities of the CNMS user program</a:t>
            </a:r>
          </a:p>
          <a:p>
            <a:r>
              <a:rPr lang="en-US" dirty="0"/>
              <a:t>The leveraged capabilities of SNS, CNMS, and LAMDA provide an opportunity to enhance the stripper foil R&amp;D effort, improving theoretical understanding of foil performance and characteristics necessary for predictable high power accelerator operation</a:t>
            </a:r>
          </a:p>
        </p:txBody>
      </p:sp>
    </p:spTree>
    <p:extLst>
      <p:ext uri="{BB962C8B-B14F-4D97-AF65-F5344CB8AC3E}">
        <p14:creationId xmlns:p14="http://schemas.microsoft.com/office/powerpoint/2010/main" val="917642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9433" y="236982"/>
            <a:ext cx="8748624" cy="484748"/>
          </a:xfrm>
        </p:spPr>
        <p:txBody>
          <a:bodyPr/>
          <a:lstStyle/>
          <a:p>
            <a:r>
              <a:rPr lang="en-US" dirty="0"/>
              <a:t>Additional contributors (and the real experts):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69836" y="1123025"/>
            <a:ext cx="3700839" cy="5067266"/>
          </a:xfrm>
        </p:spPr>
        <p:txBody>
          <a:bodyPr/>
          <a:lstStyle/>
          <a:p>
            <a:r>
              <a:rPr lang="en-US" sz="2800" dirty="0"/>
              <a:t>E. Barrowclough</a:t>
            </a:r>
          </a:p>
          <a:p>
            <a:r>
              <a:rPr lang="en-US" sz="2800" dirty="0"/>
              <a:t>D. Briggs</a:t>
            </a:r>
          </a:p>
          <a:p>
            <a:r>
              <a:rPr lang="en-US" sz="2800" dirty="0"/>
              <a:t>S. </a:t>
            </a:r>
            <a:r>
              <a:rPr lang="en-US" sz="2800" dirty="0" err="1"/>
              <a:t>Cousineau</a:t>
            </a:r>
            <a:endParaRPr lang="en-US" sz="2800" dirty="0"/>
          </a:p>
          <a:p>
            <a:r>
              <a:rPr lang="en-US" sz="2800" dirty="0"/>
              <a:t>C. </a:t>
            </a:r>
            <a:r>
              <a:rPr lang="en-US" sz="2800" dirty="0" err="1"/>
              <a:t>Feigerle</a:t>
            </a:r>
            <a:endParaRPr lang="en-US" sz="2800" dirty="0"/>
          </a:p>
          <a:p>
            <a:r>
              <a:rPr lang="en-US" sz="2800" dirty="0"/>
              <a:t>D. Hensley</a:t>
            </a:r>
          </a:p>
          <a:p>
            <a:r>
              <a:rPr lang="en-US" sz="2800" dirty="0"/>
              <a:t>K. Leonard</a:t>
            </a:r>
          </a:p>
          <a:p>
            <a:r>
              <a:rPr lang="en-US" sz="2800" dirty="0"/>
              <a:t>K. Lester</a:t>
            </a:r>
          </a:p>
          <a:p>
            <a:r>
              <a:rPr lang="en-US" sz="2800" dirty="0"/>
              <a:t>C. Luck</a:t>
            </a:r>
          </a:p>
          <a:p>
            <a:r>
              <a:rPr lang="en-US" sz="2800" dirty="0"/>
              <a:t>A. Menshov</a:t>
            </a:r>
          </a:p>
        </p:txBody>
      </p:sp>
      <p:sp>
        <p:nvSpPr>
          <p:cNvPr id="4" name="Content Placeholder 5"/>
          <p:cNvSpPr txBox="1">
            <a:spLocks/>
          </p:cNvSpPr>
          <p:nvPr/>
        </p:nvSpPr>
        <p:spPr bwMode="auto">
          <a:xfrm>
            <a:off x="5194277" y="1123025"/>
            <a:ext cx="2865380" cy="506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C. Parish</a:t>
            </a:r>
          </a:p>
          <a:p>
            <a:r>
              <a:rPr lang="en-US" sz="2800" dirty="0"/>
              <a:t>C. Peters</a:t>
            </a:r>
          </a:p>
          <a:p>
            <a:r>
              <a:rPr lang="en-US" sz="2800" dirty="0"/>
              <a:t>M. Plum</a:t>
            </a:r>
          </a:p>
          <a:p>
            <a:r>
              <a:rPr lang="en-US" sz="2800" dirty="0"/>
              <a:t>J. Price</a:t>
            </a:r>
          </a:p>
          <a:p>
            <a:r>
              <a:rPr lang="en-US" sz="2800" dirty="0"/>
              <a:t>S. </a:t>
            </a:r>
            <a:r>
              <a:rPr lang="en-US" sz="2800" dirty="0" err="1"/>
              <a:t>Retterer</a:t>
            </a:r>
            <a:endParaRPr lang="en-US" sz="2800" dirty="0"/>
          </a:p>
          <a:p>
            <a:r>
              <a:rPr lang="en-US" sz="2800" dirty="0"/>
              <a:t>R. Shaw</a:t>
            </a:r>
          </a:p>
          <a:p>
            <a:r>
              <a:rPr lang="en-US" sz="2800" dirty="0"/>
              <a:t>B. </a:t>
            </a:r>
            <a:r>
              <a:rPr lang="en-US" sz="2800" dirty="0" err="1"/>
              <a:t>Srijanto</a:t>
            </a:r>
            <a:endParaRPr lang="en-US" sz="2800" dirty="0"/>
          </a:p>
          <a:p>
            <a:r>
              <a:rPr lang="en-US" sz="2800" dirty="0"/>
              <a:t>Y. Takeda</a:t>
            </a:r>
          </a:p>
          <a:p>
            <a:r>
              <a:rPr lang="en-US" sz="2800" dirty="0"/>
              <a:t>L. Wilson</a:t>
            </a:r>
          </a:p>
        </p:txBody>
      </p:sp>
    </p:spTree>
    <p:extLst>
      <p:ext uri="{BB962C8B-B14F-4D97-AF65-F5344CB8AC3E}">
        <p14:creationId xmlns:p14="http://schemas.microsoft.com/office/powerpoint/2010/main" val="2551947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4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128587"/>
            <a:ext cx="8229600" cy="484748"/>
          </a:xfrm>
        </p:spPr>
        <p:txBody>
          <a:bodyPr/>
          <a:lstStyle/>
          <a:p>
            <a:r>
              <a:rPr lang="en-US" dirty="0"/>
              <a:t>Background: SNS Accelerator Complex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559802"/>
            <a:ext cx="9144000" cy="5523300"/>
            <a:chOff x="0" y="559802"/>
            <a:chExt cx="9144000" cy="5523300"/>
          </a:xfrm>
        </p:grpSpPr>
        <p:pic>
          <p:nvPicPr>
            <p:cNvPr id="527446" name="Picture 86" descr="HEBT-Ring-RTBT"/>
            <p:cNvPicPr>
              <a:picLocks noChangeAspect="1" noChangeArrowheads="1"/>
            </p:cNvPicPr>
            <p:nvPr/>
          </p:nvPicPr>
          <p:blipFill>
            <a:blip r:embed="rId3"/>
            <a:srcRect r="24016"/>
            <a:stretch>
              <a:fillRect/>
            </a:stretch>
          </p:blipFill>
          <p:spPr bwMode="auto">
            <a:xfrm>
              <a:off x="4764088" y="685800"/>
              <a:ext cx="4379912" cy="4411662"/>
            </a:xfrm>
            <a:prstGeom prst="rect">
              <a:avLst/>
            </a:prstGeom>
            <a:noFill/>
          </p:spPr>
        </p:pic>
        <p:sp>
          <p:nvSpPr>
            <p:cNvPr id="527363" name="Line 3"/>
            <p:cNvSpPr>
              <a:spLocks noChangeShapeType="1"/>
            </p:cNvSpPr>
            <p:nvPr/>
          </p:nvSpPr>
          <p:spPr bwMode="auto">
            <a:xfrm>
              <a:off x="534988" y="3316287"/>
              <a:ext cx="476885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7365" name="Text Box 5"/>
            <p:cNvSpPr txBox="1">
              <a:spLocks noChangeArrowheads="1"/>
            </p:cNvSpPr>
            <p:nvPr/>
          </p:nvSpPr>
          <p:spPr bwMode="auto">
            <a:xfrm>
              <a:off x="0" y="1220787"/>
              <a:ext cx="2060575" cy="1175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Front-End:</a:t>
              </a:r>
            </a:p>
            <a:p>
              <a:pPr algn="ctr" eaLnBrk="1" hangingPunct="1">
                <a:spcBef>
                  <a:spcPct val="15000"/>
                </a:spcBef>
              </a:pPr>
              <a:r>
                <a:rPr lang="en-US" sz="16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Produce a 1-msec long, chopped,</a:t>
              </a:r>
              <a:br>
                <a:rPr lang="en-US" sz="16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en-US" sz="16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H</a:t>
              </a:r>
              <a:r>
                <a:rPr lang="en-US" sz="1600" b="1" baseline="3000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-</a:t>
              </a:r>
              <a:r>
                <a:rPr lang="en-US" sz="16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 beam </a:t>
              </a:r>
            </a:p>
          </p:txBody>
        </p:sp>
        <p:sp>
          <p:nvSpPr>
            <p:cNvPr id="527366" name="Text Box 6"/>
            <p:cNvSpPr txBox="1">
              <a:spLocks noChangeArrowheads="1"/>
            </p:cNvSpPr>
            <p:nvPr/>
          </p:nvSpPr>
          <p:spPr bwMode="auto">
            <a:xfrm>
              <a:off x="2043113" y="1187450"/>
              <a:ext cx="14478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b="1" dirty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rPr>
                <a:t>1 GeV LINAC</a:t>
              </a:r>
              <a:endParaRPr lang="en-US" sz="16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27368" name="Line 8"/>
            <p:cNvSpPr>
              <a:spLocks noChangeShapeType="1"/>
            </p:cNvSpPr>
            <p:nvPr/>
          </p:nvSpPr>
          <p:spPr bwMode="auto">
            <a:xfrm>
              <a:off x="6008688" y="1511388"/>
              <a:ext cx="416984" cy="20549"/>
            </a:xfrm>
            <a:prstGeom prst="line">
              <a:avLst/>
            </a:prstGeom>
            <a:noFill/>
            <a:ln w="19050">
              <a:solidFill>
                <a:srgbClr val="800040"/>
              </a:solidFill>
              <a:round/>
              <a:headEnd/>
              <a:tailEnd type="stealth" w="sm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7369" name="Rectangle 9"/>
            <p:cNvSpPr>
              <a:spLocks noChangeArrowheads="1"/>
            </p:cNvSpPr>
            <p:nvPr/>
          </p:nvSpPr>
          <p:spPr bwMode="auto">
            <a:xfrm>
              <a:off x="1350963" y="3175000"/>
              <a:ext cx="3221037" cy="255587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7370" name="Rectangle 10"/>
            <p:cNvSpPr>
              <a:spLocks noChangeArrowheads="1"/>
            </p:cNvSpPr>
            <p:nvPr/>
          </p:nvSpPr>
          <p:spPr bwMode="auto">
            <a:xfrm>
              <a:off x="877888" y="2520950"/>
              <a:ext cx="755014" cy="2744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2.5 MeV</a:t>
              </a:r>
            </a:p>
          </p:txBody>
        </p:sp>
        <p:sp>
          <p:nvSpPr>
            <p:cNvPr id="527371" name="Line 11"/>
            <p:cNvSpPr>
              <a:spLocks noChangeShapeType="1"/>
            </p:cNvSpPr>
            <p:nvPr/>
          </p:nvSpPr>
          <p:spPr bwMode="auto">
            <a:xfrm flipH="1" flipV="1">
              <a:off x="1295400" y="2744787"/>
              <a:ext cx="0" cy="3571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sm" len="med"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7372" name="Line 12"/>
            <p:cNvSpPr>
              <a:spLocks noChangeShapeType="1"/>
            </p:cNvSpPr>
            <p:nvPr/>
          </p:nvSpPr>
          <p:spPr bwMode="auto">
            <a:xfrm flipH="1" flipV="1">
              <a:off x="4572000" y="2668587"/>
              <a:ext cx="0" cy="3571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sm" len="med"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7373" name="Rectangle 13"/>
            <p:cNvSpPr>
              <a:spLocks noChangeArrowheads="1"/>
            </p:cNvSpPr>
            <p:nvPr/>
          </p:nvSpPr>
          <p:spPr bwMode="auto">
            <a:xfrm>
              <a:off x="200025" y="3170237"/>
              <a:ext cx="1106488" cy="260350"/>
            </a:xfrm>
            <a:prstGeom prst="rect">
              <a:avLst/>
            </a:prstGeom>
            <a:gradFill rotWithShape="0">
              <a:gsLst>
                <a:gs pos="0">
                  <a:schemeClr val="tx2">
                    <a:gamma/>
                    <a:shade val="46275"/>
                    <a:invGamma/>
                  </a:schemeClr>
                </a:gs>
                <a:gs pos="50000">
                  <a:schemeClr val="tx2"/>
                </a:gs>
                <a:gs pos="100000">
                  <a:schemeClr val="tx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7374" name="Rectangle 14"/>
            <p:cNvSpPr>
              <a:spLocks noChangeArrowheads="1"/>
            </p:cNvSpPr>
            <p:nvPr/>
          </p:nvSpPr>
          <p:spPr bwMode="auto">
            <a:xfrm>
              <a:off x="2438400" y="3125787"/>
              <a:ext cx="990600" cy="351378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38100" dist="25399" dir="2700000" algn="ctr" rotWithShape="0">
                <a:schemeClr val="tx1">
                  <a:alpha val="74998"/>
                </a:schemeClr>
              </a:outerShdw>
            </a:effectLst>
          </p:spPr>
          <p:txBody>
            <a:bodyPr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700" b="1" dirty="0">
                  <a:solidFill>
                    <a:srgbClr val="F4F4F4"/>
                  </a:solidFill>
                  <a:latin typeface="Arial" charset="0"/>
                  <a:ea typeface="Arial" charset="0"/>
                  <a:cs typeface="Arial" charset="0"/>
                </a:rPr>
                <a:t>LINAC</a:t>
              </a:r>
            </a:p>
          </p:txBody>
        </p:sp>
        <p:sp>
          <p:nvSpPr>
            <p:cNvPr id="527375" name="Rectangle 15"/>
            <p:cNvSpPr>
              <a:spLocks noChangeArrowheads="1"/>
            </p:cNvSpPr>
            <p:nvPr/>
          </p:nvSpPr>
          <p:spPr bwMode="auto">
            <a:xfrm>
              <a:off x="152400" y="3125787"/>
              <a:ext cx="1295400" cy="351378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>
              <a:outerShdw blurRad="38100" dist="25399" dir="2700000" algn="ctr" rotWithShape="0">
                <a:schemeClr val="tx1">
                  <a:alpha val="74998"/>
                </a:schemeClr>
              </a:outerShdw>
            </a:effectLst>
          </p:spPr>
          <p:txBody>
            <a:bodyPr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700" b="1" dirty="0">
                  <a:solidFill>
                    <a:srgbClr val="F4F4F4"/>
                  </a:solidFill>
                  <a:latin typeface="Arial" charset="0"/>
                  <a:ea typeface="Arial" charset="0"/>
                  <a:cs typeface="Arial" charset="0"/>
                </a:rPr>
                <a:t>Front-End</a:t>
              </a:r>
            </a:p>
          </p:txBody>
        </p:sp>
        <p:sp>
          <p:nvSpPr>
            <p:cNvPr id="527376" name="Text Box 16"/>
            <p:cNvSpPr txBox="1">
              <a:spLocks noChangeArrowheads="1"/>
            </p:cNvSpPr>
            <p:nvPr/>
          </p:nvSpPr>
          <p:spPr bwMode="auto">
            <a:xfrm>
              <a:off x="7720013" y="650875"/>
              <a:ext cx="1239837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dirty="0">
                  <a:solidFill>
                    <a:schemeClr val="bg2"/>
                  </a:solidFill>
                  <a:ea typeface="Arial" charset="0"/>
                  <a:cs typeface="Arial" charset="0"/>
                </a:rPr>
                <a:t>Accumulator Ring</a:t>
              </a:r>
            </a:p>
          </p:txBody>
        </p:sp>
        <p:sp>
          <p:nvSpPr>
            <p:cNvPr id="527377" name="Text Box 17"/>
            <p:cNvSpPr txBox="1">
              <a:spLocks noChangeArrowheads="1"/>
            </p:cNvSpPr>
            <p:nvPr/>
          </p:nvSpPr>
          <p:spPr bwMode="auto">
            <a:xfrm>
              <a:off x="8083550" y="2466975"/>
              <a:ext cx="596900" cy="214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00">
                  <a:solidFill>
                    <a:schemeClr val="bg2"/>
                  </a:solidFill>
                  <a:ea typeface="Arial" charset="0"/>
                  <a:cs typeface="Arial" charset="0"/>
                </a:rPr>
                <a:t>RTBT</a:t>
              </a:r>
            </a:p>
          </p:txBody>
        </p:sp>
        <p:sp>
          <p:nvSpPr>
            <p:cNvPr id="527378" name="Text Box 18"/>
            <p:cNvSpPr txBox="1">
              <a:spLocks noChangeArrowheads="1"/>
            </p:cNvSpPr>
            <p:nvPr/>
          </p:nvSpPr>
          <p:spPr bwMode="auto">
            <a:xfrm>
              <a:off x="5667375" y="2938462"/>
              <a:ext cx="596900" cy="21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800">
                  <a:solidFill>
                    <a:schemeClr val="bg2"/>
                  </a:solidFill>
                  <a:ea typeface="Arial" charset="0"/>
                  <a:cs typeface="Arial" charset="0"/>
                </a:rPr>
                <a:t>HEBT</a:t>
              </a:r>
            </a:p>
          </p:txBody>
        </p:sp>
        <p:sp>
          <p:nvSpPr>
            <p:cNvPr id="527379" name="Text Box 19"/>
            <p:cNvSpPr txBox="1">
              <a:spLocks noChangeArrowheads="1"/>
            </p:cNvSpPr>
            <p:nvPr/>
          </p:nvSpPr>
          <p:spPr bwMode="auto">
            <a:xfrm>
              <a:off x="6527800" y="1562100"/>
              <a:ext cx="596900" cy="18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600">
                  <a:solidFill>
                    <a:schemeClr val="bg2"/>
                  </a:solidFill>
                  <a:ea typeface="Arial" charset="0"/>
                  <a:cs typeface="Arial" charset="0"/>
                </a:rPr>
                <a:t>Injection</a:t>
              </a:r>
            </a:p>
          </p:txBody>
        </p:sp>
        <p:sp>
          <p:nvSpPr>
            <p:cNvPr id="527380" name="Text Box 20"/>
            <p:cNvSpPr txBox="1">
              <a:spLocks noChangeArrowheads="1"/>
            </p:cNvSpPr>
            <p:nvPr/>
          </p:nvSpPr>
          <p:spPr bwMode="auto">
            <a:xfrm>
              <a:off x="7077075" y="1363662"/>
              <a:ext cx="596900" cy="18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600">
                  <a:solidFill>
                    <a:schemeClr val="bg2"/>
                  </a:solidFill>
                  <a:ea typeface="Arial" charset="0"/>
                  <a:cs typeface="Arial" charset="0"/>
                </a:rPr>
                <a:t>Extraction</a:t>
              </a:r>
            </a:p>
          </p:txBody>
        </p:sp>
        <p:sp>
          <p:nvSpPr>
            <p:cNvPr id="527381" name="Text Box 21"/>
            <p:cNvSpPr txBox="1">
              <a:spLocks noChangeArrowheads="1"/>
            </p:cNvSpPr>
            <p:nvPr/>
          </p:nvSpPr>
          <p:spPr bwMode="auto">
            <a:xfrm>
              <a:off x="6697663" y="1962150"/>
              <a:ext cx="596900" cy="18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600">
                  <a:solidFill>
                    <a:schemeClr val="bg2"/>
                  </a:solidFill>
                  <a:ea typeface="Arial" charset="0"/>
                  <a:cs typeface="Arial" charset="0"/>
                </a:rPr>
                <a:t>RF</a:t>
              </a:r>
            </a:p>
          </p:txBody>
        </p:sp>
        <p:sp>
          <p:nvSpPr>
            <p:cNvPr id="527382" name="Text Box 22"/>
            <p:cNvSpPr txBox="1">
              <a:spLocks noChangeArrowheads="1"/>
            </p:cNvSpPr>
            <p:nvPr/>
          </p:nvSpPr>
          <p:spPr bwMode="auto">
            <a:xfrm>
              <a:off x="6788150" y="1066800"/>
              <a:ext cx="596900" cy="18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600">
                  <a:solidFill>
                    <a:schemeClr val="bg2"/>
                  </a:solidFill>
                  <a:ea typeface="Arial" charset="0"/>
                  <a:cs typeface="Arial" charset="0"/>
                </a:rPr>
                <a:t>Collimators</a:t>
              </a:r>
            </a:p>
          </p:txBody>
        </p:sp>
        <p:sp>
          <p:nvSpPr>
            <p:cNvPr id="527383" name="Rectangle 23"/>
            <p:cNvSpPr>
              <a:spLocks noChangeArrowheads="1"/>
            </p:cNvSpPr>
            <p:nvPr/>
          </p:nvSpPr>
          <p:spPr bwMode="auto">
            <a:xfrm>
              <a:off x="6643688" y="3832225"/>
              <a:ext cx="184150" cy="579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 sz="3200">
                <a:ea typeface="Arial" charset="0"/>
                <a:cs typeface="Arial" charset="0"/>
              </a:endParaRPr>
            </a:p>
          </p:txBody>
        </p:sp>
        <p:grpSp>
          <p:nvGrpSpPr>
            <p:cNvPr id="2" name="Group 24"/>
            <p:cNvGrpSpPr>
              <a:grpSpLocks/>
            </p:cNvGrpSpPr>
            <p:nvPr/>
          </p:nvGrpSpPr>
          <p:grpSpPr bwMode="auto">
            <a:xfrm>
              <a:off x="430213" y="3148012"/>
              <a:ext cx="5230812" cy="2754313"/>
              <a:chOff x="271" y="1838"/>
              <a:chExt cx="3295" cy="1735"/>
            </a:xfrm>
          </p:grpSpPr>
          <p:sp>
            <p:nvSpPr>
              <p:cNvPr id="527385" name="Oval 25"/>
              <p:cNvSpPr>
                <a:spLocks noChangeArrowheads="1"/>
              </p:cNvSpPr>
              <p:nvPr/>
            </p:nvSpPr>
            <p:spPr bwMode="auto">
              <a:xfrm>
                <a:off x="3450" y="1838"/>
                <a:ext cx="116" cy="200"/>
              </a:xfrm>
              <a:prstGeom prst="ellipse">
                <a:avLst/>
              </a:prstGeom>
              <a:noFill/>
              <a:ln w="28575">
                <a:solidFill>
                  <a:srgbClr val="80004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3" name="Group 26"/>
              <p:cNvGrpSpPr>
                <a:grpSpLocks/>
              </p:cNvGrpSpPr>
              <p:nvPr/>
            </p:nvGrpSpPr>
            <p:grpSpPr bwMode="auto">
              <a:xfrm>
                <a:off x="271" y="2327"/>
                <a:ext cx="3029" cy="1246"/>
                <a:chOff x="289" y="2327"/>
                <a:chExt cx="3029" cy="1246"/>
              </a:xfrm>
            </p:grpSpPr>
            <p:sp>
              <p:nvSpPr>
                <p:cNvPr id="527387" name="Rectangle 27"/>
                <p:cNvSpPr>
                  <a:spLocks noChangeArrowheads="1"/>
                </p:cNvSpPr>
                <p:nvPr/>
              </p:nvSpPr>
              <p:spPr bwMode="auto">
                <a:xfrm>
                  <a:off x="624" y="2956"/>
                  <a:ext cx="144" cy="384"/>
                </a:xfrm>
                <a:prstGeom prst="rect">
                  <a:avLst/>
                </a:prstGeom>
                <a:gradFill rotWithShape="0">
                  <a:gsLst>
                    <a:gs pos="0">
                      <a:srgbClr val="800040"/>
                    </a:gs>
                    <a:gs pos="100000">
                      <a:srgbClr val="80004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12700" dir="2700000" algn="ctr" rotWithShape="0">
                    <a:schemeClr val="bg2">
                      <a:alpha val="88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7388" name="Rectangle 28"/>
                <p:cNvSpPr>
                  <a:spLocks noChangeArrowheads="1"/>
                </p:cNvSpPr>
                <p:nvPr/>
              </p:nvSpPr>
              <p:spPr bwMode="auto">
                <a:xfrm>
                  <a:off x="864" y="2956"/>
                  <a:ext cx="144" cy="384"/>
                </a:xfrm>
                <a:prstGeom prst="rect">
                  <a:avLst/>
                </a:prstGeom>
                <a:gradFill rotWithShape="0">
                  <a:gsLst>
                    <a:gs pos="0">
                      <a:srgbClr val="800040"/>
                    </a:gs>
                    <a:gs pos="100000">
                      <a:srgbClr val="80004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12700" dir="2700000" algn="ctr" rotWithShape="0">
                    <a:schemeClr val="bg2">
                      <a:alpha val="88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7389" name="Rectangle 29"/>
                <p:cNvSpPr>
                  <a:spLocks noChangeArrowheads="1"/>
                </p:cNvSpPr>
                <p:nvPr/>
              </p:nvSpPr>
              <p:spPr bwMode="auto">
                <a:xfrm>
                  <a:off x="1104" y="2956"/>
                  <a:ext cx="144" cy="384"/>
                </a:xfrm>
                <a:prstGeom prst="rect">
                  <a:avLst/>
                </a:prstGeom>
                <a:gradFill rotWithShape="0">
                  <a:gsLst>
                    <a:gs pos="0">
                      <a:srgbClr val="800040"/>
                    </a:gs>
                    <a:gs pos="100000">
                      <a:srgbClr val="80004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12700" dir="2700000" algn="ctr" rotWithShape="0">
                    <a:schemeClr val="bg2">
                      <a:alpha val="88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7390" name="Rectangle 30"/>
                <p:cNvSpPr>
                  <a:spLocks noChangeArrowheads="1"/>
                </p:cNvSpPr>
                <p:nvPr/>
              </p:nvSpPr>
              <p:spPr bwMode="auto">
                <a:xfrm>
                  <a:off x="1344" y="2956"/>
                  <a:ext cx="144" cy="384"/>
                </a:xfrm>
                <a:prstGeom prst="rect">
                  <a:avLst/>
                </a:prstGeom>
                <a:gradFill rotWithShape="0">
                  <a:gsLst>
                    <a:gs pos="0">
                      <a:srgbClr val="800040"/>
                    </a:gs>
                    <a:gs pos="100000">
                      <a:srgbClr val="80004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12700" dir="2700000" algn="ctr" rotWithShape="0">
                    <a:schemeClr val="bg2">
                      <a:alpha val="88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7391" name="Rectangle 31"/>
                <p:cNvSpPr>
                  <a:spLocks noChangeArrowheads="1"/>
                </p:cNvSpPr>
                <p:nvPr/>
              </p:nvSpPr>
              <p:spPr bwMode="auto">
                <a:xfrm>
                  <a:off x="1584" y="2956"/>
                  <a:ext cx="144" cy="384"/>
                </a:xfrm>
                <a:prstGeom prst="rect">
                  <a:avLst/>
                </a:prstGeom>
                <a:gradFill rotWithShape="0">
                  <a:gsLst>
                    <a:gs pos="0">
                      <a:srgbClr val="800040"/>
                    </a:gs>
                    <a:gs pos="100000">
                      <a:srgbClr val="80004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12700" dir="2700000" algn="ctr" rotWithShape="0">
                    <a:schemeClr val="bg2">
                      <a:alpha val="88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7392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1776" y="3244"/>
                  <a:ext cx="96" cy="19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7393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1829" y="3244"/>
                  <a:ext cx="96" cy="19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7394" name="Rectangle 34"/>
                <p:cNvSpPr>
                  <a:spLocks noChangeArrowheads="1"/>
                </p:cNvSpPr>
                <p:nvPr/>
              </p:nvSpPr>
              <p:spPr bwMode="auto">
                <a:xfrm>
                  <a:off x="2496" y="2956"/>
                  <a:ext cx="144" cy="384"/>
                </a:xfrm>
                <a:prstGeom prst="rect">
                  <a:avLst/>
                </a:prstGeom>
                <a:gradFill rotWithShape="0">
                  <a:gsLst>
                    <a:gs pos="0">
                      <a:srgbClr val="800040"/>
                    </a:gs>
                    <a:gs pos="100000">
                      <a:srgbClr val="80004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12700" dir="2700000" algn="ctr" rotWithShape="0">
                    <a:schemeClr val="bg2">
                      <a:alpha val="88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7395" name="Rectangle 35"/>
                <p:cNvSpPr>
                  <a:spLocks noChangeArrowheads="1"/>
                </p:cNvSpPr>
                <p:nvPr/>
              </p:nvSpPr>
              <p:spPr bwMode="auto">
                <a:xfrm>
                  <a:off x="2256" y="2956"/>
                  <a:ext cx="144" cy="384"/>
                </a:xfrm>
                <a:prstGeom prst="rect">
                  <a:avLst/>
                </a:prstGeom>
                <a:gradFill rotWithShape="0">
                  <a:gsLst>
                    <a:gs pos="0">
                      <a:srgbClr val="800040"/>
                    </a:gs>
                    <a:gs pos="100000">
                      <a:srgbClr val="80004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12700" dir="2700000" algn="ctr" rotWithShape="0">
                    <a:schemeClr val="bg2">
                      <a:alpha val="88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7396" name="Rectangle 36"/>
                <p:cNvSpPr>
                  <a:spLocks noChangeArrowheads="1"/>
                </p:cNvSpPr>
                <p:nvPr/>
              </p:nvSpPr>
              <p:spPr bwMode="auto">
                <a:xfrm>
                  <a:off x="2016" y="2956"/>
                  <a:ext cx="144" cy="384"/>
                </a:xfrm>
                <a:prstGeom prst="rect">
                  <a:avLst/>
                </a:prstGeom>
                <a:gradFill rotWithShape="0">
                  <a:gsLst>
                    <a:gs pos="0">
                      <a:srgbClr val="800040"/>
                    </a:gs>
                    <a:gs pos="100000">
                      <a:srgbClr val="80004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12700" dir="2700000" algn="ctr" rotWithShape="0">
                    <a:schemeClr val="bg2">
                      <a:alpha val="88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7397" name="Rectangle 37"/>
                <p:cNvSpPr>
                  <a:spLocks noChangeArrowheads="1"/>
                </p:cNvSpPr>
                <p:nvPr/>
              </p:nvSpPr>
              <p:spPr bwMode="auto">
                <a:xfrm>
                  <a:off x="2976" y="2956"/>
                  <a:ext cx="144" cy="384"/>
                </a:xfrm>
                <a:prstGeom prst="rect">
                  <a:avLst/>
                </a:prstGeom>
                <a:gradFill rotWithShape="0">
                  <a:gsLst>
                    <a:gs pos="0">
                      <a:srgbClr val="800040"/>
                    </a:gs>
                    <a:gs pos="100000">
                      <a:srgbClr val="80004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12700" dir="2700000" algn="ctr" rotWithShape="0">
                    <a:schemeClr val="bg2">
                      <a:alpha val="88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7398" name="Rectangle 38"/>
                <p:cNvSpPr>
                  <a:spLocks noChangeArrowheads="1"/>
                </p:cNvSpPr>
                <p:nvPr/>
              </p:nvSpPr>
              <p:spPr bwMode="auto">
                <a:xfrm>
                  <a:off x="2736" y="2956"/>
                  <a:ext cx="144" cy="384"/>
                </a:xfrm>
                <a:prstGeom prst="rect">
                  <a:avLst/>
                </a:prstGeom>
                <a:gradFill rotWithShape="0">
                  <a:gsLst>
                    <a:gs pos="0">
                      <a:srgbClr val="800040"/>
                    </a:gs>
                    <a:gs pos="100000">
                      <a:srgbClr val="80004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12700" dir="2700000" algn="ctr" rotWithShape="0">
                    <a:schemeClr val="bg2">
                      <a:alpha val="88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7399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864" y="2716"/>
                  <a:ext cx="1" cy="24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7400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1104" y="2716"/>
                  <a:ext cx="1" cy="24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7401" name="Line 41"/>
                <p:cNvSpPr>
                  <a:spLocks noChangeShapeType="1"/>
                </p:cNvSpPr>
                <p:nvPr/>
              </p:nvSpPr>
              <p:spPr bwMode="auto">
                <a:xfrm>
                  <a:off x="634" y="2812"/>
                  <a:ext cx="240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 type="triangle" w="sm" len="lg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7402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1109" y="2807"/>
                  <a:ext cx="240" cy="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 type="triangle" w="sm" len="lg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7403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632" y="2539"/>
                  <a:ext cx="72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200">
                      <a:solidFill>
                        <a:schemeClr val="bg2"/>
                      </a:solidFill>
                      <a:ea typeface="Arial" charset="0"/>
                      <a:cs typeface="Arial" charset="0"/>
                    </a:rPr>
                    <a:t>945 ns</a:t>
                  </a:r>
                </a:p>
              </p:txBody>
            </p:sp>
            <p:sp>
              <p:nvSpPr>
                <p:cNvPr id="527404" name="Line 44"/>
                <p:cNvSpPr>
                  <a:spLocks noChangeShapeType="1"/>
                </p:cNvSpPr>
                <p:nvPr/>
              </p:nvSpPr>
              <p:spPr bwMode="auto">
                <a:xfrm>
                  <a:off x="634" y="3344"/>
                  <a:ext cx="1" cy="213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7405" name="Line 45"/>
                <p:cNvSpPr>
                  <a:spLocks noChangeShapeType="1"/>
                </p:cNvSpPr>
                <p:nvPr/>
              </p:nvSpPr>
              <p:spPr bwMode="auto">
                <a:xfrm>
                  <a:off x="3130" y="3339"/>
                  <a:ext cx="0" cy="213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7406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046" y="3400"/>
                  <a:ext cx="1824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200">
                      <a:solidFill>
                        <a:schemeClr val="bg2"/>
                      </a:solidFill>
                      <a:ea typeface="Arial" charset="0"/>
                      <a:cs typeface="Arial" charset="0"/>
                    </a:rPr>
                    <a:t>1 ms macropulse</a:t>
                  </a:r>
                </a:p>
              </p:txBody>
            </p:sp>
            <p:sp>
              <p:nvSpPr>
                <p:cNvPr id="527407" name="Line 47"/>
                <p:cNvSpPr>
                  <a:spLocks noChangeShapeType="1"/>
                </p:cNvSpPr>
                <p:nvPr/>
              </p:nvSpPr>
              <p:spPr bwMode="auto">
                <a:xfrm flipH="1">
                  <a:off x="624" y="3494"/>
                  <a:ext cx="924" cy="1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 type="triangle" w="sm" len="lg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7408" name="Line 48"/>
                <p:cNvSpPr>
                  <a:spLocks noChangeShapeType="1"/>
                </p:cNvSpPr>
                <p:nvPr/>
              </p:nvSpPr>
              <p:spPr bwMode="auto">
                <a:xfrm>
                  <a:off x="2366" y="3494"/>
                  <a:ext cx="749" cy="1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 type="triangle" w="sm" len="lg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7409" name="Text Box 49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-124" y="2888"/>
                  <a:ext cx="1018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400" dirty="0">
                      <a:latin typeface="Arial" charset="0"/>
                      <a:ea typeface="Arial" charset="0"/>
                      <a:cs typeface="Arial" charset="0"/>
                    </a:rPr>
                    <a:t>Current</a:t>
                  </a:r>
                  <a:endParaRPr lang="en-US" sz="2400" dirty="0"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527410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2214" y="2597"/>
                  <a:ext cx="110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400" dirty="0">
                      <a:latin typeface="Arial" charset="0"/>
                      <a:ea typeface="Arial" charset="0"/>
                      <a:cs typeface="Arial" charset="0"/>
                    </a:rPr>
                    <a:t>mini-pulse</a:t>
                  </a:r>
                </a:p>
              </p:txBody>
            </p:sp>
            <p:sp>
              <p:nvSpPr>
                <p:cNvPr id="527411" name="Line 51"/>
                <p:cNvSpPr>
                  <a:spLocks noChangeShapeType="1"/>
                </p:cNvSpPr>
                <p:nvPr/>
              </p:nvSpPr>
              <p:spPr bwMode="auto">
                <a:xfrm flipV="1">
                  <a:off x="2304" y="2764"/>
                  <a:ext cx="192" cy="28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7412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1387" y="2327"/>
                  <a:ext cx="1008" cy="3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400" dirty="0">
                      <a:latin typeface="Arial" charset="0"/>
                      <a:ea typeface="Arial" charset="0"/>
                      <a:cs typeface="Arial" charset="0"/>
                    </a:rPr>
                    <a:t>Chopper system makes gaps</a:t>
                  </a:r>
                </a:p>
              </p:txBody>
            </p:sp>
            <p:sp>
              <p:nvSpPr>
                <p:cNvPr id="527413" name="Line 53"/>
                <p:cNvSpPr>
                  <a:spLocks noChangeShapeType="1"/>
                </p:cNvSpPr>
                <p:nvPr/>
              </p:nvSpPr>
              <p:spPr bwMode="auto">
                <a:xfrm flipH="1">
                  <a:off x="1296" y="2615"/>
                  <a:ext cx="240" cy="3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7414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1536" y="2668"/>
                  <a:ext cx="96" cy="28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7415" name="Line 55"/>
                <p:cNvSpPr>
                  <a:spLocks noChangeShapeType="1"/>
                </p:cNvSpPr>
                <p:nvPr/>
              </p:nvSpPr>
              <p:spPr bwMode="auto">
                <a:xfrm>
                  <a:off x="2064" y="2668"/>
                  <a:ext cx="144" cy="28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stealth" w="med" len="lg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7416" name="Line 56"/>
                <p:cNvSpPr>
                  <a:spLocks noChangeShapeType="1"/>
                </p:cNvSpPr>
                <p:nvPr/>
              </p:nvSpPr>
              <p:spPr bwMode="auto">
                <a:xfrm>
                  <a:off x="480" y="2572"/>
                  <a:ext cx="1" cy="76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7417" name="Line 57"/>
                <p:cNvSpPr>
                  <a:spLocks noChangeShapeType="1"/>
                </p:cNvSpPr>
                <p:nvPr/>
              </p:nvSpPr>
              <p:spPr bwMode="auto">
                <a:xfrm>
                  <a:off x="480" y="3340"/>
                  <a:ext cx="2832" cy="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pic>
            <p:nvPicPr>
              <p:cNvPr id="527418" name="Picture 58" descr="swoosh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736" y="1920"/>
                <a:ext cx="828" cy="1127"/>
              </a:xfrm>
              <a:prstGeom prst="rect">
                <a:avLst/>
              </a:prstGeom>
              <a:noFill/>
            </p:spPr>
          </p:pic>
        </p:grpSp>
        <p:sp>
          <p:nvSpPr>
            <p:cNvPr id="527420" name="Oval 60"/>
            <p:cNvSpPr>
              <a:spLocks noChangeArrowheads="1"/>
            </p:cNvSpPr>
            <p:nvPr/>
          </p:nvSpPr>
          <p:spPr bwMode="auto">
            <a:xfrm>
              <a:off x="6958013" y="2001837"/>
              <a:ext cx="184150" cy="317500"/>
            </a:xfrm>
            <a:prstGeom prst="ellipse">
              <a:avLst/>
            </a:prstGeom>
            <a:noFill/>
            <a:ln w="28575">
              <a:solidFill>
                <a:srgbClr val="80004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5" name="Group 61"/>
            <p:cNvGrpSpPr>
              <a:grpSpLocks/>
            </p:cNvGrpSpPr>
            <p:nvPr/>
          </p:nvGrpSpPr>
          <p:grpSpPr bwMode="auto">
            <a:xfrm>
              <a:off x="5700713" y="4035425"/>
              <a:ext cx="3263900" cy="2019300"/>
              <a:chOff x="3591" y="2397"/>
              <a:chExt cx="2056" cy="1272"/>
            </a:xfrm>
          </p:grpSpPr>
          <p:sp>
            <p:nvSpPr>
              <p:cNvPr id="527422" name="Text Box 62"/>
              <p:cNvSpPr txBox="1">
                <a:spLocks noChangeArrowheads="1"/>
              </p:cNvSpPr>
              <p:nvPr/>
            </p:nvSpPr>
            <p:spPr bwMode="auto">
              <a:xfrm rot="16200000">
                <a:off x="3178" y="2810"/>
                <a:ext cx="101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Helvetica" charset="0"/>
                    <a:ea typeface="Arial" charset="0"/>
                    <a:cs typeface="Arial" charset="0"/>
                  </a:rPr>
                  <a:t>Current</a:t>
                </a:r>
              </a:p>
            </p:txBody>
          </p:sp>
          <p:sp>
            <p:nvSpPr>
              <p:cNvPr id="527423" name="Rectangle 63"/>
              <p:cNvSpPr>
                <a:spLocks noChangeArrowheads="1"/>
              </p:cNvSpPr>
              <p:nvPr/>
            </p:nvSpPr>
            <p:spPr bwMode="auto">
              <a:xfrm>
                <a:off x="4020" y="3358"/>
                <a:ext cx="96" cy="96"/>
              </a:xfrm>
              <a:prstGeom prst="rect">
                <a:avLst/>
              </a:prstGeom>
              <a:gradFill rotWithShape="0">
                <a:gsLst>
                  <a:gs pos="0">
                    <a:srgbClr val="800040"/>
                  </a:gs>
                  <a:gs pos="100000">
                    <a:srgbClr val="80004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4290" dist="12700" dir="2700000" algn="ctr" rotWithShape="0">
                  <a:schemeClr val="bg2">
                    <a:alpha val="88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424" name="Rectangle 64"/>
              <p:cNvSpPr>
                <a:spLocks noChangeArrowheads="1"/>
              </p:cNvSpPr>
              <p:nvPr/>
            </p:nvSpPr>
            <p:spPr bwMode="auto">
              <a:xfrm>
                <a:off x="4164" y="3310"/>
                <a:ext cx="96" cy="144"/>
              </a:xfrm>
              <a:prstGeom prst="rect">
                <a:avLst/>
              </a:prstGeom>
              <a:gradFill rotWithShape="0">
                <a:gsLst>
                  <a:gs pos="0">
                    <a:srgbClr val="800040"/>
                  </a:gs>
                  <a:gs pos="100000">
                    <a:srgbClr val="80004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4290" dist="12700" dir="2700000" algn="ctr" rotWithShape="0">
                  <a:schemeClr val="bg2">
                    <a:alpha val="88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425" name="Rectangle 65"/>
              <p:cNvSpPr>
                <a:spLocks noChangeArrowheads="1"/>
              </p:cNvSpPr>
              <p:nvPr/>
            </p:nvSpPr>
            <p:spPr bwMode="auto">
              <a:xfrm>
                <a:off x="4308" y="3262"/>
                <a:ext cx="96" cy="192"/>
              </a:xfrm>
              <a:prstGeom prst="rect">
                <a:avLst/>
              </a:prstGeom>
              <a:gradFill rotWithShape="0">
                <a:gsLst>
                  <a:gs pos="0">
                    <a:srgbClr val="800040"/>
                  </a:gs>
                  <a:gs pos="100000">
                    <a:srgbClr val="80004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4290" dist="12700" dir="2700000" algn="ctr" rotWithShape="0">
                  <a:schemeClr val="bg2">
                    <a:alpha val="88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426" name="Rectangle 66"/>
              <p:cNvSpPr>
                <a:spLocks noChangeArrowheads="1"/>
              </p:cNvSpPr>
              <p:nvPr/>
            </p:nvSpPr>
            <p:spPr bwMode="auto">
              <a:xfrm>
                <a:off x="4452" y="3214"/>
                <a:ext cx="96" cy="240"/>
              </a:xfrm>
              <a:prstGeom prst="rect">
                <a:avLst/>
              </a:prstGeom>
              <a:gradFill rotWithShape="0">
                <a:gsLst>
                  <a:gs pos="0">
                    <a:srgbClr val="800040"/>
                  </a:gs>
                  <a:gs pos="100000">
                    <a:srgbClr val="80004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4290" dist="12700" dir="2700000" algn="ctr" rotWithShape="0">
                  <a:schemeClr val="bg2">
                    <a:alpha val="88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427" name="Rectangle 67"/>
              <p:cNvSpPr>
                <a:spLocks noChangeArrowheads="1"/>
              </p:cNvSpPr>
              <p:nvPr/>
            </p:nvSpPr>
            <p:spPr bwMode="auto">
              <a:xfrm>
                <a:off x="4596" y="3166"/>
                <a:ext cx="96" cy="288"/>
              </a:xfrm>
              <a:prstGeom prst="rect">
                <a:avLst/>
              </a:prstGeom>
              <a:gradFill rotWithShape="0">
                <a:gsLst>
                  <a:gs pos="0">
                    <a:srgbClr val="800040"/>
                  </a:gs>
                  <a:gs pos="100000">
                    <a:srgbClr val="80004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4290" dist="12700" dir="2700000" algn="ctr" rotWithShape="0">
                  <a:schemeClr val="bg2">
                    <a:alpha val="88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428" name="Rectangle 68"/>
              <p:cNvSpPr>
                <a:spLocks noChangeArrowheads="1"/>
              </p:cNvSpPr>
              <p:nvPr/>
            </p:nvSpPr>
            <p:spPr bwMode="auto">
              <a:xfrm>
                <a:off x="4740" y="3118"/>
                <a:ext cx="96" cy="336"/>
              </a:xfrm>
              <a:prstGeom prst="rect">
                <a:avLst/>
              </a:prstGeom>
              <a:gradFill rotWithShape="0">
                <a:gsLst>
                  <a:gs pos="0">
                    <a:srgbClr val="800040"/>
                  </a:gs>
                  <a:gs pos="100000">
                    <a:srgbClr val="80004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4290" dist="12700" dir="2700000" algn="ctr" rotWithShape="0">
                  <a:schemeClr val="bg2">
                    <a:alpha val="88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429" name="Line 69"/>
              <p:cNvSpPr>
                <a:spLocks noChangeShapeType="1"/>
              </p:cNvSpPr>
              <p:nvPr/>
            </p:nvSpPr>
            <p:spPr bwMode="auto">
              <a:xfrm flipH="1">
                <a:off x="4836" y="3358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430" name="Line 70"/>
              <p:cNvSpPr>
                <a:spLocks noChangeShapeType="1"/>
              </p:cNvSpPr>
              <p:nvPr/>
            </p:nvSpPr>
            <p:spPr bwMode="auto">
              <a:xfrm flipH="1">
                <a:off x="4884" y="3358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431" name="Rectangle 71"/>
              <p:cNvSpPr>
                <a:spLocks noChangeArrowheads="1"/>
              </p:cNvSpPr>
              <p:nvPr/>
            </p:nvSpPr>
            <p:spPr bwMode="auto">
              <a:xfrm>
                <a:off x="5028" y="2542"/>
                <a:ext cx="96" cy="912"/>
              </a:xfrm>
              <a:prstGeom prst="rect">
                <a:avLst/>
              </a:prstGeom>
              <a:gradFill rotWithShape="0">
                <a:gsLst>
                  <a:gs pos="0">
                    <a:srgbClr val="800040"/>
                  </a:gs>
                  <a:gs pos="100000">
                    <a:srgbClr val="80004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4290" dist="12700" dir="2700000" algn="ctr" rotWithShape="0">
                  <a:schemeClr val="bg2">
                    <a:alpha val="88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432" name="Rectangle 72"/>
              <p:cNvSpPr>
                <a:spLocks noChangeArrowheads="1"/>
              </p:cNvSpPr>
              <p:nvPr/>
            </p:nvSpPr>
            <p:spPr bwMode="auto">
              <a:xfrm>
                <a:off x="5172" y="2494"/>
                <a:ext cx="96" cy="960"/>
              </a:xfrm>
              <a:prstGeom prst="rect">
                <a:avLst/>
              </a:prstGeom>
              <a:gradFill rotWithShape="0">
                <a:gsLst>
                  <a:gs pos="0">
                    <a:srgbClr val="800040"/>
                  </a:gs>
                  <a:gs pos="100000">
                    <a:srgbClr val="80004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4290" dist="12700" dir="2700000" algn="ctr" rotWithShape="0">
                  <a:schemeClr val="bg2">
                    <a:alpha val="88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433" name="Rectangle 73"/>
              <p:cNvSpPr>
                <a:spLocks noChangeArrowheads="1"/>
              </p:cNvSpPr>
              <p:nvPr/>
            </p:nvSpPr>
            <p:spPr bwMode="auto">
              <a:xfrm>
                <a:off x="5316" y="2446"/>
                <a:ext cx="96" cy="1008"/>
              </a:xfrm>
              <a:prstGeom prst="rect">
                <a:avLst/>
              </a:prstGeom>
              <a:gradFill rotWithShape="0">
                <a:gsLst>
                  <a:gs pos="0">
                    <a:srgbClr val="800040"/>
                  </a:gs>
                  <a:gs pos="100000">
                    <a:srgbClr val="80004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4290" dist="12700" dir="2700000" algn="ctr" rotWithShape="0">
                  <a:schemeClr val="bg2">
                    <a:alpha val="88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434" name="Line 74"/>
              <p:cNvSpPr>
                <a:spLocks noChangeShapeType="1"/>
              </p:cNvSpPr>
              <p:nvPr/>
            </p:nvSpPr>
            <p:spPr bwMode="auto">
              <a:xfrm>
                <a:off x="3785" y="3404"/>
                <a:ext cx="0" cy="24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435" name="Line 75"/>
              <p:cNvSpPr>
                <a:spLocks noChangeShapeType="1"/>
              </p:cNvSpPr>
              <p:nvPr/>
            </p:nvSpPr>
            <p:spPr bwMode="auto">
              <a:xfrm>
                <a:off x="5412" y="3460"/>
                <a:ext cx="0" cy="174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436" name="Text Box 76"/>
              <p:cNvSpPr txBox="1">
                <a:spLocks noChangeArrowheads="1"/>
              </p:cNvSpPr>
              <p:nvPr/>
            </p:nvSpPr>
            <p:spPr bwMode="auto">
              <a:xfrm>
                <a:off x="4243" y="3496"/>
                <a:ext cx="768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200">
                    <a:solidFill>
                      <a:schemeClr val="bg2"/>
                    </a:solidFill>
                    <a:ea typeface="Arial" charset="0"/>
                    <a:cs typeface="Arial" charset="0"/>
                  </a:rPr>
                  <a:t>1ms</a:t>
                </a:r>
              </a:p>
            </p:txBody>
          </p:sp>
          <p:sp>
            <p:nvSpPr>
              <p:cNvPr id="527437" name="Line 77"/>
              <p:cNvSpPr>
                <a:spLocks noChangeShapeType="1"/>
              </p:cNvSpPr>
              <p:nvPr/>
            </p:nvSpPr>
            <p:spPr bwMode="auto">
              <a:xfrm flipH="1">
                <a:off x="3780" y="3586"/>
                <a:ext cx="719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sm" len="lg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438" name="Line 78"/>
              <p:cNvSpPr>
                <a:spLocks noChangeShapeType="1"/>
              </p:cNvSpPr>
              <p:nvPr/>
            </p:nvSpPr>
            <p:spPr bwMode="auto">
              <a:xfrm>
                <a:off x="4755" y="3586"/>
                <a:ext cx="657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sm" len="lg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439" name="Line 79"/>
              <p:cNvSpPr>
                <a:spLocks noChangeShapeType="1"/>
              </p:cNvSpPr>
              <p:nvPr/>
            </p:nvSpPr>
            <p:spPr bwMode="auto">
              <a:xfrm>
                <a:off x="3780" y="2398"/>
                <a:ext cx="0" cy="105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440" name="Line 80"/>
              <p:cNvSpPr>
                <a:spLocks noChangeShapeType="1"/>
              </p:cNvSpPr>
              <p:nvPr/>
            </p:nvSpPr>
            <p:spPr bwMode="auto">
              <a:xfrm>
                <a:off x="3775" y="3454"/>
                <a:ext cx="187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441" name="Rectangle 81"/>
              <p:cNvSpPr>
                <a:spLocks noChangeArrowheads="1"/>
              </p:cNvSpPr>
              <p:nvPr/>
            </p:nvSpPr>
            <p:spPr bwMode="auto">
              <a:xfrm>
                <a:off x="3876" y="3406"/>
                <a:ext cx="96" cy="48"/>
              </a:xfrm>
              <a:prstGeom prst="rect">
                <a:avLst/>
              </a:prstGeom>
              <a:gradFill rotWithShape="0">
                <a:gsLst>
                  <a:gs pos="0">
                    <a:srgbClr val="800040"/>
                  </a:gs>
                  <a:gs pos="100000">
                    <a:srgbClr val="80004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4290" dist="12700" dir="2700000" algn="ctr" rotWithShape="0">
                  <a:schemeClr val="bg2">
                    <a:alpha val="88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527442" name="Picture 82" descr="swoosh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629401" y="2135187"/>
              <a:ext cx="1527175" cy="2400300"/>
            </a:xfrm>
            <a:prstGeom prst="rect">
              <a:avLst/>
            </a:prstGeom>
            <a:noFill/>
          </p:spPr>
        </p:pic>
        <p:sp>
          <p:nvSpPr>
            <p:cNvPr id="527443" name="Text Box 83"/>
            <p:cNvSpPr txBox="1">
              <a:spLocks noChangeArrowheads="1"/>
            </p:cNvSpPr>
            <p:nvPr/>
          </p:nvSpPr>
          <p:spPr bwMode="auto">
            <a:xfrm>
              <a:off x="7086600" y="3278187"/>
              <a:ext cx="14478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b="1" dirty="0">
                  <a:solidFill>
                    <a:schemeClr val="accent1"/>
                  </a:solidFill>
                  <a:latin typeface="Arial" charset="0"/>
                  <a:ea typeface="Arial" charset="0"/>
                  <a:cs typeface="Arial" charset="0"/>
                </a:rPr>
                <a:t>Liquid Hg Target</a:t>
              </a:r>
            </a:p>
          </p:txBody>
        </p:sp>
        <p:sp>
          <p:nvSpPr>
            <p:cNvPr id="527444" name="Rectangle 84"/>
            <p:cNvSpPr>
              <a:spLocks noChangeArrowheads="1"/>
            </p:cNvSpPr>
            <p:nvPr/>
          </p:nvSpPr>
          <p:spPr bwMode="auto">
            <a:xfrm>
              <a:off x="4114800" y="2363787"/>
              <a:ext cx="881651" cy="2744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1000 MeV</a:t>
              </a:r>
            </a:p>
          </p:txBody>
        </p:sp>
        <p:sp>
          <p:nvSpPr>
            <p:cNvPr id="527445" name="Rectangle 85"/>
            <p:cNvSpPr>
              <a:spLocks noChangeArrowheads="1"/>
            </p:cNvSpPr>
            <p:nvPr/>
          </p:nvSpPr>
          <p:spPr bwMode="auto">
            <a:xfrm>
              <a:off x="4633913" y="3173412"/>
              <a:ext cx="566737" cy="255588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Oval 60"/>
            <p:cNvSpPr>
              <a:spLocks noChangeArrowheads="1"/>
            </p:cNvSpPr>
            <p:nvPr/>
          </p:nvSpPr>
          <p:spPr bwMode="auto">
            <a:xfrm>
              <a:off x="6425672" y="1393031"/>
              <a:ext cx="184150" cy="317500"/>
            </a:xfrm>
            <a:prstGeom prst="ellipse">
              <a:avLst/>
            </a:prstGeom>
            <a:noFill/>
            <a:ln w="28575">
              <a:solidFill>
                <a:srgbClr val="80004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87" name="Text Box 7"/>
            <p:cNvSpPr txBox="1">
              <a:spLocks noChangeArrowheads="1"/>
            </p:cNvSpPr>
            <p:nvPr/>
          </p:nvSpPr>
          <p:spPr bwMode="auto">
            <a:xfrm>
              <a:off x="3973513" y="880794"/>
              <a:ext cx="2035175" cy="1200329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Injection Region &amp; Primary Stripper Foil Location</a:t>
              </a:r>
              <a:endParaRPr lang="en-US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8" name="Text Box 7"/>
            <p:cNvSpPr txBox="1">
              <a:spLocks noChangeArrowheads="1"/>
            </p:cNvSpPr>
            <p:nvPr/>
          </p:nvSpPr>
          <p:spPr bwMode="auto">
            <a:xfrm>
              <a:off x="5943600" y="5775325"/>
              <a:ext cx="305435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 dirty="0">
                  <a:solidFill>
                    <a:srgbClr val="800040"/>
                  </a:solidFill>
                  <a:latin typeface="Arial" charset="0"/>
                  <a:ea typeface="Arial" charset="0"/>
                  <a:cs typeface="Arial" charset="0"/>
                </a:rPr>
                <a:t>Compress 1 </a:t>
              </a:r>
              <a:r>
                <a:rPr lang="en-US" sz="1400" dirty="0" err="1">
                  <a:solidFill>
                    <a:srgbClr val="800040"/>
                  </a:solidFill>
                  <a:latin typeface="Arial" charset="0"/>
                  <a:ea typeface="Arial" charset="0"/>
                  <a:cs typeface="Arial" charset="0"/>
                </a:rPr>
                <a:t>msec</a:t>
              </a:r>
              <a:r>
                <a:rPr lang="en-US" sz="1400" dirty="0">
                  <a:solidFill>
                    <a:srgbClr val="800040"/>
                  </a:solidFill>
                  <a:latin typeface="Arial" charset="0"/>
                  <a:ea typeface="Arial" charset="0"/>
                  <a:cs typeface="Arial" charset="0"/>
                </a:rPr>
                <a:t> pulse to 700 </a:t>
              </a:r>
              <a:r>
                <a:rPr lang="en-US" sz="1400" dirty="0" err="1">
                  <a:solidFill>
                    <a:srgbClr val="800040"/>
                  </a:solidFill>
                  <a:latin typeface="Arial" charset="0"/>
                  <a:ea typeface="Arial" charset="0"/>
                  <a:cs typeface="Arial" charset="0"/>
                </a:rPr>
                <a:t>nsec</a:t>
              </a:r>
              <a:endParaRPr lang="en-US" sz="1400" dirty="0">
                <a:solidFill>
                  <a:srgbClr val="80004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27367" name="Text Box 7"/>
            <p:cNvSpPr txBox="1">
              <a:spLocks noChangeArrowheads="1"/>
            </p:cNvSpPr>
            <p:nvPr/>
          </p:nvSpPr>
          <p:spPr bwMode="auto">
            <a:xfrm>
              <a:off x="7050088" y="559802"/>
              <a:ext cx="1790701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800040"/>
                  </a:solidFill>
                  <a:latin typeface="Arial" charset="0"/>
                  <a:ea typeface="Arial" charset="0"/>
                  <a:cs typeface="Arial" charset="0"/>
                </a:rPr>
                <a:t>Accumulator Ring</a:t>
              </a:r>
              <a:endParaRPr lang="en-US" sz="1600" b="1" dirty="0">
                <a:solidFill>
                  <a:srgbClr val="80004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433" y="236982"/>
            <a:ext cx="8636290" cy="877163"/>
          </a:xfrm>
        </p:spPr>
        <p:txBody>
          <a:bodyPr/>
          <a:lstStyle/>
          <a:p>
            <a:r>
              <a:rPr lang="en-US" dirty="0"/>
              <a:t>Background: Accumulator Ring will not work without stripper foils</a:t>
            </a:r>
          </a:p>
        </p:txBody>
      </p:sp>
      <p:pic>
        <p:nvPicPr>
          <p:cNvPr id="982069" name="Picture 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7649" y="1485940"/>
            <a:ext cx="7580313" cy="330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2"/>
          <p:cNvGrpSpPr/>
          <p:nvPr/>
        </p:nvGrpSpPr>
        <p:grpSpPr>
          <a:xfrm>
            <a:off x="656406" y="4527589"/>
            <a:ext cx="5943600" cy="1908175"/>
            <a:chOff x="301171" y="4390574"/>
            <a:chExt cx="5943600" cy="1908175"/>
          </a:xfrm>
        </p:grpSpPr>
        <p:sp>
          <p:nvSpPr>
            <p:cNvPr id="7" name="AutoShape 113"/>
            <p:cNvSpPr>
              <a:spLocks noChangeArrowheads="1"/>
            </p:cNvSpPr>
            <p:nvPr/>
          </p:nvSpPr>
          <p:spPr bwMode="auto">
            <a:xfrm rot="5400000">
              <a:off x="3006271" y="5190674"/>
              <a:ext cx="1905000" cy="304800"/>
            </a:xfrm>
            <a:prstGeom prst="parallelogram">
              <a:avLst>
                <a:gd name="adj" fmla="val 221412"/>
              </a:avLst>
            </a:prstGeom>
            <a:solidFill>
              <a:srgbClr val="FFCC99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</p:spPr>
          <p:txBody>
            <a:bodyPr wrap="none" anchor="ctr">
              <a:prstTxWarp prst="textNoShape">
                <a:avLst/>
              </a:prstTxWarp>
              <a:flatTx/>
            </a:bodyPr>
            <a:lstStyle/>
            <a:p>
              <a:endParaRPr lang="en-US"/>
            </a:p>
          </p:txBody>
        </p:sp>
        <p:sp>
          <p:nvSpPr>
            <p:cNvPr id="8" name="Line 114"/>
            <p:cNvSpPr>
              <a:spLocks noChangeShapeType="1"/>
            </p:cNvSpPr>
            <p:nvPr/>
          </p:nvSpPr>
          <p:spPr bwMode="auto">
            <a:xfrm>
              <a:off x="1748971" y="5304974"/>
              <a:ext cx="20574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115"/>
            <p:cNvSpPr>
              <a:spLocks noChangeArrowheads="1"/>
            </p:cNvSpPr>
            <p:nvPr/>
          </p:nvSpPr>
          <p:spPr bwMode="auto">
            <a:xfrm>
              <a:off x="2587171" y="5195437"/>
              <a:ext cx="228600" cy="214313"/>
            </a:xfrm>
            <a:prstGeom prst="ellipse">
              <a:avLst/>
            </a:prstGeom>
            <a:solidFill>
              <a:srgbClr val="63E1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Text Box 116"/>
            <p:cNvSpPr txBox="1">
              <a:spLocks noChangeArrowheads="1"/>
            </p:cNvSpPr>
            <p:nvPr/>
          </p:nvSpPr>
          <p:spPr bwMode="auto">
            <a:xfrm>
              <a:off x="2081552" y="4877143"/>
              <a:ext cx="37623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latin typeface="Times New Roman" charset="0"/>
                </a:rPr>
                <a:t>H</a:t>
              </a:r>
              <a:r>
                <a:rPr lang="en-US" sz="1600" baseline="30000" dirty="0">
                  <a:latin typeface="Times New Roman" charset="0"/>
                </a:rPr>
                <a:t>-</a:t>
              </a:r>
            </a:p>
          </p:txBody>
        </p:sp>
        <p:sp>
          <p:nvSpPr>
            <p:cNvPr id="11" name="Line 117"/>
            <p:cNvSpPr>
              <a:spLocks noChangeShapeType="1"/>
            </p:cNvSpPr>
            <p:nvPr/>
          </p:nvSpPr>
          <p:spPr bwMode="auto">
            <a:xfrm flipV="1">
              <a:off x="4187371" y="5152574"/>
              <a:ext cx="2057400" cy="109538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Oval 118"/>
            <p:cNvSpPr>
              <a:spLocks noChangeAspect="1" noChangeArrowheads="1"/>
            </p:cNvSpPr>
            <p:nvPr/>
          </p:nvSpPr>
          <p:spPr bwMode="auto">
            <a:xfrm>
              <a:off x="4415971" y="5076374"/>
              <a:ext cx="292100" cy="274638"/>
            </a:xfrm>
            <a:prstGeom prst="ellipse">
              <a:avLst/>
            </a:prstGeom>
            <a:solidFill>
              <a:srgbClr val="FF737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Text Box 119"/>
            <p:cNvSpPr txBox="1">
              <a:spLocks noChangeArrowheads="1"/>
            </p:cNvSpPr>
            <p:nvPr/>
          </p:nvSpPr>
          <p:spPr bwMode="auto">
            <a:xfrm>
              <a:off x="4708071" y="4630287"/>
              <a:ext cx="1219200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ea typeface="Arial" charset="0"/>
                </a:rPr>
                <a:t>proton beam</a:t>
              </a:r>
            </a:p>
          </p:txBody>
        </p:sp>
        <p:sp>
          <p:nvSpPr>
            <p:cNvPr id="14" name="Text Box 120"/>
            <p:cNvSpPr txBox="1">
              <a:spLocks noChangeArrowheads="1"/>
            </p:cNvSpPr>
            <p:nvPr/>
          </p:nvSpPr>
          <p:spPr bwMode="auto">
            <a:xfrm>
              <a:off x="4171496" y="5714549"/>
              <a:ext cx="1844675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ea typeface="Arial" charset="0"/>
                </a:rPr>
                <a:t>thin diamond foil (Stripper Foil)</a:t>
              </a:r>
              <a:endParaRPr lang="en-US" sz="2400" dirty="0">
                <a:ea typeface="Arial" charset="0"/>
              </a:endParaRPr>
            </a:p>
          </p:txBody>
        </p:sp>
        <p:sp>
          <p:nvSpPr>
            <p:cNvPr id="15" name="Oval 122"/>
            <p:cNvSpPr>
              <a:spLocks noChangeArrowheads="1"/>
            </p:cNvSpPr>
            <p:nvPr/>
          </p:nvSpPr>
          <p:spPr bwMode="auto">
            <a:xfrm>
              <a:off x="1825171" y="5914574"/>
              <a:ext cx="228600" cy="214313"/>
            </a:xfrm>
            <a:prstGeom prst="ellipse">
              <a:avLst/>
            </a:prstGeom>
            <a:solidFill>
              <a:srgbClr val="FF737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123"/>
            <p:cNvSpPr>
              <a:spLocks noChangeArrowheads="1"/>
            </p:cNvSpPr>
            <p:nvPr/>
          </p:nvSpPr>
          <p:spPr bwMode="auto">
            <a:xfrm>
              <a:off x="3349171" y="5281162"/>
              <a:ext cx="228600" cy="214313"/>
            </a:xfrm>
            <a:prstGeom prst="ellipse">
              <a:avLst/>
            </a:prstGeom>
            <a:solidFill>
              <a:srgbClr val="FF7373">
                <a:alpha val="82001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124"/>
            <p:cNvSpPr>
              <a:spLocks noChangeArrowheads="1"/>
            </p:cNvSpPr>
            <p:nvPr/>
          </p:nvSpPr>
          <p:spPr bwMode="auto">
            <a:xfrm>
              <a:off x="2587171" y="5547862"/>
              <a:ext cx="228600" cy="214313"/>
            </a:xfrm>
            <a:prstGeom prst="ellipse">
              <a:avLst/>
            </a:prstGeom>
            <a:solidFill>
              <a:srgbClr val="FF737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126"/>
            <p:cNvSpPr>
              <a:spLocks noChangeArrowheads="1"/>
            </p:cNvSpPr>
            <p:nvPr/>
          </p:nvSpPr>
          <p:spPr bwMode="auto">
            <a:xfrm>
              <a:off x="1825171" y="5198612"/>
              <a:ext cx="228600" cy="214313"/>
            </a:xfrm>
            <a:prstGeom prst="ellipse">
              <a:avLst/>
            </a:prstGeom>
            <a:solidFill>
              <a:srgbClr val="63E1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127"/>
            <p:cNvSpPr>
              <a:spLocks noChangeArrowheads="1"/>
            </p:cNvSpPr>
            <p:nvPr/>
          </p:nvSpPr>
          <p:spPr bwMode="auto">
            <a:xfrm>
              <a:off x="3349171" y="5152574"/>
              <a:ext cx="228600" cy="214313"/>
            </a:xfrm>
            <a:prstGeom prst="ellipse">
              <a:avLst/>
            </a:prstGeom>
            <a:solidFill>
              <a:srgbClr val="63E1FF">
                <a:alpha val="39999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30"/>
            <p:cNvSpPr>
              <a:spLocks/>
            </p:cNvSpPr>
            <p:nvPr/>
          </p:nvSpPr>
          <p:spPr bwMode="auto">
            <a:xfrm>
              <a:off x="1672771" y="5304974"/>
              <a:ext cx="2057400" cy="914400"/>
            </a:xfrm>
            <a:custGeom>
              <a:avLst/>
              <a:gdLst/>
              <a:ahLst/>
              <a:cxnLst>
                <a:cxn ang="0">
                  <a:pos x="0" y="576"/>
                </a:cxn>
                <a:cxn ang="0">
                  <a:pos x="624" y="240"/>
                </a:cxn>
                <a:cxn ang="0">
                  <a:pos x="1248" y="0"/>
                </a:cxn>
              </a:cxnLst>
              <a:rect l="0" t="0" r="r" b="b"/>
              <a:pathLst>
                <a:path w="1248" h="576">
                  <a:moveTo>
                    <a:pt x="0" y="576"/>
                  </a:moveTo>
                  <a:cubicBezTo>
                    <a:pt x="208" y="456"/>
                    <a:pt x="416" y="336"/>
                    <a:pt x="624" y="240"/>
                  </a:cubicBezTo>
                  <a:cubicBezTo>
                    <a:pt x="832" y="144"/>
                    <a:pt x="1040" y="72"/>
                    <a:pt x="1248" y="0"/>
                  </a:cubicBezTo>
                </a:path>
              </a:pathLst>
            </a:cu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132"/>
            <p:cNvSpPr>
              <a:spLocks noChangeAspect="1" noChangeArrowheads="1"/>
            </p:cNvSpPr>
            <p:nvPr/>
          </p:nvSpPr>
          <p:spPr bwMode="auto">
            <a:xfrm>
              <a:off x="5419271" y="5030337"/>
              <a:ext cx="292100" cy="274638"/>
            </a:xfrm>
            <a:prstGeom prst="ellipse">
              <a:avLst/>
            </a:prstGeom>
            <a:solidFill>
              <a:srgbClr val="FF737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Text Box 133"/>
            <p:cNvSpPr txBox="1">
              <a:spLocks noChangeArrowheads="1"/>
            </p:cNvSpPr>
            <p:nvPr/>
          </p:nvSpPr>
          <p:spPr bwMode="auto">
            <a:xfrm>
              <a:off x="529771" y="4923974"/>
              <a:ext cx="17526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ea typeface="Arial" charset="0"/>
                </a:rPr>
                <a:t>Linear Accelerator</a:t>
              </a:r>
            </a:p>
          </p:txBody>
        </p:sp>
        <p:sp>
          <p:nvSpPr>
            <p:cNvPr id="23" name="Text Box 134"/>
            <p:cNvSpPr txBox="1">
              <a:spLocks noChangeArrowheads="1"/>
            </p:cNvSpPr>
            <p:nvPr/>
          </p:nvSpPr>
          <p:spPr bwMode="auto">
            <a:xfrm>
              <a:off x="301171" y="5838374"/>
              <a:ext cx="17526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ea typeface="Arial" charset="0"/>
                </a:rPr>
                <a:t>Accumulator Ring</a:t>
              </a:r>
            </a:p>
          </p:txBody>
        </p:sp>
        <p:sp>
          <p:nvSpPr>
            <p:cNvPr id="24" name="Text Box 135"/>
            <p:cNvSpPr txBox="1">
              <a:spLocks noChangeArrowheads="1"/>
            </p:cNvSpPr>
            <p:nvPr/>
          </p:nvSpPr>
          <p:spPr bwMode="auto">
            <a:xfrm>
              <a:off x="2434771" y="5762174"/>
              <a:ext cx="12954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ea typeface="Arial" charset="0"/>
                </a:rPr>
                <a:t>circulating </a:t>
              </a:r>
              <a:r>
                <a:rPr lang="en-US" sz="1400">
                  <a:latin typeface="Times New Roman" charset="0"/>
                </a:rPr>
                <a:t>H</a:t>
              </a:r>
              <a:r>
                <a:rPr lang="en-US" sz="1400" baseline="30000">
                  <a:latin typeface="Times New Roman" charset="0"/>
                </a:rPr>
                <a:t>+</a:t>
              </a:r>
              <a:endParaRPr lang="en-US" sz="1400" baseline="30000" dirty="0">
                <a:latin typeface="Times New Roman" charset="0"/>
              </a:endParaRPr>
            </a:p>
            <a:p>
              <a:r>
                <a:rPr lang="en-US" sz="1400" dirty="0">
                  <a:ea typeface="Arial" charset="0"/>
                </a:rPr>
                <a:t> beam</a:t>
              </a:r>
            </a:p>
          </p:txBody>
        </p:sp>
        <p:sp>
          <p:nvSpPr>
            <p:cNvPr id="25" name="Text Box 139"/>
            <p:cNvSpPr txBox="1">
              <a:spLocks noChangeArrowheads="1"/>
            </p:cNvSpPr>
            <p:nvPr/>
          </p:nvSpPr>
          <p:spPr bwMode="auto">
            <a:xfrm>
              <a:off x="4271509" y="4390574"/>
              <a:ext cx="373063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339933"/>
                  </a:solidFill>
                </a:rPr>
                <a:t>e</a:t>
              </a:r>
              <a:r>
                <a:rPr lang="en-US" sz="1800" baseline="30000">
                  <a:solidFill>
                    <a:srgbClr val="339933"/>
                  </a:solidFill>
                </a:rPr>
                <a:t>-</a:t>
              </a:r>
            </a:p>
          </p:txBody>
        </p:sp>
        <p:sp>
          <p:nvSpPr>
            <p:cNvPr id="26" name="Text Box 140"/>
            <p:cNvSpPr txBox="1">
              <a:spLocks noChangeArrowheads="1"/>
            </p:cNvSpPr>
            <p:nvPr/>
          </p:nvSpPr>
          <p:spPr bwMode="auto">
            <a:xfrm>
              <a:off x="4347709" y="5395462"/>
              <a:ext cx="373063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rgbClr val="339933"/>
                  </a:solidFill>
                </a:rPr>
                <a:t>e</a:t>
              </a:r>
              <a:r>
                <a:rPr lang="en-US" sz="1800" baseline="30000">
                  <a:solidFill>
                    <a:srgbClr val="339933"/>
                  </a:solidFill>
                </a:rPr>
                <a:t>-</a:t>
              </a:r>
            </a:p>
          </p:txBody>
        </p:sp>
        <p:sp>
          <p:nvSpPr>
            <p:cNvPr id="27" name="Line 142"/>
            <p:cNvSpPr>
              <a:spLocks noChangeShapeType="1"/>
            </p:cNvSpPr>
            <p:nvPr/>
          </p:nvSpPr>
          <p:spPr bwMode="auto">
            <a:xfrm flipV="1">
              <a:off x="4187371" y="4619174"/>
              <a:ext cx="1524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143"/>
            <p:cNvSpPr>
              <a:spLocks noChangeShapeType="1"/>
            </p:cNvSpPr>
            <p:nvPr/>
          </p:nvSpPr>
          <p:spPr bwMode="auto">
            <a:xfrm>
              <a:off x="4187371" y="5457374"/>
              <a:ext cx="2286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82019" name="Rectangle 3"/>
          <p:cNvSpPr>
            <a:spLocks noGrp="1" noChangeArrowheads="1"/>
          </p:cNvSpPr>
          <p:nvPr>
            <p:ph idx="1"/>
          </p:nvPr>
        </p:nvSpPr>
        <p:spPr>
          <a:xfrm>
            <a:off x="177166" y="1092373"/>
            <a:ext cx="8250238" cy="1262743"/>
          </a:xfrm>
        </p:spPr>
        <p:txBody>
          <a:bodyPr>
            <a:normAutofit fontScale="85000" lnSpcReduction="10000"/>
          </a:bodyPr>
          <a:lstStyle/>
          <a:p>
            <a:r>
              <a:rPr lang="en-US" sz="1800" dirty="0"/>
              <a:t>Need H+ to compress, stack, and kick-out to target but cannot merge beams of same charge</a:t>
            </a:r>
          </a:p>
          <a:p>
            <a:r>
              <a:rPr lang="en-US" sz="1800" dirty="0"/>
              <a:t>Two electrons are removed from the accelerator beam by the primary stripper 	          foil and the injected protons are merged with previously accumulated beam</a:t>
            </a:r>
          </a:p>
          <a:p>
            <a:r>
              <a:rPr lang="en-US" sz="1800" dirty="0"/>
              <a:t>The Secondary foil strips the H</a:t>
            </a:r>
            <a:r>
              <a:rPr lang="en-US" sz="1800" baseline="30000" dirty="0"/>
              <a:t>-</a:t>
            </a:r>
            <a:r>
              <a:rPr lang="en-US" sz="1800" dirty="0"/>
              <a:t> and H</a:t>
            </a:r>
            <a:r>
              <a:rPr lang="en-US" sz="1800" baseline="30000" dirty="0"/>
              <a:t>0 </a:t>
            </a:r>
            <a:r>
              <a:rPr lang="en-US" sz="1800" dirty="0"/>
              <a:t>which survive the first foil</a:t>
            </a:r>
            <a:endParaRPr lang="en-US" sz="1800" baseline="30000" dirty="0"/>
          </a:p>
          <a:p>
            <a:pPr>
              <a:lnSpc>
                <a:spcPct val="70000"/>
              </a:lnSpc>
            </a:pP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2144402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PTC\TempFiles\STRIPPED FOIL - MY\TIFF Files\full_assembly_psf_3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4" r="2562"/>
          <a:stretch/>
        </p:blipFill>
        <p:spPr bwMode="auto">
          <a:xfrm>
            <a:off x="696937" y="568273"/>
            <a:ext cx="7833494" cy="56656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PSF Mechanis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" r="3760" b="12184"/>
          <a:stretch/>
        </p:blipFill>
        <p:spPr>
          <a:xfrm>
            <a:off x="5739451" y="233752"/>
            <a:ext cx="2866571" cy="206607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76202" y="233752"/>
            <a:ext cx="5263249" cy="9540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7" tIns="45713" rIns="91427" bIns="45713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2800" b="1" dirty="0">
                <a:solidFill>
                  <a:schemeClr val="tx2"/>
                </a:solidFill>
                <a:latin typeface="+mj-lt"/>
              </a:rPr>
              <a:t>Background: Primary Foil Changer &amp; Stripper Foils</a:t>
            </a:r>
            <a:endParaRPr lang="en-US" altLang="en-US" sz="28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5" name="Picture 2" descr="C:\PTC\TempFiles\STRIPPED FOIL - MY\TIFF Files\Scr8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9" t="44232" r="30743" b="6590"/>
          <a:stretch/>
        </p:blipFill>
        <p:spPr bwMode="auto">
          <a:xfrm>
            <a:off x="696937" y="4738914"/>
            <a:ext cx="2390767" cy="14949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1395" r="20199" b="10153"/>
          <a:stretch/>
        </p:blipFill>
        <p:spPr>
          <a:xfrm>
            <a:off x="674218" y="2299821"/>
            <a:ext cx="2419386" cy="23832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9299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1269578"/>
          </a:xfrm>
        </p:spPr>
        <p:txBody>
          <a:bodyPr/>
          <a:lstStyle/>
          <a:p>
            <a:r>
              <a:rPr lang="en-US" dirty="0"/>
              <a:t>Background: The 2014 motivation to expand SNS stripper foil production and R&amp;D capabilities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9433" y="1627532"/>
            <a:ext cx="8642640" cy="4189608"/>
          </a:xfrm>
        </p:spPr>
        <p:txBody>
          <a:bodyPr/>
          <a:lstStyle/>
          <a:p>
            <a:r>
              <a:rPr lang="en-US" sz="2000" dirty="0"/>
              <a:t>SNS foil production and R&amp;D capability was at risk</a:t>
            </a:r>
          </a:p>
          <a:p>
            <a:pPr lvl="1"/>
            <a:r>
              <a:rPr lang="en-US" sz="1800" dirty="0"/>
              <a:t>The foil production process was completely expert based and resided in the Chemical Sciences Division Bldg. 4100 lab; performed by a single ORNL technician (L. Wilson)</a:t>
            </a:r>
          </a:p>
          <a:p>
            <a:pPr lvl="1"/>
            <a:r>
              <a:rPr lang="en-US" sz="1800" dirty="0"/>
              <a:t>Long term R&amp;D leads (R. Shaw and C. </a:t>
            </a:r>
            <a:r>
              <a:rPr lang="en-US" sz="1800" dirty="0" err="1"/>
              <a:t>Feirgerle</a:t>
            </a:r>
            <a:r>
              <a:rPr lang="en-US" sz="1800" dirty="0"/>
              <a:t>), one of them the technician supervisor, were going to retire in a few months</a:t>
            </a:r>
          </a:p>
          <a:p>
            <a:r>
              <a:rPr lang="en-US" sz="2000" dirty="0"/>
              <a:t>Diamond foil behavior was not understood and current technology was not known to be capable of supporting high power operations</a:t>
            </a:r>
          </a:p>
          <a:p>
            <a:pPr marL="230188" lvl="1" indent="-230188">
              <a:spcBef>
                <a:spcPts val="1400"/>
              </a:spcBef>
              <a:buFont typeface="Arial" charset="0"/>
              <a:buChar char="•"/>
            </a:pPr>
            <a:r>
              <a:rPr lang="en-US" dirty="0"/>
              <a:t>The Center for Nanophase Material Sciences (CNMS), co-located with SNS, had the technical expertise and an interest in developing a diamond foil production and R&amp;D capability</a:t>
            </a:r>
          </a:p>
          <a:p>
            <a:pPr marL="230188" lvl="1" indent="-230188">
              <a:spcBef>
                <a:spcPts val="1400"/>
              </a:spcBef>
              <a:buFont typeface="Arial" charset="0"/>
              <a:buChar char="•"/>
            </a:pPr>
            <a:r>
              <a:rPr lang="en-US" dirty="0"/>
              <a:t>CNMS involvement also provided an opportunity to back-up critical skills</a:t>
            </a:r>
          </a:p>
        </p:txBody>
      </p:sp>
    </p:spTree>
    <p:extLst>
      <p:ext uri="{BB962C8B-B14F-4D97-AF65-F5344CB8AC3E}">
        <p14:creationId xmlns:p14="http://schemas.microsoft.com/office/powerpoint/2010/main" val="475979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9433" y="163066"/>
            <a:ext cx="8636290" cy="720197"/>
          </a:xfrm>
        </p:spPr>
        <p:txBody>
          <a:bodyPr/>
          <a:lstStyle/>
          <a:p>
            <a:r>
              <a:rPr lang="en-US" sz="2400" dirty="0"/>
              <a:t>After careful consideration</a:t>
            </a:r>
            <a:r>
              <a:rPr lang="en-US" sz="2400"/>
              <a:t>, decision </a:t>
            </a:r>
            <a:r>
              <a:rPr lang="en-US" sz="2400" dirty="0"/>
              <a:t>was made to move SNS foil production and R&amp;D to CNMS on October 1, 2014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33" y="824270"/>
            <a:ext cx="8721014" cy="588840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25521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06265"/>
          </a:xfrm>
        </p:spPr>
        <p:txBody>
          <a:bodyPr/>
          <a:lstStyle/>
          <a:p>
            <a:r>
              <a:rPr lang="en-US" sz="2400" dirty="0"/>
              <a:t>Chemical Vapor Deposition (CVD) supplier was identified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9433" y="799948"/>
            <a:ext cx="4918258" cy="5529542"/>
          </a:xfrm>
        </p:spPr>
        <p:txBody>
          <a:bodyPr/>
          <a:lstStyle/>
          <a:p>
            <a:r>
              <a:rPr lang="en-US" sz="2000" dirty="0"/>
              <a:t>A vendor was identified, Microwave Enterprises (MWE) LTD, with experience in CVD diamond foil growth</a:t>
            </a:r>
          </a:p>
          <a:p>
            <a:pPr lvl="1"/>
            <a:r>
              <a:rPr lang="en-US" sz="1800" dirty="0"/>
              <a:t>Had several automated CVD tools in use world-wide</a:t>
            </a:r>
          </a:p>
          <a:p>
            <a:pPr lvl="1"/>
            <a:r>
              <a:rPr lang="en-US" sz="1800" dirty="0"/>
              <a:t>Had a tool in use at Michigan State University (MSU) similar to what was being requested (DT700)</a:t>
            </a:r>
          </a:p>
          <a:p>
            <a:pPr lvl="1"/>
            <a:r>
              <a:rPr lang="en-US" sz="1800" dirty="0"/>
              <a:t>Agreed to produce “proof of capability” foils for evaluation using the MSU tool</a:t>
            </a:r>
          </a:p>
          <a:p>
            <a:r>
              <a:rPr lang="en-US" sz="2000" dirty="0"/>
              <a:t>MSU foils successfully evaluated through the established foil QA inspection processes (7/21/15)</a:t>
            </a:r>
          </a:p>
          <a:p>
            <a:r>
              <a:rPr lang="en-US" sz="2000" dirty="0"/>
              <a:t>MWE CVD tool ordered 8/4/15</a:t>
            </a:r>
          </a:p>
          <a:p>
            <a:r>
              <a:rPr lang="en-US" sz="2000" dirty="0"/>
              <a:t>MSU25 performed well in the SNS accelerator @ 850 kW during October, 2015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78750" y="5030297"/>
            <a:ext cx="2056973" cy="3416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/>
              <a:t>Photos </a:t>
            </a:r>
            <a:r>
              <a:rPr lang="en-US" dirty="0"/>
              <a:t>by C. Luck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274" y="680004"/>
            <a:ext cx="2439941" cy="43135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835" y="4106578"/>
            <a:ext cx="1437295" cy="25307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28019" y="696818"/>
            <a:ext cx="782587" cy="2862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MSU25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97885" y="4163742"/>
            <a:ext cx="782587" cy="2862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MSU26</a:t>
            </a:r>
          </a:p>
        </p:txBody>
      </p:sp>
    </p:spTree>
    <p:extLst>
      <p:ext uri="{BB962C8B-B14F-4D97-AF65-F5344CB8AC3E}">
        <p14:creationId xmlns:p14="http://schemas.microsoft.com/office/powerpoint/2010/main" val="1490256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84748"/>
          </a:xfrm>
        </p:spPr>
        <p:txBody>
          <a:bodyPr/>
          <a:lstStyle/>
          <a:p>
            <a:r>
              <a:rPr lang="en-US" dirty="0"/>
              <a:t>Foil production capability installed at CNMS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2045" y="721730"/>
            <a:ext cx="4923866" cy="2828519"/>
          </a:xfrm>
        </p:spPr>
        <p:txBody>
          <a:bodyPr/>
          <a:lstStyle/>
          <a:p>
            <a:r>
              <a:rPr lang="en-US" sz="1800" dirty="0"/>
              <a:t>MWE CVD tool design and drawings were completed and approved on 9/25/15</a:t>
            </a:r>
          </a:p>
          <a:p>
            <a:r>
              <a:rPr lang="en-US" sz="1800" dirty="0"/>
              <a:t>MWE CVD tool and foils passed inspection at the North Carolina facility on 4/1/2016</a:t>
            </a:r>
          </a:p>
          <a:p>
            <a:r>
              <a:rPr lang="en-US" sz="1800" dirty="0"/>
              <a:t>CVD tool arrived at CNMS on 4/26/16; with vendor assistance, installation and commissioning was completed on 5/26/2016</a:t>
            </a:r>
          </a:p>
          <a:p>
            <a:r>
              <a:rPr lang="en-US" sz="1800" dirty="0"/>
              <a:t>CNMS staff cross-trained in stripper foil </a:t>
            </a:r>
            <a:r>
              <a:rPr lang="en-US" sz="1800"/>
              <a:t>growth and </a:t>
            </a:r>
            <a:r>
              <a:rPr lang="en-US" sz="1800" dirty="0"/>
              <a:t>SNS QA processes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3"/>
          <a:stretch/>
        </p:blipFill>
        <p:spPr>
          <a:xfrm>
            <a:off x="4717852" y="2924277"/>
            <a:ext cx="4220662" cy="34278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" t="11308"/>
          <a:stretch/>
        </p:blipFill>
        <p:spPr>
          <a:xfrm>
            <a:off x="412358" y="3550248"/>
            <a:ext cx="3995181" cy="28018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" t="1991" r="1870" b="3402"/>
          <a:stretch/>
        </p:blipFill>
        <p:spPr>
          <a:xfrm>
            <a:off x="4939474" y="1030504"/>
            <a:ext cx="3999040" cy="17123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16524" y="5591880"/>
            <a:ext cx="1721990" cy="6740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Foil growth in progress in CVD reactor</a:t>
            </a:r>
          </a:p>
        </p:txBody>
      </p:sp>
    </p:spTree>
    <p:extLst>
      <p:ext uri="{BB962C8B-B14F-4D97-AF65-F5344CB8AC3E}">
        <p14:creationId xmlns:p14="http://schemas.microsoft.com/office/powerpoint/2010/main" val="87615172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_4x3_SNS.pptx" id="{DA8F8B77-26AF-4285-B904-C56BC7FCC0C9}" vid="{89FA3E3C-681D-44A7-BF9E-F5C1CC4F5D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F13401-7EB3-445E-A79C-700AD40B1E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31148E9-6A60-411D-AFDE-DA9258D98C4B}">
  <ds:schemaRefs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dcmitype/"/>
    <ds:schemaRef ds:uri="http://purl.org/dc/terms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5A43370-EC10-41BE-B147-54A1A4450E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AAC 2017 Foil Production and R&amp;D</Template>
  <TotalTime>0</TotalTime>
  <Words>1070</Words>
  <Application>Microsoft Office PowerPoint</Application>
  <PresentationFormat>On-screen Show (4:3)</PresentationFormat>
  <Paragraphs>144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Arial Black</vt:lpstr>
      <vt:lpstr>Calibri</vt:lpstr>
      <vt:lpstr>Helvetica</vt:lpstr>
      <vt:lpstr>Symbol</vt:lpstr>
      <vt:lpstr>Times New Roman</vt:lpstr>
      <vt:lpstr>Default Theme</vt:lpstr>
      <vt:lpstr>SNS Stripper Foil Production and R&amp;D</vt:lpstr>
      <vt:lpstr>Additional contributors (and the real experts):</vt:lpstr>
      <vt:lpstr>Background: SNS Accelerator Complex</vt:lpstr>
      <vt:lpstr>Background: Accumulator Ring will not work without stripper foils</vt:lpstr>
      <vt:lpstr>PowerPoint Presentation</vt:lpstr>
      <vt:lpstr>Background: The 2014 motivation to expand SNS stripper foil production and R&amp;D capabilities</vt:lpstr>
      <vt:lpstr>After careful consideration, decision was made to move SNS foil production and R&amp;D to CNMS on October 1, 2014 </vt:lpstr>
      <vt:lpstr>Chemical Vapor Deposition (CVD) supplier was identified</vt:lpstr>
      <vt:lpstr>Foil production capability installed at CNMS</vt:lpstr>
      <vt:lpstr>Stripper foil production shifted to CNMS</vt:lpstr>
      <vt:lpstr>Characteristics of a good stripper foil</vt:lpstr>
      <vt:lpstr>Known issues: Foils don’t always last 4 weeks</vt:lpstr>
      <vt:lpstr>Known issues: Flat shape doesn’t necessarily exist before use and certainly doesn’t during use</vt:lpstr>
      <vt:lpstr>Known issues: Foil “shaking” requires foils to be taken out of service</vt:lpstr>
      <vt:lpstr>Future: Expand stripper foil R&amp;D in order to produce foils that can survive high power operations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2017-02-15T14:18:16Z</dcterms:created>
  <dcterms:modified xsi:type="dcterms:W3CDTF">2017-03-06T20:47:26Z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