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34"/>
  </p:notesMasterIdLst>
  <p:handoutMasterIdLst>
    <p:handoutMasterId r:id="rId35"/>
  </p:handoutMasterIdLst>
  <p:sldIdLst>
    <p:sldId id="258" r:id="rId5"/>
    <p:sldId id="294" r:id="rId6"/>
    <p:sldId id="260" r:id="rId7"/>
    <p:sldId id="295" r:id="rId8"/>
    <p:sldId id="263" r:id="rId9"/>
    <p:sldId id="301" r:id="rId10"/>
    <p:sldId id="265" r:id="rId11"/>
    <p:sldId id="266" r:id="rId12"/>
    <p:sldId id="272" r:id="rId13"/>
    <p:sldId id="273" r:id="rId14"/>
    <p:sldId id="302" r:id="rId15"/>
    <p:sldId id="275" r:id="rId16"/>
    <p:sldId id="289" r:id="rId17"/>
    <p:sldId id="276" r:id="rId18"/>
    <p:sldId id="277" r:id="rId19"/>
    <p:sldId id="291" r:id="rId20"/>
    <p:sldId id="281" r:id="rId21"/>
    <p:sldId id="307" r:id="rId22"/>
    <p:sldId id="290" r:id="rId23"/>
    <p:sldId id="282" r:id="rId24"/>
    <p:sldId id="303" r:id="rId25"/>
    <p:sldId id="304" r:id="rId26"/>
    <p:sldId id="305" r:id="rId27"/>
    <p:sldId id="300" r:id="rId28"/>
    <p:sldId id="299" r:id="rId29"/>
    <p:sldId id="306" r:id="rId30"/>
    <p:sldId id="296" r:id="rId31"/>
    <p:sldId id="288" r:id="rId32"/>
    <p:sldId id="261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4" autoAdjust="0"/>
    <p:restoredTop sz="95339" autoAdjust="0"/>
  </p:normalViewPr>
  <p:slideViewPr>
    <p:cSldViewPr snapToGrid="0" showGuides="1">
      <p:cViewPr varScale="1">
        <p:scale>
          <a:sx n="79" d="100"/>
          <a:sy n="79" d="100"/>
        </p:scale>
        <p:origin x="768" y="64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8862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8862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4800" y="6672263"/>
            <a:ext cx="9144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109F9D-979F-174E-BB7D-3E5602E8FA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9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3825"/>
            <a:ext cx="7391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529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2192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862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4800" y="6672263"/>
            <a:ext cx="9144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33DB7B-5FC6-CC4A-A271-DEE572EFA6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  <p:sldLayoutId id="2147483947" r:id="rId8"/>
    <p:sldLayoutId id="2147483949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/>
          <a:p>
            <a:r>
              <a:rPr lang="en-US" dirty="0"/>
              <a:t>Self-Consistent Beams in SNS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9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Mike Plum</a:t>
            </a:r>
          </a:p>
          <a:p>
            <a:pPr>
              <a:spcBef>
                <a:spcPts val="0"/>
              </a:spcBef>
            </a:pPr>
            <a:r>
              <a:rPr lang="en-US" b="1" dirty="0"/>
              <a:t>and Jeff Holmes</a:t>
            </a:r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0266" y="4536026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123825"/>
            <a:ext cx="7391400" cy="87716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Barrier cavities </a:t>
            </a:r>
            <a:r>
              <a:rPr lang="en-US" dirty="0">
                <a:cs typeface="Arial" charset="0"/>
              </a:rPr>
              <a:t>→ flat current profiles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81000" y="1008808"/>
            <a:ext cx="4152900" cy="5181600"/>
          </a:xfrm>
        </p:spPr>
        <p:txBody>
          <a:bodyPr/>
          <a:lstStyle/>
          <a:p>
            <a:pPr algn="just"/>
            <a:r>
              <a:rPr lang="en-US" sz="1600" dirty="0"/>
              <a:t>Dual Harmonic Waveform (four cavities):</a:t>
            </a:r>
          </a:p>
          <a:p>
            <a:pPr algn="just">
              <a:buFontTx/>
              <a:buNone/>
            </a:pPr>
            <a:r>
              <a:rPr lang="en-US" sz="1600" dirty="0"/>
              <a:t>	V = 40 </a:t>
            </a:r>
            <a:r>
              <a:rPr lang="en-US" sz="1600" dirty="0">
                <a:cs typeface="Arial" charset="0"/>
              </a:rPr>
              <a:t>×</a:t>
            </a:r>
            <a:r>
              <a:rPr lang="en-US" sz="1600" dirty="0"/>
              <a:t> sin(</a:t>
            </a:r>
            <a:r>
              <a:rPr lang="el-GR" sz="1600" dirty="0">
                <a:cs typeface="Arial" charset="0"/>
              </a:rPr>
              <a:t>φ</a:t>
            </a:r>
            <a:r>
              <a:rPr lang="en-US" sz="1600" dirty="0">
                <a:cs typeface="Arial" charset="0"/>
              </a:rPr>
              <a:t>) – 20 × sin(2</a:t>
            </a:r>
            <a:r>
              <a:rPr lang="el-GR" sz="1600" dirty="0">
                <a:cs typeface="Arial" charset="0"/>
              </a:rPr>
              <a:t>φ</a:t>
            </a:r>
            <a:r>
              <a:rPr lang="en-US" sz="1600" dirty="0">
                <a:cs typeface="Arial" charset="0"/>
              </a:rPr>
              <a:t>)</a:t>
            </a:r>
          </a:p>
          <a:p>
            <a:pPr algn="just"/>
            <a:r>
              <a:rPr lang="en-US" sz="1600" dirty="0">
                <a:cs typeface="Arial" charset="0"/>
              </a:rPr>
              <a:t>Barrier Cavity Waveform (four cavities):</a:t>
            </a:r>
          </a:p>
          <a:p>
            <a:pPr algn="just">
              <a:buFontTx/>
              <a:buNone/>
            </a:pPr>
            <a:r>
              <a:rPr lang="en-US" sz="1600" dirty="0">
                <a:cs typeface="Arial" charset="0"/>
              </a:rPr>
              <a:t>	V = -40 × sin((</a:t>
            </a:r>
            <a:r>
              <a:rPr lang="el-GR" sz="1600" dirty="0">
                <a:cs typeface="Arial" charset="0"/>
              </a:rPr>
              <a:t>φ</a:t>
            </a:r>
            <a:r>
              <a:rPr lang="en-US" sz="1600" dirty="0">
                <a:cs typeface="Arial" charset="0"/>
              </a:rPr>
              <a:t> – n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) × 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 / </a:t>
            </a:r>
            <a:r>
              <a:rPr lang="el-GR" sz="1600" dirty="0">
                <a:cs typeface="Arial" charset="0"/>
              </a:rPr>
              <a:t>Δ</a:t>
            </a:r>
            <a:r>
              <a:rPr lang="en-US" sz="1600" dirty="0">
                <a:cs typeface="Arial" charset="0"/>
              </a:rPr>
              <a:t>)</a:t>
            </a:r>
          </a:p>
          <a:p>
            <a:pPr algn="just">
              <a:buFontTx/>
              <a:buNone/>
            </a:pPr>
            <a:r>
              <a:rPr lang="en-US" sz="1600" dirty="0">
                <a:cs typeface="Arial" charset="0"/>
              </a:rPr>
              <a:t>	for |(</a:t>
            </a:r>
            <a:r>
              <a:rPr lang="el-GR" sz="1600" dirty="0">
                <a:cs typeface="Arial" charset="0"/>
              </a:rPr>
              <a:t>φ</a:t>
            </a:r>
            <a:r>
              <a:rPr lang="en-US" sz="1600" dirty="0">
                <a:cs typeface="Arial" charset="0"/>
              </a:rPr>
              <a:t> – n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) × 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 / </a:t>
            </a:r>
            <a:r>
              <a:rPr lang="el-GR" sz="1600" dirty="0">
                <a:cs typeface="Arial" charset="0"/>
              </a:rPr>
              <a:t>Δ</a:t>
            </a:r>
            <a:r>
              <a:rPr lang="en-US" sz="1600" dirty="0">
                <a:cs typeface="Arial" charset="0"/>
              </a:rPr>
              <a:t>| &lt; </a:t>
            </a:r>
            <a:r>
              <a:rPr lang="el-GR" sz="1600" dirty="0">
                <a:cs typeface="Arial" charset="0"/>
              </a:rPr>
              <a:t>π</a:t>
            </a:r>
            <a:r>
              <a:rPr lang="en-US" sz="1600" dirty="0">
                <a:cs typeface="Arial" charset="0"/>
              </a:rPr>
              <a:t>, and</a:t>
            </a:r>
          </a:p>
          <a:p>
            <a:pPr algn="just">
              <a:buFontTx/>
              <a:buNone/>
            </a:pPr>
            <a:r>
              <a:rPr lang="en-US" sz="1600" dirty="0">
                <a:cs typeface="Arial" charset="0"/>
              </a:rPr>
              <a:t>	V = 0 otherwise.</a:t>
            </a:r>
          </a:p>
          <a:p>
            <a:r>
              <a:rPr lang="en-US" sz="1600" dirty="0">
                <a:cs typeface="Arial" charset="0"/>
              </a:rPr>
              <a:t>The dual harmonic waveform leads to peaked beam current profiles (low bunch factors), while barrier cavities give flat beam current profiles – the current profiles shown are taken at the end of accumulation (1100 turns)</a:t>
            </a:r>
          </a:p>
          <a:p>
            <a:r>
              <a:rPr lang="en-US" sz="1600" dirty="0">
                <a:cs typeface="Arial" charset="0"/>
              </a:rPr>
              <a:t>For given peak current, barrier cavities allow higher total current and flat longitudinal profiles provide the possibility of painting self-consistent distributions</a:t>
            </a:r>
            <a:endParaRPr lang="el-GR" sz="1600" dirty="0">
              <a:cs typeface="Arial" charset="0"/>
            </a:endParaRPr>
          </a:p>
        </p:txBody>
      </p:sp>
      <p:pic>
        <p:nvPicPr>
          <p:cNvPr id="5427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008808"/>
            <a:ext cx="4152900" cy="2514600"/>
          </a:xfrm>
        </p:spPr>
      </p:pic>
      <p:pic>
        <p:nvPicPr>
          <p:cNvPr id="54279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3675808"/>
            <a:ext cx="4152900" cy="2514600"/>
          </a:xfrm>
        </p:spPr>
      </p:pic>
    </p:spTree>
    <p:extLst>
      <p:ext uri="{BB962C8B-B14F-4D97-AF65-F5344CB8AC3E}">
        <p14:creationId xmlns:p14="http://schemas.microsoft.com/office/powerpoint/2010/main" val="1527913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04799" y="-123825"/>
            <a:ext cx="8387645" cy="851002"/>
          </a:xfrm>
        </p:spPr>
        <p:txBody>
          <a:bodyPr/>
          <a:lstStyle/>
          <a:p>
            <a:br>
              <a:rPr lang="en-US" dirty="0"/>
            </a:br>
            <a:r>
              <a:rPr lang="en-US" sz="2800" dirty="0"/>
              <a:t>Barrier cavities: self-consistent beam injection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19100" y="1511191"/>
            <a:ext cx="4152900" cy="1161670"/>
          </a:xfrm>
        </p:spPr>
        <p:txBody>
          <a:bodyPr/>
          <a:lstStyle/>
          <a:p>
            <a:r>
              <a:rPr lang="en-US" sz="2400" dirty="0"/>
              <a:t>Example self-consistent beam distribution using barrier cavities</a:t>
            </a:r>
          </a:p>
          <a:p>
            <a:pPr>
              <a:buFontTx/>
              <a:buNone/>
            </a:pPr>
            <a:endParaRPr lang="en-US" sz="1200" b="1" dirty="0"/>
          </a:p>
        </p:txBody>
      </p:sp>
      <p:pic>
        <p:nvPicPr>
          <p:cNvPr id="6861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8615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734900"/>
            <a:ext cx="4152900" cy="2520243"/>
          </a:xfrm>
        </p:spPr>
      </p:pic>
      <p:pic>
        <p:nvPicPr>
          <p:cNvPr id="68616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3740544"/>
            <a:ext cx="4152900" cy="2514600"/>
          </a:xfrm>
        </p:spPr>
      </p:pic>
      <p:sp>
        <p:nvSpPr>
          <p:cNvPr id="2" name="TextBox 1"/>
          <p:cNvSpPr txBox="1"/>
          <p:nvPr/>
        </p:nvSpPr>
        <p:spPr>
          <a:xfrm>
            <a:off x="5019454" y="747889"/>
            <a:ext cx="363599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(Linear lattice with space charge.)</a:t>
            </a:r>
          </a:p>
        </p:txBody>
      </p:sp>
    </p:spTree>
    <p:extLst>
      <p:ext uri="{BB962C8B-B14F-4D97-AF65-F5344CB8AC3E}">
        <p14:creationId xmlns:p14="http://schemas.microsoft.com/office/powerpoint/2010/main" val="196423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72911" y="0"/>
            <a:ext cx="7391400" cy="835613"/>
          </a:xfrm>
        </p:spPr>
        <p:txBody>
          <a:bodyPr/>
          <a:lstStyle/>
          <a:p>
            <a:r>
              <a:rPr lang="en-US" sz="2800" dirty="0"/>
              <a:t>Barrier cavities: self-consistent beams </a:t>
            </a:r>
            <a:r>
              <a:rPr lang="en-US" sz="2800" dirty="0">
                <a:cs typeface="Arial" charset="0"/>
              </a:rPr>
              <a:t>→ uniform beam profiles at the target</a:t>
            </a:r>
          </a:p>
        </p:txBody>
      </p:sp>
      <p:pic>
        <p:nvPicPr>
          <p:cNvPr id="7066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22096"/>
            <a:ext cx="4152900" cy="2514600"/>
          </a:xfrm>
        </p:spPr>
      </p:pic>
      <p:pic>
        <p:nvPicPr>
          <p:cNvPr id="7066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122096"/>
            <a:ext cx="4152900" cy="2514600"/>
          </a:xfrm>
        </p:spPr>
      </p:pic>
      <p:pic>
        <p:nvPicPr>
          <p:cNvPr id="70663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789096"/>
            <a:ext cx="4152900" cy="2514600"/>
          </a:xfrm>
        </p:spPr>
      </p:pic>
      <p:pic>
        <p:nvPicPr>
          <p:cNvPr id="70664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3789096"/>
            <a:ext cx="4152900" cy="2514600"/>
          </a:xfrm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1600200" y="817296"/>
            <a:ext cx="184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Standard Painting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715000" y="741096"/>
            <a:ext cx="2147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Self-Consistent Beam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205111" y="4263230"/>
            <a:ext cx="3414889" cy="14110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38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New work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932808"/>
            <a:ext cx="8642640" cy="5052907"/>
          </a:xfrm>
        </p:spPr>
        <p:txBody>
          <a:bodyPr/>
          <a:lstStyle/>
          <a:p>
            <a:r>
              <a:rPr lang="en-US" sz="2800" dirty="0"/>
              <a:t>The results presented so far were all obtained in 2006 or earlier</a:t>
            </a:r>
          </a:p>
          <a:p>
            <a:r>
              <a:rPr lang="en-US" sz="2800" dirty="0"/>
              <a:t>The remainder of this presentation shows what we have done recently, since restarting the work last fall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76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" y="222871"/>
            <a:ext cx="8636290" cy="577081"/>
          </a:xfrm>
        </p:spPr>
        <p:txBody>
          <a:bodyPr/>
          <a:lstStyle/>
          <a:p>
            <a:r>
              <a:rPr lang="en-US" sz="3600" dirty="0"/>
              <a:t>New work: starting where we left off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30111" y="996245"/>
            <a:ext cx="7605889" cy="5310009"/>
            <a:chOff x="1044222" y="1109134"/>
            <a:chExt cx="7605889" cy="5310009"/>
          </a:xfrm>
        </p:grpSpPr>
        <p:pic>
          <p:nvPicPr>
            <p:cNvPr id="5" name="Picture 4" descr="R0011_Emit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44" y="1109134"/>
              <a:ext cx="3640667" cy="254846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044222" y="3776132"/>
              <a:ext cx="7605889" cy="2643011"/>
              <a:chOff x="1044222" y="3776132"/>
              <a:chExt cx="7605889" cy="2643011"/>
            </a:xfrm>
          </p:grpSpPr>
          <p:pic>
            <p:nvPicPr>
              <p:cNvPr id="6" name="Picture 5" descr="R0011_Transverse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4222" y="3776132"/>
                <a:ext cx="3753556" cy="2627489"/>
              </a:xfrm>
              <a:prstGeom prst="rect">
                <a:avLst/>
              </a:prstGeom>
            </p:spPr>
          </p:pic>
          <p:pic>
            <p:nvPicPr>
              <p:cNvPr id="7" name="Picture 6" descr="R0011_Longitudinal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2446" y="3781778"/>
                <a:ext cx="3767665" cy="2637365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451556" y="1114778"/>
            <a:ext cx="4529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The calculation shown here features a {2,2} distribution, equal tunes of 6.18, full nonlinear transport including fringe fields, solenoids in the lattice, production beam intensity, foil scattering, apertures and losses, 10</a:t>
            </a:r>
            <a:r>
              <a:rPr lang="en-US" sz="1600" baseline="30000" dirty="0"/>
              <a:t>6</a:t>
            </a:r>
            <a:r>
              <a:rPr lang="en-US" sz="1600" dirty="0"/>
              <a:t> </a:t>
            </a:r>
            <a:r>
              <a:rPr lang="en-US" sz="1600" dirty="0" err="1"/>
              <a:t>macroparticles</a:t>
            </a:r>
            <a:r>
              <a:rPr lang="en-US" sz="1600" dirty="0"/>
              <a:t>, 3D (sliced) space charge, and transverse and longitudinal impedances. Its unrealistic limitations are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barrier cavities and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artificial bumps for painting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48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Distributions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7556" y="2901243"/>
            <a:ext cx="8579554" cy="3359807"/>
            <a:chOff x="211667" y="1899354"/>
            <a:chExt cx="8579554" cy="3359807"/>
          </a:xfrm>
        </p:grpSpPr>
        <p:pic>
          <p:nvPicPr>
            <p:cNvPr id="6" name="Picture 5" descr="R0011_XYDis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7" y="1899354"/>
              <a:ext cx="3866444" cy="3359807"/>
            </a:xfrm>
            <a:prstGeom prst="rect">
              <a:avLst/>
            </a:prstGeom>
          </p:spPr>
        </p:pic>
        <p:pic>
          <p:nvPicPr>
            <p:cNvPr id="7" name="Picture 6" descr="R0011_Correlation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442" y="1899355"/>
              <a:ext cx="4797779" cy="335844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09222" y="860779"/>
            <a:ext cx="8156221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600" dirty="0"/>
              <a:t>The calculation shown here features a {2,2} distribution, equal tunes of 6.18, full nonlinear transport including fringe fields, solenoids in the lattice, production beam intensity, foil scattering, apertures and losses, 10</a:t>
            </a:r>
            <a:r>
              <a:rPr lang="en-US" sz="1600" baseline="30000" dirty="0"/>
              <a:t>6</a:t>
            </a:r>
            <a:r>
              <a:rPr lang="en-US" sz="1600" dirty="0"/>
              <a:t> </a:t>
            </a:r>
            <a:r>
              <a:rPr lang="en-US" sz="1600" dirty="0" err="1"/>
              <a:t>macroparticles</a:t>
            </a:r>
            <a:r>
              <a:rPr lang="en-US" sz="1600" dirty="0"/>
              <a:t>, 3D (sliced) space charge, and transverse and longitudinal impedances. Its unrealistic limitations are</a:t>
            </a:r>
          </a:p>
          <a:p>
            <a:pPr marL="285750" indent="-285750" algn="just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barrier cavities and</a:t>
            </a:r>
          </a:p>
          <a:p>
            <a:pPr marL="285750" indent="-285750" algn="just">
              <a:lnSpc>
                <a:spcPct val="90000"/>
              </a:lnSpc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artificial bumps for painting.</a:t>
            </a:r>
          </a:p>
          <a:p>
            <a:pPr algn="just">
              <a:lnSpc>
                <a:spcPct val="90000"/>
              </a:lnSpc>
            </a:pPr>
            <a:r>
              <a:rPr lang="en-US" sz="1600" dirty="0"/>
              <a:t>Looks good! Just need to implement real injection painting using the kickers and to use existing RF cavities</a:t>
            </a:r>
          </a:p>
        </p:txBody>
      </p:sp>
    </p:spTree>
    <p:extLst>
      <p:ext uri="{BB962C8B-B14F-4D97-AF65-F5344CB8AC3E}">
        <p14:creationId xmlns:p14="http://schemas.microsoft.com/office/powerpoint/2010/main" val="1412494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</a:t>
            </a:r>
            <a:r>
              <a:rPr lang="en-US" dirty="0" err="1"/>
              <a:t>Ccavities</a:t>
            </a:r>
            <a:r>
              <a:rPr lang="en-US" dirty="0"/>
              <a:t> -&gt; existing 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066800"/>
            <a:ext cx="8642640" cy="4637375"/>
          </a:xfrm>
        </p:spPr>
        <p:txBody>
          <a:bodyPr/>
          <a:lstStyle/>
          <a:p>
            <a:r>
              <a:rPr lang="en-US" dirty="0"/>
              <a:t>In the original (2003-2006) studies, barrier cavities were necessary to maintain self-consistency</a:t>
            </a:r>
          </a:p>
          <a:p>
            <a:r>
              <a:rPr lang="en-US" dirty="0"/>
              <a:t>The design SNS ring RF cavities were to operate with 40 kV first harmonic and 20 kV second harmonic voltages, which destroyed the uniform density beam current profile.</a:t>
            </a:r>
          </a:p>
          <a:p>
            <a:r>
              <a:rPr lang="en-US" dirty="0"/>
              <a:t>Today, we actually operate with much smaller (&lt;10 kV) ring RF voltages</a:t>
            </a:r>
          </a:p>
          <a:p>
            <a:r>
              <a:rPr lang="en-US" dirty="0"/>
              <a:t>When we apply these operating voltages in the self-consistent beam simulations, self-consistency survives</a:t>
            </a:r>
          </a:p>
          <a:p>
            <a:r>
              <a:rPr lang="en-US" dirty="0"/>
              <a:t>The remaining results to be presented were calculated using 4 kV first harmonic and 4 kV second harmonic RF voltages</a:t>
            </a:r>
          </a:p>
        </p:txBody>
      </p:sp>
    </p:spTree>
    <p:extLst>
      <p:ext uri="{BB962C8B-B14F-4D97-AF65-F5344CB8AC3E}">
        <p14:creationId xmlns:p14="http://schemas.microsoft.com/office/powerpoint/2010/main" val="1918957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Effect of dual harmonic RF cavities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8120" y="4136943"/>
            <a:ext cx="43165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RF</a:t>
            </a:r>
            <a:r>
              <a:rPr lang="en-US" sz="2000" dirty="0">
                <a:solidFill>
                  <a:srgbClr val="FF0000"/>
                </a:solidFill>
              </a:rPr>
              <a:t> = 4kV (both harmonics)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000" dirty="0"/>
              <a:t>Longitudinal profiles peak up somewhat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000" dirty="0"/>
              <a:t>Little effect on transverse properties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0889" y="998633"/>
            <a:ext cx="7240209" cy="5442627"/>
            <a:chOff x="620889" y="998633"/>
            <a:chExt cx="7240209" cy="5678311"/>
          </a:xfrm>
        </p:grpSpPr>
        <p:pic>
          <p:nvPicPr>
            <p:cNvPr id="4" name="Picture 3" descr="R0019_Emit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45" y="998634"/>
              <a:ext cx="3898699" cy="2729089"/>
            </a:xfrm>
            <a:prstGeom prst="rect">
              <a:avLst/>
            </a:prstGeom>
          </p:spPr>
        </p:pic>
        <p:pic>
          <p:nvPicPr>
            <p:cNvPr id="7" name="Picture 6" descr="R0019_Longitudina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89" y="3891411"/>
              <a:ext cx="3979333" cy="278553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998633"/>
              <a:ext cx="3898698" cy="2729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721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njection.png"/>
          <p:cNvPicPr>
            <a:picLocks noChangeAspect="1"/>
          </p:cNvPicPr>
          <p:nvPr/>
        </p:nvPicPr>
        <p:blipFill rotWithShape="1">
          <a:blip r:embed="rId2"/>
          <a:srcRect t="52106" r="25182" b="30116"/>
          <a:stretch/>
        </p:blipFill>
        <p:spPr>
          <a:xfrm>
            <a:off x="2879155" y="1146993"/>
            <a:ext cx="6135397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Simulate real injection painting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1664" y="3197578"/>
            <a:ext cx="8621891" cy="2973212"/>
            <a:chOff x="225776" y="1772356"/>
            <a:chExt cx="8621891" cy="2973212"/>
          </a:xfrm>
        </p:grpSpPr>
        <p:pic>
          <p:nvPicPr>
            <p:cNvPr id="4" name="Picture 3" descr="R0012_13_Emit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76" y="1772357"/>
              <a:ext cx="4219223" cy="2953456"/>
            </a:xfrm>
            <a:prstGeom prst="rect">
              <a:avLst/>
            </a:prstGeom>
          </p:spPr>
        </p:pic>
        <p:pic>
          <p:nvPicPr>
            <p:cNvPr id="5" name="Picture 4" descr="R0012_13_Correlation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222" y="1772356"/>
              <a:ext cx="4247445" cy="297321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9415" y="1673758"/>
            <a:ext cx="2460930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200" dirty="0"/>
              <a:t>Quadrupole fringe</a:t>
            </a:r>
          </a:p>
          <a:p>
            <a:pPr algn="just">
              <a:lnSpc>
                <a:spcPct val="90000"/>
              </a:lnSpc>
            </a:pPr>
            <a:r>
              <a:rPr lang="en-US" sz="2200" dirty="0"/>
              <a:t>fields could be the</a:t>
            </a:r>
          </a:p>
          <a:p>
            <a:pPr algn="just">
              <a:lnSpc>
                <a:spcPct val="90000"/>
              </a:lnSpc>
            </a:pPr>
            <a:r>
              <a:rPr lang="en-US" sz="2200" dirty="0"/>
              <a:t>show stopper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217333" y="4487333"/>
            <a:ext cx="2413000" cy="1185335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66027" y="4840112"/>
            <a:ext cx="87750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Uh-oh!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2631" y="904782"/>
            <a:ext cx="17491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Quad doublets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5767752" y="1246414"/>
            <a:ext cx="797169" cy="902790"/>
          </a:xfrm>
          <a:prstGeom prst="line">
            <a:avLst/>
          </a:prstGeom>
          <a:ln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02631" y="1246414"/>
            <a:ext cx="865121" cy="902791"/>
          </a:xfrm>
          <a:prstGeom prst="line">
            <a:avLst/>
          </a:prstGeom>
          <a:ln>
            <a:solidFill>
              <a:srgbClr val="FF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64477" y="2637443"/>
            <a:ext cx="23647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Ring injection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2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Mitigating fringe fields from quad doublets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25414"/>
            <a:ext cx="8642640" cy="4536831"/>
          </a:xfrm>
        </p:spPr>
        <p:txBody>
          <a:bodyPr/>
          <a:lstStyle/>
          <a:p>
            <a:r>
              <a:rPr lang="en-US" dirty="0"/>
              <a:t>Injection painting </a:t>
            </a:r>
            <a:r>
              <a:rPr lang="en-US" dirty="0">
                <a:cs typeface="Arial" charset="0"/>
              </a:rPr>
              <a:t>→</a:t>
            </a:r>
            <a:r>
              <a:rPr lang="en-US" dirty="0"/>
              <a:t> Off-axis beam passage through quad doublets in injection straight section </a:t>
            </a:r>
            <a:r>
              <a:rPr lang="en-US" dirty="0">
                <a:cs typeface="Arial" charset="0"/>
              </a:rPr>
              <a:t>→</a:t>
            </a:r>
            <a:r>
              <a:rPr lang="en-US" dirty="0"/>
              <a:t> fringe fields </a:t>
            </a:r>
            <a:r>
              <a:rPr lang="en-US" dirty="0">
                <a:cs typeface="Arial" charset="0"/>
              </a:rPr>
              <a:t>→</a:t>
            </a:r>
            <a:r>
              <a:rPr lang="en-US" dirty="0"/>
              <a:t> self-consistency lost</a:t>
            </a:r>
          </a:p>
          <a:p>
            <a:r>
              <a:rPr lang="en-US" dirty="0"/>
              <a:t>Lots of numerical studies led to following measures:</a:t>
            </a:r>
          </a:p>
          <a:p>
            <a:pPr lvl="1"/>
            <a:r>
              <a:rPr lang="en-US" dirty="0"/>
              <a:t>Move foil and injection spot in and down by 1.6 cm to allow smaller injection painting bump</a:t>
            </a:r>
          </a:p>
          <a:p>
            <a:pPr lvl="1"/>
            <a:r>
              <a:rPr lang="en-US" dirty="0"/>
              <a:t>Increase fields in injection chicane dipoles by 20% to provide more of the injection bump inside the doublets, hence reducing the painting bump further</a:t>
            </a:r>
          </a:p>
          <a:p>
            <a:pPr lvl="1"/>
            <a:r>
              <a:rPr lang="en-US" dirty="0"/>
              <a:t>Paint a smaller beam (60% size) in the transverse dimensions to reduce the painting swings further</a:t>
            </a:r>
          </a:p>
          <a:p>
            <a:r>
              <a:rPr lang="en-US" dirty="0"/>
              <a:t>The following results are for this final best case</a:t>
            </a:r>
          </a:p>
        </p:txBody>
      </p:sp>
    </p:spTree>
    <p:extLst>
      <p:ext uri="{BB962C8B-B14F-4D97-AF65-F5344CB8AC3E}">
        <p14:creationId xmlns:p14="http://schemas.microsoft.com/office/powerpoint/2010/main" val="27445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why do we care?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83" y="721730"/>
            <a:ext cx="8642640" cy="5193324"/>
          </a:xfrm>
        </p:spPr>
        <p:txBody>
          <a:bodyPr/>
          <a:lstStyle/>
          <a:p>
            <a:r>
              <a:rPr lang="en-US" dirty="0"/>
              <a:t>New type of beam distribution. Has never been realized.</a:t>
            </a:r>
          </a:p>
          <a:p>
            <a:r>
              <a:rPr lang="en-US" dirty="0"/>
              <a:t>They suppress space-charge induced halo growth and the associated beam loss </a:t>
            </a:r>
            <a:r>
              <a:rPr lang="en-US" dirty="0">
                <a:cs typeface="Arial" charset="0"/>
              </a:rPr>
              <a:t>→</a:t>
            </a:r>
            <a:r>
              <a:rPr lang="en-US" dirty="0"/>
              <a:t> reduced beam loss in high intensity rings</a:t>
            </a:r>
          </a:p>
          <a:p>
            <a:r>
              <a:rPr lang="en-US" dirty="0"/>
              <a:t>The beam density is more uniform</a:t>
            </a:r>
            <a:r>
              <a:rPr lang="en-US" dirty="0">
                <a:cs typeface="Arial" charset="0"/>
              </a:rPr>
              <a:t> →</a:t>
            </a:r>
            <a:r>
              <a:rPr lang="en-US" dirty="0"/>
              <a:t> better for targets</a:t>
            </a:r>
          </a:p>
          <a:p>
            <a:r>
              <a:rPr lang="en-US" dirty="0"/>
              <a:t>They can be manipulated to give flat beams when space charge effects are weak </a:t>
            </a:r>
            <a:r>
              <a:rPr lang="en-US" dirty="0">
                <a:cs typeface="Arial" charset="0"/>
              </a:rPr>
              <a:t>→</a:t>
            </a:r>
            <a:r>
              <a:rPr lang="en-US" dirty="0"/>
              <a:t> increased collision rates for colliders and heavy ion fusion applications</a:t>
            </a:r>
          </a:p>
          <a:p>
            <a:r>
              <a:rPr lang="en-US" dirty="0"/>
              <a:t>Until recently work was highly theoretical and assumed an ideal ring</a:t>
            </a:r>
          </a:p>
          <a:p>
            <a:r>
              <a:rPr lang="en-US" dirty="0"/>
              <a:t>Can these distributions be created in a real-life ring like SNS?</a:t>
            </a:r>
          </a:p>
          <a:p>
            <a:r>
              <a:rPr lang="en-US" dirty="0"/>
              <a:t>DOE BES grant for $1M awarded June 2016</a:t>
            </a:r>
          </a:p>
        </p:txBody>
      </p:sp>
    </p:spTree>
    <p:extLst>
      <p:ext uri="{BB962C8B-B14F-4D97-AF65-F5344CB8AC3E}">
        <p14:creationId xmlns:p14="http://schemas.microsoft.com/office/powerpoint/2010/main" val="1552192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Present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1009638"/>
            <a:ext cx="3833447" cy="2683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62" y="1009638"/>
            <a:ext cx="3833446" cy="2683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3693050"/>
            <a:ext cx="3710354" cy="2597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4477" y="3760374"/>
            <a:ext cx="4411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2000" dirty="0"/>
              <a:t>Transverse profiles agree with self-consistent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2000" dirty="0"/>
              <a:t>Current profile is reasonably flat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2000" dirty="0"/>
              <a:t>Emittances are broadened because of effects of linac beam spot size and small painted beam</a:t>
            </a:r>
          </a:p>
        </p:txBody>
      </p:sp>
    </p:spTree>
    <p:extLst>
      <p:ext uri="{BB962C8B-B14F-4D97-AF65-F5344CB8AC3E}">
        <p14:creationId xmlns:p14="http://schemas.microsoft.com/office/powerpoint/2010/main" val="127177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Present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0" y="1002022"/>
            <a:ext cx="3833446" cy="2683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78" y="3587262"/>
            <a:ext cx="3825200" cy="2677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0" y="3587262"/>
            <a:ext cx="3833446" cy="2683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7187" y="980179"/>
            <a:ext cx="4320402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Transverse beam spot is round with very uniform density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X-Y’ and Y-X’ remain correlated, although significant spreading occurs for small injected beam</a:t>
            </a:r>
          </a:p>
        </p:txBody>
      </p:sp>
    </p:spTree>
    <p:extLst>
      <p:ext uri="{BB962C8B-B14F-4D97-AF65-F5344CB8AC3E}">
        <p14:creationId xmlns:p14="http://schemas.microsoft.com/office/powerpoint/2010/main" val="835851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Present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5050" y="5464933"/>
            <a:ext cx="49236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>
                <a:solidFill>
                  <a:srgbClr val="0070C0"/>
                </a:solidFill>
              </a:rPr>
              <a:t>Beam density is very uniform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" y="670326"/>
            <a:ext cx="7372976" cy="51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7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Present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" y="1137138"/>
            <a:ext cx="3985846" cy="2790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77" y="1137138"/>
            <a:ext cx="3985845" cy="2790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045" y="4121351"/>
            <a:ext cx="7938585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Injection kicker waveforms are easily achievable with modification to allow power supplies to change signs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Because a small beam is injected, foil hits by circulating particles are high at 58 foil hits / proton in 1060 turns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The calculated losses are 5.7e-04, mostly in the injection and collimation regions</a:t>
            </a:r>
          </a:p>
        </p:txBody>
      </p:sp>
    </p:spTree>
    <p:extLst>
      <p:ext uri="{BB962C8B-B14F-4D97-AF65-F5344CB8AC3E}">
        <p14:creationId xmlns:p14="http://schemas.microsoft.com/office/powerpoint/2010/main" val="1094266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944567" cy="877163"/>
          </a:xfrm>
        </p:spPr>
        <p:txBody>
          <a:bodyPr/>
          <a:lstStyle/>
          <a:p>
            <a:r>
              <a:rPr lang="en-US" dirty="0"/>
              <a:t>Ring modifications required for this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83" y="986247"/>
            <a:ext cx="8642640" cy="2184466"/>
          </a:xfrm>
        </p:spPr>
        <p:txBody>
          <a:bodyPr/>
          <a:lstStyle/>
          <a:p>
            <a:r>
              <a:rPr lang="en-US" dirty="0"/>
              <a:t>Add two solenoid magnets in locations where the horizontal and vertical betatron functions are equal</a:t>
            </a:r>
          </a:p>
          <a:p>
            <a:r>
              <a:rPr lang="en-US" dirty="0"/>
              <a:t>Modify injection kickers to be bipolar (two horizontal and one vertical, but may be able to optimize this)</a:t>
            </a:r>
          </a:p>
        </p:txBody>
      </p:sp>
      <p:pic>
        <p:nvPicPr>
          <p:cNvPr id="4" name="Picture 3" descr="Injection.png"/>
          <p:cNvPicPr>
            <a:picLocks noChangeAspect="1"/>
          </p:cNvPicPr>
          <p:nvPr/>
        </p:nvPicPr>
        <p:blipFill>
          <a:blip r:embed="rId2"/>
          <a:srcRect t="52106" b="30116"/>
          <a:stretch>
            <a:fillRect/>
          </a:stretch>
        </p:blipFill>
        <p:spPr>
          <a:xfrm>
            <a:off x="635293" y="3703894"/>
            <a:ext cx="820043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4093" y="3075709"/>
            <a:ext cx="2286000" cy="73866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Upgrade H1, H2, V3, injection kicker power supplies to be bipolar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11695" y="3843284"/>
            <a:ext cx="533399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930693" y="3843284"/>
            <a:ext cx="91440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45293" y="3843284"/>
            <a:ext cx="228600" cy="914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64093" y="5267262"/>
            <a:ext cx="23647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Ring injection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9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7226" y="1007495"/>
            <a:ext cx="7499838" cy="5304293"/>
            <a:chOff x="397226" y="1007495"/>
            <a:chExt cx="7499838" cy="5815562"/>
          </a:xfrm>
        </p:grpSpPr>
        <p:grpSp>
          <p:nvGrpSpPr>
            <p:cNvPr id="2" name="Group 1"/>
            <p:cNvGrpSpPr/>
            <p:nvPr/>
          </p:nvGrpSpPr>
          <p:grpSpPr>
            <a:xfrm>
              <a:off x="397226" y="1007495"/>
              <a:ext cx="7499838" cy="5241192"/>
              <a:chOff x="38100" y="-165100"/>
              <a:chExt cx="8357876" cy="62117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00" y="-165100"/>
                <a:ext cx="8357876" cy="621171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alphaModFix amt="49000"/>
              </a:blip>
              <a:stretch>
                <a:fillRect/>
              </a:stretch>
            </p:blipFill>
            <p:spPr>
              <a:xfrm>
                <a:off x="1418481" y="1026168"/>
                <a:ext cx="6565113" cy="2590194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2298710" y="1365956"/>
                <a:ext cx="0" cy="346427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6982173" y="1365956"/>
                <a:ext cx="0" cy="346427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2213126" y="1663676"/>
                <a:ext cx="155959" cy="17082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904193" y="1663676"/>
                <a:ext cx="155959" cy="17082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86529" y="4775626"/>
                <a:ext cx="20448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Solenoid placement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1.5 T, 0.5 m long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605262" y="6176726"/>
              <a:ext cx="43652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Note: beam is left to right on MADX plot</a:t>
              </a:r>
              <a:r>
                <a:rPr lang="en-US"/>
                <a:t>, </a:t>
              </a:r>
              <a:br>
                <a:rPr lang="en-US"/>
              </a:br>
              <a:r>
                <a:rPr lang="en-US"/>
                <a:t>right </a:t>
              </a:r>
              <a:r>
                <a:rPr lang="en-US" dirty="0"/>
                <a:t>to left on CAD image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877163"/>
          </a:xfrm>
        </p:spPr>
        <p:txBody>
          <a:bodyPr/>
          <a:lstStyle/>
          <a:p>
            <a:r>
              <a:rPr lang="en-US" dirty="0"/>
              <a:t>Ring RF area modifications – add two solenoid magnets</a:t>
            </a:r>
          </a:p>
        </p:txBody>
      </p:sp>
    </p:spTree>
    <p:extLst>
      <p:ext uri="{BB962C8B-B14F-4D97-AF65-F5344CB8AC3E}">
        <p14:creationId xmlns:p14="http://schemas.microsoft.com/office/powerpoint/2010/main" val="926338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031630"/>
            <a:ext cx="8642640" cy="5052647"/>
          </a:xfrm>
        </p:spPr>
        <p:txBody>
          <a:bodyPr/>
          <a:lstStyle/>
          <a:p>
            <a:r>
              <a:rPr lang="en-US" dirty="0"/>
              <a:t>Computational studies indicate that a self-consistent beam can be created in SNS if</a:t>
            </a:r>
          </a:p>
          <a:p>
            <a:pPr lvl="1"/>
            <a:r>
              <a:rPr lang="en-US" dirty="0"/>
              <a:t>the foil and injection spot can be moved 1.6 cm toward the closed orbit in each transverse direction,</a:t>
            </a:r>
          </a:p>
          <a:p>
            <a:pPr lvl="1"/>
            <a:r>
              <a:rPr lang="en-US" dirty="0"/>
              <a:t>three injection kicker power supplies are reconfigured to allow sign changes in the waveforms,</a:t>
            </a:r>
          </a:p>
          <a:p>
            <a:pPr lvl="1"/>
            <a:r>
              <a:rPr lang="en-US" dirty="0"/>
              <a:t>the injection chicane dipole magnet currents are increased by 20%, and</a:t>
            </a:r>
          </a:p>
          <a:p>
            <a:pPr lvl="1"/>
            <a:r>
              <a:rPr lang="en-US" dirty="0"/>
              <a:t>a pair of solenoids is added to one of the straight sections.</a:t>
            </a:r>
          </a:p>
          <a:p>
            <a:r>
              <a:rPr lang="en-US" dirty="0"/>
              <a:t>Next steps will be to check the feasibility of the above changes, to study their impact on the SNS waste beams, and to further explore the validity of the simulations – especially their dependence on the fringe field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8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01970"/>
            <a:ext cx="8642640" cy="4602206"/>
          </a:xfrm>
        </p:spPr>
        <p:txBody>
          <a:bodyPr/>
          <a:lstStyle/>
          <a:p>
            <a:r>
              <a:rPr lang="en-US" dirty="0"/>
              <a:t>If we can show that self consistent beam distributions can be practically realized, and if they perform as expected, </a:t>
            </a:r>
          </a:p>
          <a:p>
            <a:pPr lvl="1"/>
            <a:r>
              <a:rPr lang="en-US" dirty="0"/>
              <a:t>it should be possible to lower the beam loss in high intensity rings</a:t>
            </a:r>
          </a:p>
          <a:p>
            <a:pPr lvl="1"/>
            <a:r>
              <a:rPr lang="en-US" dirty="0"/>
              <a:t>improve beam distributions on targets</a:t>
            </a:r>
          </a:p>
          <a:p>
            <a:pPr lvl="1"/>
            <a:r>
              <a:rPr lang="en-US" dirty="0"/>
              <a:t>improve collision rates in colliders and heavy ion fusion machines</a:t>
            </a:r>
          </a:p>
          <a:p>
            <a:r>
              <a:rPr lang="en-US" dirty="0"/>
              <a:t>We are close to showing that we can create these distributions in the SNS ring</a:t>
            </a:r>
          </a:p>
          <a:p>
            <a:r>
              <a:rPr lang="en-US" dirty="0"/>
              <a:t>Some modifications will be required</a:t>
            </a:r>
          </a:p>
          <a:p>
            <a:pPr lvl="1"/>
            <a:r>
              <a:rPr lang="en-US" dirty="0"/>
              <a:t>Injection kicker modifications to be bipolar</a:t>
            </a:r>
          </a:p>
          <a:p>
            <a:pPr lvl="1"/>
            <a:r>
              <a:rPr lang="en-US" dirty="0"/>
              <a:t>Add two solenoid magnets</a:t>
            </a:r>
          </a:p>
          <a:p>
            <a:pPr lvl="1"/>
            <a:r>
              <a:rPr lang="en-US" dirty="0"/>
              <a:t>Move injection point 1.6 cm in and down</a:t>
            </a:r>
          </a:p>
        </p:txBody>
      </p:sp>
    </p:spTree>
    <p:extLst>
      <p:ext uri="{BB962C8B-B14F-4D97-AF65-F5344CB8AC3E}">
        <p14:creationId xmlns:p14="http://schemas.microsoft.com/office/powerpoint/2010/main" val="1310360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4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Early work: references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79" y="1014870"/>
            <a:ext cx="8642640" cy="5052907"/>
          </a:xfrm>
        </p:spPr>
        <p:txBody>
          <a:bodyPr/>
          <a:lstStyle/>
          <a:p>
            <a:r>
              <a:rPr lang="en-US" sz="1800" dirty="0"/>
              <a:t>The tangible results of this early work were published in a journal article and in several conference proceedings:</a:t>
            </a:r>
          </a:p>
          <a:p>
            <a:pPr lvl="1"/>
            <a:r>
              <a:rPr lang="en-US" sz="1400" dirty="0"/>
              <a:t>“Self-consistent Time Dependent Two Dimensional and Three Dimensional Space Charge Distributions with Linear Force”, V. </a:t>
            </a:r>
            <a:r>
              <a:rPr lang="en-US" sz="1400" dirty="0" err="1"/>
              <a:t>Danilov</a:t>
            </a:r>
            <a:r>
              <a:rPr lang="en-US" sz="1400" dirty="0"/>
              <a:t>, S. </a:t>
            </a:r>
            <a:r>
              <a:rPr lang="en-US" sz="1400" dirty="0" err="1"/>
              <a:t>Cousineau</a:t>
            </a:r>
            <a:r>
              <a:rPr lang="en-US" sz="1400" dirty="0"/>
              <a:t>, S. Henderson, and J. Holmes,</a:t>
            </a:r>
            <a:r>
              <a:rPr lang="en-US" sz="1400" i="1" dirty="0"/>
              <a:t> Physical Review Special Topics – Accelerators and Beams </a:t>
            </a:r>
            <a:r>
              <a:rPr lang="en-US" sz="1400" b="1" dirty="0"/>
              <a:t>6</a:t>
            </a:r>
            <a:r>
              <a:rPr lang="en-US" sz="1400" dirty="0"/>
              <a:t>, (2003) 094202.  URL: http://</a:t>
            </a:r>
            <a:r>
              <a:rPr lang="en-US" sz="1400" dirty="0" err="1"/>
              <a:t>link.aps.org</a:t>
            </a:r>
            <a:r>
              <a:rPr lang="en-US" sz="1400" dirty="0"/>
              <a:t>/abstract/PRSTAB/v6/i9/e094202</a:t>
            </a:r>
          </a:p>
          <a:p>
            <a:pPr lvl="1"/>
            <a:r>
              <a:rPr lang="en-US" sz="1400" dirty="0"/>
              <a:t>“Injection Schemes for Self Consistent Space Charge Distributions”, </a:t>
            </a:r>
            <a:r>
              <a:rPr lang="en-US" sz="1400" dirty="0" err="1"/>
              <a:t>Viatcheslav</a:t>
            </a:r>
            <a:r>
              <a:rPr lang="en-US" sz="1400" dirty="0"/>
              <a:t> V. </a:t>
            </a:r>
            <a:r>
              <a:rPr lang="en-US" sz="1400" dirty="0" err="1"/>
              <a:t>Danilov</a:t>
            </a:r>
            <a:r>
              <a:rPr lang="en-US" sz="1400" dirty="0"/>
              <a:t>, Sarah M. </a:t>
            </a:r>
            <a:r>
              <a:rPr lang="en-US" sz="1400" dirty="0" err="1"/>
              <a:t>Cousineau</a:t>
            </a:r>
            <a:r>
              <a:rPr lang="en-US" sz="1400" dirty="0"/>
              <a:t>, Stuart Henderson, Jeffrey Alan Holmes, and Michael Plum, </a:t>
            </a:r>
            <a:r>
              <a:rPr lang="en-US" sz="1400" i="1" dirty="0"/>
              <a:t>in Proceedings of the European Particle Accelerator Conference (EPAC04), Lucerne, Switzerland, 2004</a:t>
            </a:r>
            <a:r>
              <a:rPr lang="en-US" sz="1400" dirty="0"/>
              <a:t>.</a:t>
            </a:r>
          </a:p>
          <a:p>
            <a:pPr lvl="1"/>
            <a:r>
              <a:rPr lang="en-US" sz="1400" dirty="0"/>
              <a:t>“Painting Self-Consistent Beam Distributions in Rings” J. A. Holmes, V. V. </a:t>
            </a:r>
            <a:r>
              <a:rPr lang="en-US" sz="1400" dirty="0" err="1"/>
              <a:t>Danilov</a:t>
            </a:r>
            <a:r>
              <a:rPr lang="en-US" sz="1400" dirty="0"/>
              <a:t>, and S. </a:t>
            </a:r>
            <a:r>
              <a:rPr lang="en-US" sz="1400" dirty="0" err="1"/>
              <a:t>Cousineau</a:t>
            </a:r>
            <a:r>
              <a:rPr lang="en-US" sz="1400" dirty="0"/>
              <a:t>, </a:t>
            </a:r>
            <a:r>
              <a:rPr lang="en-US" sz="1400" i="1" dirty="0"/>
              <a:t>in 33</a:t>
            </a:r>
            <a:r>
              <a:rPr lang="en-US" sz="1400" i="1" baseline="30000" dirty="0"/>
              <a:t>rd</a:t>
            </a:r>
            <a:r>
              <a:rPr lang="en-US" sz="1400" i="1" dirty="0"/>
              <a:t> ICFA Advanced Beam Dynamics Workshop on High Intensity and High Brightness Hadron Beams, </a:t>
            </a:r>
            <a:r>
              <a:rPr lang="en-US" sz="1400" i="1" dirty="0" err="1"/>
              <a:t>Bensheim</a:t>
            </a:r>
            <a:r>
              <a:rPr lang="en-US" sz="1400" i="1" dirty="0"/>
              <a:t>, Germany, 2004</a:t>
            </a:r>
            <a:r>
              <a:rPr lang="en-US" sz="1400" dirty="0"/>
              <a:t>.</a:t>
            </a:r>
          </a:p>
          <a:p>
            <a:pPr lvl="1"/>
            <a:r>
              <a:rPr lang="en-US" sz="1400" dirty="0"/>
              <a:t>“Painting Self-Consistent Beam Distributions in Rings” J. A. Holmes, S. </a:t>
            </a:r>
            <a:r>
              <a:rPr lang="en-US" sz="1400" dirty="0" err="1"/>
              <a:t>Cousineau</a:t>
            </a:r>
            <a:r>
              <a:rPr lang="en-US" sz="1400" dirty="0"/>
              <a:t>, and V. V. </a:t>
            </a:r>
            <a:r>
              <a:rPr lang="en-US" sz="1400" dirty="0" err="1"/>
              <a:t>Danilov</a:t>
            </a:r>
            <a:r>
              <a:rPr lang="en-US" sz="1400" dirty="0"/>
              <a:t>,</a:t>
            </a:r>
            <a:r>
              <a:rPr lang="en-US" sz="1400" i="1" dirty="0"/>
              <a:t> in Proceedings of the 2005 Particle Accelerator Conference</a:t>
            </a:r>
            <a:r>
              <a:rPr lang="en-US" sz="1400" dirty="0"/>
              <a:t>, Knoxville TN, May 2005.</a:t>
            </a:r>
          </a:p>
          <a:p>
            <a:pPr lvl="1"/>
            <a:r>
              <a:rPr lang="en-US" sz="1400" dirty="0"/>
              <a:t>“RF Barrier Cavity Option for the SNS Ring Beam Power Upgrade” J. A. Holmes, S. M. </a:t>
            </a:r>
            <a:r>
              <a:rPr lang="en-US" sz="1400" dirty="0" err="1"/>
              <a:t>Cousineau</a:t>
            </a:r>
            <a:r>
              <a:rPr lang="en-US" sz="1400" dirty="0"/>
              <a:t>, V. V. </a:t>
            </a:r>
            <a:r>
              <a:rPr lang="en-US" sz="1400" dirty="0" err="1"/>
              <a:t>Danilov</a:t>
            </a:r>
            <a:r>
              <a:rPr lang="en-US" sz="1400" dirty="0"/>
              <a:t>, and A. P. </a:t>
            </a:r>
            <a:r>
              <a:rPr lang="en-US" sz="1400" dirty="0" err="1"/>
              <a:t>Shishlo</a:t>
            </a:r>
            <a:r>
              <a:rPr lang="en-US" sz="1400" dirty="0"/>
              <a:t>, </a:t>
            </a:r>
            <a:r>
              <a:rPr lang="en-US" sz="1400" i="1" dirty="0"/>
              <a:t>in 39</a:t>
            </a:r>
            <a:r>
              <a:rPr lang="en-US" sz="1400" i="1" baseline="30000" dirty="0"/>
              <a:t>th</a:t>
            </a:r>
            <a:r>
              <a:rPr lang="en-US" sz="1400" i="1" dirty="0"/>
              <a:t> ICFA Advanced Beam Dynamics Workshop on High Intensity and High Brightness Hadron Beams, </a:t>
            </a:r>
            <a:r>
              <a:rPr lang="en-US" sz="1400" dirty="0"/>
              <a:t>Tsukuba, Japan, 2006.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672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Background – early work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932808"/>
            <a:ext cx="8642640" cy="5052907"/>
          </a:xfrm>
        </p:spPr>
        <p:txBody>
          <a:bodyPr/>
          <a:lstStyle/>
          <a:p>
            <a:r>
              <a:rPr lang="en-US" sz="2000" dirty="0"/>
              <a:t>From 2003-2006, S. Danilov and J. Holmes studied self-consistent distributions from a mathematical and computational standpoint</a:t>
            </a:r>
          </a:p>
          <a:p>
            <a:r>
              <a:rPr lang="en-US" sz="2000" dirty="0"/>
              <a:t>The idea was to find beam distributions satisfying the </a:t>
            </a:r>
            <a:r>
              <a:rPr lang="en-US" sz="2000" dirty="0" err="1"/>
              <a:t>Vlasov</a:t>
            </a:r>
            <a:r>
              <a:rPr lang="en-US" sz="2000" dirty="0"/>
              <a:t> equation</a:t>
            </a:r>
          </a:p>
          <a:p>
            <a:pPr lvl="1"/>
            <a:r>
              <a:rPr lang="en-US" dirty="0"/>
              <a:t>They are elliptical with uniform density in real n-dimensional space and</a:t>
            </a:r>
          </a:p>
          <a:p>
            <a:pPr lvl="1"/>
            <a:r>
              <a:rPr lang="en-US" dirty="0"/>
              <a:t>They retain these properties, shape and density, under all linear transport, even accounting for space charge forces.</a:t>
            </a:r>
          </a:p>
          <a:p>
            <a:r>
              <a:rPr lang="en-US" sz="2000" dirty="0"/>
              <a:t>We called these distributions self-consistent.</a:t>
            </a:r>
          </a:p>
          <a:p>
            <a:r>
              <a:rPr lang="en-US" sz="2000" dirty="0"/>
              <a:t>Prior to this work, the only known self-consistent distribution was the famous K-V. However, injecting a K-V distribution into a real accelerator is not feasible.</a:t>
            </a:r>
          </a:p>
          <a:p>
            <a:r>
              <a:rPr lang="en-US" sz="2000" dirty="0"/>
              <a:t>Our goal: Find self consistent distributions that could be practically achieved in a real-life ring, and that would be robust under real transport, space charge effects, nonlinearities, impedances, and other loss mechanisms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709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First results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814063"/>
            <a:ext cx="8642640" cy="5052907"/>
          </a:xfrm>
        </p:spPr>
        <p:txBody>
          <a:bodyPr/>
          <a:lstStyle/>
          <a:p>
            <a:r>
              <a:rPr lang="en-US" sz="2000" dirty="0"/>
              <a:t>The initial 2003 journal article was mainly a mathematical exercise. It showed:</a:t>
            </a:r>
          </a:p>
          <a:p>
            <a:pPr lvl="1"/>
            <a:r>
              <a:rPr lang="en-US" dirty="0"/>
              <a:t>How to construct these distributions</a:t>
            </a:r>
          </a:p>
          <a:p>
            <a:pPr lvl="1"/>
            <a:r>
              <a:rPr lang="en-US" dirty="0"/>
              <a:t>Included an idealized ORBIT simulation of injection of a 2D self-consistent distribution including space charge into a linearized SNS lattice as a coasting beam (no gap, no ring RF, only linear magnets).</a:t>
            </a:r>
          </a:p>
          <a:p>
            <a:r>
              <a:rPr lang="en-US" sz="2000" dirty="0"/>
              <a:t>Some conditions had to be met to inject the distribution:</a:t>
            </a:r>
          </a:p>
          <a:p>
            <a:pPr lvl="1"/>
            <a:r>
              <a:rPr lang="en-US" dirty="0"/>
              <a:t>The painted horizontal and vertical emittances had to increase linearly in time in order to yield constant charge density.</a:t>
            </a:r>
          </a:p>
          <a:p>
            <a:pPr lvl="1"/>
            <a:r>
              <a:rPr lang="en-US" dirty="0"/>
              <a:t>The horizontal and vertical tunes had to be equal during injection.</a:t>
            </a:r>
          </a:p>
          <a:p>
            <a:pPr lvl="1"/>
            <a:r>
              <a:rPr lang="en-US" dirty="0"/>
              <a:t>The painted horizontal and vertical phases had to differ by 90°</a:t>
            </a:r>
          </a:p>
          <a:p>
            <a:pPr lvl="1"/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85" y="4812476"/>
            <a:ext cx="5997039" cy="14561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141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First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754944"/>
            <a:ext cx="8296156" cy="5602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634" y="1430216"/>
            <a:ext cx="19800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Improper phasing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9475" y="1430216"/>
            <a:ext cx="16722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Unequal tunes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0753" y="4513384"/>
            <a:ext cx="18517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Equal tunes and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Proper phasing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8806" y="4638033"/>
            <a:ext cx="281359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Linear </a:t>
            </a:r>
            <a:r>
              <a:rPr lang="en-US"/>
              <a:t>Emittance Painting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17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577081"/>
          </a:xfrm>
        </p:spPr>
        <p:txBody>
          <a:bodyPr/>
          <a:lstStyle/>
          <a:p>
            <a:r>
              <a:rPr lang="en-US" sz="3600" dirty="0"/>
              <a:t>Subsequent studies (still early work)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85335"/>
            <a:ext cx="8642640" cy="4783665"/>
          </a:xfrm>
        </p:spPr>
        <p:txBody>
          <a:bodyPr/>
          <a:lstStyle/>
          <a:p>
            <a:r>
              <a:rPr lang="en-US" dirty="0"/>
              <a:t>Chromaticity, nonlinearities, and fringe fields were introduced:</a:t>
            </a:r>
          </a:p>
          <a:p>
            <a:pPr lvl="1"/>
            <a:r>
              <a:rPr lang="en-US" sz="2400" dirty="0"/>
              <a:t>Self consistency was destroyed due to the coupling of two degenerate </a:t>
            </a:r>
            <a:r>
              <a:rPr lang="en-US" sz="2400" dirty="0" err="1"/>
              <a:t>eigensolutions</a:t>
            </a:r>
            <a:endParaRPr lang="en-US" sz="2400" dirty="0"/>
          </a:p>
          <a:p>
            <a:pPr lvl="1"/>
            <a:r>
              <a:rPr lang="en-US" sz="2400" dirty="0"/>
              <a:t>A pair of solenoids was introduced symmetrically into the RF straight section in order to break the degeneracy </a:t>
            </a:r>
          </a:p>
          <a:p>
            <a:r>
              <a:rPr lang="en-US" dirty="0"/>
              <a:t>The required injection kicker waveforms necessary to paint the {2,2} self-consistent distribution were worked out and shown to be feasible. However, this was not tested in ORBIT simulations, where only artificial bumps were employed</a:t>
            </a:r>
          </a:p>
          <a:p>
            <a:r>
              <a:rPr lang="en-US" dirty="0"/>
              <a:t>Impedances and bunched beams were also introduced</a:t>
            </a:r>
          </a:p>
        </p:txBody>
      </p:sp>
    </p:spTree>
    <p:extLst>
      <p:ext uri="{BB962C8B-B14F-4D97-AF65-F5344CB8AC3E}">
        <p14:creationId xmlns:p14="http://schemas.microsoft.com/office/powerpoint/2010/main" val="178130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7391400" cy="835613"/>
          </a:xfrm>
        </p:spPr>
        <p:txBody>
          <a:bodyPr/>
          <a:lstStyle/>
          <a:p>
            <a:r>
              <a:rPr lang="en-US" sz="2800" dirty="0"/>
              <a:t>Paint {2,2} distribution in SNS: nonlinear effects destroy self-consistency</a:t>
            </a:r>
          </a:p>
        </p:txBody>
      </p:sp>
      <p:pic>
        <p:nvPicPr>
          <p:cNvPr id="10547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30188"/>
            <a:ext cx="4152900" cy="2514600"/>
          </a:xfrm>
        </p:spPr>
      </p:pic>
      <p:pic>
        <p:nvPicPr>
          <p:cNvPr id="10547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130188"/>
            <a:ext cx="4152900" cy="2514600"/>
          </a:xfrm>
        </p:spPr>
      </p:pic>
      <p:pic>
        <p:nvPicPr>
          <p:cNvPr id="105479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797188"/>
            <a:ext cx="4152900" cy="2514600"/>
          </a:xfrm>
        </p:spPr>
      </p:pic>
      <p:pic>
        <p:nvPicPr>
          <p:cNvPr id="105480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3797188"/>
            <a:ext cx="4152900" cy="2514600"/>
          </a:xfrm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1050925" y="891376"/>
            <a:ext cx="6815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Linear</a:t>
            </a: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5318125" y="891376"/>
            <a:ext cx="12186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Fringe Fields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974725" y="3558376"/>
            <a:ext cx="10711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/>
              <a:t>Sextupoles</a:t>
            </a:r>
            <a:endParaRPr lang="en-US" sz="1400" dirty="0"/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5241925" y="3558376"/>
            <a:ext cx="23086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Fringe Fields + Sextupoles</a:t>
            </a:r>
          </a:p>
        </p:txBody>
      </p:sp>
    </p:spTree>
    <p:extLst>
      <p:ext uri="{BB962C8B-B14F-4D97-AF65-F5344CB8AC3E}">
        <p14:creationId xmlns:p14="http://schemas.microsoft.com/office/powerpoint/2010/main" val="68549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18911" y="0"/>
            <a:ext cx="7391400" cy="877163"/>
          </a:xfrm>
        </p:spPr>
        <p:txBody>
          <a:bodyPr/>
          <a:lstStyle/>
          <a:p>
            <a:r>
              <a:rPr lang="en-US" dirty="0"/>
              <a:t>Solution: include solenoids to split tunes and paint to an </a:t>
            </a:r>
            <a:r>
              <a:rPr lang="en-US" dirty="0" err="1"/>
              <a:t>eigenfunction</a:t>
            </a:r>
            <a:endParaRPr lang="en-US" dirty="0"/>
          </a:p>
        </p:txBody>
      </p:sp>
      <p:sp>
        <p:nvSpPr>
          <p:cNvPr id="107527" name="AutoShape 7"/>
          <p:cNvSpPr>
            <a:spLocks noGrp="1" noChangeAspect="1" noChangeArrowheads="1"/>
          </p:cNvSpPr>
          <p:nvPr>
            <p:ph sz="quarter" idx="1"/>
          </p:nvPr>
        </p:nvSpPr>
        <p:spPr>
          <a:xfrm>
            <a:off x="381000" y="1097820"/>
            <a:ext cx="4152900" cy="2514600"/>
          </a:xfrm>
        </p:spPr>
        <p:txBody>
          <a:bodyPr/>
          <a:lstStyle/>
          <a:p>
            <a:pPr algn="just"/>
            <a:r>
              <a:rPr lang="en-US" sz="1800" dirty="0"/>
              <a:t>For the same SNS case as the previous slide, include two solenoids symmetrically in RF straight section to split tunes and paint {2,2} distribution to one of the </a:t>
            </a:r>
            <a:r>
              <a:rPr lang="en-US" sz="1800" dirty="0" err="1"/>
              <a:t>eigenfunctions</a:t>
            </a:r>
            <a:endParaRPr lang="en-US" sz="1800" dirty="0"/>
          </a:p>
          <a:p>
            <a:pPr algn="just"/>
            <a:r>
              <a:rPr lang="en-US" sz="1800" dirty="0"/>
              <a:t>Results show painted beam in phase space and tune separation and spread of eigenvectors</a:t>
            </a:r>
          </a:p>
        </p:txBody>
      </p:sp>
      <p:pic>
        <p:nvPicPr>
          <p:cNvPr id="107528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097820"/>
            <a:ext cx="4152900" cy="2514600"/>
          </a:xfrm>
        </p:spPr>
      </p:pic>
      <p:pic>
        <p:nvPicPr>
          <p:cNvPr id="107529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764820"/>
            <a:ext cx="4152900" cy="2514600"/>
          </a:xfrm>
        </p:spPr>
      </p:pic>
      <p:pic>
        <p:nvPicPr>
          <p:cNvPr id="107530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3764820"/>
            <a:ext cx="4152900" cy="2514600"/>
          </a:xfrm>
        </p:spPr>
      </p:pic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5257800" y="140262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x-x</a:t>
            </a:r>
            <a:r>
              <a:rPr lang="en-US">
                <a:cs typeface="Arial" charset="0"/>
              </a:rPr>
              <a:t>'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5165725" y="4109308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y-y</a:t>
            </a:r>
            <a:r>
              <a:rPr lang="en-US">
                <a:cs typeface="Arial" charset="0"/>
              </a:rPr>
              <a:t>'</a:t>
            </a:r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1127125" y="4033108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Tunes</a:t>
            </a:r>
          </a:p>
        </p:txBody>
      </p:sp>
    </p:spTree>
    <p:extLst>
      <p:ext uri="{BB962C8B-B14F-4D97-AF65-F5344CB8AC3E}">
        <p14:creationId xmlns:p14="http://schemas.microsoft.com/office/powerpoint/2010/main" val="207574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944568" cy="484748"/>
          </a:xfrm>
        </p:spPr>
        <p:txBody>
          <a:bodyPr/>
          <a:lstStyle/>
          <a:p>
            <a:r>
              <a:rPr lang="en-US" dirty="0"/>
              <a:t>How to paint a self-consistent {2,2} distribution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727336"/>
              </p:ext>
            </p:extLst>
          </p:nvPr>
        </p:nvGraphicFramePr>
        <p:xfrm>
          <a:off x="352955" y="1242646"/>
          <a:ext cx="7337383" cy="529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Document" r:id="rId3" imgW="6197600" imgH="4470400" progId="Word.Document.12">
                  <p:embed/>
                </p:oleObj>
              </mc:Choice>
              <mc:Fallback>
                <p:oleObj name="Document" r:id="rId3" imgW="6197600" imgH="447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55" y="1242646"/>
                        <a:ext cx="7337383" cy="5293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HKick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71" y="1371600"/>
            <a:ext cx="3090333" cy="2163233"/>
          </a:xfrm>
          <a:prstGeom prst="rect">
            <a:avLst/>
          </a:prstGeom>
        </p:spPr>
      </p:pic>
      <p:pic>
        <p:nvPicPr>
          <p:cNvPr id="4" name="Picture 3" descr="VKick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72" y="3643490"/>
            <a:ext cx="3118553" cy="2182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433" y="878727"/>
            <a:ext cx="41601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Injection bump trajectories vs. distance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008" y="890702"/>
            <a:ext cx="33137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Injection kicker angles vs.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6891" y="2116744"/>
            <a:ext cx="12105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Beginning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9532" y="3984914"/>
            <a:ext cx="5950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94017004"/>
      </p:ext>
    </p:extLst>
  </p:cSld>
  <p:clrMapOvr>
    <a:masterClrMapping/>
  </p:clrMapOvr>
</p:sld>
</file>

<file path=ppt/theme/theme1.xml><?xml version="1.0" encoding="utf-8"?>
<a:theme xmlns:a="http://schemas.openxmlformats.org/drawingml/2006/main" name="AAC 2017 presentation templat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1148E9-6A60-411D-AFDE-DA9258D98C4B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presentation template</Template>
  <TotalTime>0</TotalTime>
  <Words>1742</Words>
  <Application>Microsoft Office PowerPoint</Application>
  <PresentationFormat>On-screen Show (4:3)</PresentationFormat>
  <Paragraphs>156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AAC 2017 presentation template</vt:lpstr>
      <vt:lpstr>Document</vt:lpstr>
      <vt:lpstr>Self-Consistent Beams in SNS</vt:lpstr>
      <vt:lpstr>Motivation – why do we care? </vt:lpstr>
      <vt:lpstr>Background – early work</vt:lpstr>
      <vt:lpstr>First results </vt:lpstr>
      <vt:lpstr>First results</vt:lpstr>
      <vt:lpstr>Subsequent studies (still early work)</vt:lpstr>
      <vt:lpstr>Paint {2,2} distribution in SNS: nonlinear effects destroy self-consistency</vt:lpstr>
      <vt:lpstr>Solution: include solenoids to split tunes and paint to an eigenfunction</vt:lpstr>
      <vt:lpstr>How to paint a self-consistent {2,2} distribution</vt:lpstr>
      <vt:lpstr> Barrier cavities → flat current profiles</vt:lpstr>
      <vt:lpstr> Barrier cavities: self-consistent beam injection</vt:lpstr>
      <vt:lpstr>Barrier cavities: self-consistent beams → uniform beam profiles at the target</vt:lpstr>
      <vt:lpstr>New work</vt:lpstr>
      <vt:lpstr>New work: starting where we left off</vt:lpstr>
      <vt:lpstr>Distributions</vt:lpstr>
      <vt:lpstr>Barrier Ccavities -&gt; existing RF</vt:lpstr>
      <vt:lpstr>Effect of dual harmonic RF cavities</vt:lpstr>
      <vt:lpstr>Simulate real injection painting</vt:lpstr>
      <vt:lpstr>Mitigating fringe fields from quad doublets</vt:lpstr>
      <vt:lpstr>Present results</vt:lpstr>
      <vt:lpstr>Present results</vt:lpstr>
      <vt:lpstr>Present results</vt:lpstr>
      <vt:lpstr>Present results</vt:lpstr>
      <vt:lpstr>Ring modifications required for this experiment</vt:lpstr>
      <vt:lpstr>Ring RF area modifications – add two solenoid magnets</vt:lpstr>
      <vt:lpstr>Conclusions and Next Steps</vt:lpstr>
      <vt:lpstr>Summary</vt:lpstr>
      <vt:lpstr>Extra Slides</vt:lpstr>
      <vt:lpstr>Early work: references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2017-02-16T18:49:11Z</cp:lastPrinted>
  <dcterms:created xsi:type="dcterms:W3CDTF">2017-02-09T17:47:03Z</dcterms:created>
  <dcterms:modified xsi:type="dcterms:W3CDTF">2017-03-06T21:18:39Z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