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31"/>
  </p:notesMasterIdLst>
  <p:handoutMasterIdLst>
    <p:handoutMasterId r:id="rId32"/>
  </p:handoutMasterIdLst>
  <p:sldIdLst>
    <p:sldId id="258" r:id="rId5"/>
    <p:sldId id="259" r:id="rId6"/>
    <p:sldId id="260" r:id="rId7"/>
    <p:sldId id="268" r:id="rId8"/>
    <p:sldId id="282" r:id="rId9"/>
    <p:sldId id="277" r:id="rId10"/>
    <p:sldId id="262" r:id="rId11"/>
    <p:sldId id="261" r:id="rId12"/>
    <p:sldId id="263" r:id="rId13"/>
    <p:sldId id="264" r:id="rId14"/>
    <p:sldId id="265" r:id="rId15"/>
    <p:sldId id="278" r:id="rId16"/>
    <p:sldId id="266" r:id="rId17"/>
    <p:sldId id="272" r:id="rId18"/>
    <p:sldId id="289" r:id="rId19"/>
    <p:sldId id="269" r:id="rId20"/>
    <p:sldId id="276" r:id="rId21"/>
    <p:sldId id="275" r:id="rId22"/>
    <p:sldId id="271" r:id="rId23"/>
    <p:sldId id="273" r:id="rId24"/>
    <p:sldId id="285" r:id="rId25"/>
    <p:sldId id="279" r:id="rId26"/>
    <p:sldId id="286" r:id="rId27"/>
    <p:sldId id="287" r:id="rId28"/>
    <p:sldId id="288" r:id="rId29"/>
    <p:sldId id="267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3" autoAdjust="0"/>
    <p:restoredTop sz="95339" autoAdjust="0"/>
  </p:normalViewPr>
  <p:slideViewPr>
    <p:cSldViewPr snapToGrid="0" showGuides="1">
      <p:cViewPr varScale="1">
        <p:scale>
          <a:sx n="79" d="100"/>
          <a:sy n="79" d="100"/>
        </p:scale>
        <p:origin x="924" y="64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106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99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 March 8-10,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37" r:id="rId3"/>
    <p:sldLayoutId id="2147483939" r:id="rId4"/>
    <p:sldLayoutId id="2147483940" r:id="rId5"/>
    <p:sldLayoutId id="2147483941" r:id="rId6"/>
    <p:sldLayoutId id="214748394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1167" y="235945"/>
            <a:ext cx="5617742" cy="877163"/>
          </a:xfrm>
        </p:spPr>
        <p:txBody>
          <a:bodyPr/>
          <a:lstStyle/>
          <a:p>
            <a:r>
              <a:rPr lang="en-US" dirty="0"/>
              <a:t>Beam Diagnostics Systems, Status and Upgrade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Presented to the</a:t>
            </a:r>
            <a:br>
              <a:rPr lang="en-US" dirty="0"/>
            </a:br>
            <a:r>
              <a:rPr lang="en-US" b="1" dirty="0"/>
              <a:t>SNS Accelerator Advisory Committee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221592" y="3459799"/>
            <a:ext cx="551419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Alexander Aleksandrov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sz="1800" dirty="0"/>
              <a:t>Beam Instrumentation and Experimental Technology Team Leader, APBIIS</a:t>
            </a:r>
            <a:endParaRPr lang="en-US" dirty="0"/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221592" y="4793721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March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1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61665"/>
          </a:xfrm>
        </p:spPr>
        <p:txBody>
          <a:bodyPr/>
          <a:lstStyle/>
          <a:p>
            <a:r>
              <a:rPr lang="en-US" sz="2800" dirty="0"/>
              <a:t>Beam Loss Monitors (BLMs)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70003"/>
            <a:ext cx="4953000" cy="3673872"/>
          </a:xfrm>
        </p:spPr>
        <p:txBody>
          <a:bodyPr/>
          <a:lstStyle/>
          <a:p>
            <a:r>
              <a:rPr lang="en-US" sz="1800" dirty="0"/>
              <a:t>Major tool for machine protection and tuning </a:t>
            </a:r>
          </a:p>
          <a:p>
            <a:r>
              <a:rPr lang="en-US" sz="1800" dirty="0"/>
              <a:t>Ionization Chamber Detectors (307)</a:t>
            </a:r>
          </a:p>
          <a:p>
            <a:r>
              <a:rPr lang="en-US" sz="1800" dirty="0"/>
              <a:t>Scintillation Detectors (55)</a:t>
            </a:r>
          </a:p>
          <a:p>
            <a:pPr lvl="1"/>
            <a:r>
              <a:rPr lang="en-US" sz="1600" dirty="0">
                <a:solidFill>
                  <a:srgbClr val="0000FF"/>
                </a:solidFill>
              </a:rPr>
              <a:t>Neutron detectors</a:t>
            </a:r>
          </a:p>
          <a:p>
            <a:pPr lvl="1"/>
            <a:r>
              <a:rPr lang="en-US" sz="1600" dirty="0">
                <a:solidFill>
                  <a:srgbClr val="0000FF"/>
                </a:solidFill>
              </a:rPr>
              <a:t>Fast loss detectors</a:t>
            </a:r>
          </a:p>
          <a:p>
            <a:r>
              <a:rPr lang="en-US" sz="1800" dirty="0"/>
              <a:t>Multi-channel analog front-end VME cards </a:t>
            </a:r>
          </a:p>
          <a:p>
            <a:r>
              <a:rPr lang="en-US" sz="1800" dirty="0"/>
              <a:t>Digital electronics in VME crate</a:t>
            </a:r>
          </a:p>
          <a:p>
            <a:r>
              <a:rPr lang="en-US" sz="1800" dirty="0" err="1"/>
              <a:t>VxWorks</a:t>
            </a:r>
            <a:r>
              <a:rPr lang="en-US" sz="1800" dirty="0"/>
              <a:t> software</a:t>
            </a:r>
          </a:p>
          <a:p>
            <a:r>
              <a:rPr lang="en-US" sz="1800" dirty="0"/>
              <a:t>Very reliable  </a:t>
            </a:r>
          </a:p>
        </p:txBody>
      </p:sp>
      <p:pic>
        <p:nvPicPr>
          <p:cNvPr id="4" name="Picture 5" descr="DTL BLM Chassis 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97398"/>
            <a:ext cx="2068763" cy="31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IMG_00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1927"/>
            <a:ext cx="2830763" cy="212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14498" y="4334880"/>
            <a:ext cx="6086302" cy="20631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C00000"/>
                </a:solidFill>
              </a:rPr>
              <a:t>Hardware obsolescence is a problem</a:t>
            </a:r>
          </a:p>
          <a:p>
            <a:pPr marL="346075" lvl="1" indent="0">
              <a:buNone/>
            </a:pPr>
            <a:r>
              <a:rPr lang="en-US" sz="1600" b="0" dirty="0">
                <a:solidFill>
                  <a:srgbClr val="0070C0"/>
                </a:solidFill>
              </a:rPr>
              <a:t> ~1 channel/run fail, reconnect to spare channels </a:t>
            </a:r>
          </a:p>
          <a:p>
            <a:r>
              <a:rPr lang="en-US" sz="2000" b="0" dirty="0">
                <a:solidFill>
                  <a:srgbClr val="C00000"/>
                </a:solidFill>
              </a:rPr>
              <a:t>One person in BIET and a few in RAD understand  software</a:t>
            </a:r>
          </a:p>
          <a:p>
            <a:r>
              <a:rPr lang="en-US" sz="2000" b="0" dirty="0">
                <a:solidFill>
                  <a:srgbClr val="C00000"/>
                </a:solidFill>
              </a:rPr>
              <a:t>Short term solution: stock up on spares</a:t>
            </a:r>
          </a:p>
          <a:p>
            <a:r>
              <a:rPr lang="en-US" sz="2000" b="0" dirty="0">
                <a:solidFill>
                  <a:srgbClr val="C00000"/>
                </a:solidFill>
              </a:rPr>
              <a:t>Long term solution: new system</a:t>
            </a:r>
          </a:p>
        </p:txBody>
      </p:sp>
    </p:spTree>
    <p:extLst>
      <p:ext uri="{BB962C8B-B14F-4D97-AF65-F5344CB8AC3E}">
        <p14:creationId xmlns:p14="http://schemas.microsoft.com/office/powerpoint/2010/main" val="3095927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21" y="219729"/>
            <a:ext cx="8946903" cy="458587"/>
          </a:xfrm>
        </p:spPr>
        <p:txBody>
          <a:bodyPr/>
          <a:lstStyle/>
          <a:p>
            <a:r>
              <a:rPr lang="en-US" sz="2800" dirty="0"/>
              <a:t>Test of new BLM electronics in BTF beam 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952500"/>
            <a:ext cx="4432300" cy="3324225"/>
          </a:xfrm>
        </p:spPr>
      </p:pic>
      <p:sp>
        <p:nvSpPr>
          <p:cNvPr id="5" name="TextBox 4"/>
          <p:cNvSpPr txBox="1"/>
          <p:nvPr/>
        </p:nvSpPr>
        <p:spPr>
          <a:xfrm>
            <a:off x="3429000" y="6419849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S. Zhukov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99" y="2000250"/>
            <a:ext cx="4749826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6874" y="5333809"/>
            <a:ext cx="31842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Connected to BTF MPS for protection from beam loss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90513" y="4796287"/>
            <a:ext cx="4192438" cy="9057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sxa\Pictures\2017-02-20\2017-02-20 04.52.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7" t="17010" r="16342" b="9458"/>
          <a:stretch/>
        </p:blipFill>
        <p:spPr bwMode="auto">
          <a:xfrm>
            <a:off x="576874" y="3386586"/>
            <a:ext cx="1724403" cy="164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6874" y="3386586"/>
            <a:ext cx="859530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b="1" dirty="0"/>
              <a:t>AFE board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078" y="1580414"/>
            <a:ext cx="137491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err="1">
                <a:solidFill>
                  <a:schemeClr val="bg1"/>
                </a:solidFill>
              </a:rPr>
              <a:t>cRIO</a:t>
            </a:r>
            <a:r>
              <a:rPr lang="en-US" sz="1400" b="1" dirty="0">
                <a:solidFill>
                  <a:schemeClr val="bg1"/>
                </a:solidFill>
              </a:rPr>
              <a:t> crate</a:t>
            </a:r>
          </a:p>
        </p:txBody>
      </p:sp>
    </p:spTree>
    <p:extLst>
      <p:ext uri="{BB962C8B-B14F-4D97-AF65-F5344CB8AC3E}">
        <p14:creationId xmlns:p14="http://schemas.microsoft.com/office/powerpoint/2010/main" val="387378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864890" cy="835613"/>
          </a:xfrm>
        </p:spPr>
        <p:txBody>
          <a:bodyPr/>
          <a:lstStyle/>
          <a:p>
            <a:r>
              <a:rPr lang="en-US" sz="2800" dirty="0"/>
              <a:t>Our approach to all new electronics designs is to minimize custom design efforts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73" y="2126641"/>
            <a:ext cx="2971800" cy="2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2743200" cy="2057400"/>
          </a:xfrm>
          <a:prstGeom prst="rect">
            <a:avLst/>
          </a:prstGeom>
        </p:spPr>
      </p:pic>
      <p:pic>
        <p:nvPicPr>
          <p:cNvPr id="4098" name="Picture 2" descr="C:\Users\sxa\Dropbox\Camera Uploads\2015-03-09 23.24.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2882127" cy="21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4601818"/>
            <a:ext cx="163698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Custom built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Analog Front-End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2104" y="4571999"/>
            <a:ext cx="1597873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COTS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Analog-To-Digital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Conversion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6746" y="4571999"/>
            <a:ext cx="207620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COTS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General Purpose FPGA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59086" y="4589228"/>
            <a:ext cx="175561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COTS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Crate and controller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922104" y="1474305"/>
            <a:ext cx="0" cy="449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2922104" y="1600200"/>
            <a:ext cx="887896" cy="152400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0800000">
            <a:off x="2016315" y="1608151"/>
            <a:ext cx="887896" cy="152400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366" y="1134935"/>
            <a:ext cx="14029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SNS design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8089" y="1132673"/>
            <a:ext cx="278377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Commercial Off-the-Shelf</a:t>
            </a:r>
          </a:p>
        </p:txBody>
      </p:sp>
      <p:sp>
        <p:nvSpPr>
          <p:cNvPr id="17" name="Right Brace 16"/>
          <p:cNvSpPr/>
          <p:nvPr/>
        </p:nvSpPr>
        <p:spPr>
          <a:xfrm rot="5400000">
            <a:off x="6718765" y="4127965"/>
            <a:ext cx="468970" cy="27051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44397" y="5799289"/>
            <a:ext cx="381386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High Level Language Programming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462" y="5379174"/>
            <a:ext cx="281864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BPM AFE boards are  ready for large quantity production in industry</a:t>
            </a:r>
          </a:p>
        </p:txBody>
      </p:sp>
    </p:spTree>
    <p:extLst>
      <p:ext uri="{BB962C8B-B14F-4D97-AF65-F5344CB8AC3E}">
        <p14:creationId xmlns:p14="http://schemas.microsoft.com/office/powerpoint/2010/main" val="3477539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plan for BPMs and BLMs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42640" cy="4471932"/>
          </a:xfrm>
        </p:spPr>
        <p:txBody>
          <a:bodyPr/>
          <a:lstStyle/>
          <a:p>
            <a:r>
              <a:rPr lang="en-US" sz="2400" dirty="0"/>
              <a:t>Have 1 Linac set (6 BPMs) running in the field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Done. Have 2 sets in operation, MEBT and DTL</a:t>
            </a:r>
          </a:p>
          <a:p>
            <a:r>
              <a:rPr lang="en-US" sz="2400" dirty="0"/>
              <a:t>Have 1 Ring set (8 BPMs) running in the field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In Progress. Have 4 BPMs installed in summer 2016 shutdown, will add 4 more in FY17</a:t>
            </a:r>
          </a:p>
          <a:p>
            <a:r>
              <a:rPr lang="en-US" sz="2400" dirty="0"/>
              <a:t>Have 1 BLM set (8 BLMs) running in the field 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Done. 1 set is running since Aug. 2015 at BTF. 1 set is installed in RTBT </a:t>
            </a:r>
          </a:p>
          <a:p>
            <a:r>
              <a:rPr lang="en-US" sz="2400" dirty="0"/>
              <a:t>Request AIP to fund upgrade of all systems</a:t>
            </a:r>
          </a:p>
          <a:p>
            <a:pPr lvl="1"/>
            <a:r>
              <a:rPr lang="en-US" sz="16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~ 1.6M$ + .6M$ for linac and ring BPMs</a:t>
            </a:r>
          </a:p>
          <a:p>
            <a:pPr lvl="1"/>
            <a:r>
              <a:rPr lang="en-US" sz="16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~ .6 M$ for BLMs</a:t>
            </a:r>
          </a:p>
          <a:p>
            <a:r>
              <a:rPr lang="en-US" sz="2400" dirty="0"/>
              <a:t>Install during 8 subsequent shutdowns (4+ years total)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0217" y="5239866"/>
            <a:ext cx="104868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C00000"/>
                </a:solidFill>
              </a:rPr>
              <a:t>June ‘17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5800" y="5715000"/>
            <a:ext cx="784305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6629" y="5791200"/>
            <a:ext cx="104227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 CCL, SCL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BPMs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38768" y="5791200"/>
            <a:ext cx="111280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SCL, HEBT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BPMs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51247" y="5767090"/>
            <a:ext cx="111216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HEBT, Ring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BPMs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9001" y="5799513"/>
            <a:ext cx="118173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Ring BPMs,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BLMs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37818" y="5888149"/>
            <a:ext cx="64312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BLMs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85733" y="5877698"/>
            <a:ext cx="64312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BLMs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24840" y="5231913"/>
            <a:ext cx="105670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C00000"/>
                </a:solidFill>
              </a:rPr>
              <a:t>June ‘21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47557" y="5799513"/>
            <a:ext cx="111280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SCL, HEBT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BPMs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3796" y="4153191"/>
            <a:ext cx="339387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C00000"/>
                </a:solidFill>
              </a:rPr>
              <a:t>AIP-37 = 2.8M$ M&amp;S + .7M$ Labor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4902" y="5799513"/>
            <a:ext cx="118173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Ring BPMs, 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BLMs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349756" y="6457950"/>
            <a:ext cx="62022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49756" y="6279644"/>
            <a:ext cx="0" cy="349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54447" y="6363968"/>
            <a:ext cx="159530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MPS upgrade</a:t>
            </a:r>
          </a:p>
        </p:txBody>
      </p:sp>
    </p:spTree>
    <p:extLst>
      <p:ext uri="{BB962C8B-B14F-4D97-AF65-F5344CB8AC3E}">
        <p14:creationId xmlns:p14="http://schemas.microsoft.com/office/powerpoint/2010/main" val="46781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844814" cy="877163"/>
          </a:xfrm>
        </p:spPr>
        <p:txBody>
          <a:bodyPr/>
          <a:lstStyle/>
          <a:p>
            <a:r>
              <a:rPr lang="en-US" dirty="0"/>
              <a:t>Obsolescence problems of smaller scale systems are solved within spares budget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81" y="1525385"/>
            <a:ext cx="8834766" cy="4195415"/>
          </a:xfrm>
        </p:spPr>
        <p:txBody>
          <a:bodyPr/>
          <a:lstStyle/>
          <a:p>
            <a:r>
              <a:rPr lang="en-US" dirty="0"/>
              <a:t>RTBT harp electronics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90 channels of low current measurements 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We have a new replacement system ready to deploy if the old one fails</a:t>
            </a:r>
          </a:p>
          <a:p>
            <a:r>
              <a:rPr lang="en-US" dirty="0"/>
              <a:t>Beam Current Monitor BCM25i analog Front-End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Measures integrated charge on target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We have a prototype of fully digital new system installed for testing</a:t>
            </a:r>
          </a:p>
          <a:p>
            <a:r>
              <a:rPr lang="en-US" dirty="0"/>
              <a:t>Chopper operation monitoring system (</a:t>
            </a:r>
            <a:r>
              <a:rPr lang="en-US" dirty="0" err="1"/>
              <a:t>CHuMPS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Monitors cleanness of chopped gaps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Large dynamic range and high speed are required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Digital processor is being tested in the field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Analog Front-End is being developed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50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2" y="236982"/>
            <a:ext cx="8830267" cy="877163"/>
          </a:xfrm>
        </p:spPr>
        <p:txBody>
          <a:bodyPr/>
          <a:lstStyle/>
          <a:p>
            <a:r>
              <a:rPr lang="en-US" dirty="0"/>
              <a:t>Steadily improving performance of existing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54" y="1318260"/>
            <a:ext cx="8642640" cy="1034415"/>
          </a:xfrm>
        </p:spPr>
        <p:txBody>
          <a:bodyPr/>
          <a:lstStyle/>
          <a:p>
            <a:r>
              <a:rPr lang="en-US" sz="2000" dirty="0"/>
              <a:t>HEBT laser emittance measurement dynamic range increased by x10.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714" y="2497789"/>
            <a:ext cx="9154744" cy="3492885"/>
            <a:chOff x="52339" y="2650189"/>
            <a:chExt cx="9154744" cy="34928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8" t="5006" r="7500" b="5343"/>
            <a:stretch/>
          </p:blipFill>
          <p:spPr>
            <a:xfrm>
              <a:off x="266698" y="2650189"/>
              <a:ext cx="4343978" cy="32918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1" t="4206" r="7682" b="5470"/>
            <a:stretch/>
          </p:blipFill>
          <p:spPr>
            <a:xfrm>
              <a:off x="4752973" y="2650189"/>
              <a:ext cx="4343400" cy="32918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96158" y="5819616"/>
              <a:ext cx="803425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x [mm]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273552" y="3974689"/>
              <a:ext cx="965714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x’ [</a:t>
              </a:r>
              <a:r>
                <a:rPr lang="en-US" sz="1600" dirty="0" err="1"/>
                <a:t>mrad</a:t>
              </a:r>
              <a:r>
                <a:rPr lang="en-US" sz="1600" dirty="0"/>
                <a:t>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41986" y="5829142"/>
              <a:ext cx="803425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x [mm]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4250823" y="4088989"/>
              <a:ext cx="965714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x’ [</a:t>
              </a:r>
              <a:r>
                <a:rPr lang="en-US" sz="1600" dirty="0" err="1"/>
                <a:t>mrad</a:t>
              </a:r>
              <a:r>
                <a:rPr lang="en-US" sz="1600" dirty="0"/>
                <a:t>]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3233" y="5505684"/>
              <a:ext cx="29847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3234" y="2651275"/>
              <a:ext cx="29847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39674" y="5488965"/>
              <a:ext cx="36740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-4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74138" y="2730874"/>
              <a:ext cx="29847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342"/>
            <a:ext cx="9144000" cy="367446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6" name="TextBox 15"/>
          <p:cNvSpPr txBox="1"/>
          <p:nvPr/>
        </p:nvSpPr>
        <p:spPr>
          <a:xfrm>
            <a:off x="1674419" y="2156157"/>
            <a:ext cx="13516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linear scale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9462" y="2156157"/>
            <a:ext cx="10951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log scale</a:t>
            </a:r>
          </a:p>
        </p:txBody>
      </p:sp>
    </p:spTree>
    <p:extLst>
      <p:ext uri="{BB962C8B-B14F-4D97-AF65-F5344CB8AC3E}">
        <p14:creationId xmlns:p14="http://schemas.microsoft.com/office/powerpoint/2010/main" val="402575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9" y="141732"/>
            <a:ext cx="8636290" cy="484748"/>
          </a:xfrm>
        </p:spPr>
        <p:txBody>
          <a:bodyPr/>
          <a:lstStyle/>
          <a:p>
            <a:r>
              <a:rPr lang="en-US" dirty="0"/>
              <a:t>Laser stripping experiment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82" y="815784"/>
            <a:ext cx="3307472" cy="212744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3"/>
          <a:stretch/>
        </p:blipFill>
        <p:spPr bwMode="auto">
          <a:xfrm>
            <a:off x="4835109" y="3269803"/>
            <a:ext cx="4054278" cy="281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63346" y="6165444"/>
            <a:ext cx="382938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More details in A. </a:t>
            </a:r>
            <a:r>
              <a:rPr lang="en-US" sz="1400" b="1" dirty="0" err="1">
                <a:solidFill>
                  <a:schemeClr val="accent1"/>
                </a:solidFill>
              </a:rPr>
              <a:t>Reheman’s</a:t>
            </a:r>
            <a:r>
              <a:rPr lang="en-US" sz="1400" b="1" dirty="0">
                <a:solidFill>
                  <a:schemeClr val="accent1"/>
                </a:solidFill>
              </a:rPr>
              <a:t>  presentation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t="10128" r="31250" b="4106"/>
          <a:stretch/>
        </p:blipFill>
        <p:spPr>
          <a:xfrm>
            <a:off x="112388" y="705608"/>
            <a:ext cx="3373569" cy="4095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8" y="3909213"/>
            <a:ext cx="1799511" cy="23993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86452" y="4679784"/>
            <a:ext cx="279900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Installed 60m long UV laser beam 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transport line with 8 mirrors in January 2016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1200" dirty="0"/>
              <a:t>Commissioned all systems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1200" dirty="0"/>
              <a:t>Successfully conducted in April-May 2016  </a:t>
            </a:r>
          </a:p>
        </p:txBody>
      </p:sp>
    </p:spTree>
    <p:extLst>
      <p:ext uri="{BB962C8B-B14F-4D97-AF65-F5344CB8AC3E}">
        <p14:creationId xmlns:p14="http://schemas.microsoft.com/office/powerpoint/2010/main" val="2998752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708" y="261749"/>
            <a:ext cx="1831965" cy="14728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14316" y="403738"/>
            <a:ext cx="3607351" cy="1446460"/>
            <a:chOff x="508113" y="3762795"/>
            <a:chExt cx="4854505" cy="1483829"/>
          </a:xfrm>
        </p:grpSpPr>
        <p:pic>
          <p:nvPicPr>
            <p:cNvPr id="47" name="Picture 46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90"/>
            <a:stretch/>
          </p:blipFill>
          <p:spPr bwMode="auto">
            <a:xfrm>
              <a:off x="508113" y="3762795"/>
              <a:ext cx="4854505" cy="1483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8" name="Group 47"/>
            <p:cNvGrpSpPr/>
            <p:nvPr/>
          </p:nvGrpSpPr>
          <p:grpSpPr>
            <a:xfrm>
              <a:off x="714136" y="4142540"/>
              <a:ext cx="3207545" cy="762037"/>
              <a:chOff x="714137" y="4127704"/>
              <a:chExt cx="3207545" cy="762037"/>
            </a:xfrm>
          </p:grpSpPr>
          <p:sp>
            <p:nvSpPr>
              <p:cNvPr id="49" name="TextBox 48"/>
              <p:cNvSpPr txBox="1"/>
              <p:nvPr/>
            </p:nvSpPr>
            <p:spPr>
              <a:xfrm rot="20979403">
                <a:off x="714137" y="4617227"/>
                <a:ext cx="1094420" cy="250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eaLnBrk="1" hangingPunct="1">
                  <a:defRPr sz="1100"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rgbClr val="FFFC00"/>
                    </a:solidFill>
                  </a:rPr>
                  <a:t>Shroud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20933211">
                <a:off x="2845447" y="4447722"/>
                <a:ext cx="1076235" cy="4420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eaLnBrk="1" hangingPunct="1">
                  <a:defRPr sz="1100"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rgbClr val="FFFC00"/>
                    </a:solidFill>
                  </a:rPr>
                  <a:t>Mercury vessel</a:t>
                </a: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V="1">
                <a:off x="3014730" y="4127704"/>
                <a:ext cx="581498" cy="81421"/>
              </a:xfrm>
              <a:prstGeom prst="straightConnector1">
                <a:avLst/>
              </a:prstGeom>
              <a:ln w="28575">
                <a:prstDash val="sysDot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2064144" y="2033018"/>
            <a:ext cx="17721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lnSpc>
                <a:spcPct val="9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is where most sensors are placed</a:t>
            </a:r>
          </a:p>
        </p:txBody>
      </p:sp>
      <p:pic>
        <p:nvPicPr>
          <p:cNvPr id="54" name="Picture 53" descr="https://lh3.googleusercontent.com/-GVy_JMYveFg/VPNpsA6r_oI/AAAAAAAALDg/l8C0S8XzjBw/w1566-h881-no/20150301_143353.jpg"/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68" r="15625"/>
          <a:stretch/>
        </p:blipFill>
        <p:spPr bwMode="auto">
          <a:xfrm>
            <a:off x="414316" y="1923664"/>
            <a:ext cx="1482159" cy="1665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5" name="Straight Arrow Connector 54"/>
          <p:cNvCxnSpPr>
            <a:stCxn id="53" idx="2"/>
          </p:cNvCxnSpPr>
          <p:nvPr/>
        </p:nvCxnSpPr>
        <p:spPr>
          <a:xfrm flipH="1">
            <a:off x="1423649" y="2457750"/>
            <a:ext cx="1526564" cy="44300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IMG_9573.JP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0447" y="4333341"/>
            <a:ext cx="2434358" cy="1110320"/>
          </a:xfrm>
          <a:prstGeom prst="rect">
            <a:avLst/>
          </a:prstGeom>
        </p:spPr>
      </p:pic>
      <p:sp>
        <p:nvSpPr>
          <p:cNvPr id="57" name="Line Callout 1 56"/>
          <p:cNvSpPr/>
          <p:nvPr/>
        </p:nvSpPr>
        <p:spPr>
          <a:xfrm>
            <a:off x="157525" y="3981356"/>
            <a:ext cx="1106534" cy="328032"/>
          </a:xfrm>
          <a:prstGeom prst="borderCallout1">
            <a:avLst>
              <a:gd name="adj1" fmla="val 42188"/>
              <a:gd name="adj2" fmla="val 105777"/>
              <a:gd name="adj3" fmla="val 265735"/>
              <a:gd name="adj4" fmla="val 169810"/>
            </a:avLst>
          </a:prstGeom>
          <a:solidFill>
            <a:schemeClr val="bg2"/>
          </a:solidFill>
          <a:ln w="19050" cmpd="sng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900" kern="1200" dirty="0">
                <a:solidFill>
                  <a:schemeClr val="tx1"/>
                </a:solidFill>
              </a:rPr>
              <a:t>Optical Signal Processors (</a:t>
            </a:r>
            <a:r>
              <a:rPr lang="en-US" sz="900" dirty="0">
                <a:solidFill>
                  <a:schemeClr val="tx1"/>
                </a:solidFill>
              </a:rPr>
              <a:t>FISO</a:t>
            </a:r>
            <a:r>
              <a:rPr lang="en-US" sz="900" kern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9" name="Line Callout 1 58"/>
          <p:cNvSpPr/>
          <p:nvPr/>
        </p:nvSpPr>
        <p:spPr>
          <a:xfrm>
            <a:off x="157525" y="4744329"/>
            <a:ext cx="1106534" cy="328032"/>
          </a:xfrm>
          <a:prstGeom prst="borderCallout1">
            <a:avLst>
              <a:gd name="adj1" fmla="val 42188"/>
              <a:gd name="adj2" fmla="val 105777"/>
              <a:gd name="adj3" fmla="val 164386"/>
              <a:gd name="adj4" fmla="val 167754"/>
            </a:avLst>
          </a:prstGeom>
          <a:solidFill>
            <a:schemeClr val="bg2"/>
          </a:solidFill>
          <a:ln w="19050" cmpd="sng">
            <a:solidFill>
              <a:srgbClr val="FECB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900" kern="1200" dirty="0">
                <a:solidFill>
                  <a:schemeClr val="tx1"/>
                </a:solidFill>
              </a:rPr>
              <a:t>Accelerometer PS and Amps (PCB)</a:t>
            </a:r>
          </a:p>
        </p:txBody>
      </p:sp>
      <p:sp>
        <p:nvSpPr>
          <p:cNvPr id="60" name="Line Callout 1 59"/>
          <p:cNvSpPr/>
          <p:nvPr/>
        </p:nvSpPr>
        <p:spPr>
          <a:xfrm>
            <a:off x="157525" y="5188045"/>
            <a:ext cx="1106534" cy="328032"/>
          </a:xfrm>
          <a:prstGeom prst="borderCallout1">
            <a:avLst>
              <a:gd name="adj1" fmla="val 42188"/>
              <a:gd name="adj2" fmla="val 105777"/>
              <a:gd name="adj3" fmla="val 137041"/>
              <a:gd name="adj4" fmla="val 168855"/>
            </a:avLst>
          </a:prstGeom>
          <a:solidFill>
            <a:schemeClr val="bg2"/>
          </a:solidFill>
          <a:ln w="19050" cmpd="sng">
            <a:solidFill>
              <a:srgbClr val="FECB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900" kern="1200" dirty="0">
                <a:solidFill>
                  <a:schemeClr val="tx1"/>
                </a:solidFill>
              </a:rPr>
              <a:t>Lights source and power meters</a:t>
            </a:r>
          </a:p>
        </p:txBody>
      </p:sp>
      <p:sp>
        <p:nvSpPr>
          <p:cNvPr id="61" name="Line Callout 1 60"/>
          <p:cNvSpPr/>
          <p:nvPr/>
        </p:nvSpPr>
        <p:spPr>
          <a:xfrm>
            <a:off x="157525" y="4374981"/>
            <a:ext cx="1106534" cy="328032"/>
          </a:xfrm>
          <a:prstGeom prst="borderCallout1">
            <a:avLst>
              <a:gd name="adj1" fmla="val 52604"/>
              <a:gd name="adj2" fmla="val 102680"/>
              <a:gd name="adj3" fmla="val 256481"/>
              <a:gd name="adj4" fmla="val 191830"/>
            </a:avLst>
          </a:prstGeom>
          <a:solidFill>
            <a:schemeClr val="bg2"/>
          </a:solidFill>
          <a:ln w="19050" cmpd="sng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900" kern="1200" dirty="0">
                <a:solidFill>
                  <a:schemeClr val="tx1"/>
                </a:solidFill>
              </a:rPr>
              <a:t>PXI Data-acquisition and Timing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692" y="509458"/>
            <a:ext cx="1922784" cy="1880769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220780" y="2387625"/>
            <a:ext cx="202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Linear response to beam intensity</a:t>
            </a:r>
          </a:p>
        </p:txBody>
      </p:sp>
      <p:cxnSp>
        <p:nvCxnSpPr>
          <p:cNvPr id="68" name="Straight Arrow Connector 67"/>
          <p:cNvCxnSpPr>
            <a:stCxn id="53" idx="0"/>
          </p:cNvCxnSpPr>
          <p:nvPr/>
        </p:nvCxnSpPr>
        <p:spPr>
          <a:xfrm flipH="1" flipV="1">
            <a:off x="2492347" y="1528076"/>
            <a:ext cx="457866" cy="50494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696163" y="4446012"/>
            <a:ext cx="2187871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Strain response to temperature rise due to 600 pulses of 3.5 µC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04" y="3290820"/>
            <a:ext cx="1814314" cy="11402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01100" y="2980477"/>
            <a:ext cx="3741977" cy="36656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62000">
                <a:schemeClr val="accent1">
                  <a:lumMod val="45000"/>
                  <a:lumOff val="55000"/>
                </a:schemeClr>
              </a:gs>
              <a:gs pos="100000">
                <a:srgbClr val="C5DBF9">
                  <a:lumMod val="36000"/>
                  <a:lumOff val="64000"/>
                  <a:alpha val="81000"/>
                </a:srgbClr>
              </a:gs>
            </a:gsLst>
            <a:lin ang="54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Instrumentation: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latin typeface="+mn-lt"/>
              </a:rPr>
              <a:t>Multi-mode Strain sensors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latin typeface="+mn-lt"/>
              </a:rPr>
              <a:t>Single-mode Strain sensors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latin typeface="+mn-lt"/>
              </a:rPr>
              <a:t>Thermocouples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latin typeface="+mn-lt"/>
              </a:rPr>
              <a:t>Metal Strain Gages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latin typeface="+mn-lt"/>
              </a:rPr>
              <a:t>Accelerometers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/>
              </a:rPr>
              <a:t> 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latin typeface="+mn-lt"/>
                <a:sym typeface="Wingdings"/>
              </a:rPr>
              <a:t>No resonance buildup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latin typeface="+mn-lt"/>
                <a:sym typeface="Wingdings"/>
              </a:rPr>
              <a:t>Temperature response as simulated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latin typeface="+mn-lt"/>
                <a:sym typeface="Wingdings"/>
              </a:rPr>
              <a:t>Agreement between strain simulation and measurements decent (shape) but not always exact (amplitude)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/>
              </a:rPr>
              <a:t>Future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latin typeface="+mn-lt"/>
                <a:sym typeface="Wingdings"/>
              </a:rPr>
              <a:t>Measure different target designs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endParaRPr lang="en-US" sz="16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2340" y="1660212"/>
            <a:ext cx="234815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Multi-mode lasts ~1-2 weeks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49" y="5036943"/>
            <a:ext cx="1979971" cy="1203068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6716789" y="6221364"/>
            <a:ext cx="23679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Simulation over-predicts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by ~40% for sensor 1 (shapes scaled)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5130" y="2002311"/>
            <a:ext cx="1892788" cy="920521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6705365" y="2930631"/>
            <a:ext cx="213405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Multi-pulse response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86241" y="6153553"/>
            <a:ext cx="2029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Instrument Rack</a:t>
            </a:r>
          </a:p>
        </p:txBody>
      </p:sp>
      <p:pic>
        <p:nvPicPr>
          <p:cNvPr id="95" name="TSM_Sensor04_Pulse24_PX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73" y="2193964"/>
            <a:ext cx="181497" cy="17684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7525" y="6438418"/>
            <a:ext cx="209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W. Blokland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47744" y="73086"/>
            <a:ext cx="8636290" cy="48474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400" dirty="0"/>
              <a:t>Target instrumentation and measurements</a:t>
            </a:r>
          </a:p>
        </p:txBody>
      </p:sp>
    </p:spTree>
    <p:extLst>
      <p:ext uri="{BB962C8B-B14F-4D97-AF65-F5344CB8AC3E}">
        <p14:creationId xmlns:p14="http://schemas.microsoft.com/office/powerpoint/2010/main" val="142044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Box 297"/>
          <p:cNvSpPr txBox="1"/>
          <p:nvPr/>
        </p:nvSpPr>
        <p:spPr>
          <a:xfrm>
            <a:off x="98687" y="1467784"/>
            <a:ext cx="2366071" cy="2945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Key features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Developed sensors using radiation-resistant fluorine-doped single-mode fibers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Implemented digital signal demodulation unit based on phase-shifted detection scheme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Sensors have been installed on SNS targets T14 and T15 for strain measurement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Sensors demonstrated order of magnitude higher radiation resistance (~ 10</a:t>
            </a:r>
            <a:r>
              <a:rPr lang="en-US" sz="1200" baseline="30000" dirty="0"/>
              <a:t>9</a:t>
            </a:r>
            <a:r>
              <a:rPr lang="en-US" sz="1200" dirty="0"/>
              <a:t> </a:t>
            </a:r>
            <a:r>
              <a:rPr lang="en-US" sz="1200" dirty="0" err="1"/>
              <a:t>Gy</a:t>
            </a:r>
            <a:r>
              <a:rPr lang="en-US" sz="1200" dirty="0"/>
              <a:t>) than commercial products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6511043" y="6265592"/>
            <a:ext cx="2382823" cy="461657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defTabSz="914327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 waveforms on T15. (a) Oct. 29, (b) Nov. 21, (c) Dec. 20.</a:t>
            </a:r>
          </a:p>
        </p:txBody>
      </p:sp>
      <p:sp>
        <p:nvSpPr>
          <p:cNvPr id="297" name="TextBox 296"/>
          <p:cNvSpPr txBox="1"/>
          <p:nvPr/>
        </p:nvSpPr>
        <p:spPr>
          <a:xfrm>
            <a:off x="445499" y="6450258"/>
            <a:ext cx="2361583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defTabSz="914327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strain waveform on T15</a:t>
            </a:r>
          </a:p>
        </p:txBody>
      </p:sp>
      <p:sp>
        <p:nvSpPr>
          <p:cNvPr id="4" name="Rectangle 3"/>
          <p:cNvSpPr/>
          <p:nvPr/>
        </p:nvSpPr>
        <p:spPr>
          <a:xfrm>
            <a:off x="6657877" y="4549727"/>
            <a:ext cx="222861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Successfully measured strains of 100 </a:t>
            </a:r>
            <a:r>
              <a:rPr lang="en-US" sz="1200" dirty="0">
                <a:latin typeface="Symbol" charset="2"/>
                <a:cs typeface="Symbol" charset="2"/>
              </a:rPr>
              <a:t>me</a:t>
            </a:r>
            <a:r>
              <a:rPr lang="en-US" sz="1200" dirty="0"/>
              <a:t> at 100 kHz.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66357" y="1034163"/>
            <a:ext cx="4750888" cy="2674070"/>
            <a:chOff x="1366357" y="1034163"/>
            <a:chExt cx="4750888" cy="2674070"/>
          </a:xfrm>
        </p:grpSpPr>
        <p:sp>
          <p:nvSpPr>
            <p:cNvPr id="127" name="Rounded Rectangle 126"/>
            <p:cNvSpPr/>
            <p:nvPr/>
          </p:nvSpPr>
          <p:spPr>
            <a:xfrm>
              <a:off x="1466653" y="1062751"/>
              <a:ext cx="1108350" cy="376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366357" y="1034163"/>
              <a:ext cx="1263088" cy="430879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Low-coherence light source</a:t>
              </a: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3756253" y="1132295"/>
              <a:ext cx="901470" cy="39078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810941" y="1123933"/>
              <a:ext cx="793624" cy="430879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 defTabSz="914327"/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circulator</a:t>
              </a:r>
            </a:p>
          </p:txBody>
        </p:sp>
        <p:sp>
          <p:nvSpPr>
            <p:cNvPr id="119" name="Oval 118"/>
            <p:cNvSpPr/>
            <p:nvPr/>
          </p:nvSpPr>
          <p:spPr>
            <a:xfrm>
              <a:off x="2905158" y="1132481"/>
              <a:ext cx="432048" cy="121408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 flipV="1">
              <a:off x="2592494" y="1243043"/>
              <a:ext cx="1163759" cy="16256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2548395" y="1885014"/>
              <a:ext cx="149770" cy="402690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rc 121"/>
            <p:cNvSpPr/>
            <p:nvPr/>
          </p:nvSpPr>
          <p:spPr>
            <a:xfrm flipH="1">
              <a:off x="2544720" y="1421104"/>
              <a:ext cx="720080" cy="702026"/>
            </a:xfrm>
            <a:prstGeom prst="arc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3" name="Straight Arrow Connector 122"/>
            <p:cNvCxnSpPr>
              <a:endCxn id="98" idx="2"/>
            </p:cNvCxnSpPr>
            <p:nvPr/>
          </p:nvCxnSpPr>
          <p:spPr>
            <a:xfrm>
              <a:off x="2544839" y="1736909"/>
              <a:ext cx="7594" cy="724618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22" idx="0"/>
            </p:cNvCxnSpPr>
            <p:nvPr/>
          </p:nvCxnSpPr>
          <p:spPr>
            <a:xfrm>
              <a:off x="2904760" y="1421104"/>
              <a:ext cx="851493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17" idx="3"/>
            </p:cNvCxnSpPr>
            <p:nvPr/>
          </p:nvCxnSpPr>
          <p:spPr>
            <a:xfrm>
              <a:off x="4657723" y="1327688"/>
              <a:ext cx="964961" cy="6186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/>
            <p:cNvSpPr/>
            <p:nvPr/>
          </p:nvSpPr>
          <p:spPr>
            <a:xfrm>
              <a:off x="4910029" y="1204098"/>
              <a:ext cx="432048" cy="121408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521569" y="1115032"/>
              <a:ext cx="595676" cy="4308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sensor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912091" y="1935332"/>
              <a:ext cx="2926976" cy="1772901"/>
              <a:chOff x="2912091" y="2121600"/>
              <a:chExt cx="2926976" cy="1772901"/>
            </a:xfrm>
          </p:grpSpPr>
          <p:sp>
            <p:nvSpPr>
              <p:cNvPr id="260" name="Rectangle 259"/>
              <p:cNvSpPr/>
              <p:nvPr/>
            </p:nvSpPr>
            <p:spPr>
              <a:xfrm>
                <a:off x="3042450" y="2125867"/>
                <a:ext cx="2796617" cy="17686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6" name="Straight Connector 115"/>
              <p:cNvCxnSpPr/>
              <p:nvPr/>
            </p:nvCxnSpPr>
            <p:spPr>
              <a:xfrm flipH="1">
                <a:off x="5157939" y="2973112"/>
                <a:ext cx="8585" cy="536617"/>
              </a:xfrm>
              <a:prstGeom prst="line">
                <a:avLst/>
              </a:prstGeom>
              <a:ln w="825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 rot="16200000">
                <a:off x="3795844" y="2967983"/>
                <a:ext cx="216024" cy="6070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3368136" y="2428787"/>
                <a:ext cx="914883" cy="430879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Fiber collimator</a:t>
                </a: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3646601" y="2875577"/>
                <a:ext cx="275697" cy="21602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4343632" y="2429894"/>
                <a:ext cx="602533" cy="430879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Beam-splitter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4986476" y="2465256"/>
                <a:ext cx="572801" cy="261602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6" name="Straight Connector 145"/>
              <p:cNvCxnSpPr>
                <a:endCxn id="150" idx="1"/>
              </p:cNvCxnSpPr>
              <p:nvPr/>
            </p:nvCxnSpPr>
            <p:spPr>
              <a:xfrm flipV="1">
                <a:off x="3900602" y="2984730"/>
                <a:ext cx="1271885" cy="3492"/>
              </a:xfrm>
              <a:prstGeom prst="line">
                <a:avLst/>
              </a:prstGeom>
              <a:ln w="825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Rectangle 148"/>
              <p:cNvSpPr/>
              <p:nvPr/>
            </p:nvSpPr>
            <p:spPr>
              <a:xfrm rot="18900000" flipV="1">
                <a:off x="5073598" y="2718074"/>
                <a:ext cx="75899" cy="65689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 rot="18900000" flipV="1">
                <a:off x="5161372" y="2628873"/>
                <a:ext cx="75899" cy="65689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 rot="18900000" flipV="1">
                <a:off x="5223497" y="2810026"/>
                <a:ext cx="60123" cy="15799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3" tIns="45716" rIns="91433" bIns="45716" rtlCol="0" anchor="ctr"/>
              <a:lstStyle/>
              <a:p>
                <a:pPr algn="ctr" defTabSz="914327"/>
                <a:endParaRPr lang="en-US" sz="11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5237055" y="2717836"/>
                <a:ext cx="492624" cy="261602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PZT</a:t>
                </a: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4666941" y="3423144"/>
                <a:ext cx="997476" cy="43087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Phase-shifted detection</a:t>
                </a:r>
              </a:p>
            </p:txBody>
          </p:sp>
          <p:cxnSp>
            <p:nvCxnSpPr>
              <p:cNvPr id="126" name="Straight Arrow Connector 125"/>
              <p:cNvCxnSpPr/>
              <p:nvPr/>
            </p:nvCxnSpPr>
            <p:spPr>
              <a:xfrm flipH="1">
                <a:off x="2912091" y="2993441"/>
                <a:ext cx="743620" cy="5239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TextBox 222"/>
              <p:cNvSpPr txBox="1"/>
              <p:nvPr/>
            </p:nvSpPr>
            <p:spPr>
              <a:xfrm>
                <a:off x="3490448" y="2121600"/>
                <a:ext cx="1991340" cy="276991"/>
              </a:xfrm>
              <a:prstGeom prst="rect">
                <a:avLst/>
              </a:prstGeom>
              <a:noFill/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200" b="1" u="sng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demodulation unit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3217280" y="3420996"/>
                <a:ext cx="1095239" cy="43087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91433" tIns="45716" rIns="91433" bIns="45716" rtlCol="0">
                <a:spAutoFit/>
              </a:bodyPr>
              <a:lstStyle/>
              <a:p>
                <a:pPr algn="ctr" defTabSz="914327"/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FPGA-based data processing</a:t>
                </a:r>
              </a:p>
            </p:txBody>
          </p:sp>
          <p:cxnSp>
            <p:nvCxnSpPr>
              <p:cNvPr id="84" name="Straight Arrow Connector 83"/>
              <p:cNvCxnSpPr>
                <a:stCxn id="83" idx="3"/>
                <a:endCxn id="224" idx="1"/>
              </p:cNvCxnSpPr>
              <p:nvPr/>
            </p:nvCxnSpPr>
            <p:spPr>
              <a:xfrm>
                <a:off x="4312519" y="3636436"/>
                <a:ext cx="354422" cy="2148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Arc 97"/>
            <p:cNvSpPr/>
            <p:nvPr/>
          </p:nvSpPr>
          <p:spPr>
            <a:xfrm flipH="1" flipV="1">
              <a:off x="2552433" y="2110514"/>
              <a:ext cx="720080" cy="702026"/>
            </a:xfrm>
            <a:prstGeom prst="arc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33" tIns="45716" rIns="91433" bIns="45716" rtlCol="0" anchor="ctr"/>
            <a:lstStyle/>
            <a:p>
              <a:pPr algn="ctr" defTabSz="914327"/>
              <a:endParaRPr lang="en-US" sz="1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40" y="876343"/>
            <a:ext cx="2759530" cy="5303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06" y="4413206"/>
            <a:ext cx="2857528" cy="2075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" y="4403605"/>
            <a:ext cx="2880006" cy="209040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575003" y="3832190"/>
            <a:ext cx="3505919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algn="ctr" defTabSz="914327"/>
            <a:r>
              <a:rPr lang="en-US" sz="1200" b="1" u="sng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Radiation-Resistant Fiber-Optic Strain Sensor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232314" y="6450258"/>
            <a:ext cx="3241753" cy="27699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defTabSz="914327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 amplitude vs proton pulse energy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97433" y="465066"/>
            <a:ext cx="1581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Y. Liu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218399" y="98536"/>
            <a:ext cx="8636290" cy="48474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400" dirty="0"/>
              <a:t>R&amp;D on radiation-resistant fiber-optic strain sensors for SNS target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3781780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9" y="923209"/>
            <a:ext cx="4287260" cy="190297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99" y="964642"/>
            <a:ext cx="2803597" cy="2044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commissioning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97" y="723208"/>
            <a:ext cx="4317369" cy="2408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39" y="3204739"/>
            <a:ext cx="4551828" cy="2813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9" y="3116891"/>
            <a:ext cx="3790977" cy="2843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839" y="5911175"/>
            <a:ext cx="537839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Commissioned many diagnostics in very short time</a:t>
            </a:r>
          </a:p>
        </p:txBody>
      </p:sp>
    </p:spTree>
    <p:extLst>
      <p:ext uri="{BB962C8B-B14F-4D97-AF65-F5344CB8AC3E}">
        <p14:creationId xmlns:p14="http://schemas.microsoft.com/office/powerpoint/2010/main" val="89525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Text Box 4"/>
          <p:cNvSpPr txBox="1">
            <a:spLocks noChangeArrowheads="1"/>
          </p:cNvSpPr>
          <p:nvPr/>
        </p:nvSpPr>
        <p:spPr bwMode="auto">
          <a:xfrm>
            <a:off x="584200" y="1111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453637" name="Rectangle 5"/>
          <p:cNvSpPr>
            <a:spLocks noChangeArrowheads="1"/>
          </p:cNvSpPr>
          <p:nvPr/>
        </p:nvSpPr>
        <p:spPr bwMode="auto">
          <a:xfrm>
            <a:off x="304800" y="-123825"/>
            <a:ext cx="739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85000"/>
              </a:lnSpc>
            </a:pPr>
            <a:r>
              <a:rPr lang="en-US" sz="3000">
                <a:solidFill>
                  <a:srgbClr val="00673E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453638" name="Rectangle 6"/>
          <p:cNvSpPr>
            <a:spLocks noChangeArrowheads="1"/>
          </p:cNvSpPr>
          <p:nvPr/>
        </p:nvSpPr>
        <p:spPr bwMode="auto">
          <a:xfrm>
            <a:off x="304800" y="-123825"/>
            <a:ext cx="739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26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53639" name="Rectangle 7"/>
          <p:cNvSpPr>
            <a:spLocks noChangeArrowheads="1"/>
          </p:cNvSpPr>
          <p:nvPr/>
        </p:nvSpPr>
        <p:spPr bwMode="auto">
          <a:xfrm>
            <a:off x="304800" y="0"/>
            <a:ext cx="739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br>
              <a:rPr lang="en-US" sz="2600" b="1">
                <a:solidFill>
                  <a:schemeClr val="tx2"/>
                </a:solidFill>
              </a:rPr>
            </a:br>
            <a:endParaRPr lang="en-US" sz="2600" b="1">
              <a:solidFill>
                <a:schemeClr val="tx2"/>
              </a:solidFill>
            </a:endParaRPr>
          </a:p>
        </p:txBody>
      </p:sp>
      <p:sp>
        <p:nvSpPr>
          <p:cNvPr id="453640" name="Rectangle 8"/>
          <p:cNvSpPr>
            <a:spLocks noChangeArrowheads="1"/>
          </p:cNvSpPr>
          <p:nvPr/>
        </p:nvSpPr>
        <p:spPr bwMode="auto">
          <a:xfrm>
            <a:off x="158115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3641" name="Rectangle 9"/>
          <p:cNvSpPr>
            <a:spLocks noChangeArrowheads="1"/>
          </p:cNvSpPr>
          <p:nvPr/>
        </p:nvSpPr>
        <p:spPr bwMode="auto">
          <a:xfrm>
            <a:off x="265113" y="0"/>
            <a:ext cx="7826375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85000"/>
              </a:lnSpc>
              <a:tabLst>
                <a:tab pos="6634163" algn="l"/>
              </a:tabLst>
            </a:pPr>
            <a:endParaRPr lang="en-US" sz="2600" b="1">
              <a:solidFill>
                <a:schemeClr val="tx2"/>
              </a:solidFill>
              <a:latin typeface="Arial Black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9510" y="921600"/>
            <a:ext cx="7818623" cy="4807411"/>
            <a:chOff x="944377" y="1136189"/>
            <a:chExt cx="7720197" cy="4731211"/>
          </a:xfrm>
        </p:grpSpPr>
        <p:grpSp>
          <p:nvGrpSpPr>
            <p:cNvPr id="453672" name="Group 40"/>
            <p:cNvGrpSpPr>
              <a:grpSpLocks/>
            </p:cNvGrpSpPr>
            <p:nvPr/>
          </p:nvGrpSpPr>
          <p:grpSpPr bwMode="auto">
            <a:xfrm>
              <a:off x="944377" y="1136189"/>
              <a:ext cx="7491412" cy="4721225"/>
              <a:chOff x="749" y="690"/>
              <a:chExt cx="4719" cy="2974"/>
            </a:xfrm>
          </p:grpSpPr>
          <p:grpSp>
            <p:nvGrpSpPr>
              <p:cNvPr id="453643" name="Group 11"/>
              <p:cNvGrpSpPr>
                <a:grpSpLocks/>
              </p:cNvGrpSpPr>
              <p:nvPr/>
            </p:nvGrpSpPr>
            <p:grpSpPr bwMode="auto">
              <a:xfrm>
                <a:off x="1445" y="1657"/>
                <a:ext cx="3734" cy="1305"/>
                <a:chOff x="5376" y="8717"/>
                <a:chExt cx="9111" cy="3311"/>
              </a:xfrm>
            </p:grpSpPr>
            <p:pic>
              <p:nvPicPr>
                <p:cNvPr id="453644" name="Picture 1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8717"/>
                  <a:ext cx="9111" cy="33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3645" name="Line 13"/>
                <p:cNvSpPr>
                  <a:spLocks noChangeShapeType="1"/>
                </p:cNvSpPr>
                <p:nvPr/>
              </p:nvSpPr>
              <p:spPr bwMode="auto">
                <a:xfrm>
                  <a:off x="5852" y="10779"/>
                  <a:ext cx="1" cy="31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46" name="Line 14"/>
                <p:cNvSpPr>
                  <a:spLocks noChangeShapeType="1"/>
                </p:cNvSpPr>
                <p:nvPr/>
              </p:nvSpPr>
              <p:spPr bwMode="auto">
                <a:xfrm>
                  <a:off x="8152" y="10779"/>
                  <a:ext cx="1" cy="31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47" name="Line 15"/>
                <p:cNvSpPr>
                  <a:spLocks noChangeShapeType="1"/>
                </p:cNvSpPr>
                <p:nvPr/>
              </p:nvSpPr>
              <p:spPr bwMode="auto">
                <a:xfrm>
                  <a:off x="6645" y="10779"/>
                  <a:ext cx="1" cy="31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48" name="Line 16"/>
                <p:cNvSpPr>
                  <a:spLocks noChangeShapeType="1"/>
                </p:cNvSpPr>
                <p:nvPr/>
              </p:nvSpPr>
              <p:spPr bwMode="auto">
                <a:xfrm>
                  <a:off x="10452" y="10779"/>
                  <a:ext cx="1" cy="317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49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11215" y="9480"/>
                  <a:ext cx="218" cy="21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650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474" y="9361"/>
                  <a:ext cx="79" cy="29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53651" name="Text Box 19"/>
              <p:cNvSpPr txBox="1">
                <a:spLocks noChangeArrowheads="1"/>
              </p:cNvSpPr>
              <p:nvPr/>
            </p:nvSpPr>
            <p:spPr bwMode="auto">
              <a:xfrm>
                <a:off x="4179" y="690"/>
                <a:ext cx="1289" cy="870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>
                    <a:latin typeface="Times New Roman" pitchFamily="18" charset="0"/>
                  </a:rPr>
                  <a:t>RING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44 Position</a:t>
                </a:r>
                <a:endParaRPr lang="en-US" sz="1000" b="1" i="1" dirty="0">
                  <a:solidFill>
                    <a:srgbClr val="CC0099"/>
                  </a:solidFill>
                  <a:latin typeface="Times New Roman" pitchFamily="18" charset="0"/>
                </a:endParaRPr>
              </a:p>
              <a:p>
                <a:r>
                  <a:rPr lang="en-US" sz="1000" dirty="0">
                    <a:latin typeface="Times New Roman" pitchFamily="18" charset="0"/>
                  </a:rPr>
                  <a:t>54+ Loss      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1 Current      </a:t>
                </a:r>
                <a:br>
                  <a:rPr lang="en-US" sz="1000" dirty="0">
                    <a:latin typeface="Times New Roman" pitchFamily="18" charset="0"/>
                  </a:rPr>
                </a:br>
                <a:r>
                  <a:rPr lang="en-US" sz="1000" dirty="0">
                    <a:latin typeface="Times New Roman" pitchFamily="18" charset="0"/>
                  </a:rPr>
                  <a:t>12 Fast Loss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5 Electron Detectors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2 Electron Profile Scanner </a:t>
                </a:r>
              </a:p>
              <a:p>
                <a:r>
                  <a:rPr lang="en-US" sz="1000" b="1" dirty="0">
                    <a:solidFill>
                      <a:srgbClr val="FF0000"/>
                    </a:solidFill>
                    <a:latin typeface="Times New Roman" pitchFamily="18" charset="0"/>
                  </a:rPr>
                  <a:t>  2 Transverse feedback damper</a:t>
                </a:r>
                <a:endParaRPr lang="en-US" sz="1200" b="1" i="1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3652" name="Text Box 20"/>
              <p:cNvSpPr txBox="1">
                <a:spLocks noChangeArrowheads="1"/>
              </p:cNvSpPr>
              <p:nvPr/>
            </p:nvSpPr>
            <p:spPr bwMode="auto">
              <a:xfrm>
                <a:off x="2538" y="2953"/>
                <a:ext cx="856" cy="545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762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200" b="1" dirty="0">
                    <a:latin typeface="Times New Roman" pitchFamily="18" charset="0"/>
                  </a:rPr>
                  <a:t>SCL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34 Position and Phase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33+ Loss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9 Laser Wire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24 Neutron Detectors</a:t>
                </a:r>
              </a:p>
              <a:p>
                <a:endParaRPr lang="en-US" sz="1000" dirty="0">
                  <a:latin typeface="Times New Roman" pitchFamily="18" charset="0"/>
                </a:endParaRPr>
              </a:p>
            </p:txBody>
          </p:sp>
          <p:sp>
            <p:nvSpPr>
              <p:cNvPr id="453654" name="Text Box 22"/>
              <p:cNvSpPr txBox="1">
                <a:spLocks noChangeArrowheads="1"/>
              </p:cNvSpPr>
              <p:nvPr/>
            </p:nvSpPr>
            <p:spPr bwMode="auto">
              <a:xfrm>
                <a:off x="2722" y="1492"/>
                <a:ext cx="877" cy="925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762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200" b="1" dirty="0">
                    <a:latin typeface="Times New Roman" pitchFamily="18" charset="0"/>
                  </a:rPr>
                  <a:t>HEBT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29 Position and Phase 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26+ Loss,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3 Fast Loss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10 Wires    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4 Current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2 Bunch Shape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6 Scrapers Charge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1 Laser </a:t>
                </a:r>
                <a:r>
                  <a:rPr lang="en-US" sz="1000" dirty="0" err="1">
                    <a:latin typeface="Times New Roman" pitchFamily="18" charset="0"/>
                  </a:rPr>
                  <a:t>emittance</a:t>
                </a:r>
                <a:endParaRPr lang="en-US" sz="1000" dirty="0">
                  <a:latin typeface="Times New Roman" pitchFamily="18" charset="0"/>
                </a:endParaRPr>
              </a:p>
            </p:txBody>
          </p:sp>
          <p:sp>
            <p:nvSpPr>
              <p:cNvPr id="453655" name="Line 23"/>
              <p:cNvSpPr>
                <a:spLocks noChangeShapeType="1"/>
              </p:cNvSpPr>
              <p:nvPr/>
            </p:nvSpPr>
            <p:spPr bwMode="auto">
              <a:xfrm>
                <a:off x="1194" y="2227"/>
                <a:ext cx="331" cy="27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56" name="Line 24"/>
              <p:cNvSpPr>
                <a:spLocks noChangeShapeType="1"/>
              </p:cNvSpPr>
              <p:nvPr/>
            </p:nvSpPr>
            <p:spPr bwMode="auto">
              <a:xfrm flipV="1">
                <a:off x="1818" y="2584"/>
                <a:ext cx="0" cy="3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57" name="Line 25"/>
              <p:cNvSpPr>
                <a:spLocks noChangeShapeType="1"/>
              </p:cNvSpPr>
              <p:nvPr/>
            </p:nvSpPr>
            <p:spPr bwMode="auto">
              <a:xfrm flipV="1">
                <a:off x="2932" y="2558"/>
                <a:ext cx="0" cy="40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58" name="Line 26"/>
              <p:cNvSpPr>
                <a:spLocks noChangeShapeType="1"/>
              </p:cNvSpPr>
              <p:nvPr/>
            </p:nvSpPr>
            <p:spPr bwMode="auto">
              <a:xfrm>
                <a:off x="3599" y="2340"/>
                <a:ext cx="210" cy="10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59" name="Line 27"/>
              <p:cNvSpPr>
                <a:spLocks noChangeShapeType="1"/>
              </p:cNvSpPr>
              <p:nvPr/>
            </p:nvSpPr>
            <p:spPr bwMode="auto">
              <a:xfrm flipH="1">
                <a:off x="4062" y="1581"/>
                <a:ext cx="136" cy="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60" name="Line 28"/>
              <p:cNvSpPr>
                <a:spLocks noChangeShapeType="1"/>
              </p:cNvSpPr>
              <p:nvPr/>
            </p:nvSpPr>
            <p:spPr bwMode="auto">
              <a:xfrm flipH="1" flipV="1">
                <a:off x="4587" y="2404"/>
                <a:ext cx="553" cy="45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61" name="Text Box 29"/>
              <p:cNvSpPr txBox="1">
                <a:spLocks noChangeArrowheads="1"/>
              </p:cNvSpPr>
              <p:nvPr/>
            </p:nvSpPr>
            <p:spPr bwMode="auto">
              <a:xfrm>
                <a:off x="3366" y="725"/>
                <a:ext cx="676" cy="672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 err="1">
                    <a:latin typeface="Times New Roman" pitchFamily="18" charset="0"/>
                  </a:rPr>
                  <a:t>IDump</a:t>
                </a:r>
                <a:endParaRPr lang="en-US" sz="1200" b="1" dirty="0">
                  <a:latin typeface="Times New Roman" pitchFamily="18" charset="0"/>
                </a:endParaRPr>
              </a:p>
              <a:p>
                <a:r>
                  <a:rPr lang="en-US" sz="1000" dirty="0">
                    <a:latin typeface="Times New Roman" pitchFamily="18" charset="0"/>
                  </a:rPr>
                  <a:t>3 Position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 Wire   </a:t>
                </a:r>
                <a:br>
                  <a:rPr lang="en-US" sz="1000" dirty="0">
                    <a:latin typeface="Times New Roman" pitchFamily="18" charset="0"/>
                  </a:rPr>
                </a:br>
                <a:r>
                  <a:rPr lang="en-US" sz="1000" dirty="0">
                    <a:latin typeface="Times New Roman" pitchFamily="18" charset="0"/>
                  </a:rPr>
                  <a:t>6 Loss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 Current</a:t>
                </a:r>
              </a:p>
              <a:p>
                <a:r>
                  <a:rPr lang="en-US" sz="1050" dirty="0">
                    <a:latin typeface="Times New Roman" pitchFamily="18" charset="0"/>
                  </a:rPr>
                  <a:t>2 Video</a:t>
                </a:r>
              </a:p>
            </p:txBody>
          </p:sp>
          <p:sp>
            <p:nvSpPr>
              <p:cNvPr id="453662" name="Text Box 30"/>
              <p:cNvSpPr txBox="1">
                <a:spLocks noChangeArrowheads="1"/>
              </p:cNvSpPr>
              <p:nvPr/>
            </p:nvSpPr>
            <p:spPr bwMode="auto">
              <a:xfrm>
                <a:off x="4538" y="1761"/>
                <a:ext cx="800" cy="466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 err="1">
                    <a:latin typeface="Times New Roman" pitchFamily="18" charset="0"/>
                  </a:rPr>
                  <a:t>EDump</a:t>
                </a:r>
                <a:endParaRPr lang="en-US" sz="1200" b="1" dirty="0">
                  <a:latin typeface="Times New Roman" pitchFamily="18" charset="0"/>
                </a:endParaRPr>
              </a:p>
              <a:p>
                <a:r>
                  <a:rPr lang="en-US" sz="1000" dirty="0">
                    <a:latin typeface="Times New Roman" pitchFamily="18" charset="0"/>
                  </a:rPr>
                  <a:t>1 Current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4 Loss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 Wire</a:t>
                </a:r>
              </a:p>
            </p:txBody>
          </p:sp>
          <p:sp>
            <p:nvSpPr>
              <p:cNvPr id="453663" name="Text Box 31"/>
              <p:cNvSpPr txBox="1">
                <a:spLocks noChangeArrowheads="1"/>
              </p:cNvSpPr>
              <p:nvPr/>
            </p:nvSpPr>
            <p:spPr bwMode="auto">
              <a:xfrm>
                <a:off x="3630" y="2799"/>
                <a:ext cx="517" cy="487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 err="1">
                    <a:latin typeface="Times New Roman" pitchFamily="18" charset="0"/>
                  </a:rPr>
                  <a:t>LDump</a:t>
                </a:r>
                <a:endParaRPr lang="en-US" sz="1200" b="1" dirty="0">
                  <a:latin typeface="Times New Roman" pitchFamily="18" charset="0"/>
                </a:endParaRPr>
              </a:p>
              <a:p>
                <a:r>
                  <a:rPr lang="en-US" sz="1000" dirty="0">
                    <a:latin typeface="Times New Roman" pitchFamily="18" charset="0"/>
                  </a:rPr>
                  <a:t>6 Loss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6 Position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 Wire</a:t>
                </a:r>
                <a:r>
                  <a:rPr lang="en-US" sz="1200" dirty="0"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453665" name="Line 33"/>
              <p:cNvSpPr>
                <a:spLocks noChangeShapeType="1"/>
              </p:cNvSpPr>
              <p:nvPr/>
            </p:nvSpPr>
            <p:spPr bwMode="auto">
              <a:xfrm flipH="1">
                <a:off x="2434" y="2350"/>
                <a:ext cx="0" cy="13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66" name="Text Box 34"/>
              <p:cNvSpPr txBox="1">
                <a:spLocks noChangeArrowheads="1"/>
              </p:cNvSpPr>
              <p:nvPr/>
            </p:nvSpPr>
            <p:spPr bwMode="auto">
              <a:xfrm>
                <a:off x="1769" y="1492"/>
                <a:ext cx="856" cy="848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>
                    <a:latin typeface="Times New Roman" pitchFamily="18" charset="0"/>
                  </a:rPr>
                  <a:t>CCL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10 Position and Phase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9 Wires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48 Loss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1 Faraday Cup    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  4 Bunch Shape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10 Neutron Detectors</a:t>
                </a:r>
              </a:p>
            </p:txBody>
          </p:sp>
          <p:sp>
            <p:nvSpPr>
              <p:cNvPr id="453668" name="Text Box 36"/>
              <p:cNvSpPr txBox="1">
                <a:spLocks noChangeArrowheads="1"/>
              </p:cNvSpPr>
              <p:nvPr/>
            </p:nvSpPr>
            <p:spPr bwMode="auto">
              <a:xfrm>
                <a:off x="749" y="1365"/>
                <a:ext cx="891" cy="861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/>
                <a:r>
                  <a:rPr lang="en-US" sz="1200" b="1" dirty="0">
                    <a:latin typeface="Times New Roman" pitchFamily="18" charset="0"/>
                  </a:rPr>
                  <a:t>MEBT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6 Position and Phase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2 Current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5 Wires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 CHUMPS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 Emittance</a:t>
                </a:r>
              </a:p>
              <a:p>
                <a:r>
                  <a:rPr lang="en-US" sz="1000" dirty="0">
                    <a:latin typeface="Times New Roman" pitchFamily="18" charset="0"/>
                  </a:rPr>
                  <a:t>1 Laser longitudinal profile</a:t>
                </a:r>
              </a:p>
              <a:p>
                <a:endParaRPr lang="en-US" sz="1000" b="1" dirty="0">
                  <a:solidFill>
                    <a:srgbClr val="CC00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3669" name="Text Box 37"/>
              <p:cNvSpPr txBox="1">
                <a:spLocks noChangeArrowheads="1"/>
              </p:cNvSpPr>
              <p:nvPr/>
            </p:nvSpPr>
            <p:spPr bwMode="auto">
              <a:xfrm>
                <a:off x="1290" y="2914"/>
                <a:ext cx="1057" cy="750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 algn="ctr" eaLnBrk="1" hangingPunct="1"/>
                <a:r>
                  <a:rPr lang="en-US" sz="1200" b="1" dirty="0">
                    <a:latin typeface="Times New Roman" pitchFamily="18" charset="0"/>
                  </a:rPr>
                  <a:t>DTL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10 Position and Phase  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  5 Wire   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  4 Loss  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  5 Faraday Cup     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  6 Current</a:t>
                </a:r>
              </a:p>
              <a:p>
                <a:pPr eaLnBrk="1" hangingPunct="1"/>
                <a:r>
                  <a:rPr lang="en-US" sz="1000" dirty="0">
                    <a:latin typeface="Times New Roman" pitchFamily="18" charset="0"/>
                  </a:rPr>
                  <a:t>18 Neutron Detectors</a:t>
                </a:r>
              </a:p>
              <a:p>
                <a:pPr eaLnBrk="1" hangingPunct="1"/>
                <a:endParaRPr lang="en-US" sz="1000" dirty="0">
                  <a:latin typeface="Times New Roman" pitchFamily="18" charset="0"/>
                </a:endParaRPr>
              </a:p>
            </p:txBody>
          </p:sp>
        </p:grp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7369174" y="4528677"/>
              <a:ext cx="1295400" cy="133872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Times New Roman"/>
                  <a:cs typeface="Arial"/>
                </a:rPr>
                <a:t>RTBT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17 Position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26 Loss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ea typeface="Times New Roman"/>
                  <a:cs typeface="Arial"/>
                </a:rPr>
                <a:t>      5 Wires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  4 Current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  1 Harp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cs typeface="Arial"/>
                </a:rPr>
                <a:t>      3 Fast Loss</a:t>
              </a:r>
              <a:endParaRPr lang="en-US" sz="1200" dirty="0">
                <a:latin typeface="Times New Roman"/>
                <a:ea typeface="Times New Roman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1003B5"/>
                  </a:solidFill>
                  <a:latin typeface="Times New Roman"/>
                  <a:cs typeface="Arial"/>
                </a:rPr>
                <a:t>      </a:t>
              </a:r>
              <a:r>
                <a:rPr lang="en-US" sz="1000" dirty="0">
                  <a:latin typeface="Times New Roman"/>
                  <a:cs typeface="Arial"/>
                </a:rPr>
                <a:t>1 Target Imaging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6091818" y="3519372"/>
            <a:ext cx="859844" cy="773113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en-US" sz="1200" b="1" dirty="0" err="1">
                <a:latin typeface="Times New Roman" pitchFamily="18" charset="0"/>
              </a:rPr>
              <a:t>MDump</a:t>
            </a:r>
            <a:endParaRPr lang="en-US" sz="1200" b="1" dirty="0">
              <a:latin typeface="Times New Roman" pitchFamily="18" charset="0"/>
            </a:endParaRPr>
          </a:p>
          <a:p>
            <a:r>
              <a:rPr lang="en-US" sz="1000" dirty="0">
                <a:latin typeface="Times New Roman" pitchFamily="18" charset="0"/>
              </a:rPr>
              <a:t>4 Loss</a:t>
            </a:r>
          </a:p>
          <a:p>
            <a:r>
              <a:rPr lang="en-US" sz="1000" dirty="0">
                <a:latin typeface="Times New Roman" pitchFamily="18" charset="0"/>
              </a:rPr>
              <a:t>2 Current</a:t>
            </a:r>
          </a:p>
          <a:p>
            <a:r>
              <a:rPr lang="en-US" sz="1000" dirty="0">
                <a:latin typeface="Times New Roman" pitchFamily="18" charset="0"/>
              </a:rPr>
              <a:t>1 Wire</a:t>
            </a:r>
            <a:r>
              <a:rPr lang="en-US" sz="1200" dirty="0">
                <a:latin typeface="Times New Roman" pitchFamily="18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5775" y="1080626"/>
            <a:ext cx="1562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BCM, BLM, BPM, BSM, WS….</a:t>
            </a:r>
          </a:p>
        </p:txBody>
      </p:sp>
      <p:sp>
        <p:nvSpPr>
          <p:cNvPr id="41" name="Right Brace 40"/>
          <p:cNvSpPr/>
          <p:nvPr/>
        </p:nvSpPr>
        <p:spPr>
          <a:xfrm>
            <a:off x="1665004" y="1089556"/>
            <a:ext cx="155448" cy="914400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904999" y="1300257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15+ systems, 400+ IOCs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0362" y="5926975"/>
            <a:ext cx="43396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No new systems added since last review</a:t>
            </a:r>
          </a:p>
        </p:txBody>
      </p: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165775" y="195594"/>
            <a:ext cx="8636290" cy="720197"/>
          </a:xfrm>
        </p:spPr>
        <p:txBody>
          <a:bodyPr/>
          <a:lstStyle/>
          <a:p>
            <a:r>
              <a:rPr lang="en-US" sz="2400" dirty="0"/>
              <a:t>SNS Beam Instrumentation Systems are numerous, diverse and growing in number</a:t>
            </a:r>
          </a:p>
        </p:txBody>
      </p:sp>
    </p:spTree>
    <p:extLst>
      <p:ext uri="{BB962C8B-B14F-4D97-AF65-F5344CB8AC3E}">
        <p14:creationId xmlns:p14="http://schemas.microsoft.com/office/powerpoint/2010/main" val="3065681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We need to catch up on long range imaging systems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93" y="1156335"/>
            <a:ext cx="8866632" cy="4195415"/>
          </a:xfrm>
        </p:spPr>
        <p:txBody>
          <a:bodyPr/>
          <a:lstStyle/>
          <a:p>
            <a:r>
              <a:rPr lang="en-US" dirty="0"/>
              <a:t>Injection foil imaging and foil temperature measurement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Development stagnated since 2012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Assign higher priority due to PPU and STS requirements  </a:t>
            </a:r>
          </a:p>
          <a:p>
            <a:pPr marL="346075" lvl="1" indent="0">
              <a:buNone/>
            </a:pPr>
            <a:endParaRPr lang="en-US" dirty="0"/>
          </a:p>
          <a:p>
            <a:r>
              <a:rPr lang="en-US" dirty="0"/>
              <a:t>Target imaging system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Performance degraded over last few years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1-2 year cycle of trial-and-error driven by Proton Beam Window replacement schedule </a:t>
            </a:r>
          </a:p>
          <a:p>
            <a:pPr lvl="1"/>
            <a:endParaRPr lang="en-US" dirty="0"/>
          </a:p>
          <a:p>
            <a:r>
              <a:rPr lang="en-US" dirty="0"/>
              <a:t>Both projects need reinforcing team expertise in optics engineering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Igor </a:t>
            </a:r>
            <a:r>
              <a:rPr lang="en-US" dirty="0" err="1">
                <a:solidFill>
                  <a:schemeClr val="accent1"/>
                </a:solidFill>
              </a:rPr>
              <a:t>Nesterenko</a:t>
            </a:r>
            <a:r>
              <a:rPr lang="en-US" dirty="0">
                <a:solidFill>
                  <a:schemeClr val="accent1"/>
                </a:solidFill>
              </a:rPr>
              <a:t> lead optics design for foil temperature – left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Curt Maxi lead optics design for target imager - left</a:t>
            </a:r>
          </a:p>
        </p:txBody>
      </p:sp>
    </p:spTree>
    <p:extLst>
      <p:ext uri="{BB962C8B-B14F-4D97-AF65-F5344CB8AC3E}">
        <p14:creationId xmlns:p14="http://schemas.microsoft.com/office/powerpoint/2010/main" val="895250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Foil video system layout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7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1856497"/>
            <a:ext cx="8642350" cy="4163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7110" y="3288276"/>
            <a:ext cx="2703897" cy="2027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5029200"/>
            <a:ext cx="5334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Foil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4514368"/>
            <a:ext cx="762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Mirror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5638800"/>
            <a:ext cx="762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Mirror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4514368"/>
            <a:ext cx="9906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Window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0" y="1828800"/>
            <a:ext cx="9906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Window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0" y="3419868"/>
            <a:ext cx="8382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Chase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561" y="1344481"/>
            <a:ext cx="365106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Total Path Length ~ 40 m</a:t>
            </a:r>
          </a:p>
        </p:txBody>
      </p:sp>
      <p:sp>
        <p:nvSpPr>
          <p:cNvPr id="12" name="AutoShape 12"/>
          <p:cNvSpPr>
            <a:spLocks noChangeAspect="1" noChangeArrowheads="1"/>
          </p:cNvSpPr>
          <p:nvPr/>
        </p:nvSpPr>
        <p:spPr bwMode="auto">
          <a:xfrm>
            <a:off x="2419351" y="5100637"/>
            <a:ext cx="157163" cy="157163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51920" y="5737959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>
                <a:solidFill>
                  <a:schemeClr val="bg1"/>
                </a:solidFill>
              </a:rPr>
              <a:t>Drawing Courtesy</a:t>
            </a:r>
            <a:r>
              <a:rPr lang="en-US" sz="1000" dirty="0">
                <a:solidFill>
                  <a:schemeClr val="bg1"/>
                </a:solidFill>
              </a:rPr>
              <a:t>: G. Hamm</a:t>
            </a:r>
          </a:p>
        </p:txBody>
      </p:sp>
      <p:pic>
        <p:nvPicPr>
          <p:cNvPr id="14" name="Picture 13" descr="MacintoshHD:Users:bl9:Pictures:IMG_088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106660"/>
            <a:ext cx="2771637" cy="180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"/>
          <p:cNvSpPr>
            <a:spLocks noChangeShapeType="1"/>
          </p:cNvSpPr>
          <p:nvPr/>
        </p:nvSpPr>
        <p:spPr bwMode="auto">
          <a:xfrm flipV="1">
            <a:off x="1447563" y="2837708"/>
            <a:ext cx="1656184" cy="554395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18608" y="311177"/>
            <a:ext cx="209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W. Blokland</a:t>
            </a:r>
          </a:p>
        </p:txBody>
      </p:sp>
    </p:spTree>
    <p:extLst>
      <p:ext uri="{BB962C8B-B14F-4D97-AF65-F5344CB8AC3E}">
        <p14:creationId xmlns:p14="http://schemas.microsoft.com/office/powerpoint/2010/main" val="3839350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8229600" cy="48013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0" dirty="0">
                <a:latin typeface="Arial"/>
                <a:cs typeface="Arial"/>
              </a:rPr>
              <a:t>Two-color optical pyrometer</a:t>
            </a:r>
            <a:endParaRPr lang="en-US" sz="1800" b="0" dirty="0">
              <a:latin typeface="Arial"/>
              <a:cs typeface="Arial"/>
            </a:endParaRPr>
          </a:p>
        </p:txBody>
      </p:sp>
      <p:pic>
        <p:nvPicPr>
          <p:cNvPr id="7172" name="Picture 7171" descr="Wavefor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47800"/>
            <a:ext cx="3410737" cy="1828800"/>
          </a:xfrm>
          <a:prstGeom prst="rect">
            <a:avLst/>
          </a:prstGeom>
        </p:spPr>
      </p:pic>
      <p:grpSp>
        <p:nvGrpSpPr>
          <p:cNvPr id="7168" name="Group 7167"/>
          <p:cNvGrpSpPr/>
          <p:nvPr/>
        </p:nvGrpSpPr>
        <p:grpSpPr>
          <a:xfrm>
            <a:off x="2362200" y="2743200"/>
            <a:ext cx="3352800" cy="3530600"/>
            <a:chOff x="6172200" y="1600200"/>
            <a:chExt cx="2971800" cy="3149600"/>
          </a:xfrm>
        </p:grpSpPr>
        <p:pic>
          <p:nvPicPr>
            <p:cNvPr id="11" name="Picture 10" descr="phot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78500" y="1993900"/>
              <a:ext cx="3149600" cy="2362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27176" y="2438400"/>
              <a:ext cx="1416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Photo diode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00" y="2895600"/>
              <a:ext cx="1073021" cy="576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Bandpass</a:t>
              </a:r>
              <a:endParaRPr lang="en-US" dirty="0"/>
            </a:p>
            <a:p>
              <a:pPr algn="ctr"/>
              <a:r>
                <a:rPr lang="en-US" dirty="0"/>
                <a:t>Filter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24800" y="3886200"/>
              <a:ext cx="1005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Adapter</a:t>
              </a:r>
            </a:p>
          </p:txBody>
        </p:sp>
        <p:cxnSp>
          <p:nvCxnSpPr>
            <p:cNvPr id="14" name="Straight Arrow Connector 13"/>
            <p:cNvCxnSpPr>
              <a:stCxn id="12" idx="1"/>
            </p:cNvCxnSpPr>
            <p:nvPr/>
          </p:nvCxnSpPr>
          <p:spPr>
            <a:xfrm flipH="1">
              <a:off x="7391400" y="2623066"/>
              <a:ext cx="335776" cy="1963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1"/>
            </p:cNvCxnSpPr>
            <p:nvPr/>
          </p:nvCxnSpPr>
          <p:spPr>
            <a:xfrm flipH="1">
              <a:off x="7391400" y="3183892"/>
              <a:ext cx="228599" cy="927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7620000" y="4114800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BB_r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29718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22738"/>
          <a:stretch/>
        </p:blipFill>
        <p:spPr>
          <a:xfrm>
            <a:off x="838201" y="3810000"/>
            <a:ext cx="1177471" cy="762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22571"/>
          <a:stretch/>
        </p:blipFill>
        <p:spPr>
          <a:xfrm>
            <a:off x="838201" y="4724400"/>
            <a:ext cx="1210129" cy="762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169" name="Picture 7168" descr="PhotoDiod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114800"/>
            <a:ext cx="1676400" cy="1165046"/>
          </a:xfrm>
          <a:prstGeom prst="rect">
            <a:avLst/>
          </a:prstGeom>
        </p:spPr>
      </p:pic>
      <p:cxnSp>
        <p:nvCxnSpPr>
          <p:cNvPr id="7175" name="Curved Connector 7174"/>
          <p:cNvCxnSpPr>
            <a:endCxn id="4" idx="1"/>
          </p:cNvCxnSpPr>
          <p:nvPr/>
        </p:nvCxnSpPr>
        <p:spPr>
          <a:xfrm rot="16200000" flipH="1">
            <a:off x="38100" y="3390899"/>
            <a:ext cx="1143000" cy="457201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>
            <a:endCxn id="6" idx="1"/>
          </p:cNvCxnSpPr>
          <p:nvPr/>
        </p:nvCxnSpPr>
        <p:spPr>
          <a:xfrm rot="16200000" flipH="1">
            <a:off x="-419100" y="3848099"/>
            <a:ext cx="2057400" cy="457201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4" idx="3"/>
          </p:cNvCxnSpPr>
          <p:nvPr/>
        </p:nvCxnSpPr>
        <p:spPr>
          <a:xfrm>
            <a:off x="2015672" y="4191000"/>
            <a:ext cx="1413329" cy="381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6" idx="3"/>
          </p:cNvCxnSpPr>
          <p:nvPr/>
        </p:nvCxnSpPr>
        <p:spPr>
          <a:xfrm flipV="1">
            <a:off x="2048330" y="4572000"/>
            <a:ext cx="1380671" cy="533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endCxn id="7169" idx="1"/>
          </p:cNvCxnSpPr>
          <p:nvPr/>
        </p:nvCxnSpPr>
        <p:spPr>
          <a:xfrm>
            <a:off x="3810000" y="4114800"/>
            <a:ext cx="2743200" cy="58252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7169" idx="0"/>
            <a:endCxn id="7172" idx="2"/>
          </p:cNvCxnSpPr>
          <p:nvPr/>
        </p:nvCxnSpPr>
        <p:spPr>
          <a:xfrm rot="16200000" flipV="1">
            <a:off x="6834385" y="3557784"/>
            <a:ext cx="838200" cy="27583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93" name="Picture 7192" descr="DSC_2828 copy 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1371600" cy="135583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705600" y="5410200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diode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90600" y="5562600"/>
            <a:ext cx="81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85800" y="3124200"/>
            <a:ext cx="226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body radiation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14800" y="2971800"/>
            <a:ext cx="55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Foil</a:t>
            </a:r>
          </a:p>
        </p:txBody>
      </p:sp>
      <p:cxnSp>
        <p:nvCxnSpPr>
          <p:cNvPr id="89" name="Curved Connector 88"/>
          <p:cNvCxnSpPr>
            <a:stCxn id="7193" idx="1"/>
            <a:endCxn id="3" idx="3"/>
          </p:cNvCxnSpPr>
          <p:nvPr/>
        </p:nvCxnSpPr>
        <p:spPr>
          <a:xfrm rot="10800000">
            <a:off x="3200400" y="2247901"/>
            <a:ext cx="457200" cy="3021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19800" y="762000"/>
            <a:ext cx="2146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W. Blokland,</a:t>
            </a:r>
          </a:p>
          <a:p>
            <a:r>
              <a:rPr lang="en-US" sz="1400" dirty="0"/>
              <a:t>AAC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Foil temperature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06998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Imaging system layout</a:t>
            </a:r>
          </a:p>
        </p:txBody>
      </p:sp>
      <p:pic>
        <p:nvPicPr>
          <p:cNvPr id="3" name="Picture 2" descr="Macintosh HD:Users:Shared:Pubs:2014 IBIC TIS: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" y="1948949"/>
            <a:ext cx="2255017" cy="272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IS camera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1644" y="990600"/>
            <a:ext cx="3048000" cy="3416586"/>
          </a:xfrm>
          <a:prstGeom prst="rect">
            <a:avLst/>
          </a:prstGeom>
        </p:spPr>
      </p:pic>
      <p:pic>
        <p:nvPicPr>
          <p:cNvPr id="5" name="Picture 4" descr=":TargetShielding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2333786"/>
            <a:ext cx="6705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647" y="4267200"/>
            <a:ext cx="342537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046" y="3200402"/>
            <a:ext cx="800100" cy="60908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126715" y="1474474"/>
            <a:ext cx="1134149" cy="1253750"/>
          </a:xfrm>
          <a:custGeom>
            <a:avLst/>
            <a:gdLst>
              <a:gd name="connsiteX0" fmla="*/ 0 w 589621"/>
              <a:gd name="connsiteY0" fmla="*/ 1263550 h 1263550"/>
              <a:gd name="connsiteX1" fmla="*/ 19438 w 589621"/>
              <a:gd name="connsiteY1" fmla="*/ 725731 h 1263550"/>
              <a:gd name="connsiteX2" fmla="*/ 32396 w 589621"/>
              <a:gd name="connsiteY2" fmla="*/ 622055 h 1263550"/>
              <a:gd name="connsiteX3" fmla="*/ 45355 w 589621"/>
              <a:gd name="connsiteY3" fmla="*/ 596136 h 1263550"/>
              <a:gd name="connsiteX4" fmla="*/ 64793 w 589621"/>
              <a:gd name="connsiteY4" fmla="*/ 511900 h 1263550"/>
              <a:gd name="connsiteX5" fmla="*/ 84231 w 589621"/>
              <a:gd name="connsiteY5" fmla="*/ 447102 h 1263550"/>
              <a:gd name="connsiteX6" fmla="*/ 90711 w 589621"/>
              <a:gd name="connsiteY6" fmla="*/ 414703 h 1263550"/>
              <a:gd name="connsiteX7" fmla="*/ 97190 w 589621"/>
              <a:gd name="connsiteY7" fmla="*/ 395264 h 1263550"/>
              <a:gd name="connsiteX8" fmla="*/ 103669 w 589621"/>
              <a:gd name="connsiteY8" fmla="*/ 362866 h 1263550"/>
              <a:gd name="connsiteX9" fmla="*/ 110149 w 589621"/>
              <a:gd name="connsiteY9" fmla="*/ 336947 h 1263550"/>
              <a:gd name="connsiteX10" fmla="*/ 129587 w 589621"/>
              <a:gd name="connsiteY10" fmla="*/ 194392 h 1263550"/>
              <a:gd name="connsiteX11" fmla="*/ 136066 w 589621"/>
              <a:gd name="connsiteY11" fmla="*/ 168473 h 1263550"/>
              <a:gd name="connsiteX12" fmla="*/ 149025 w 589621"/>
              <a:gd name="connsiteY12" fmla="*/ 149034 h 1263550"/>
              <a:gd name="connsiteX13" fmla="*/ 155504 w 589621"/>
              <a:gd name="connsiteY13" fmla="*/ 129595 h 1263550"/>
              <a:gd name="connsiteX14" fmla="*/ 161984 w 589621"/>
              <a:gd name="connsiteY14" fmla="*/ 103676 h 1263550"/>
              <a:gd name="connsiteX15" fmla="*/ 174942 w 589621"/>
              <a:gd name="connsiteY15" fmla="*/ 90716 h 1263550"/>
              <a:gd name="connsiteX16" fmla="*/ 181422 w 589621"/>
              <a:gd name="connsiteY16" fmla="*/ 64797 h 1263550"/>
              <a:gd name="connsiteX17" fmla="*/ 200860 w 589621"/>
              <a:gd name="connsiteY17" fmla="*/ 51838 h 1263550"/>
              <a:gd name="connsiteX18" fmla="*/ 213818 w 589621"/>
              <a:gd name="connsiteY18" fmla="*/ 38878 h 1263550"/>
              <a:gd name="connsiteX19" fmla="*/ 226777 w 589621"/>
              <a:gd name="connsiteY19" fmla="*/ 19439 h 1263550"/>
              <a:gd name="connsiteX20" fmla="*/ 298050 w 589621"/>
              <a:gd name="connsiteY20" fmla="*/ 0 h 1263550"/>
              <a:gd name="connsiteX21" fmla="*/ 550745 w 589621"/>
              <a:gd name="connsiteY21" fmla="*/ 6480 h 1263550"/>
              <a:gd name="connsiteX22" fmla="*/ 583142 w 589621"/>
              <a:gd name="connsiteY22" fmla="*/ 19439 h 1263550"/>
              <a:gd name="connsiteX23" fmla="*/ 589621 w 589621"/>
              <a:gd name="connsiteY23" fmla="*/ 19439 h 1263550"/>
              <a:gd name="connsiteX0" fmla="*/ 0 w 589621"/>
              <a:gd name="connsiteY0" fmla="*/ 1263550 h 1263550"/>
              <a:gd name="connsiteX1" fmla="*/ 19438 w 589621"/>
              <a:gd name="connsiteY1" fmla="*/ 725731 h 1263550"/>
              <a:gd name="connsiteX2" fmla="*/ 32396 w 589621"/>
              <a:gd name="connsiteY2" fmla="*/ 622055 h 1263550"/>
              <a:gd name="connsiteX3" fmla="*/ 45355 w 589621"/>
              <a:gd name="connsiteY3" fmla="*/ 596136 h 1263550"/>
              <a:gd name="connsiteX4" fmla="*/ 64793 w 589621"/>
              <a:gd name="connsiteY4" fmla="*/ 511900 h 1263550"/>
              <a:gd name="connsiteX5" fmla="*/ 84231 w 589621"/>
              <a:gd name="connsiteY5" fmla="*/ 447102 h 1263550"/>
              <a:gd name="connsiteX6" fmla="*/ 90711 w 589621"/>
              <a:gd name="connsiteY6" fmla="*/ 414703 h 1263550"/>
              <a:gd name="connsiteX7" fmla="*/ 97190 w 589621"/>
              <a:gd name="connsiteY7" fmla="*/ 395264 h 1263550"/>
              <a:gd name="connsiteX8" fmla="*/ 103669 w 589621"/>
              <a:gd name="connsiteY8" fmla="*/ 362866 h 1263550"/>
              <a:gd name="connsiteX9" fmla="*/ 110149 w 589621"/>
              <a:gd name="connsiteY9" fmla="*/ 336947 h 1263550"/>
              <a:gd name="connsiteX10" fmla="*/ 129587 w 589621"/>
              <a:gd name="connsiteY10" fmla="*/ 194392 h 1263550"/>
              <a:gd name="connsiteX11" fmla="*/ 136066 w 589621"/>
              <a:gd name="connsiteY11" fmla="*/ 168473 h 1263550"/>
              <a:gd name="connsiteX12" fmla="*/ 149025 w 589621"/>
              <a:gd name="connsiteY12" fmla="*/ 149034 h 1263550"/>
              <a:gd name="connsiteX13" fmla="*/ 155504 w 589621"/>
              <a:gd name="connsiteY13" fmla="*/ 129595 h 1263550"/>
              <a:gd name="connsiteX14" fmla="*/ 161984 w 589621"/>
              <a:gd name="connsiteY14" fmla="*/ 103676 h 1263550"/>
              <a:gd name="connsiteX15" fmla="*/ 174942 w 589621"/>
              <a:gd name="connsiteY15" fmla="*/ 90716 h 1263550"/>
              <a:gd name="connsiteX16" fmla="*/ 200860 w 589621"/>
              <a:gd name="connsiteY16" fmla="*/ 51838 h 1263550"/>
              <a:gd name="connsiteX17" fmla="*/ 213818 w 589621"/>
              <a:gd name="connsiteY17" fmla="*/ 38878 h 1263550"/>
              <a:gd name="connsiteX18" fmla="*/ 226777 w 589621"/>
              <a:gd name="connsiteY18" fmla="*/ 19439 h 1263550"/>
              <a:gd name="connsiteX19" fmla="*/ 298050 w 589621"/>
              <a:gd name="connsiteY19" fmla="*/ 0 h 1263550"/>
              <a:gd name="connsiteX20" fmla="*/ 550745 w 589621"/>
              <a:gd name="connsiteY20" fmla="*/ 6480 h 1263550"/>
              <a:gd name="connsiteX21" fmla="*/ 583142 w 589621"/>
              <a:gd name="connsiteY21" fmla="*/ 19439 h 1263550"/>
              <a:gd name="connsiteX22" fmla="*/ 589621 w 589621"/>
              <a:gd name="connsiteY22" fmla="*/ 19439 h 1263550"/>
              <a:gd name="connsiteX0" fmla="*/ 0 w 589621"/>
              <a:gd name="connsiteY0" fmla="*/ 1263550 h 1263550"/>
              <a:gd name="connsiteX1" fmla="*/ 19438 w 589621"/>
              <a:gd name="connsiteY1" fmla="*/ 725731 h 1263550"/>
              <a:gd name="connsiteX2" fmla="*/ 32396 w 589621"/>
              <a:gd name="connsiteY2" fmla="*/ 622055 h 1263550"/>
              <a:gd name="connsiteX3" fmla="*/ 45355 w 589621"/>
              <a:gd name="connsiteY3" fmla="*/ 596136 h 1263550"/>
              <a:gd name="connsiteX4" fmla="*/ 64793 w 589621"/>
              <a:gd name="connsiteY4" fmla="*/ 511900 h 1263550"/>
              <a:gd name="connsiteX5" fmla="*/ 84231 w 589621"/>
              <a:gd name="connsiteY5" fmla="*/ 447102 h 1263550"/>
              <a:gd name="connsiteX6" fmla="*/ 90711 w 589621"/>
              <a:gd name="connsiteY6" fmla="*/ 414703 h 1263550"/>
              <a:gd name="connsiteX7" fmla="*/ 97190 w 589621"/>
              <a:gd name="connsiteY7" fmla="*/ 395264 h 1263550"/>
              <a:gd name="connsiteX8" fmla="*/ 103669 w 589621"/>
              <a:gd name="connsiteY8" fmla="*/ 362866 h 1263550"/>
              <a:gd name="connsiteX9" fmla="*/ 110149 w 589621"/>
              <a:gd name="connsiteY9" fmla="*/ 336947 h 1263550"/>
              <a:gd name="connsiteX10" fmla="*/ 129587 w 589621"/>
              <a:gd name="connsiteY10" fmla="*/ 194392 h 1263550"/>
              <a:gd name="connsiteX11" fmla="*/ 136066 w 589621"/>
              <a:gd name="connsiteY11" fmla="*/ 168473 h 1263550"/>
              <a:gd name="connsiteX12" fmla="*/ 149025 w 589621"/>
              <a:gd name="connsiteY12" fmla="*/ 149034 h 1263550"/>
              <a:gd name="connsiteX13" fmla="*/ 161984 w 589621"/>
              <a:gd name="connsiteY13" fmla="*/ 103676 h 1263550"/>
              <a:gd name="connsiteX14" fmla="*/ 174942 w 589621"/>
              <a:gd name="connsiteY14" fmla="*/ 90716 h 1263550"/>
              <a:gd name="connsiteX15" fmla="*/ 200860 w 589621"/>
              <a:gd name="connsiteY15" fmla="*/ 51838 h 1263550"/>
              <a:gd name="connsiteX16" fmla="*/ 213818 w 589621"/>
              <a:gd name="connsiteY16" fmla="*/ 38878 h 1263550"/>
              <a:gd name="connsiteX17" fmla="*/ 226777 w 589621"/>
              <a:gd name="connsiteY17" fmla="*/ 19439 h 1263550"/>
              <a:gd name="connsiteX18" fmla="*/ 298050 w 589621"/>
              <a:gd name="connsiteY18" fmla="*/ 0 h 1263550"/>
              <a:gd name="connsiteX19" fmla="*/ 550745 w 589621"/>
              <a:gd name="connsiteY19" fmla="*/ 6480 h 1263550"/>
              <a:gd name="connsiteX20" fmla="*/ 583142 w 589621"/>
              <a:gd name="connsiteY20" fmla="*/ 19439 h 1263550"/>
              <a:gd name="connsiteX21" fmla="*/ 589621 w 589621"/>
              <a:gd name="connsiteY21" fmla="*/ 19439 h 1263550"/>
              <a:gd name="connsiteX0" fmla="*/ 0 w 589621"/>
              <a:gd name="connsiteY0" fmla="*/ 1263550 h 1263550"/>
              <a:gd name="connsiteX1" fmla="*/ 19438 w 589621"/>
              <a:gd name="connsiteY1" fmla="*/ 725731 h 1263550"/>
              <a:gd name="connsiteX2" fmla="*/ 32396 w 589621"/>
              <a:gd name="connsiteY2" fmla="*/ 622055 h 1263550"/>
              <a:gd name="connsiteX3" fmla="*/ 45355 w 589621"/>
              <a:gd name="connsiteY3" fmla="*/ 596136 h 1263550"/>
              <a:gd name="connsiteX4" fmla="*/ 64793 w 589621"/>
              <a:gd name="connsiteY4" fmla="*/ 511900 h 1263550"/>
              <a:gd name="connsiteX5" fmla="*/ 84231 w 589621"/>
              <a:gd name="connsiteY5" fmla="*/ 447102 h 1263550"/>
              <a:gd name="connsiteX6" fmla="*/ 97190 w 589621"/>
              <a:gd name="connsiteY6" fmla="*/ 395264 h 1263550"/>
              <a:gd name="connsiteX7" fmla="*/ 103669 w 589621"/>
              <a:gd name="connsiteY7" fmla="*/ 362866 h 1263550"/>
              <a:gd name="connsiteX8" fmla="*/ 110149 w 589621"/>
              <a:gd name="connsiteY8" fmla="*/ 336947 h 1263550"/>
              <a:gd name="connsiteX9" fmla="*/ 129587 w 589621"/>
              <a:gd name="connsiteY9" fmla="*/ 194392 h 1263550"/>
              <a:gd name="connsiteX10" fmla="*/ 136066 w 589621"/>
              <a:gd name="connsiteY10" fmla="*/ 168473 h 1263550"/>
              <a:gd name="connsiteX11" fmla="*/ 149025 w 589621"/>
              <a:gd name="connsiteY11" fmla="*/ 149034 h 1263550"/>
              <a:gd name="connsiteX12" fmla="*/ 161984 w 589621"/>
              <a:gd name="connsiteY12" fmla="*/ 103676 h 1263550"/>
              <a:gd name="connsiteX13" fmla="*/ 174942 w 589621"/>
              <a:gd name="connsiteY13" fmla="*/ 90716 h 1263550"/>
              <a:gd name="connsiteX14" fmla="*/ 200860 w 589621"/>
              <a:gd name="connsiteY14" fmla="*/ 51838 h 1263550"/>
              <a:gd name="connsiteX15" fmla="*/ 213818 w 589621"/>
              <a:gd name="connsiteY15" fmla="*/ 38878 h 1263550"/>
              <a:gd name="connsiteX16" fmla="*/ 226777 w 589621"/>
              <a:gd name="connsiteY16" fmla="*/ 19439 h 1263550"/>
              <a:gd name="connsiteX17" fmla="*/ 298050 w 589621"/>
              <a:gd name="connsiteY17" fmla="*/ 0 h 1263550"/>
              <a:gd name="connsiteX18" fmla="*/ 550745 w 589621"/>
              <a:gd name="connsiteY18" fmla="*/ 6480 h 1263550"/>
              <a:gd name="connsiteX19" fmla="*/ 583142 w 589621"/>
              <a:gd name="connsiteY19" fmla="*/ 19439 h 1263550"/>
              <a:gd name="connsiteX20" fmla="*/ 589621 w 589621"/>
              <a:gd name="connsiteY20" fmla="*/ 19439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49025 w 1120928"/>
              <a:gd name="connsiteY11" fmla="*/ 149034 h 1263550"/>
              <a:gd name="connsiteX12" fmla="*/ 161984 w 1120928"/>
              <a:gd name="connsiteY12" fmla="*/ 103676 h 1263550"/>
              <a:gd name="connsiteX13" fmla="*/ 174942 w 1120928"/>
              <a:gd name="connsiteY13" fmla="*/ 90716 h 1263550"/>
              <a:gd name="connsiteX14" fmla="*/ 200860 w 1120928"/>
              <a:gd name="connsiteY14" fmla="*/ 51838 h 1263550"/>
              <a:gd name="connsiteX15" fmla="*/ 213818 w 1120928"/>
              <a:gd name="connsiteY15" fmla="*/ 38878 h 1263550"/>
              <a:gd name="connsiteX16" fmla="*/ 226777 w 1120928"/>
              <a:gd name="connsiteY16" fmla="*/ 19439 h 1263550"/>
              <a:gd name="connsiteX17" fmla="*/ 298050 w 1120928"/>
              <a:gd name="connsiteY17" fmla="*/ 0 h 1263550"/>
              <a:gd name="connsiteX18" fmla="*/ 550745 w 1120928"/>
              <a:gd name="connsiteY18" fmla="*/ 6480 h 1263550"/>
              <a:gd name="connsiteX19" fmla="*/ 583142 w 1120928"/>
              <a:gd name="connsiteY19" fmla="*/ 19439 h 1263550"/>
              <a:gd name="connsiteX20" fmla="*/ 1120928 w 1120928"/>
              <a:gd name="connsiteY20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49025 w 1120928"/>
              <a:gd name="connsiteY11" fmla="*/ 149034 h 1263550"/>
              <a:gd name="connsiteX12" fmla="*/ 161984 w 1120928"/>
              <a:gd name="connsiteY12" fmla="*/ 103676 h 1263550"/>
              <a:gd name="connsiteX13" fmla="*/ 174942 w 1120928"/>
              <a:gd name="connsiteY13" fmla="*/ 90716 h 1263550"/>
              <a:gd name="connsiteX14" fmla="*/ 200860 w 1120928"/>
              <a:gd name="connsiteY14" fmla="*/ 51838 h 1263550"/>
              <a:gd name="connsiteX15" fmla="*/ 213818 w 1120928"/>
              <a:gd name="connsiteY15" fmla="*/ 38878 h 1263550"/>
              <a:gd name="connsiteX16" fmla="*/ 226777 w 1120928"/>
              <a:gd name="connsiteY16" fmla="*/ 19439 h 1263550"/>
              <a:gd name="connsiteX17" fmla="*/ 298050 w 1120928"/>
              <a:gd name="connsiteY17" fmla="*/ 0 h 1263550"/>
              <a:gd name="connsiteX18" fmla="*/ 550745 w 1120928"/>
              <a:gd name="connsiteY18" fmla="*/ 6480 h 1263550"/>
              <a:gd name="connsiteX19" fmla="*/ 822878 w 1120928"/>
              <a:gd name="connsiteY19" fmla="*/ 38878 h 1263550"/>
              <a:gd name="connsiteX20" fmla="*/ 1120928 w 1120928"/>
              <a:gd name="connsiteY20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49025 w 1120928"/>
              <a:gd name="connsiteY11" fmla="*/ 149034 h 1263550"/>
              <a:gd name="connsiteX12" fmla="*/ 161984 w 1120928"/>
              <a:gd name="connsiteY12" fmla="*/ 103676 h 1263550"/>
              <a:gd name="connsiteX13" fmla="*/ 174942 w 1120928"/>
              <a:gd name="connsiteY13" fmla="*/ 90716 h 1263550"/>
              <a:gd name="connsiteX14" fmla="*/ 200860 w 1120928"/>
              <a:gd name="connsiteY14" fmla="*/ 51838 h 1263550"/>
              <a:gd name="connsiteX15" fmla="*/ 226777 w 1120928"/>
              <a:gd name="connsiteY15" fmla="*/ 19439 h 1263550"/>
              <a:gd name="connsiteX16" fmla="*/ 298050 w 1120928"/>
              <a:gd name="connsiteY16" fmla="*/ 0 h 1263550"/>
              <a:gd name="connsiteX17" fmla="*/ 550745 w 1120928"/>
              <a:gd name="connsiteY17" fmla="*/ 6480 h 1263550"/>
              <a:gd name="connsiteX18" fmla="*/ 822878 w 1120928"/>
              <a:gd name="connsiteY18" fmla="*/ 38878 h 1263550"/>
              <a:gd name="connsiteX19" fmla="*/ 1120928 w 1120928"/>
              <a:gd name="connsiteY19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61984 w 1120928"/>
              <a:gd name="connsiteY11" fmla="*/ 103676 h 1263550"/>
              <a:gd name="connsiteX12" fmla="*/ 174942 w 1120928"/>
              <a:gd name="connsiteY12" fmla="*/ 90716 h 1263550"/>
              <a:gd name="connsiteX13" fmla="*/ 200860 w 1120928"/>
              <a:gd name="connsiteY13" fmla="*/ 51838 h 1263550"/>
              <a:gd name="connsiteX14" fmla="*/ 226777 w 1120928"/>
              <a:gd name="connsiteY14" fmla="*/ 19439 h 1263550"/>
              <a:gd name="connsiteX15" fmla="*/ 298050 w 1120928"/>
              <a:gd name="connsiteY15" fmla="*/ 0 h 1263550"/>
              <a:gd name="connsiteX16" fmla="*/ 550745 w 1120928"/>
              <a:gd name="connsiteY16" fmla="*/ 6480 h 1263550"/>
              <a:gd name="connsiteX17" fmla="*/ 822878 w 1120928"/>
              <a:gd name="connsiteY17" fmla="*/ 38878 h 1263550"/>
              <a:gd name="connsiteX18" fmla="*/ 1120928 w 1120928"/>
              <a:gd name="connsiteY18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61984 w 1120928"/>
              <a:gd name="connsiteY11" fmla="*/ 103676 h 1263550"/>
              <a:gd name="connsiteX12" fmla="*/ 200860 w 1120928"/>
              <a:gd name="connsiteY12" fmla="*/ 51838 h 1263550"/>
              <a:gd name="connsiteX13" fmla="*/ 226777 w 1120928"/>
              <a:gd name="connsiteY13" fmla="*/ 19439 h 1263550"/>
              <a:gd name="connsiteX14" fmla="*/ 298050 w 1120928"/>
              <a:gd name="connsiteY14" fmla="*/ 0 h 1263550"/>
              <a:gd name="connsiteX15" fmla="*/ 550745 w 1120928"/>
              <a:gd name="connsiteY15" fmla="*/ 6480 h 1263550"/>
              <a:gd name="connsiteX16" fmla="*/ 822878 w 1120928"/>
              <a:gd name="connsiteY16" fmla="*/ 38878 h 1263550"/>
              <a:gd name="connsiteX17" fmla="*/ 1120928 w 1120928"/>
              <a:gd name="connsiteY17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36066 w 1120928"/>
              <a:gd name="connsiteY9" fmla="*/ 168473 h 1263550"/>
              <a:gd name="connsiteX10" fmla="*/ 161984 w 1120928"/>
              <a:gd name="connsiteY10" fmla="*/ 103676 h 1263550"/>
              <a:gd name="connsiteX11" fmla="*/ 200860 w 1120928"/>
              <a:gd name="connsiteY11" fmla="*/ 51838 h 1263550"/>
              <a:gd name="connsiteX12" fmla="*/ 226777 w 1120928"/>
              <a:gd name="connsiteY12" fmla="*/ 19439 h 1263550"/>
              <a:gd name="connsiteX13" fmla="*/ 298050 w 1120928"/>
              <a:gd name="connsiteY13" fmla="*/ 0 h 1263550"/>
              <a:gd name="connsiteX14" fmla="*/ 550745 w 1120928"/>
              <a:gd name="connsiteY14" fmla="*/ 6480 h 1263550"/>
              <a:gd name="connsiteX15" fmla="*/ 822878 w 1120928"/>
              <a:gd name="connsiteY15" fmla="*/ 38878 h 1263550"/>
              <a:gd name="connsiteX16" fmla="*/ 1120928 w 1120928"/>
              <a:gd name="connsiteY16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64793 w 1120928"/>
              <a:gd name="connsiteY3" fmla="*/ 511900 h 1263550"/>
              <a:gd name="connsiteX4" fmla="*/ 84231 w 1120928"/>
              <a:gd name="connsiteY4" fmla="*/ 447102 h 1263550"/>
              <a:gd name="connsiteX5" fmla="*/ 97190 w 1120928"/>
              <a:gd name="connsiteY5" fmla="*/ 395264 h 1263550"/>
              <a:gd name="connsiteX6" fmla="*/ 103669 w 1120928"/>
              <a:gd name="connsiteY6" fmla="*/ 362866 h 1263550"/>
              <a:gd name="connsiteX7" fmla="*/ 110149 w 1120928"/>
              <a:gd name="connsiteY7" fmla="*/ 336947 h 1263550"/>
              <a:gd name="connsiteX8" fmla="*/ 136066 w 1120928"/>
              <a:gd name="connsiteY8" fmla="*/ 168473 h 1263550"/>
              <a:gd name="connsiteX9" fmla="*/ 161984 w 1120928"/>
              <a:gd name="connsiteY9" fmla="*/ 103676 h 1263550"/>
              <a:gd name="connsiteX10" fmla="*/ 200860 w 1120928"/>
              <a:gd name="connsiteY10" fmla="*/ 51838 h 1263550"/>
              <a:gd name="connsiteX11" fmla="*/ 226777 w 1120928"/>
              <a:gd name="connsiteY11" fmla="*/ 19439 h 1263550"/>
              <a:gd name="connsiteX12" fmla="*/ 298050 w 1120928"/>
              <a:gd name="connsiteY12" fmla="*/ 0 h 1263550"/>
              <a:gd name="connsiteX13" fmla="*/ 550745 w 1120928"/>
              <a:gd name="connsiteY13" fmla="*/ 6480 h 1263550"/>
              <a:gd name="connsiteX14" fmla="*/ 822878 w 1120928"/>
              <a:gd name="connsiteY14" fmla="*/ 38878 h 1263550"/>
              <a:gd name="connsiteX15" fmla="*/ 1120928 w 1120928"/>
              <a:gd name="connsiteY15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64793 w 1120928"/>
              <a:gd name="connsiteY3" fmla="*/ 511900 h 1263550"/>
              <a:gd name="connsiteX4" fmla="*/ 84231 w 1120928"/>
              <a:gd name="connsiteY4" fmla="*/ 447102 h 1263550"/>
              <a:gd name="connsiteX5" fmla="*/ 103669 w 1120928"/>
              <a:gd name="connsiteY5" fmla="*/ 362866 h 1263550"/>
              <a:gd name="connsiteX6" fmla="*/ 110149 w 1120928"/>
              <a:gd name="connsiteY6" fmla="*/ 336947 h 1263550"/>
              <a:gd name="connsiteX7" fmla="*/ 136066 w 1120928"/>
              <a:gd name="connsiteY7" fmla="*/ 168473 h 1263550"/>
              <a:gd name="connsiteX8" fmla="*/ 161984 w 1120928"/>
              <a:gd name="connsiteY8" fmla="*/ 103676 h 1263550"/>
              <a:gd name="connsiteX9" fmla="*/ 200860 w 1120928"/>
              <a:gd name="connsiteY9" fmla="*/ 51838 h 1263550"/>
              <a:gd name="connsiteX10" fmla="*/ 226777 w 1120928"/>
              <a:gd name="connsiteY10" fmla="*/ 19439 h 1263550"/>
              <a:gd name="connsiteX11" fmla="*/ 298050 w 1120928"/>
              <a:gd name="connsiteY11" fmla="*/ 0 h 1263550"/>
              <a:gd name="connsiteX12" fmla="*/ 550745 w 1120928"/>
              <a:gd name="connsiteY12" fmla="*/ 6480 h 1263550"/>
              <a:gd name="connsiteX13" fmla="*/ 822878 w 1120928"/>
              <a:gd name="connsiteY13" fmla="*/ 38878 h 1263550"/>
              <a:gd name="connsiteX14" fmla="*/ 1120928 w 1120928"/>
              <a:gd name="connsiteY14" fmla="*/ 51838 h 1263550"/>
              <a:gd name="connsiteX0" fmla="*/ 0 w 1127407"/>
              <a:gd name="connsiteY0" fmla="*/ 1250591 h 1250591"/>
              <a:gd name="connsiteX1" fmla="*/ 25917 w 1127407"/>
              <a:gd name="connsiteY1" fmla="*/ 725731 h 1250591"/>
              <a:gd name="connsiteX2" fmla="*/ 38875 w 1127407"/>
              <a:gd name="connsiteY2" fmla="*/ 622055 h 1250591"/>
              <a:gd name="connsiteX3" fmla="*/ 71272 w 1127407"/>
              <a:gd name="connsiteY3" fmla="*/ 511900 h 1250591"/>
              <a:gd name="connsiteX4" fmla="*/ 90710 w 1127407"/>
              <a:gd name="connsiteY4" fmla="*/ 447102 h 1250591"/>
              <a:gd name="connsiteX5" fmla="*/ 110148 w 1127407"/>
              <a:gd name="connsiteY5" fmla="*/ 362866 h 1250591"/>
              <a:gd name="connsiteX6" fmla="*/ 116628 w 1127407"/>
              <a:gd name="connsiteY6" fmla="*/ 336947 h 1250591"/>
              <a:gd name="connsiteX7" fmla="*/ 142545 w 1127407"/>
              <a:gd name="connsiteY7" fmla="*/ 168473 h 1250591"/>
              <a:gd name="connsiteX8" fmla="*/ 168463 w 1127407"/>
              <a:gd name="connsiteY8" fmla="*/ 103676 h 1250591"/>
              <a:gd name="connsiteX9" fmla="*/ 207339 w 1127407"/>
              <a:gd name="connsiteY9" fmla="*/ 51838 h 1250591"/>
              <a:gd name="connsiteX10" fmla="*/ 233256 w 1127407"/>
              <a:gd name="connsiteY10" fmla="*/ 19439 h 1250591"/>
              <a:gd name="connsiteX11" fmla="*/ 304529 w 1127407"/>
              <a:gd name="connsiteY11" fmla="*/ 0 h 1250591"/>
              <a:gd name="connsiteX12" fmla="*/ 557224 w 1127407"/>
              <a:gd name="connsiteY12" fmla="*/ 6480 h 1250591"/>
              <a:gd name="connsiteX13" fmla="*/ 829357 w 1127407"/>
              <a:gd name="connsiteY13" fmla="*/ 38878 h 1250591"/>
              <a:gd name="connsiteX14" fmla="*/ 1127407 w 1127407"/>
              <a:gd name="connsiteY14" fmla="*/ 51838 h 1250591"/>
              <a:gd name="connsiteX0" fmla="*/ 9254 w 1136661"/>
              <a:gd name="connsiteY0" fmla="*/ 1250591 h 1250591"/>
              <a:gd name="connsiteX1" fmla="*/ 35171 w 1136661"/>
              <a:gd name="connsiteY1" fmla="*/ 725731 h 1250591"/>
              <a:gd name="connsiteX2" fmla="*/ 48129 w 1136661"/>
              <a:gd name="connsiteY2" fmla="*/ 622055 h 1250591"/>
              <a:gd name="connsiteX3" fmla="*/ 80526 w 1136661"/>
              <a:gd name="connsiteY3" fmla="*/ 511900 h 1250591"/>
              <a:gd name="connsiteX4" fmla="*/ 99964 w 1136661"/>
              <a:gd name="connsiteY4" fmla="*/ 447102 h 1250591"/>
              <a:gd name="connsiteX5" fmla="*/ 119402 w 1136661"/>
              <a:gd name="connsiteY5" fmla="*/ 362866 h 1250591"/>
              <a:gd name="connsiteX6" fmla="*/ 125882 w 1136661"/>
              <a:gd name="connsiteY6" fmla="*/ 336947 h 1250591"/>
              <a:gd name="connsiteX7" fmla="*/ 151799 w 1136661"/>
              <a:gd name="connsiteY7" fmla="*/ 168473 h 1250591"/>
              <a:gd name="connsiteX8" fmla="*/ 177717 w 1136661"/>
              <a:gd name="connsiteY8" fmla="*/ 103676 h 1250591"/>
              <a:gd name="connsiteX9" fmla="*/ 216593 w 1136661"/>
              <a:gd name="connsiteY9" fmla="*/ 51838 h 1250591"/>
              <a:gd name="connsiteX10" fmla="*/ 242510 w 1136661"/>
              <a:gd name="connsiteY10" fmla="*/ 19439 h 1250591"/>
              <a:gd name="connsiteX11" fmla="*/ 313783 w 1136661"/>
              <a:gd name="connsiteY11" fmla="*/ 0 h 1250591"/>
              <a:gd name="connsiteX12" fmla="*/ 566478 w 1136661"/>
              <a:gd name="connsiteY12" fmla="*/ 6480 h 1250591"/>
              <a:gd name="connsiteX13" fmla="*/ 838611 w 1136661"/>
              <a:gd name="connsiteY13" fmla="*/ 38878 h 1250591"/>
              <a:gd name="connsiteX14" fmla="*/ 1136661 w 1136661"/>
              <a:gd name="connsiteY14" fmla="*/ 51838 h 1250591"/>
              <a:gd name="connsiteX0" fmla="*/ 1372 w 1128779"/>
              <a:gd name="connsiteY0" fmla="*/ 1250591 h 1250591"/>
              <a:gd name="connsiteX1" fmla="*/ 1372 w 1128779"/>
              <a:gd name="connsiteY1" fmla="*/ 926604 h 1250591"/>
              <a:gd name="connsiteX2" fmla="*/ 27289 w 1128779"/>
              <a:gd name="connsiteY2" fmla="*/ 725731 h 1250591"/>
              <a:gd name="connsiteX3" fmla="*/ 40247 w 1128779"/>
              <a:gd name="connsiteY3" fmla="*/ 622055 h 1250591"/>
              <a:gd name="connsiteX4" fmla="*/ 72644 w 1128779"/>
              <a:gd name="connsiteY4" fmla="*/ 511900 h 1250591"/>
              <a:gd name="connsiteX5" fmla="*/ 92082 w 1128779"/>
              <a:gd name="connsiteY5" fmla="*/ 447102 h 1250591"/>
              <a:gd name="connsiteX6" fmla="*/ 111520 w 1128779"/>
              <a:gd name="connsiteY6" fmla="*/ 362866 h 1250591"/>
              <a:gd name="connsiteX7" fmla="*/ 118000 w 1128779"/>
              <a:gd name="connsiteY7" fmla="*/ 336947 h 1250591"/>
              <a:gd name="connsiteX8" fmla="*/ 143917 w 1128779"/>
              <a:gd name="connsiteY8" fmla="*/ 168473 h 1250591"/>
              <a:gd name="connsiteX9" fmla="*/ 169835 w 1128779"/>
              <a:gd name="connsiteY9" fmla="*/ 103676 h 1250591"/>
              <a:gd name="connsiteX10" fmla="*/ 208711 w 1128779"/>
              <a:gd name="connsiteY10" fmla="*/ 51838 h 1250591"/>
              <a:gd name="connsiteX11" fmla="*/ 234628 w 1128779"/>
              <a:gd name="connsiteY11" fmla="*/ 19439 h 1250591"/>
              <a:gd name="connsiteX12" fmla="*/ 305901 w 1128779"/>
              <a:gd name="connsiteY12" fmla="*/ 0 h 1250591"/>
              <a:gd name="connsiteX13" fmla="*/ 558596 w 1128779"/>
              <a:gd name="connsiteY13" fmla="*/ 6480 h 1250591"/>
              <a:gd name="connsiteX14" fmla="*/ 830729 w 1128779"/>
              <a:gd name="connsiteY14" fmla="*/ 38878 h 1250591"/>
              <a:gd name="connsiteX15" fmla="*/ 1128779 w 1128779"/>
              <a:gd name="connsiteY15" fmla="*/ 51838 h 1250591"/>
              <a:gd name="connsiteX0" fmla="*/ 0 w 1127407"/>
              <a:gd name="connsiteY0" fmla="*/ 1250591 h 1250591"/>
              <a:gd name="connsiteX1" fmla="*/ 0 w 1127407"/>
              <a:gd name="connsiteY1" fmla="*/ 926604 h 1250591"/>
              <a:gd name="connsiteX2" fmla="*/ 25917 w 1127407"/>
              <a:gd name="connsiteY2" fmla="*/ 725731 h 1250591"/>
              <a:gd name="connsiteX3" fmla="*/ 38875 w 1127407"/>
              <a:gd name="connsiteY3" fmla="*/ 622055 h 1250591"/>
              <a:gd name="connsiteX4" fmla="*/ 71272 w 1127407"/>
              <a:gd name="connsiteY4" fmla="*/ 511900 h 1250591"/>
              <a:gd name="connsiteX5" fmla="*/ 90710 w 1127407"/>
              <a:gd name="connsiteY5" fmla="*/ 447102 h 1250591"/>
              <a:gd name="connsiteX6" fmla="*/ 110148 w 1127407"/>
              <a:gd name="connsiteY6" fmla="*/ 362866 h 1250591"/>
              <a:gd name="connsiteX7" fmla="*/ 116628 w 1127407"/>
              <a:gd name="connsiteY7" fmla="*/ 336947 h 1250591"/>
              <a:gd name="connsiteX8" fmla="*/ 142545 w 1127407"/>
              <a:gd name="connsiteY8" fmla="*/ 168473 h 1250591"/>
              <a:gd name="connsiteX9" fmla="*/ 168463 w 1127407"/>
              <a:gd name="connsiteY9" fmla="*/ 103676 h 1250591"/>
              <a:gd name="connsiteX10" fmla="*/ 207339 w 1127407"/>
              <a:gd name="connsiteY10" fmla="*/ 51838 h 1250591"/>
              <a:gd name="connsiteX11" fmla="*/ 233256 w 1127407"/>
              <a:gd name="connsiteY11" fmla="*/ 19439 h 1250591"/>
              <a:gd name="connsiteX12" fmla="*/ 304529 w 1127407"/>
              <a:gd name="connsiteY12" fmla="*/ 0 h 1250591"/>
              <a:gd name="connsiteX13" fmla="*/ 557224 w 1127407"/>
              <a:gd name="connsiteY13" fmla="*/ 6480 h 1250591"/>
              <a:gd name="connsiteX14" fmla="*/ 829357 w 1127407"/>
              <a:gd name="connsiteY14" fmla="*/ 38878 h 1250591"/>
              <a:gd name="connsiteX15" fmla="*/ 1127407 w 1127407"/>
              <a:gd name="connsiteY15" fmla="*/ 51838 h 1250591"/>
              <a:gd name="connsiteX0" fmla="*/ 6742 w 1134149"/>
              <a:gd name="connsiteY0" fmla="*/ 1250591 h 1250591"/>
              <a:gd name="connsiteX1" fmla="*/ 6742 w 1134149"/>
              <a:gd name="connsiteY1" fmla="*/ 926604 h 1250591"/>
              <a:gd name="connsiteX2" fmla="*/ 32659 w 1134149"/>
              <a:gd name="connsiteY2" fmla="*/ 725731 h 1250591"/>
              <a:gd name="connsiteX3" fmla="*/ 45617 w 1134149"/>
              <a:gd name="connsiteY3" fmla="*/ 622055 h 1250591"/>
              <a:gd name="connsiteX4" fmla="*/ 78014 w 1134149"/>
              <a:gd name="connsiteY4" fmla="*/ 511900 h 1250591"/>
              <a:gd name="connsiteX5" fmla="*/ 97452 w 1134149"/>
              <a:gd name="connsiteY5" fmla="*/ 447102 h 1250591"/>
              <a:gd name="connsiteX6" fmla="*/ 116890 w 1134149"/>
              <a:gd name="connsiteY6" fmla="*/ 362866 h 1250591"/>
              <a:gd name="connsiteX7" fmla="*/ 123370 w 1134149"/>
              <a:gd name="connsiteY7" fmla="*/ 336947 h 1250591"/>
              <a:gd name="connsiteX8" fmla="*/ 149287 w 1134149"/>
              <a:gd name="connsiteY8" fmla="*/ 168473 h 1250591"/>
              <a:gd name="connsiteX9" fmla="*/ 175205 w 1134149"/>
              <a:gd name="connsiteY9" fmla="*/ 103676 h 1250591"/>
              <a:gd name="connsiteX10" fmla="*/ 214081 w 1134149"/>
              <a:gd name="connsiteY10" fmla="*/ 51838 h 1250591"/>
              <a:gd name="connsiteX11" fmla="*/ 239998 w 1134149"/>
              <a:gd name="connsiteY11" fmla="*/ 19439 h 1250591"/>
              <a:gd name="connsiteX12" fmla="*/ 311271 w 1134149"/>
              <a:gd name="connsiteY12" fmla="*/ 0 h 1250591"/>
              <a:gd name="connsiteX13" fmla="*/ 563966 w 1134149"/>
              <a:gd name="connsiteY13" fmla="*/ 6480 h 1250591"/>
              <a:gd name="connsiteX14" fmla="*/ 836099 w 1134149"/>
              <a:gd name="connsiteY14" fmla="*/ 38878 h 1250591"/>
              <a:gd name="connsiteX15" fmla="*/ 1134149 w 1134149"/>
              <a:gd name="connsiteY15" fmla="*/ 51838 h 1250591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49287 w 1134149"/>
              <a:gd name="connsiteY8" fmla="*/ 171632 h 1253750"/>
              <a:gd name="connsiteX9" fmla="*/ 175205 w 1134149"/>
              <a:gd name="connsiteY9" fmla="*/ 106835 h 1253750"/>
              <a:gd name="connsiteX10" fmla="*/ 214081 w 1134149"/>
              <a:gd name="connsiteY10" fmla="*/ 54997 h 1253750"/>
              <a:gd name="connsiteX11" fmla="*/ 311271 w 1134149"/>
              <a:gd name="connsiteY11" fmla="*/ 3159 h 1253750"/>
              <a:gd name="connsiteX12" fmla="*/ 563966 w 1134149"/>
              <a:gd name="connsiteY12" fmla="*/ 9639 h 1253750"/>
              <a:gd name="connsiteX13" fmla="*/ 836099 w 1134149"/>
              <a:gd name="connsiteY13" fmla="*/ 42037 h 1253750"/>
              <a:gd name="connsiteX14" fmla="*/ 1134149 w 1134149"/>
              <a:gd name="connsiteY14" fmla="*/ 54997 h 1253750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49287 w 1134149"/>
              <a:gd name="connsiteY8" fmla="*/ 171632 h 1253750"/>
              <a:gd name="connsiteX9" fmla="*/ 214081 w 1134149"/>
              <a:gd name="connsiteY9" fmla="*/ 54997 h 1253750"/>
              <a:gd name="connsiteX10" fmla="*/ 311271 w 1134149"/>
              <a:gd name="connsiteY10" fmla="*/ 3159 h 1253750"/>
              <a:gd name="connsiteX11" fmla="*/ 563966 w 1134149"/>
              <a:gd name="connsiteY11" fmla="*/ 9639 h 1253750"/>
              <a:gd name="connsiteX12" fmla="*/ 836099 w 1134149"/>
              <a:gd name="connsiteY12" fmla="*/ 42037 h 1253750"/>
              <a:gd name="connsiteX13" fmla="*/ 1134149 w 1134149"/>
              <a:gd name="connsiteY13" fmla="*/ 54997 h 1253750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49287 w 1134149"/>
              <a:gd name="connsiteY8" fmla="*/ 171632 h 1253750"/>
              <a:gd name="connsiteX9" fmla="*/ 214081 w 1134149"/>
              <a:gd name="connsiteY9" fmla="*/ 54997 h 1253750"/>
              <a:gd name="connsiteX10" fmla="*/ 434379 w 1134149"/>
              <a:gd name="connsiteY10" fmla="*/ 3159 h 1253750"/>
              <a:gd name="connsiteX11" fmla="*/ 563966 w 1134149"/>
              <a:gd name="connsiteY11" fmla="*/ 9639 h 1253750"/>
              <a:gd name="connsiteX12" fmla="*/ 836099 w 1134149"/>
              <a:gd name="connsiteY12" fmla="*/ 42037 h 1253750"/>
              <a:gd name="connsiteX13" fmla="*/ 1134149 w 1134149"/>
              <a:gd name="connsiteY13" fmla="*/ 54997 h 1253750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49287 w 1134149"/>
              <a:gd name="connsiteY8" fmla="*/ 171632 h 1253750"/>
              <a:gd name="connsiteX9" fmla="*/ 298313 w 1134149"/>
              <a:gd name="connsiteY9" fmla="*/ 61476 h 1253750"/>
              <a:gd name="connsiteX10" fmla="*/ 434379 w 1134149"/>
              <a:gd name="connsiteY10" fmla="*/ 3159 h 1253750"/>
              <a:gd name="connsiteX11" fmla="*/ 563966 w 1134149"/>
              <a:gd name="connsiteY11" fmla="*/ 9639 h 1253750"/>
              <a:gd name="connsiteX12" fmla="*/ 836099 w 1134149"/>
              <a:gd name="connsiteY12" fmla="*/ 42037 h 1253750"/>
              <a:gd name="connsiteX13" fmla="*/ 1134149 w 1134149"/>
              <a:gd name="connsiteY13" fmla="*/ 54997 h 1253750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81684 w 1134149"/>
              <a:gd name="connsiteY8" fmla="*/ 204030 h 1253750"/>
              <a:gd name="connsiteX9" fmla="*/ 298313 w 1134149"/>
              <a:gd name="connsiteY9" fmla="*/ 61476 h 1253750"/>
              <a:gd name="connsiteX10" fmla="*/ 434379 w 1134149"/>
              <a:gd name="connsiteY10" fmla="*/ 3159 h 1253750"/>
              <a:gd name="connsiteX11" fmla="*/ 563966 w 1134149"/>
              <a:gd name="connsiteY11" fmla="*/ 9639 h 1253750"/>
              <a:gd name="connsiteX12" fmla="*/ 836099 w 1134149"/>
              <a:gd name="connsiteY12" fmla="*/ 42037 h 1253750"/>
              <a:gd name="connsiteX13" fmla="*/ 1134149 w 1134149"/>
              <a:gd name="connsiteY13" fmla="*/ 54997 h 125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4149" h="1253750">
                <a:moveTo>
                  <a:pt x="6742" y="1253750"/>
                </a:moveTo>
                <a:cubicBezTo>
                  <a:pt x="-9456" y="1130635"/>
                  <a:pt x="8903" y="1017240"/>
                  <a:pt x="6742" y="929763"/>
                </a:cubicBezTo>
                <a:cubicBezTo>
                  <a:pt x="11061" y="842286"/>
                  <a:pt x="29420" y="749409"/>
                  <a:pt x="32659" y="728890"/>
                </a:cubicBezTo>
                <a:cubicBezTo>
                  <a:pt x="33048" y="716254"/>
                  <a:pt x="38058" y="660853"/>
                  <a:pt x="45617" y="625214"/>
                </a:cubicBezTo>
                <a:cubicBezTo>
                  <a:pt x="53176" y="589576"/>
                  <a:pt x="69375" y="544218"/>
                  <a:pt x="78014" y="515059"/>
                </a:cubicBezTo>
                <a:cubicBezTo>
                  <a:pt x="86653" y="485900"/>
                  <a:pt x="74340" y="484930"/>
                  <a:pt x="97452" y="450261"/>
                </a:cubicBezTo>
                <a:cubicBezTo>
                  <a:pt x="103931" y="425422"/>
                  <a:pt x="112570" y="384384"/>
                  <a:pt x="116890" y="366025"/>
                </a:cubicBezTo>
                <a:cubicBezTo>
                  <a:pt x="121210" y="347666"/>
                  <a:pt x="121210" y="348746"/>
                  <a:pt x="123370" y="340106"/>
                </a:cubicBezTo>
                <a:cubicBezTo>
                  <a:pt x="128769" y="307707"/>
                  <a:pt x="152527" y="250468"/>
                  <a:pt x="181684" y="204030"/>
                </a:cubicBezTo>
                <a:cubicBezTo>
                  <a:pt x="210841" y="157592"/>
                  <a:pt x="256197" y="94955"/>
                  <a:pt x="298313" y="61476"/>
                </a:cubicBezTo>
                <a:cubicBezTo>
                  <a:pt x="340429" y="27998"/>
                  <a:pt x="376065" y="10719"/>
                  <a:pt x="434379" y="3159"/>
                </a:cubicBezTo>
                <a:cubicBezTo>
                  <a:pt x="492693" y="-4401"/>
                  <a:pt x="497013" y="3159"/>
                  <a:pt x="563966" y="9639"/>
                </a:cubicBezTo>
                <a:cubicBezTo>
                  <a:pt x="630919" y="16119"/>
                  <a:pt x="741069" y="34477"/>
                  <a:pt x="836099" y="42037"/>
                </a:cubicBezTo>
                <a:cubicBezTo>
                  <a:pt x="931130" y="49597"/>
                  <a:pt x="1131989" y="54997"/>
                  <a:pt x="1134149" y="54997"/>
                </a:cubicBezTo>
              </a:path>
            </a:pathLst>
          </a:cu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kern="1200"/>
          </a:p>
        </p:txBody>
      </p:sp>
      <p:sp>
        <p:nvSpPr>
          <p:cNvPr id="9" name="TextBox 8"/>
          <p:cNvSpPr txBox="1"/>
          <p:nvPr/>
        </p:nvSpPr>
        <p:spPr>
          <a:xfrm>
            <a:off x="4653978" y="1066800"/>
            <a:ext cx="1002197" cy="23775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050" kern="1200" dirty="0">
                <a:latin typeface="+mn-lt"/>
              </a:rPr>
              <a:t>GigE Camera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749044" y="1295400"/>
            <a:ext cx="228600" cy="228600"/>
          </a:xfrm>
          <a:prstGeom prst="straightConnector1">
            <a:avLst/>
          </a:prstGeom>
          <a:ln w="47625">
            <a:solidFill>
              <a:schemeClr val="tx1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387054">
            <a:off x="5297722" y="5428804"/>
            <a:ext cx="787395" cy="2308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000" kern="1200" dirty="0">
                <a:latin typeface="+mn-lt"/>
              </a:rPr>
              <a:t>2.2 meters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368044" y="5257800"/>
            <a:ext cx="2971800" cy="38100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49307" y="5362915"/>
            <a:ext cx="184731" cy="2862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400" kern="1200" dirty="0">
              <a:latin typeface="+mn-lt"/>
            </a:endParaRPr>
          </a:p>
        </p:txBody>
      </p:sp>
      <p:pic>
        <p:nvPicPr>
          <p:cNvPr id="14" name="Picture 13" descr="Macintosh HD:Users:Shared:Pubs:2014 IBIC TIS:Fig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055" y="820154"/>
            <a:ext cx="1982192" cy="138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6976" y="3910879"/>
            <a:ext cx="2680918" cy="1148303"/>
          </a:xfrm>
          <a:prstGeom prst="rect">
            <a:avLst/>
          </a:prstGeom>
        </p:spPr>
      </p:pic>
      <p:pic>
        <p:nvPicPr>
          <p:cNvPr id="16" name="Picture 15" descr="PPT_Fig_BeamOnTransparant.png"/>
          <p:cNvPicPr>
            <a:picLocks noChangeAspect="1"/>
          </p:cNvPicPr>
          <p:nvPr/>
        </p:nvPicPr>
        <p:blipFill>
          <a:blip r:embed="rId9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02" y="4068485"/>
            <a:ext cx="2048844" cy="82767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73055" y="3612319"/>
            <a:ext cx="2971401" cy="2616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n-US" sz="1100" kern="1200" dirty="0">
                <a:solidFill>
                  <a:srgbClr val="000000"/>
                </a:solidFill>
                <a:latin typeface="+mn-lt"/>
              </a:rPr>
              <a:t>Target with coating </a:t>
            </a:r>
            <a:r>
              <a:rPr lang="en-US" sz="1100" kern="1200">
                <a:solidFill>
                  <a:srgbClr val="000000"/>
                </a:solidFill>
                <a:latin typeface="+mn-lt"/>
              </a:rPr>
              <a:t>and overlaid </a:t>
            </a:r>
            <a:r>
              <a:rPr lang="en-US" sz="1100" kern="1200" dirty="0">
                <a:solidFill>
                  <a:srgbClr val="000000"/>
                </a:solidFill>
                <a:latin typeface="+mn-lt"/>
              </a:rPr>
              <a:t>beam image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24601" y="1665283"/>
            <a:ext cx="1447800" cy="307777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n-US" sz="1400" kern="1200" dirty="0">
                <a:solidFill>
                  <a:srgbClr val="000000"/>
                </a:solidFill>
                <a:latin typeface="+mn-lt"/>
              </a:rPr>
              <a:t>Beam image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33714" y="5746636"/>
            <a:ext cx="4697620" cy="307777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n-US" sz="1400" kern="1200" dirty="0">
                <a:solidFill>
                  <a:srgbClr val="000000"/>
                </a:solidFill>
                <a:latin typeface="+mn-lt"/>
              </a:rPr>
              <a:t>Optical Path of Target Imaging System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2911" y="4734081"/>
            <a:ext cx="1854490" cy="307777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n-US" sz="1400" kern="1200" dirty="0">
                <a:solidFill>
                  <a:srgbClr val="000000"/>
                </a:solidFill>
                <a:latin typeface="+mn-lt"/>
              </a:rPr>
              <a:t>Nearby diagnostics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760" y="5667375"/>
            <a:ext cx="2146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W. Blokland,</a:t>
            </a:r>
          </a:p>
        </p:txBody>
      </p:sp>
    </p:spTree>
    <p:extLst>
      <p:ext uri="{BB962C8B-B14F-4D97-AF65-F5344CB8AC3E}">
        <p14:creationId xmlns:p14="http://schemas.microsoft.com/office/powerpoint/2010/main" val="1848119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Imaging system performance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477" y="3310698"/>
            <a:ext cx="256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good old days of 2012-14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1105" y="3310697"/>
            <a:ext cx="3231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slightly better days of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3007" y="3237587"/>
            <a:ext cx="2520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bad days of 2014-16</a:t>
            </a:r>
          </a:p>
          <a:p>
            <a:r>
              <a:rPr lang="en-US" sz="1400" dirty="0"/>
              <a:t>(image averaged and filtered)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1551" y="5762625"/>
            <a:ext cx="25202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131219_150521.803_Image1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3007" y="5810663"/>
            <a:ext cx="2493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141118_191809.949_Image1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155" y="929847"/>
            <a:ext cx="8747661" cy="4832778"/>
            <a:chOff x="556054" y="358347"/>
            <a:chExt cx="10801841" cy="5750986"/>
          </a:xfrm>
        </p:grpSpPr>
        <p:pic>
          <p:nvPicPr>
            <p:cNvPr id="3" name="Picture 2" descr="My Book:Shared:Pubs:HB2012:Fig_TI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8" t="15169" r="5776" b="8929"/>
            <a:stretch/>
          </p:blipFill>
          <p:spPr bwMode="auto">
            <a:xfrm>
              <a:off x="556054" y="358347"/>
              <a:ext cx="3496962" cy="2730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244546" y="358347"/>
              <a:ext cx="3662295" cy="27308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5" t="17086" r="25674" b="16644"/>
            <a:stretch/>
          </p:blipFill>
          <p:spPr>
            <a:xfrm>
              <a:off x="8011873" y="358347"/>
              <a:ext cx="3346022" cy="273084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b="14207"/>
            <a:stretch/>
          </p:blipFill>
          <p:spPr>
            <a:xfrm>
              <a:off x="586942" y="3879109"/>
              <a:ext cx="3466074" cy="22302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l="7499" t="16936" r="13737" b="18535"/>
            <a:stretch/>
          </p:blipFill>
          <p:spPr>
            <a:xfrm>
              <a:off x="4300727" y="3849374"/>
              <a:ext cx="3516990" cy="2239618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596547" y="6345138"/>
            <a:ext cx="2146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W. Blokland,</a:t>
            </a:r>
          </a:p>
        </p:txBody>
      </p:sp>
      <p:pic>
        <p:nvPicPr>
          <p:cNvPr id="16" name="81EDDA21-2AF9-4217-B9CE-E8012B8E50C0" descr="EDA58903-2410-469C-A890-7A1193639C7B@orn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20772" r="29997" b="31409"/>
          <a:stretch/>
        </p:blipFill>
        <p:spPr bwMode="auto">
          <a:xfrm>
            <a:off x="6251105" y="3861468"/>
            <a:ext cx="2709711" cy="188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589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Imaging System Design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665" r="3931" b="7999"/>
          <a:stretch/>
        </p:blipFill>
        <p:spPr>
          <a:xfrm>
            <a:off x="229983" y="2235452"/>
            <a:ext cx="3095109" cy="4147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3" t="31990" r="31989" b="38679"/>
          <a:stretch/>
        </p:blipFill>
        <p:spPr>
          <a:xfrm>
            <a:off x="5435252" y="3632664"/>
            <a:ext cx="2076471" cy="1234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8" b="24181"/>
          <a:stretch/>
        </p:blipFill>
        <p:spPr>
          <a:xfrm>
            <a:off x="3650665" y="4920421"/>
            <a:ext cx="5290122" cy="140095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3395" r="21971" b="24173"/>
          <a:stretch/>
        </p:blipFill>
        <p:spPr bwMode="auto">
          <a:xfrm>
            <a:off x="7662168" y="3616038"/>
            <a:ext cx="1320184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t="1317" r="12792" b="3244"/>
          <a:stretch/>
        </p:blipFill>
        <p:spPr>
          <a:xfrm>
            <a:off x="3808612" y="3678384"/>
            <a:ext cx="1463040" cy="118872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8" y="1285747"/>
            <a:ext cx="4513504" cy="91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34412" y="750847"/>
            <a:ext cx="2692105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Zemax Optical Design Layout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6019375"/>
            <a:ext cx="2926080" cy="38779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FFFF"/>
                </a:solidFill>
              </a:rPr>
              <a:t>Periscope Mockup System Assembly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8779" y="3438765"/>
            <a:ext cx="914400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Simulation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32570" y="3438765"/>
            <a:ext cx="914400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Experiment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4356" y="4572068"/>
            <a:ext cx="914400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Riflescope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9117" y="997390"/>
            <a:ext cx="2103120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Optical Imaging Principle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4299" y="6088608"/>
            <a:ext cx="846288" cy="1661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Target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1802" y="5566450"/>
            <a:ext cx="79757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Mirror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4170" y="3219037"/>
            <a:ext cx="79757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Mirror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51448" y="2345440"/>
            <a:ext cx="8165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Imaging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Station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3569" y="2387989"/>
            <a:ext cx="164060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Periscope System 3D Layout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784" b="35882"/>
          <a:stretch/>
        </p:blipFill>
        <p:spPr bwMode="auto">
          <a:xfrm>
            <a:off x="1587731" y="3285542"/>
            <a:ext cx="2399141" cy="116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6716684" y="4572068"/>
            <a:ext cx="1820487" cy="1447307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344189" y="3202411"/>
            <a:ext cx="1787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Contrast Analysis from Modulation Transfer Function (MTF)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43" y="956799"/>
            <a:ext cx="4122202" cy="245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8819805" y="1744998"/>
            <a:ext cx="1" cy="208326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3892678" y="2235452"/>
            <a:ext cx="745824" cy="1513588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236284" y="133945"/>
            <a:ext cx="2698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A. Reheman</a:t>
            </a:r>
          </a:p>
        </p:txBody>
      </p:sp>
    </p:spTree>
    <p:extLst>
      <p:ext uri="{BB962C8B-B14F-4D97-AF65-F5344CB8AC3E}">
        <p14:creationId xmlns:p14="http://schemas.microsoft.com/office/powerpoint/2010/main" val="1687223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36290" cy="48474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5825"/>
            <a:ext cx="8871240" cy="5257800"/>
          </a:xfrm>
        </p:spPr>
        <p:txBody>
          <a:bodyPr/>
          <a:lstStyle/>
          <a:p>
            <a:r>
              <a:rPr lang="en-US" sz="2400" dirty="0"/>
              <a:t>Beam Instrumentation provide tools for reliable operation and fast machine tuning</a:t>
            </a:r>
          </a:p>
          <a:p>
            <a:r>
              <a:rPr lang="en-US" dirty="0"/>
              <a:t>Addressing obsolescence issues for BI systems</a:t>
            </a:r>
          </a:p>
          <a:p>
            <a:pPr lvl="1"/>
            <a:r>
              <a:rPr lang="en-US" sz="2000" dirty="0"/>
              <a:t>BIET team developed new electronics for BPM and BLM systems 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Need about 3.5M$ over 5 </a:t>
            </a:r>
            <a:r>
              <a:rPr lang="en-US" sz="2200" dirty="0">
                <a:solidFill>
                  <a:schemeClr val="accent1"/>
                </a:solidFill>
              </a:rPr>
              <a:t>years to implement upgrade </a:t>
            </a:r>
          </a:p>
          <a:p>
            <a:r>
              <a:rPr lang="en-US" sz="2400" dirty="0"/>
              <a:t>Steadily improving BI dynamic range and accuracy to support AP efforts toward model based accelerator tuning</a:t>
            </a:r>
          </a:p>
          <a:p>
            <a:r>
              <a:rPr lang="en-US" dirty="0"/>
              <a:t>Support other RAD activities</a:t>
            </a:r>
            <a:endParaRPr lang="en-US" sz="2400" dirty="0"/>
          </a:p>
          <a:p>
            <a:pPr lvl="1"/>
            <a:r>
              <a:rPr lang="en-US" dirty="0"/>
              <a:t>Laser stripping experiment was a success</a:t>
            </a:r>
            <a:endParaRPr lang="en-US" sz="2000" dirty="0"/>
          </a:p>
          <a:p>
            <a:pPr lvl="1"/>
            <a:r>
              <a:rPr lang="en-US" dirty="0"/>
              <a:t>BTF commissioning and new RFQ test was a success</a:t>
            </a:r>
          </a:p>
          <a:p>
            <a:pPr lvl="1"/>
            <a:r>
              <a:rPr lang="en-US" dirty="0"/>
              <a:t>Develop</a:t>
            </a:r>
            <a:r>
              <a:rPr lang="en-US" sz="2000" dirty="0"/>
              <a:t>ed target vibration measurement system </a:t>
            </a:r>
          </a:p>
          <a:p>
            <a:r>
              <a:rPr lang="en-US" sz="2400" dirty="0"/>
              <a:t>Need to strengthen expertise in optical engineering to improve performance of remote imaging systems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5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422039"/>
          </a:xfrm>
        </p:spPr>
        <p:txBody>
          <a:bodyPr/>
          <a:lstStyle/>
          <a:p>
            <a:r>
              <a:rPr lang="en-US" sz="2500" dirty="0"/>
              <a:t>SNS Beam Diagnostics Performance Assessment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928144"/>
              </p:ext>
            </p:extLst>
          </p:nvPr>
        </p:nvGraphicFramePr>
        <p:xfrm>
          <a:off x="228600" y="1185178"/>
          <a:ext cx="8763001" cy="4903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72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8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40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1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Function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Neutron Production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Machine Tuning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Single</a:t>
                      </a:r>
                      <a:r>
                        <a:rPr lang="en-US" sz="1200" baseline="0" dirty="0">
                          <a:effectLst/>
                        </a:rPr>
                        <a:t> particle</a:t>
                      </a:r>
                      <a:r>
                        <a:rPr lang="en-US" sz="1200" dirty="0">
                          <a:effectLst/>
                        </a:rPr>
                        <a:t> model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RMS model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 Res model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Obsolescence problem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0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BCM (18)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current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BLM (360)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radiation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             </a:t>
                      </a:r>
                      <a:r>
                        <a:rPr lang="en-US" sz="2000" dirty="0">
                          <a:effectLst/>
                        </a:rPr>
                        <a:t>  </a:t>
                      </a:r>
                      <a:r>
                        <a:rPr lang="en-US" sz="1100" dirty="0">
                          <a:effectLst/>
                        </a:rPr>
                        <a:t>0.5M$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3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BPM (160)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Position</a:t>
                      </a:r>
                      <a:r>
                        <a:rPr lang="en-US" sz="12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x, y, z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         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2000" dirty="0">
                          <a:effectLst/>
                        </a:rPr>
                        <a:t>  </a:t>
                      </a:r>
                      <a:r>
                        <a:rPr lang="en-US" sz="1100" dirty="0">
                          <a:effectLst/>
                        </a:rPr>
                        <a:t>2.0M$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8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Target Harp (1), TIS (1)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Transverse  profile, 1D,2D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8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WS (40)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Transverse  profile, 1D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Laser WS (10)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Transverse  profile, 1D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1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BSM (6)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Longitudinal profile, 1D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Laser BSM (1)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Longitudinal profile, 1D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9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2.5 MeV </a:t>
                      </a:r>
                      <a:r>
                        <a:rPr lang="en-US" sz="1400" dirty="0" err="1">
                          <a:effectLst/>
                        </a:rPr>
                        <a:t>emm</a:t>
                      </a:r>
                      <a:r>
                        <a:rPr lang="en-US" sz="1400" dirty="0">
                          <a:effectLst/>
                        </a:rPr>
                        <a:t> (1)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Transverse</a:t>
                      </a:r>
                      <a:r>
                        <a:rPr lang="en-US" sz="12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emittance, 2D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00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 GeV </a:t>
                      </a:r>
                      <a:r>
                        <a:rPr lang="en-US" sz="1400" dirty="0" err="1">
                          <a:effectLst/>
                        </a:rPr>
                        <a:t>emm</a:t>
                      </a:r>
                      <a:r>
                        <a:rPr lang="en-US" sz="1400" dirty="0">
                          <a:effectLst/>
                        </a:rPr>
                        <a:t> (1)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Transverse</a:t>
                      </a:r>
                      <a:r>
                        <a:rPr lang="en-US" sz="12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emittance, 2D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648200" y="594744"/>
            <a:ext cx="2854530" cy="1080508"/>
            <a:chOff x="4648200" y="610646"/>
            <a:chExt cx="2854530" cy="1080508"/>
          </a:xfrm>
        </p:grpSpPr>
        <p:sp>
          <p:nvSpPr>
            <p:cNvPr id="12" name="TextBox 11"/>
            <p:cNvSpPr txBox="1"/>
            <p:nvPr/>
          </p:nvSpPr>
          <p:spPr>
            <a:xfrm>
              <a:off x="4648200" y="823224"/>
              <a:ext cx="2819399" cy="867930"/>
            </a:xfrm>
            <a:prstGeom prst="rect">
              <a:avLst/>
            </a:prstGeom>
            <a:noFill/>
            <a:ln>
              <a:solidFill>
                <a:schemeClr val="accent1">
                  <a:shade val="70000"/>
                  <a:satMod val="1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chemeClr val="accent1"/>
                  </a:solidFill>
                </a:rPr>
                <a:t>Model based machine tuning</a:t>
              </a: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chemeClr val="accent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chemeClr val="accent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5098143" y="841612"/>
              <a:ext cx="2133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953000" y="628300"/>
              <a:ext cx="465192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now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46249" y="615424"/>
              <a:ext cx="82426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1-2 years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78465" y="610646"/>
              <a:ext cx="82426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3-5 years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7478882" y="1183286"/>
            <a:ext cx="0" cy="4816502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Triangle 3"/>
          <p:cNvSpPr/>
          <p:nvPr/>
        </p:nvSpPr>
        <p:spPr>
          <a:xfrm rot="10800000">
            <a:off x="2895600" y="2880970"/>
            <a:ext cx="990600" cy="457200"/>
          </a:xfrm>
          <a:prstGeom prst="rtTriangle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4417" y="1691878"/>
            <a:ext cx="207819" cy="340822"/>
          </a:xfrm>
          <a:prstGeom prst="rect">
            <a:avLst/>
          </a:prstGeom>
          <a:pattFill prst="wdDnDiag">
            <a:fgClr>
              <a:srgbClr val="FFFF00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2730" y="2035708"/>
            <a:ext cx="207819" cy="408233"/>
          </a:xfrm>
          <a:prstGeom prst="rect">
            <a:avLst/>
          </a:prstGeom>
          <a:pattFill prst="wdDnDiag">
            <a:fgClr>
              <a:srgbClr val="92D050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78882" y="2443941"/>
            <a:ext cx="310143" cy="408233"/>
          </a:xfrm>
          <a:prstGeom prst="rect">
            <a:avLst/>
          </a:prstGeom>
          <a:pattFill prst="wdDnDiag">
            <a:fgClr>
              <a:srgbClr val="92D050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81729" y="5608180"/>
            <a:ext cx="207819" cy="468424"/>
          </a:xfrm>
          <a:prstGeom prst="rect">
            <a:avLst/>
          </a:prstGeom>
          <a:pattFill prst="wdDnDiag">
            <a:fgClr>
              <a:srgbClr val="92D050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96347" y="4249665"/>
            <a:ext cx="207819" cy="408233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1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BIET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49" y="910244"/>
            <a:ext cx="8944493" cy="1982585"/>
          </a:xfrm>
        </p:spPr>
        <p:txBody>
          <a:bodyPr/>
          <a:lstStyle/>
          <a:p>
            <a:r>
              <a:rPr lang="en-US" sz="2000" dirty="0"/>
              <a:t>Changed name from </a:t>
            </a:r>
            <a:r>
              <a:rPr lang="en-US" sz="2000" dirty="0">
                <a:solidFill>
                  <a:srgbClr val="C00000"/>
                </a:solidFill>
              </a:rPr>
              <a:t>‘Beam Instrumentation’ </a:t>
            </a:r>
            <a:r>
              <a:rPr lang="en-US" sz="2000" dirty="0"/>
              <a:t>to </a:t>
            </a:r>
            <a:r>
              <a:rPr lang="en-US" sz="2000" dirty="0">
                <a:solidFill>
                  <a:srgbClr val="C00000"/>
                </a:solidFill>
              </a:rPr>
              <a:t>‘Beam Instrumentation and Experimental Technology’ </a:t>
            </a:r>
            <a:r>
              <a:rPr lang="en-US" sz="2000" dirty="0"/>
              <a:t> to better reflect additional scope</a:t>
            </a:r>
          </a:p>
          <a:p>
            <a:pPr lvl="1"/>
            <a:r>
              <a:rPr lang="en-US" sz="1800" dirty="0"/>
              <a:t>Laser stripping</a:t>
            </a:r>
          </a:p>
          <a:p>
            <a:pPr lvl="1"/>
            <a:r>
              <a:rPr lang="en-US" sz="1800" dirty="0"/>
              <a:t>Target instrumentation</a:t>
            </a:r>
          </a:p>
          <a:p>
            <a:pPr lvl="1"/>
            <a:r>
              <a:rPr lang="en-US" sz="1800" dirty="0"/>
              <a:t>Beam Test Facility beam line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19149" y="2771093"/>
            <a:ext cx="8944493" cy="3392474"/>
            <a:chOff x="119149" y="2771093"/>
            <a:chExt cx="8944493" cy="3392474"/>
          </a:xfrm>
        </p:grpSpPr>
        <p:grpSp>
          <p:nvGrpSpPr>
            <p:cNvPr id="68" name="Group 67"/>
            <p:cNvGrpSpPr/>
            <p:nvPr/>
          </p:nvGrpSpPr>
          <p:grpSpPr>
            <a:xfrm>
              <a:off x="119149" y="2771093"/>
              <a:ext cx="8944493" cy="3392474"/>
              <a:chOff x="119149" y="2771093"/>
              <a:chExt cx="8944493" cy="3392474"/>
            </a:xfrm>
          </p:grpSpPr>
          <p:sp>
            <p:nvSpPr>
              <p:cNvPr id="4" name="Content Placeholder 2"/>
              <p:cNvSpPr txBox="1">
                <a:spLocks/>
              </p:cNvSpPr>
              <p:nvPr/>
            </p:nvSpPr>
            <p:spPr bwMode="auto">
              <a:xfrm>
                <a:off x="119149" y="2771603"/>
                <a:ext cx="8944493" cy="3920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30188" indent="-230188" algn="l" rtl="0" eaLnBrk="1" fontAlgn="base" hangingPunct="1">
                  <a:lnSpc>
                    <a:spcPct val="90000"/>
                  </a:lnSpc>
                  <a:spcBef>
                    <a:spcPts val="14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25475" indent="-279400" algn="l" rtl="0" eaLnBrk="1" fontAlgn="base" hangingPunct="1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-230188" algn="l" rtl="0" eaLnBrk="1" fontAlgn="base" hangingPunct="1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144588" indent="-173038" algn="l" rtl="0" eaLnBrk="1" fontAlgn="base" hangingPunct="1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482725" indent="-222250" algn="l" rtl="0" eaLnBrk="1" fontAlgn="base" hangingPunct="1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Changes in staffing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768376" y="4103610"/>
                <a:ext cx="2593572" cy="548637"/>
                <a:chOff x="1554480" y="4131428"/>
                <a:chExt cx="2039390" cy="285402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1554480" y="4142510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1920239" y="4131428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2288769" y="4131428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2635133" y="4131428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973183" y="4132813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327863" y="4132813"/>
                  <a:ext cx="266007" cy="274320"/>
                </a:xfrm>
                <a:prstGeom prst="ellipse">
                  <a:avLst/>
                </a:prstGeom>
                <a:pattFill prst="pct20">
                  <a:fgClr>
                    <a:srgbClr val="0070C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4183546" y="4106271"/>
                <a:ext cx="1659777" cy="524673"/>
                <a:chOff x="4799212" y="4142510"/>
                <a:chExt cx="1277390" cy="290946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4799212" y="4152208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5137264" y="4142510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5469773" y="4152208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5810595" y="4159136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6497198" y="4136253"/>
                <a:ext cx="725868" cy="459837"/>
                <a:chOff x="6550429" y="4141125"/>
                <a:chExt cx="623455" cy="275705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550429" y="4142510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6907877" y="4141125"/>
                  <a:ext cx="266007" cy="2743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" name="Oval 16"/>
              <p:cNvSpPr/>
              <p:nvPr/>
            </p:nvSpPr>
            <p:spPr>
              <a:xfrm>
                <a:off x="7809807" y="4152208"/>
                <a:ext cx="357447" cy="44875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9279" y="5388947"/>
                <a:ext cx="1813317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0070C0"/>
                    </a:solidFill>
                  </a:rPr>
                  <a:t>engineers and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0070C0"/>
                    </a:solidFill>
                  </a:rPr>
                  <a:t>physicists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27718" y="5821935"/>
                <a:ext cx="1454244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0070C0"/>
                    </a:solidFill>
                  </a:rPr>
                  <a:t>technicians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308068" y="5818141"/>
                <a:ext cx="1210589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0070C0"/>
                    </a:solidFill>
                  </a:rPr>
                  <a:t>postdocs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851107" y="5332506"/>
                <a:ext cx="1146468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0070C0"/>
                    </a:solidFill>
                  </a:rPr>
                  <a:t>grad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0070C0"/>
                    </a:solidFill>
                  </a:rPr>
                  <a:t>students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>
                <a:off x="3192802" y="4705641"/>
                <a:ext cx="0" cy="78907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3198484" y="3199855"/>
                <a:ext cx="101669" cy="768660"/>
              </a:xfrm>
              <a:prstGeom prst="straightConnector1">
                <a:avLst/>
              </a:prstGeom>
              <a:ln w="25400"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5227658" y="4667596"/>
                <a:ext cx="1" cy="775964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5691075" y="4667596"/>
                <a:ext cx="11109" cy="768928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7068214" y="4646978"/>
                <a:ext cx="0" cy="806335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>
                <a:stCxn id="56" idx="2"/>
              </p:cNvCxnSpPr>
              <p:nvPr/>
            </p:nvCxnSpPr>
            <p:spPr>
              <a:xfrm>
                <a:off x="4968430" y="3199855"/>
                <a:ext cx="259228" cy="795686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57" idx="2"/>
              </p:cNvCxnSpPr>
              <p:nvPr/>
            </p:nvCxnSpPr>
            <p:spPr>
              <a:xfrm flipH="1">
                <a:off x="5702185" y="3202567"/>
                <a:ext cx="340594" cy="891118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stCxn id="59" idx="2"/>
              </p:cNvCxnSpPr>
              <p:nvPr/>
            </p:nvCxnSpPr>
            <p:spPr>
              <a:xfrm flipH="1">
                <a:off x="7068214" y="3402369"/>
                <a:ext cx="154852" cy="703903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7988529" y="3402369"/>
                <a:ext cx="274322" cy="691316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2541560" y="2771093"/>
                <a:ext cx="1814804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searching for replacement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170300" y="4904364"/>
                <a:ext cx="1090184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A. Zhukov left to AP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260484" y="4905804"/>
                <a:ext cx="1090184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J. Diamond retired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660900" y="4920844"/>
                <a:ext cx="826693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J. Bryan left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3338" y="2775123"/>
                <a:ext cx="1090184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M. Santana from IS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497687" y="2777835"/>
                <a:ext cx="1090184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 algn="ctr">
                  <a:lnSpc>
                    <a:spcPct val="90000"/>
                  </a:lnSpc>
                  <a:buAutoNum type="alphaUcPeriod"/>
                </a:pPr>
                <a:r>
                  <a:rPr lang="en-US" sz="1200" dirty="0"/>
                  <a:t>Dawson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new hire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048928" y="4933476"/>
                <a:ext cx="939602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N. Evans left to AP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677974" y="2811438"/>
                <a:ext cx="1090184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J. Zhang new hire on NSF grant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879249" y="2824601"/>
                <a:ext cx="1090184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B. Cathy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200" dirty="0"/>
                  <a:t> new hire on NSF grant</a:t>
                </a: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6055456" y="3519822"/>
              <a:ext cx="1090184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Laser stripping grant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13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Electronics obsolescence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93" y="1137285"/>
            <a:ext cx="8642640" cy="4195415"/>
          </a:xfrm>
        </p:spPr>
        <p:txBody>
          <a:bodyPr/>
          <a:lstStyle/>
          <a:p>
            <a:r>
              <a:rPr lang="en-US" dirty="0"/>
              <a:t>Hardware is 15-20 years old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Critical for digital electronics</a:t>
            </a:r>
          </a:p>
          <a:p>
            <a:r>
              <a:rPr lang="en-US" dirty="0"/>
              <a:t>Software is outdated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Often poorly documented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Often impossible to update due to hardware compatibility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Hard to find people for programming outdated systems</a:t>
            </a:r>
          </a:p>
          <a:p>
            <a:r>
              <a:rPr lang="en-US" dirty="0"/>
              <a:t>Outdated and complex designs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Some systems easier to replace than maintain </a:t>
            </a:r>
          </a:p>
          <a:p>
            <a:r>
              <a:rPr lang="en-US" dirty="0"/>
              <a:t>“Big three” – multichannel distributed systems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Linac Beam Position and Phase Monitors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Ring  Beam Position Monitors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Beam Loss Monitors</a:t>
            </a:r>
          </a:p>
        </p:txBody>
      </p:sp>
    </p:spTree>
    <p:extLst>
      <p:ext uri="{BB962C8B-B14F-4D97-AF65-F5344CB8AC3E}">
        <p14:creationId xmlns:p14="http://schemas.microsoft.com/office/powerpoint/2010/main" val="924851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56596" cy="461665"/>
          </a:xfrm>
        </p:spPr>
        <p:txBody>
          <a:bodyPr/>
          <a:lstStyle/>
          <a:p>
            <a:r>
              <a:rPr lang="en-US" sz="2800" dirty="0"/>
              <a:t>Linac Beam Position and Phase Monitors (BPMs)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15" y="588272"/>
            <a:ext cx="5235934" cy="3603038"/>
          </a:xfrm>
        </p:spPr>
        <p:txBody>
          <a:bodyPr/>
          <a:lstStyle/>
          <a:p>
            <a:r>
              <a:rPr lang="en-US" sz="1600" dirty="0"/>
              <a:t>Main tool for linac tuning and troubleshooting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Phase measurements for </a:t>
            </a:r>
            <a:r>
              <a:rPr lang="en-US" sz="1400" u="sng" dirty="0">
                <a:solidFill>
                  <a:srgbClr val="0070C0"/>
                </a:solidFill>
              </a:rPr>
              <a:t>fast</a:t>
            </a:r>
            <a:r>
              <a:rPr lang="en-US" sz="1400" dirty="0">
                <a:solidFill>
                  <a:srgbClr val="0070C0"/>
                </a:solidFill>
              </a:rPr>
              <a:t> linac tune-up, phase resolution and accuracy is of major importance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Position measurements for trajectory correction, injection set-up </a:t>
            </a:r>
          </a:p>
          <a:p>
            <a:r>
              <a:rPr lang="en-US" sz="1600" dirty="0"/>
              <a:t>96    strip-line pick-ups and electronics chassis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2 types of electronics: 402.5MHz and 805MHz</a:t>
            </a:r>
          </a:p>
          <a:p>
            <a:r>
              <a:rPr lang="en-US" sz="1600" dirty="0"/>
              <a:t>Custom made PCI analog front-end and digital cards</a:t>
            </a:r>
          </a:p>
          <a:p>
            <a:r>
              <a:rPr lang="en-US" sz="1600" dirty="0" err="1"/>
              <a:t>LabView</a:t>
            </a:r>
            <a:r>
              <a:rPr lang="en-US" sz="1600" dirty="0"/>
              <a:t> 2001 software under embedded Windows XP on individual PCs (one per pick-up), </a:t>
            </a:r>
          </a:p>
          <a:p>
            <a:r>
              <a:rPr lang="en-US" sz="1600" dirty="0"/>
              <a:t>Meet all specs but reliability is poor and deteriorating</a:t>
            </a:r>
          </a:p>
          <a:p>
            <a:pPr lvl="1"/>
            <a:r>
              <a:rPr lang="en-US" sz="1200" dirty="0">
                <a:solidFill>
                  <a:srgbClr val="0070C0"/>
                </a:solidFill>
              </a:rPr>
              <a:t>Typically 10-15 BPMs require attention after ~ 1 month of no use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3415" y="4316324"/>
            <a:ext cx="5247580" cy="21103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C00000"/>
                </a:solidFill>
              </a:rPr>
              <a:t>Hardware obsolescence is major problem</a:t>
            </a:r>
          </a:p>
          <a:p>
            <a:pPr lvl="1"/>
            <a:r>
              <a:rPr lang="en-US" sz="1200" b="0" dirty="0">
                <a:solidFill>
                  <a:srgbClr val="C00000"/>
                </a:solidFill>
              </a:rPr>
              <a:t>Parts, cards, PC motherboards,</a:t>
            </a:r>
          </a:p>
          <a:p>
            <a:r>
              <a:rPr lang="en-US" sz="1600" b="0" dirty="0">
                <a:solidFill>
                  <a:srgbClr val="C00000"/>
                </a:solidFill>
              </a:rPr>
              <a:t>Software obsolescence is major problem</a:t>
            </a:r>
          </a:p>
          <a:p>
            <a:pPr lvl="1"/>
            <a:r>
              <a:rPr lang="en-US" sz="1200" b="0" dirty="0">
                <a:solidFill>
                  <a:srgbClr val="C00000"/>
                </a:solidFill>
              </a:rPr>
              <a:t>Impossible to upgrade OS, security concerns </a:t>
            </a:r>
          </a:p>
          <a:p>
            <a:r>
              <a:rPr lang="en-US" sz="1600" b="0" dirty="0">
                <a:solidFill>
                  <a:srgbClr val="C00000"/>
                </a:solidFill>
              </a:rPr>
              <a:t>Lost ability to repair boards with J. Bryan departure </a:t>
            </a:r>
          </a:p>
          <a:p>
            <a:r>
              <a:rPr lang="en-US" sz="1600" b="0" dirty="0">
                <a:solidFill>
                  <a:srgbClr val="C00000"/>
                </a:solidFill>
              </a:rPr>
              <a:t>Long term solution: new system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71963" y="2639924"/>
            <a:ext cx="3350245" cy="1676400"/>
            <a:chOff x="5333815" y="2676940"/>
            <a:chExt cx="3581400" cy="1590271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815" y="2676940"/>
              <a:ext cx="3581400" cy="1590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618306" y="3897879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PCI board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002299" y="18730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BPM pick up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964" y="634117"/>
            <a:ext cx="2530909" cy="190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964" y="4402588"/>
            <a:ext cx="2416795" cy="18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651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484748"/>
          </a:xfrm>
        </p:spPr>
        <p:txBody>
          <a:bodyPr/>
          <a:lstStyle/>
          <a:p>
            <a:r>
              <a:rPr lang="en-US" dirty="0"/>
              <a:t>Test of new Linac BPM electronics in the field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838200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7150" y="5181600"/>
            <a:ext cx="227498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Old BPM electronics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1 BPM per chassis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8282" y="5181600"/>
            <a:ext cx="286911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New DTL BPM electronics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6 BPMs per crate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4061656"/>
            <a:ext cx="762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AFE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0100" y="3195440"/>
            <a:ext cx="990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Digital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1981200"/>
            <a:ext cx="12192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AFE and digital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71800" y="2362200"/>
            <a:ext cx="1066800" cy="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sxa\Pictures\BPM\Resized_20170123_1023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75" y="702292"/>
            <a:ext cx="2479126" cy="440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495800" y="2559710"/>
            <a:ext cx="14600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RF distribution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808275" y="2779357"/>
            <a:ext cx="1049365" cy="138031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5600700" y="3352873"/>
            <a:ext cx="1252141" cy="15692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18282" y="4214057"/>
            <a:ext cx="1075188" cy="20724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95591" y="6440833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C. Long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5422" y="5922568"/>
            <a:ext cx="882805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New Ring BPM electronics have 60Hz update rate   – suitable for STS beam format  </a:t>
            </a:r>
          </a:p>
        </p:txBody>
      </p:sp>
    </p:spTree>
    <p:extLst>
      <p:ext uri="{BB962C8B-B14F-4D97-AF65-F5344CB8AC3E}">
        <p14:creationId xmlns:p14="http://schemas.microsoft.com/office/powerpoint/2010/main" val="183508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56596" cy="461665"/>
          </a:xfrm>
        </p:spPr>
        <p:txBody>
          <a:bodyPr/>
          <a:lstStyle/>
          <a:p>
            <a:r>
              <a:rPr lang="en-US" sz="2800" dirty="0"/>
              <a:t>Ring Beam Position Monitors (BPMs)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953" y="671400"/>
            <a:ext cx="5369042" cy="3603038"/>
          </a:xfrm>
        </p:spPr>
        <p:txBody>
          <a:bodyPr/>
          <a:lstStyle/>
          <a:p>
            <a:r>
              <a:rPr lang="en-US" sz="1600" dirty="0"/>
              <a:t>Main tool for machine tuning and troubleshooting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Position measurements for trajectory correction, injection set-up and centering beam on dumps and target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5mA to 50A beam. Dynamic range is of major importance</a:t>
            </a:r>
          </a:p>
          <a:p>
            <a:r>
              <a:rPr lang="en-US" sz="1600" dirty="0"/>
              <a:t>64 “ring type” strip-line pick-ups and electronics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electronics operate at low frequency, 5MHz BW</a:t>
            </a:r>
          </a:p>
          <a:p>
            <a:r>
              <a:rPr lang="en-US" sz="1600" dirty="0"/>
              <a:t>Custom made PCI analog front-end and digital cards</a:t>
            </a:r>
          </a:p>
          <a:p>
            <a:r>
              <a:rPr lang="en-US" sz="1600" dirty="0" err="1"/>
              <a:t>LabView</a:t>
            </a:r>
            <a:r>
              <a:rPr lang="en-US" sz="1600" dirty="0"/>
              <a:t> 2001 software under embedded Windows XP on individual PCs (one per pick-up)</a:t>
            </a:r>
          </a:p>
          <a:p>
            <a:r>
              <a:rPr lang="en-US" sz="1600" dirty="0"/>
              <a:t>Meets accuracy specs but reliability is poor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2299" y="18730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BPM pick up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5350" y="4141757"/>
            <a:ext cx="5247580" cy="21103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C00000"/>
                </a:solidFill>
              </a:rPr>
              <a:t>Hardware obsolescence is major problem</a:t>
            </a:r>
          </a:p>
          <a:p>
            <a:pPr lvl="1"/>
            <a:r>
              <a:rPr lang="en-US" sz="1200" b="0" dirty="0">
                <a:solidFill>
                  <a:srgbClr val="C00000"/>
                </a:solidFill>
              </a:rPr>
              <a:t>Parts, cards, PC motherboards,</a:t>
            </a:r>
          </a:p>
          <a:p>
            <a:r>
              <a:rPr lang="en-US" sz="1600" b="0" dirty="0">
                <a:solidFill>
                  <a:srgbClr val="C00000"/>
                </a:solidFill>
              </a:rPr>
              <a:t>Software obsolescence is major problem</a:t>
            </a:r>
          </a:p>
          <a:p>
            <a:pPr lvl="1"/>
            <a:r>
              <a:rPr lang="en-US" sz="1200" b="0" dirty="0">
                <a:solidFill>
                  <a:srgbClr val="C00000"/>
                </a:solidFill>
              </a:rPr>
              <a:t>Impossible to upgrade OS, security concerns </a:t>
            </a:r>
          </a:p>
          <a:p>
            <a:r>
              <a:rPr lang="en-US" sz="1600" b="0" dirty="0">
                <a:solidFill>
                  <a:srgbClr val="C00000"/>
                </a:solidFill>
              </a:rPr>
              <a:t>Lost ability to repair boards with J. Bryan departure </a:t>
            </a:r>
          </a:p>
          <a:p>
            <a:r>
              <a:rPr lang="en-US" sz="1600" b="0" dirty="0">
                <a:solidFill>
                  <a:srgbClr val="C00000"/>
                </a:solidFill>
              </a:rPr>
              <a:t>Long term solution: new system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67" y="785773"/>
            <a:ext cx="2836767" cy="157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sxa\Pictures\2017-02-20\2017-02-20 04.23.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3" b="34277"/>
          <a:stretch/>
        </p:blipFill>
        <p:spPr bwMode="auto">
          <a:xfrm>
            <a:off x="5697006" y="2724151"/>
            <a:ext cx="3294594" cy="10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xa\Pictures\2017-02-20\2017-02-20 04.22.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06" y="4157881"/>
            <a:ext cx="2792423" cy="209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474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58587"/>
          </a:xfrm>
        </p:spPr>
        <p:txBody>
          <a:bodyPr/>
          <a:lstStyle/>
          <a:p>
            <a:r>
              <a:rPr lang="en-US" sz="2800" dirty="0"/>
              <a:t>Test of new Ring BPM electronics in the field</a:t>
            </a:r>
          </a:p>
        </p:txBody>
      </p:sp>
      <p:pic>
        <p:nvPicPr>
          <p:cNvPr id="3074" name="Picture 2" descr="C:\Users\sxa\Dropbox\Camera Uploads\2015-03-09 21.19.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765422"/>
            <a:ext cx="3097828" cy="325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95591" y="6440833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R. Dickson</a:t>
            </a:r>
          </a:p>
        </p:txBody>
      </p:sp>
      <p:pic>
        <p:nvPicPr>
          <p:cNvPr id="5122" name="Picture 2" descr="C:\Users\sxa\Pictures\2017-02-20\2017-02-20 04.33.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9682" y="1337053"/>
            <a:ext cx="4572262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38957" y="5344332"/>
            <a:ext cx="227498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Old BPM electronics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1 BPM per chassis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92130" y="4341370"/>
            <a:ext cx="376256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New DTL BPM electronics</a:t>
            </a:r>
          </a:p>
          <a:p>
            <a:pPr algn="ctr">
              <a:lnSpc>
                <a:spcPct val="90000"/>
              </a:lnSpc>
            </a:pPr>
            <a:endParaRPr lang="en-US" dirty="0"/>
          </a:p>
          <a:p>
            <a:pPr algn="ctr">
              <a:lnSpc>
                <a:spcPct val="90000"/>
              </a:lnSpc>
            </a:pPr>
            <a:r>
              <a:rPr lang="en-US" dirty="0"/>
              <a:t>8 BPMs per crate</a:t>
            </a:r>
          </a:p>
          <a:p>
            <a:pPr algn="ctr">
              <a:lnSpc>
                <a:spcPct val="90000"/>
              </a:lnSpc>
            </a:pPr>
            <a:endParaRPr lang="en-US" dirty="0"/>
          </a:p>
          <a:p>
            <a:pPr algn="ctr">
              <a:lnSpc>
                <a:spcPct val="90000"/>
              </a:lnSpc>
            </a:pPr>
            <a:r>
              <a:rPr lang="en-US" dirty="0"/>
              <a:t>1/4  space, 1/5 power consumption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422" y="5922568"/>
            <a:ext cx="882805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New Ring BPM electronics have 60Hz update rate   – suitable for STS beam format  </a:t>
            </a:r>
          </a:p>
        </p:txBody>
      </p:sp>
    </p:spTree>
    <p:extLst>
      <p:ext uri="{BB962C8B-B14F-4D97-AF65-F5344CB8AC3E}">
        <p14:creationId xmlns:p14="http://schemas.microsoft.com/office/powerpoint/2010/main" val="4206408064"/>
      </p:ext>
    </p:extLst>
  </p:cSld>
  <p:clrMapOvr>
    <a:masterClrMapping/>
  </p:clrMapOvr>
</p:sld>
</file>

<file path=ppt/theme/theme1.xml><?xml version="1.0" encoding="utf-8"?>
<a:theme xmlns:a="http://schemas.openxmlformats.org/drawingml/2006/main" name="AAC 2017 BIET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SNS.pptx" id="{DA8F8B77-26AF-4285-B904-C56BC7FCC0C9}" vid="{89FA3E3C-681D-44A7-BF9E-F5C1CC4F5D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F13401-7EB3-445E-A79C-700AD40B1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31148E9-6A60-411D-AFDE-DA9258D98C4B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5A43370-EC10-41BE-B147-54A1A4450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AAC 2017 BIET</Template>
  <TotalTime>0</TotalTime>
  <Words>1971</Words>
  <Application>Microsoft Office PowerPoint</Application>
  <PresentationFormat>On-screen Show (4:3)</PresentationFormat>
  <Paragraphs>488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Symbol</vt:lpstr>
      <vt:lpstr>Times New Roman</vt:lpstr>
      <vt:lpstr>Wingdings</vt:lpstr>
      <vt:lpstr>ヒラギノ角ゴ Pro W3</vt:lpstr>
      <vt:lpstr>AAC 2017 BIET</vt:lpstr>
      <vt:lpstr>Beam Diagnostics Systems, Status and Upgrade</vt:lpstr>
      <vt:lpstr>SNS Beam Instrumentation Systems are numerous, diverse and growing in number</vt:lpstr>
      <vt:lpstr>SNS Beam Diagnostics Performance Assessment</vt:lpstr>
      <vt:lpstr>Changes in BIET team</vt:lpstr>
      <vt:lpstr>Electronics obsolescence problem</vt:lpstr>
      <vt:lpstr>Linac Beam Position and Phase Monitors (BPMs)</vt:lpstr>
      <vt:lpstr>Test of new Linac BPM electronics in the field</vt:lpstr>
      <vt:lpstr>Ring Beam Position Monitors (BPMs)</vt:lpstr>
      <vt:lpstr>Test of new Ring BPM electronics in the field</vt:lpstr>
      <vt:lpstr>Beam Loss Monitors (BLMs)</vt:lpstr>
      <vt:lpstr>Test of new BLM electronics in BTF beam line</vt:lpstr>
      <vt:lpstr>Our approach to all new electronics designs is to minimize custom design efforts</vt:lpstr>
      <vt:lpstr>Upgrade plan for BPMs and BLMs</vt:lpstr>
      <vt:lpstr>Obsolescence problems of smaller scale systems are solved within spares budget   </vt:lpstr>
      <vt:lpstr>Steadily improving performance of existing systems</vt:lpstr>
      <vt:lpstr>Laser stripping experiment</vt:lpstr>
      <vt:lpstr>PowerPoint Presentation</vt:lpstr>
      <vt:lpstr>PowerPoint Presentation</vt:lpstr>
      <vt:lpstr>BTF commissioning</vt:lpstr>
      <vt:lpstr>We need to catch up on long range imaging systems development </vt:lpstr>
      <vt:lpstr>Foil video system layout</vt:lpstr>
      <vt:lpstr>Foil temperature measurements</vt:lpstr>
      <vt:lpstr>Target Imaging system layout</vt:lpstr>
      <vt:lpstr>Target Imaging system performance</vt:lpstr>
      <vt:lpstr>STS Imaging System Design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2017-02-10T19:59:32Z</dcterms:created>
  <dcterms:modified xsi:type="dcterms:W3CDTF">2017-03-06T21:38:47Z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