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935" r:id="rId4"/>
  </p:sldMasterIdLst>
  <p:notesMasterIdLst>
    <p:notesMasterId r:id="rId36"/>
  </p:notesMasterIdLst>
  <p:handoutMasterIdLst>
    <p:handoutMasterId r:id="rId37"/>
  </p:handoutMasterIdLst>
  <p:sldIdLst>
    <p:sldId id="258" r:id="rId5"/>
    <p:sldId id="257" r:id="rId6"/>
    <p:sldId id="260" r:id="rId7"/>
    <p:sldId id="259" r:id="rId8"/>
    <p:sldId id="281" r:id="rId9"/>
    <p:sldId id="266" r:id="rId10"/>
    <p:sldId id="265" r:id="rId11"/>
    <p:sldId id="286" r:id="rId12"/>
    <p:sldId id="288" r:id="rId13"/>
    <p:sldId id="278" r:id="rId14"/>
    <p:sldId id="269" r:id="rId15"/>
    <p:sldId id="280" r:id="rId16"/>
    <p:sldId id="264" r:id="rId17"/>
    <p:sldId id="263" r:id="rId18"/>
    <p:sldId id="261" r:id="rId19"/>
    <p:sldId id="271" r:id="rId20"/>
    <p:sldId id="285" r:id="rId21"/>
    <p:sldId id="272" r:id="rId22"/>
    <p:sldId id="279" r:id="rId23"/>
    <p:sldId id="283" r:id="rId24"/>
    <p:sldId id="275" r:id="rId25"/>
    <p:sldId id="274" r:id="rId26"/>
    <p:sldId id="277" r:id="rId27"/>
    <p:sldId id="273" r:id="rId28"/>
    <p:sldId id="294" r:id="rId29"/>
    <p:sldId id="295" r:id="rId30"/>
    <p:sldId id="289" r:id="rId31"/>
    <p:sldId id="290" r:id="rId32"/>
    <p:sldId id="291" r:id="rId33"/>
    <p:sldId id="292" r:id="rId34"/>
    <p:sldId id="293" r:id="rId35"/>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4181">
          <p15:clr>
            <a:srgbClr val="A4A3A4"/>
          </p15:clr>
        </p15:guide>
        <p15:guide id="2" pos="1359">
          <p15:clr>
            <a:srgbClr val="A4A3A4"/>
          </p15:clr>
        </p15:guide>
        <p15:guide id="3" pos="3843">
          <p15:clr>
            <a:srgbClr val="A4A3A4"/>
          </p15:clr>
        </p15:guide>
        <p15:guide id="4" pos="198">
          <p15:clr>
            <a:srgbClr val="A4A3A4"/>
          </p15:clr>
        </p15:guide>
        <p15:guide id="5" pos="5584">
          <p15:clr>
            <a:srgbClr val="A4A3A4"/>
          </p15:clr>
        </p15:guide>
      </p15:sldGuideLst>
    </p:ext>
    <p:ext uri="{2D200454-40CA-4A62-9FC3-DE9A4176ACB9}">
      <p15:notesGuideLst xmlns:p15="http://schemas.microsoft.com/office/powerpoint/2012/main">
        <p15:guide id="1" orient="horz" pos="2928">
          <p15:clr>
            <a:srgbClr val="A4A3A4"/>
          </p15:clr>
        </p15:guide>
        <p15:guide id="2" orient="horz" pos="1882">
          <p15:clr>
            <a:srgbClr val="A4A3A4"/>
          </p15:clr>
        </p15:guide>
        <p15:guide id="3"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73" autoAdjust="0"/>
    <p:restoredTop sz="95339" autoAdjust="0"/>
  </p:normalViewPr>
  <p:slideViewPr>
    <p:cSldViewPr snapToGrid="0" showGuides="1">
      <p:cViewPr varScale="1">
        <p:scale>
          <a:sx n="79" d="100"/>
          <a:sy n="79" d="100"/>
        </p:scale>
        <p:origin x="924" y="64"/>
      </p:cViewPr>
      <p:guideLst>
        <p:guide orient="horz" pos="4181"/>
        <p:guide pos="1359"/>
        <p:guide pos="3843"/>
        <p:guide pos="198"/>
        <p:guide pos="5584"/>
      </p:guideLst>
    </p:cSldViewPr>
  </p:slideViewPr>
  <p:notesTextViewPr>
    <p:cViewPr>
      <p:scale>
        <a:sx n="1" d="1"/>
        <a:sy n="1" d="1"/>
      </p:scale>
      <p:origin x="0" y="0"/>
    </p:cViewPr>
  </p:notesTextViewPr>
  <p:sorterViewPr>
    <p:cViewPr>
      <p:scale>
        <a:sx n="80" d="100"/>
        <a:sy n="80" d="100"/>
      </p:scale>
      <p:origin x="0" y="0"/>
    </p:cViewPr>
  </p:sorterViewPr>
  <p:notesViewPr>
    <p:cSldViewPr snapToGrid="0" showGuides="1">
      <p:cViewPr>
        <p:scale>
          <a:sx n="75" d="100"/>
          <a:sy n="75" d="100"/>
        </p:scale>
        <p:origin x="-792" y="-48"/>
      </p:cViewPr>
      <p:guideLst>
        <p:guide orient="horz" pos="2928"/>
        <p:guide orient="horz" pos="1882"/>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image" Target="../media/image4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2361A6FC-215E-440C-85C1-7C5D8113132A}" type="datetimeFigureOut">
              <a:rPr lang="en-US" smtClean="0"/>
              <a:t>3/6/2017</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0C5C4BCF-1057-4162-BB32-3C91D6411CCE}" type="slidenum">
              <a:rPr lang="en-US" smtClean="0"/>
              <a:t>‹#›</a:t>
            </a:fld>
            <a:endParaRPr lang="en-US"/>
          </a:p>
        </p:txBody>
      </p:sp>
    </p:spTree>
    <p:extLst>
      <p:ext uri="{BB962C8B-B14F-4D97-AF65-F5344CB8AC3E}">
        <p14:creationId xmlns:p14="http://schemas.microsoft.com/office/powerpoint/2010/main" val="27329806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38762069-76AF-42C7-A5A2-4F411E37AD85}" type="datetimeFigureOut">
              <a:rPr lang="en-US" smtClean="0"/>
              <a:t>3/6/2017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B86BAA5A-EBA8-43FC-A55E-47642B82A59C}" type="slidenum">
              <a:rPr lang="en-US" smtClean="0"/>
              <a:t>‹#›</a:t>
            </a:fld>
            <a:endParaRPr lang="en-US"/>
          </a:p>
        </p:txBody>
      </p:sp>
    </p:spTree>
    <p:extLst>
      <p:ext uri="{BB962C8B-B14F-4D97-AF65-F5344CB8AC3E}">
        <p14:creationId xmlns:p14="http://schemas.microsoft.com/office/powerpoint/2010/main" val="1542816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jpg"/><Relationship Id="rId5" Type="http://schemas.openxmlformats.org/officeDocument/2006/relationships/image" Target="../media/image6.jpeg"/><Relationship Id="rId10" Type="http://schemas.microsoft.com/office/2007/relationships/hdphoto" Target="../media/hdphoto1.wdp"/><Relationship Id="rId4" Type="http://schemas.openxmlformats.org/officeDocument/2006/relationships/image" Target="../media/image5.jpg"/><Relationship Id="rId9"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1.jp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sp>
        <p:nvSpPr>
          <p:cNvPr id="10" name="Freeform 5"/>
          <p:cNvSpPr>
            <a:spLocks/>
          </p:cNvSpPr>
          <p:nvPr/>
        </p:nvSpPr>
        <p:spPr bwMode="auto">
          <a:xfrm>
            <a:off x="5679806" y="0"/>
            <a:ext cx="3464194" cy="6861871"/>
          </a:xfrm>
          <a:custGeom>
            <a:avLst/>
            <a:gdLst>
              <a:gd name="T0" fmla="*/ 149 w 1094"/>
              <a:gd name="T1" fmla="*/ 2166 h 2166"/>
              <a:gd name="T2" fmla="*/ 1094 w 1094"/>
              <a:gd name="T3" fmla="*/ 2166 h 2166"/>
              <a:gd name="T4" fmla="*/ 1094 w 1094"/>
              <a:gd name="T5" fmla="*/ 0 h 2166"/>
              <a:gd name="T6" fmla="*/ 0 w 1094"/>
              <a:gd name="T7" fmla="*/ 0 h 2166"/>
              <a:gd name="T8" fmla="*/ 149 w 1094"/>
              <a:gd name="T9" fmla="*/ 2166 h 2166"/>
            </a:gdLst>
            <a:ahLst/>
            <a:cxnLst>
              <a:cxn ang="0">
                <a:pos x="T0" y="T1"/>
              </a:cxn>
              <a:cxn ang="0">
                <a:pos x="T2" y="T3"/>
              </a:cxn>
              <a:cxn ang="0">
                <a:pos x="T4" y="T5"/>
              </a:cxn>
              <a:cxn ang="0">
                <a:pos x="T6" y="T7"/>
              </a:cxn>
              <a:cxn ang="0">
                <a:pos x="T8" y="T9"/>
              </a:cxn>
            </a:cxnLst>
            <a:rect l="0" t="0" r="r" b="b"/>
            <a:pathLst>
              <a:path w="1094" h="2166">
                <a:moveTo>
                  <a:pt x="149" y="2166"/>
                </a:moveTo>
                <a:cubicBezTo>
                  <a:pt x="1094" y="2166"/>
                  <a:pt x="1094" y="2166"/>
                  <a:pt x="1094" y="2166"/>
                </a:cubicBezTo>
                <a:cubicBezTo>
                  <a:pt x="1094" y="0"/>
                  <a:pt x="1094" y="0"/>
                  <a:pt x="1094" y="0"/>
                </a:cubicBezTo>
                <a:cubicBezTo>
                  <a:pt x="0" y="0"/>
                  <a:pt x="0" y="0"/>
                  <a:pt x="0" y="0"/>
                </a:cubicBezTo>
                <a:cubicBezTo>
                  <a:pt x="0" y="0"/>
                  <a:pt x="304" y="816"/>
                  <a:pt x="149" y="2166"/>
                </a:cubicBezTo>
                <a:close/>
              </a:path>
            </a:pathLst>
          </a:custGeom>
          <a:solidFill>
            <a:srgbClr val="027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6"/>
          <p:cNvSpPr>
            <a:spLocks/>
          </p:cNvSpPr>
          <p:nvPr/>
        </p:nvSpPr>
        <p:spPr bwMode="auto">
          <a:xfrm>
            <a:off x="5377263" y="0"/>
            <a:ext cx="1272781" cy="6861871"/>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7" y="767"/>
                  <a:pt x="221" y="2166"/>
                </a:cubicBezTo>
                <a:close/>
              </a:path>
            </a:pathLst>
          </a:custGeom>
          <a:solidFill>
            <a:srgbClr val="85B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4" name="Picture 3"/>
          <p:cNvPicPr>
            <a:picLocks noChangeAspect="1"/>
          </p:cNvPicPr>
          <p:nvPr/>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a:ext>
            </a:extLst>
          </a:blip>
          <a:srcRect l="56338" r="11360" b="9696"/>
          <a:stretch/>
        </p:blipFill>
        <p:spPr>
          <a:xfrm>
            <a:off x="6180667" y="65"/>
            <a:ext cx="2953546" cy="6192917"/>
          </a:xfrm>
          <a:prstGeom prst="rect">
            <a:avLst/>
          </a:prstGeom>
        </p:spPr>
      </p:pic>
      <p:pic>
        <p:nvPicPr>
          <p:cNvPr id="20" name="Picture 19"/>
          <p:cNvPicPr>
            <a:picLocks noChangeAspect="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a:ext>
            </a:extLst>
          </a:blip>
          <a:srcRect l="53723" t="46829" r="5491"/>
          <a:stretch/>
        </p:blipFill>
        <p:spPr>
          <a:xfrm rot="5400000" flipH="1">
            <a:off x="-39313" y="38845"/>
            <a:ext cx="3519399" cy="3441027"/>
          </a:xfrm>
          <a:prstGeom prst="rect">
            <a:avLst/>
          </a:prstGeom>
        </p:spPr>
      </p:pic>
      <p:sp>
        <p:nvSpPr>
          <p:cNvPr id="8" name="AutoShape 3"/>
          <p:cNvSpPr>
            <a:spLocks noChangeAspect="1" noChangeArrowheads="1" noTextEdit="1"/>
          </p:cNvSpPr>
          <p:nvPr/>
        </p:nvSpPr>
        <p:spPr bwMode="auto">
          <a:xfrm rot="16200000">
            <a:off x="3800344" y="1503009"/>
            <a:ext cx="6858002" cy="3809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ctrTitle"/>
          </p:nvPr>
        </p:nvSpPr>
        <p:spPr>
          <a:xfrm>
            <a:off x="201168" y="235945"/>
            <a:ext cx="4160172" cy="877163"/>
          </a:xfrm>
        </p:spPr>
        <p:txBody>
          <a:bodyPr/>
          <a:lstStyle>
            <a:lvl1pPr algn="l">
              <a:defRPr sz="300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01168" y="1761403"/>
            <a:ext cx="3255297" cy="757130"/>
          </a:xfrm>
        </p:spPr>
        <p:txBody>
          <a:bodyPr/>
          <a:lstStyle>
            <a:lvl1pPr marL="0" indent="0" algn="l">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9" name="TextBox 18"/>
          <p:cNvSpPr txBox="1"/>
          <p:nvPr/>
        </p:nvSpPr>
        <p:spPr>
          <a:xfrm>
            <a:off x="211134" y="6313043"/>
            <a:ext cx="2114681" cy="400110"/>
          </a:xfrm>
          <a:prstGeom prst="rect">
            <a:avLst/>
          </a:prstGeom>
          <a:noFill/>
        </p:spPr>
        <p:txBody>
          <a:bodyPr wrap="none" rtlCol="0">
            <a:spAutoFit/>
          </a:bodyPr>
          <a:lstStyle/>
          <a:p>
            <a:r>
              <a:rPr lang="en-US" sz="1000" b="0" dirty="0">
                <a:solidFill>
                  <a:schemeClr val="tx2"/>
                </a:solidFill>
              </a:rPr>
              <a:t>ORNL is managed by UT-Battelle </a:t>
            </a:r>
            <a:br>
              <a:rPr lang="en-US" sz="1000" b="0" dirty="0">
                <a:solidFill>
                  <a:schemeClr val="tx2"/>
                </a:solidFill>
              </a:rPr>
            </a:br>
            <a:r>
              <a:rPr lang="en-US" sz="1000" b="0" dirty="0">
                <a:solidFill>
                  <a:schemeClr val="tx2"/>
                </a:solidFill>
              </a:rPr>
              <a:t>for the US Department of Energy</a:t>
            </a:r>
          </a:p>
        </p:txBody>
      </p:sp>
      <p:pic>
        <p:nvPicPr>
          <p:cNvPr id="1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9311" t="13294" r="12698" b="2941"/>
          <a:stretch/>
        </p:blipFill>
        <p:spPr bwMode="auto">
          <a:xfrm>
            <a:off x="4950457" y="817887"/>
            <a:ext cx="2148840" cy="2148840"/>
          </a:xfrm>
          <a:prstGeom prst="ellipse">
            <a:avLst/>
          </a:prstGeom>
          <a:blipFill>
            <a:blip r:embed="rId5" cstate="print">
              <a:extLst>
                <a:ext uri="{28A0092B-C50C-407E-A947-70E740481C1C}">
                  <a14:useLocalDpi xmlns:a14="http://schemas.microsoft.com/office/drawing/2010/main"/>
                </a:ext>
              </a:extLst>
            </a:blip>
            <a:srcRect/>
            <a:stretch>
              <a:fillRect t="16850"/>
            </a:stretch>
          </a:blipFill>
          <a:ln w="76200">
            <a:solidFill>
              <a:schemeClr val="accent2">
                <a:alpha val="65000"/>
              </a:schemeClr>
            </a:solidFill>
            <a:miter lim="800000"/>
            <a:headEnd/>
            <a:tailEnd/>
          </a:ln>
          <a:effectLst>
            <a:outerShdw blurRad="50800" dist="38100" dir="2700000" algn="tl" rotWithShape="0">
              <a:prstClr val="black">
                <a:alpha val="40000"/>
              </a:prstClr>
            </a:outerShdw>
          </a:effectLst>
          <a:extLst/>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20217" t="23109" r="25288" b="519"/>
          <a:stretch/>
        </p:blipFill>
        <p:spPr>
          <a:xfrm>
            <a:off x="6632953" y="1412247"/>
            <a:ext cx="1865376" cy="1865376"/>
          </a:xfrm>
          <a:prstGeom prst="ellipse">
            <a:avLst/>
          </a:prstGeom>
          <a:solidFill>
            <a:schemeClr val="tx1"/>
          </a:solidFill>
          <a:ln w="76200">
            <a:solidFill>
              <a:schemeClr val="accent2">
                <a:alpha val="65000"/>
              </a:schemeClr>
            </a:solidFill>
          </a:ln>
          <a:effectLst>
            <a:outerShdw blurRad="50800" dist="38100" dir="2700000" algn="tl" rotWithShape="0">
              <a:prstClr val="black">
                <a:alpha val="40000"/>
              </a:prstClr>
            </a:outerShdw>
          </a:effectLst>
        </p:spPr>
      </p:pic>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l="16898" t="22857" r="28945" b="6727"/>
          <a:stretch/>
        </p:blipFill>
        <p:spPr>
          <a:xfrm>
            <a:off x="5883145" y="2728983"/>
            <a:ext cx="1664208" cy="1664208"/>
          </a:xfrm>
          <a:prstGeom prst="ellipse">
            <a:avLst/>
          </a:prstGeom>
          <a:blipFill>
            <a:blip r:embed="rId8" cstate="print">
              <a:extLst>
                <a:ext uri="{28A0092B-C50C-407E-A947-70E740481C1C}">
                  <a14:useLocalDpi xmlns:a14="http://schemas.microsoft.com/office/drawing/2010/main"/>
                </a:ext>
              </a:extLst>
            </a:blip>
            <a:stretch>
              <a:fillRect/>
            </a:stretch>
          </a:blipFill>
          <a:ln w="76200">
            <a:solidFill>
              <a:schemeClr val="accent2">
                <a:alpha val="65000"/>
              </a:schemeClr>
            </a:solidFill>
          </a:ln>
          <a:effectLst>
            <a:outerShdw blurRad="50800" dist="38100" dir="2700000" algn="tl" rotWithShape="0">
              <a:prstClr val="black">
                <a:alpha val="40000"/>
              </a:prstClr>
            </a:outerShdw>
          </a:effectLst>
        </p:spPr>
      </p:pic>
      <p:pic>
        <p:nvPicPr>
          <p:cNvPr id="18" name="Picture 11" descr="C:\Users\xnv\Desktop\png\SNS_color.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927331" y="6335096"/>
            <a:ext cx="1922748" cy="320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1110675"/>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10" name="Freeform 5"/>
          <p:cNvSpPr>
            <a:spLocks/>
          </p:cNvSpPr>
          <p:nvPr/>
        </p:nvSpPr>
        <p:spPr bwMode="auto">
          <a:xfrm>
            <a:off x="5679806" y="0"/>
            <a:ext cx="3464194" cy="6861871"/>
          </a:xfrm>
          <a:custGeom>
            <a:avLst/>
            <a:gdLst>
              <a:gd name="T0" fmla="*/ 149 w 1094"/>
              <a:gd name="T1" fmla="*/ 2166 h 2166"/>
              <a:gd name="T2" fmla="*/ 1094 w 1094"/>
              <a:gd name="T3" fmla="*/ 2166 h 2166"/>
              <a:gd name="T4" fmla="*/ 1094 w 1094"/>
              <a:gd name="T5" fmla="*/ 0 h 2166"/>
              <a:gd name="T6" fmla="*/ 0 w 1094"/>
              <a:gd name="T7" fmla="*/ 0 h 2166"/>
              <a:gd name="T8" fmla="*/ 149 w 1094"/>
              <a:gd name="T9" fmla="*/ 2166 h 2166"/>
            </a:gdLst>
            <a:ahLst/>
            <a:cxnLst>
              <a:cxn ang="0">
                <a:pos x="T0" y="T1"/>
              </a:cxn>
              <a:cxn ang="0">
                <a:pos x="T2" y="T3"/>
              </a:cxn>
              <a:cxn ang="0">
                <a:pos x="T4" y="T5"/>
              </a:cxn>
              <a:cxn ang="0">
                <a:pos x="T6" y="T7"/>
              </a:cxn>
              <a:cxn ang="0">
                <a:pos x="T8" y="T9"/>
              </a:cxn>
            </a:cxnLst>
            <a:rect l="0" t="0" r="r" b="b"/>
            <a:pathLst>
              <a:path w="1094" h="2166">
                <a:moveTo>
                  <a:pt x="149" y="2166"/>
                </a:moveTo>
                <a:cubicBezTo>
                  <a:pt x="1094" y="2166"/>
                  <a:pt x="1094" y="2166"/>
                  <a:pt x="1094" y="2166"/>
                </a:cubicBezTo>
                <a:cubicBezTo>
                  <a:pt x="1094" y="0"/>
                  <a:pt x="1094" y="0"/>
                  <a:pt x="1094" y="0"/>
                </a:cubicBezTo>
                <a:cubicBezTo>
                  <a:pt x="0" y="0"/>
                  <a:pt x="0" y="0"/>
                  <a:pt x="0" y="0"/>
                </a:cubicBezTo>
                <a:cubicBezTo>
                  <a:pt x="0" y="0"/>
                  <a:pt x="304" y="816"/>
                  <a:pt x="149" y="2166"/>
                </a:cubicBezTo>
                <a:close/>
              </a:path>
            </a:pathLst>
          </a:custGeom>
          <a:solidFill>
            <a:srgbClr val="027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6"/>
          <p:cNvSpPr>
            <a:spLocks/>
          </p:cNvSpPr>
          <p:nvPr/>
        </p:nvSpPr>
        <p:spPr bwMode="auto">
          <a:xfrm>
            <a:off x="5377263" y="0"/>
            <a:ext cx="1272781" cy="6861871"/>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7" y="767"/>
                  <a:pt x="221" y="2166"/>
                </a:cubicBezTo>
                <a:close/>
              </a:path>
            </a:pathLst>
          </a:custGeom>
          <a:solidFill>
            <a:srgbClr val="85B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4" name="Picture 3"/>
          <p:cNvPicPr>
            <a:picLocks noChangeAspect="1"/>
          </p:cNvPicPr>
          <p:nvPr/>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a:ext>
            </a:extLst>
          </a:blip>
          <a:srcRect l="56338" r="11360" b="9696"/>
          <a:stretch/>
        </p:blipFill>
        <p:spPr>
          <a:xfrm>
            <a:off x="6180667" y="65"/>
            <a:ext cx="2953546" cy="6192917"/>
          </a:xfrm>
          <a:prstGeom prst="rect">
            <a:avLst/>
          </a:prstGeom>
        </p:spPr>
      </p:pic>
      <p:pic>
        <p:nvPicPr>
          <p:cNvPr id="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15" t="8644" r="32955" b="36016"/>
          <a:stretch/>
        </p:blipFill>
        <p:spPr bwMode="auto">
          <a:xfrm>
            <a:off x="4951543" y="814717"/>
            <a:ext cx="2152274" cy="2152274"/>
          </a:xfrm>
          <a:prstGeom prst="ellipse">
            <a:avLst/>
          </a:prstGeom>
          <a:blipFill>
            <a:blip r:embed="rId4" cstate="print">
              <a:extLst>
                <a:ext uri="{28A0092B-C50C-407E-A947-70E740481C1C}">
                  <a14:useLocalDpi xmlns:a14="http://schemas.microsoft.com/office/drawing/2010/main"/>
                </a:ext>
              </a:extLst>
            </a:blip>
            <a:srcRect/>
            <a:stretch>
              <a:fillRect t="16850"/>
            </a:stretch>
          </a:blipFill>
          <a:ln w="76200">
            <a:solidFill>
              <a:schemeClr val="accent2">
                <a:alpha val="65000"/>
              </a:schemeClr>
            </a:solidFill>
            <a:miter lim="800000"/>
            <a:headEnd/>
            <a:tailEnd/>
          </a:ln>
          <a:effectLst>
            <a:outerShdw blurRad="50800" dist="38100" dir="2700000" algn="tl" rotWithShape="0">
              <a:prstClr val="black">
                <a:alpha val="40000"/>
              </a:prstClr>
            </a:outerShdw>
          </a:effectLst>
          <a:extLst/>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6040" t="874" r="14863" b="3253"/>
          <a:stretch/>
        </p:blipFill>
        <p:spPr>
          <a:xfrm>
            <a:off x="6650044" y="1402065"/>
            <a:ext cx="1865376" cy="1865376"/>
          </a:xfrm>
          <a:prstGeom prst="ellipse">
            <a:avLst/>
          </a:prstGeom>
          <a:solidFill>
            <a:schemeClr val="tx1"/>
          </a:solidFill>
          <a:ln w="76200">
            <a:solidFill>
              <a:schemeClr val="accent2">
                <a:alpha val="65000"/>
              </a:schemeClr>
            </a:solidFill>
          </a:ln>
          <a:effectLst>
            <a:outerShdw blurRad="50800" dist="38100" dir="2700000" algn="tl" rotWithShape="0">
              <a:prstClr val="black">
                <a:alpha val="40000"/>
              </a:prstClr>
            </a:outerShdw>
          </a:effectLst>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6029" r="6029"/>
          <a:stretch/>
        </p:blipFill>
        <p:spPr>
          <a:xfrm>
            <a:off x="5883145" y="2728983"/>
            <a:ext cx="1664208" cy="1664208"/>
          </a:xfrm>
          <a:prstGeom prst="ellipse">
            <a:avLst/>
          </a:prstGeom>
          <a:blipFill>
            <a:blip r:embed="rId7" cstate="print">
              <a:extLst>
                <a:ext uri="{28A0092B-C50C-407E-A947-70E740481C1C}">
                  <a14:useLocalDpi xmlns:a14="http://schemas.microsoft.com/office/drawing/2010/main"/>
                </a:ext>
              </a:extLst>
            </a:blip>
            <a:stretch>
              <a:fillRect/>
            </a:stretch>
          </a:blipFill>
          <a:ln w="76200">
            <a:solidFill>
              <a:schemeClr val="accent2">
                <a:alpha val="65000"/>
              </a:schemeClr>
            </a:solidFill>
          </a:ln>
          <a:effectLst>
            <a:outerShdw blurRad="50800" dist="38100" dir="2700000" algn="tl" rotWithShape="0">
              <a:prstClr val="black">
                <a:alpha val="40000"/>
              </a:prstClr>
            </a:outerShdw>
          </a:effectLst>
        </p:spPr>
      </p:pic>
      <p:pic>
        <p:nvPicPr>
          <p:cNvPr id="20" name="Picture 19"/>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a:ext>
            </a:extLst>
          </a:blip>
          <a:srcRect l="53723" t="46829" r="5491"/>
          <a:stretch/>
        </p:blipFill>
        <p:spPr>
          <a:xfrm rot="5400000" flipH="1">
            <a:off x="-39313" y="38845"/>
            <a:ext cx="3519399" cy="3441027"/>
          </a:xfrm>
          <a:prstGeom prst="rect">
            <a:avLst/>
          </a:prstGeom>
        </p:spPr>
      </p:pic>
      <p:sp>
        <p:nvSpPr>
          <p:cNvPr id="8" name="AutoShape 3"/>
          <p:cNvSpPr>
            <a:spLocks noChangeAspect="1" noChangeArrowheads="1" noTextEdit="1"/>
          </p:cNvSpPr>
          <p:nvPr/>
        </p:nvSpPr>
        <p:spPr bwMode="auto">
          <a:xfrm rot="16200000">
            <a:off x="3800344" y="1503009"/>
            <a:ext cx="6858002" cy="3809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ctrTitle"/>
          </p:nvPr>
        </p:nvSpPr>
        <p:spPr>
          <a:xfrm>
            <a:off x="201168" y="235945"/>
            <a:ext cx="4160172" cy="877163"/>
          </a:xfrm>
        </p:spPr>
        <p:txBody>
          <a:bodyPr/>
          <a:lstStyle>
            <a:lvl1pPr algn="l">
              <a:defRPr sz="300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01168" y="1761403"/>
            <a:ext cx="3255297" cy="757130"/>
          </a:xfrm>
        </p:spPr>
        <p:txBody>
          <a:bodyPr/>
          <a:lstStyle>
            <a:lvl1pPr marL="0" indent="0" algn="l">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9" name="TextBox 18"/>
          <p:cNvSpPr txBox="1"/>
          <p:nvPr/>
        </p:nvSpPr>
        <p:spPr>
          <a:xfrm>
            <a:off x="211134" y="6313043"/>
            <a:ext cx="2114681" cy="400110"/>
          </a:xfrm>
          <a:prstGeom prst="rect">
            <a:avLst/>
          </a:prstGeom>
          <a:noFill/>
        </p:spPr>
        <p:txBody>
          <a:bodyPr wrap="none" rtlCol="0">
            <a:spAutoFit/>
          </a:bodyPr>
          <a:lstStyle/>
          <a:p>
            <a:r>
              <a:rPr lang="en-US" sz="1000" b="0" dirty="0">
                <a:solidFill>
                  <a:schemeClr val="tx2"/>
                </a:solidFill>
              </a:rPr>
              <a:t>ORNL is managed by UT-Battelle </a:t>
            </a:r>
            <a:br>
              <a:rPr lang="en-US" sz="1000" b="0" dirty="0">
                <a:solidFill>
                  <a:schemeClr val="tx2"/>
                </a:solidFill>
              </a:rPr>
            </a:br>
            <a:r>
              <a:rPr lang="en-US" sz="1000" b="0" dirty="0">
                <a:solidFill>
                  <a:schemeClr val="tx2"/>
                </a:solidFill>
              </a:rPr>
              <a:t>for the US Department of Energy</a:t>
            </a:r>
          </a:p>
        </p:txBody>
      </p:sp>
      <p:pic>
        <p:nvPicPr>
          <p:cNvPr id="14" name="Picture 13" descr="HFIR_SNS-white.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324600" y="6324600"/>
            <a:ext cx="2609193" cy="336588"/>
          </a:xfrm>
          <a:prstGeom prst="rect">
            <a:avLst/>
          </a:prstGeom>
        </p:spPr>
      </p:pic>
    </p:spTree>
    <p:extLst>
      <p:ext uri="{BB962C8B-B14F-4D97-AF65-F5344CB8AC3E}">
        <p14:creationId xmlns:p14="http://schemas.microsoft.com/office/powerpoint/2010/main" val="3712519983"/>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9433" y="236982"/>
            <a:ext cx="8636290" cy="484748"/>
          </a:xfrm>
        </p:spPr>
        <p:txBody>
          <a:bodyPr/>
          <a:lstStyle>
            <a:lvl1pPr>
              <a:defRPr sz="3000"/>
            </a:lvl1pPr>
          </a:lstStyle>
          <a:p>
            <a:r>
              <a:rPr lang="en-US" dirty="0"/>
              <a:t>Click to edit Master title style</a:t>
            </a:r>
          </a:p>
        </p:txBody>
      </p:sp>
      <p:sp>
        <p:nvSpPr>
          <p:cNvPr id="3" name="Content Placeholder 2"/>
          <p:cNvSpPr>
            <a:spLocks noGrp="1"/>
          </p:cNvSpPr>
          <p:nvPr>
            <p:ph idx="1"/>
          </p:nvPr>
        </p:nvSpPr>
        <p:spPr>
          <a:xfrm>
            <a:off x="201168" y="1508760"/>
            <a:ext cx="8642640" cy="4195415"/>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09220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1168" y="236982"/>
            <a:ext cx="8628678" cy="484748"/>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204415" y="1402417"/>
            <a:ext cx="4192528" cy="82119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04415" y="2227999"/>
            <a:ext cx="4192528" cy="3674610"/>
          </a:xfr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3492" y="1402417"/>
            <a:ext cx="4194175" cy="82119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53492" y="2227999"/>
            <a:ext cx="4194175" cy="3674610"/>
          </a:xfrm>
        </p:spPr>
        <p:txBody>
          <a:bodyPr/>
          <a:lstStyle>
            <a:lvl1pPr>
              <a:defRPr sz="2400"/>
            </a:lvl1pPr>
            <a:lvl2pPr>
              <a:defRPr sz="2000"/>
            </a:lvl2pPr>
            <a:lvl3pPr>
              <a:defRPr sz="1800"/>
            </a:lvl3pPr>
            <a:lvl4pPr>
              <a:defRPr sz="1600"/>
            </a:lvl4pPr>
            <a:lvl5pPr marL="1482725" indent="-222250">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4864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a:ext>
            </a:extLst>
          </a:blip>
          <a:srcRect l="53723" t="46829" r="5491"/>
          <a:stretch/>
        </p:blipFill>
        <p:spPr>
          <a:xfrm rot="5400000" flipH="1">
            <a:off x="-39313" y="38845"/>
            <a:ext cx="3519399" cy="3441027"/>
          </a:xfrm>
          <a:prstGeom prst="rect">
            <a:avLst/>
          </a:prstGeom>
        </p:spPr>
      </p:pic>
      <p:sp>
        <p:nvSpPr>
          <p:cNvPr id="7" name="Freeform 13"/>
          <p:cNvSpPr>
            <a:spLocks/>
          </p:cNvSpPr>
          <p:nvPr userDrawn="1"/>
        </p:nvSpPr>
        <p:spPr bwMode="auto">
          <a:xfrm>
            <a:off x="5377263" y="0"/>
            <a:ext cx="1236663" cy="68580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a:effectLst>
            <a:outerShdw dist="25400" algn="l" rotWithShape="0">
              <a:schemeClr val="tx2"/>
            </a:outerShdw>
          </a:effec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201168" y="237744"/>
            <a:ext cx="3911890" cy="877163"/>
          </a:xfrm>
        </p:spPr>
        <p:txBody>
          <a:bodyPr/>
          <a:lstStyle>
            <a:lvl1pPr>
              <a:defRPr sz="3000"/>
            </a:lvl1pPr>
          </a:lstStyle>
          <a:p>
            <a:r>
              <a:rPr lang="en-US" dirty="0"/>
              <a:t>Click to edit Master title style</a:t>
            </a:r>
          </a:p>
        </p:txBody>
      </p:sp>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a:ext>
            </a:extLst>
          </a:blip>
          <a:srcRect l="53628" r="14333" b="9696"/>
          <a:stretch/>
        </p:blipFill>
        <p:spPr>
          <a:xfrm>
            <a:off x="6214534" y="65"/>
            <a:ext cx="2929466" cy="6192917"/>
          </a:xfrm>
          <a:prstGeom prst="rect">
            <a:avLst/>
          </a:prstGeom>
        </p:spPr>
      </p:pic>
      <p:pic>
        <p:nvPicPr>
          <p:cNvPr id="18" name="Picture 11" descr="C:\Users\xnv\Desktop\png\SNS_color.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927331" y="6335096"/>
            <a:ext cx="1922748" cy="320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109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83860" y="244004"/>
            <a:ext cx="8628678" cy="484748"/>
          </a:xfrm>
        </p:spPr>
        <p:txBody>
          <a:bodyPr/>
          <a:lstStyle/>
          <a:p>
            <a:r>
              <a:rPr lang="en-US" dirty="0"/>
              <a:t>Click to edit Master title style</a:t>
            </a:r>
          </a:p>
        </p:txBody>
      </p:sp>
    </p:spTree>
    <p:extLst>
      <p:ext uri="{BB962C8B-B14F-4D97-AF65-F5344CB8AC3E}">
        <p14:creationId xmlns:p14="http://schemas.microsoft.com/office/powerpoint/2010/main" val="2198867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336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a:ext>
            </a:extLst>
          </a:blip>
          <a:srcRect l="53723" t="46829" r="5491"/>
          <a:stretch/>
        </p:blipFill>
        <p:spPr>
          <a:xfrm rot="5400000" flipH="1">
            <a:off x="-39313" y="38845"/>
            <a:ext cx="3519399" cy="3441027"/>
          </a:xfrm>
          <a:prstGeom prst="rect">
            <a:avLst/>
          </a:prstGeom>
        </p:spPr>
      </p:pic>
      <p:pic>
        <p:nvPicPr>
          <p:cNvPr id="10" name="Picture 9"/>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94972" y="-355534"/>
            <a:ext cx="9618043" cy="7213533"/>
          </a:xfrm>
          <a:prstGeom prst="rect">
            <a:avLst/>
          </a:prstGeom>
        </p:spPr>
      </p:pic>
      <p:pic>
        <p:nvPicPr>
          <p:cNvPr id="1035" name="Picture 11" descr="C:\Users\xnv\Desktop\png\SNS_color.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27331" y="6335096"/>
            <a:ext cx="1922748" cy="320040"/>
          </a:xfrm>
          <a:prstGeom prst="rect">
            <a:avLst/>
          </a:prstGeom>
          <a:noFill/>
          <a:extLst>
            <a:ext uri="{909E8E84-426E-40DD-AFC4-6F175D3DCCD1}">
              <a14:hiddenFill xmlns:a14="http://schemas.microsoft.com/office/drawing/2010/main">
                <a:solidFill>
                  <a:srgbClr val="FFFFFF"/>
                </a:solidFill>
              </a14:hiddenFill>
            </a:ext>
          </a:extLst>
        </p:spPr>
      </p:pic>
      <p:sp>
        <p:nvSpPr>
          <p:cNvPr id="1026" name="Title Placeholder 1"/>
          <p:cNvSpPr>
            <a:spLocks noGrp="1"/>
          </p:cNvSpPr>
          <p:nvPr>
            <p:ph type="title"/>
          </p:nvPr>
        </p:nvSpPr>
        <p:spPr bwMode="auto">
          <a:xfrm>
            <a:off x="201168" y="237744"/>
            <a:ext cx="8628678" cy="4847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201168" y="1508760"/>
            <a:ext cx="8642640"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8" name="Rectangle 6"/>
          <p:cNvSpPr>
            <a:spLocks noChangeArrowheads="1"/>
          </p:cNvSpPr>
          <p:nvPr/>
        </p:nvSpPr>
        <p:spPr bwMode="auto">
          <a:xfrm flipH="1">
            <a:off x="22695" y="6513051"/>
            <a:ext cx="210301" cy="152400"/>
          </a:xfrm>
          <a:prstGeom prst="rect">
            <a:avLst/>
          </a:prstGeom>
          <a:noFill/>
          <a:ln w="9525">
            <a:noFill/>
            <a:miter lim="800000"/>
            <a:headEnd/>
            <a:tailEnd/>
          </a:ln>
          <a:effectLst/>
        </p:spPr>
        <p:txBody>
          <a:bodyPr lIns="0" tIns="0" rIns="0" bIns="0"/>
          <a:lstStyle/>
          <a:p>
            <a:pPr algn="r" defTabSz="173038">
              <a:lnSpc>
                <a:spcPct val="90000"/>
              </a:lnSpc>
              <a:tabLst>
                <a:tab pos="230188" algn="l"/>
              </a:tabLst>
              <a:defRPr/>
            </a:pPr>
            <a:fld id="{040BB257-551A-4736-B50F-DCF1BA034C06}" type="slidenum">
              <a:rPr lang="en-US" sz="1000" smtClean="0">
                <a:solidFill>
                  <a:schemeClr val="bg1">
                    <a:lumMod val="75000"/>
                  </a:schemeClr>
                </a:solidFill>
                <a:latin typeface="Arial" pitchFamily="34" charset="0"/>
                <a:cs typeface="Arial" pitchFamily="34" charset="0"/>
              </a:rPr>
              <a:pPr algn="r" defTabSz="173038">
                <a:lnSpc>
                  <a:spcPct val="90000"/>
                </a:lnSpc>
                <a:tabLst>
                  <a:tab pos="230188" algn="l"/>
                </a:tabLst>
                <a:defRPr/>
              </a:pPr>
              <a:t>‹#›</a:t>
            </a:fld>
            <a:endParaRPr lang="en-US" sz="1000" dirty="0">
              <a:solidFill>
                <a:schemeClr val="bg1">
                  <a:lumMod val="75000"/>
                </a:schemeClr>
              </a:solidFill>
              <a:latin typeface="Arial" pitchFamily="34" charset="0"/>
              <a:cs typeface="Arial" pitchFamily="34" charset="0"/>
            </a:endParaRPr>
          </a:p>
        </p:txBody>
      </p:sp>
      <p:sp>
        <p:nvSpPr>
          <p:cNvPr id="14" name="Rectangle 256"/>
          <p:cNvSpPr txBox="1">
            <a:spLocks noChangeArrowheads="1"/>
          </p:cNvSpPr>
          <p:nvPr/>
        </p:nvSpPr>
        <p:spPr>
          <a:xfrm>
            <a:off x="216123" y="6477000"/>
            <a:ext cx="2895600" cy="182562"/>
          </a:xfrm>
          <a:prstGeom prst="rect">
            <a:avLst/>
          </a:prstGeom>
          <a:ln/>
        </p:spPr>
        <p:txBody>
          <a:bodyPr anchor="ctr"/>
          <a:lstStyle/>
          <a:p>
            <a:pPr algn="l"/>
            <a:r>
              <a:rPr lang="en-US" sz="1000" b="0" dirty="0">
                <a:solidFill>
                  <a:srgbClr val="BFBFBF"/>
                </a:solidFill>
                <a:latin typeface="Arial" pitchFamily="34" charset="0"/>
                <a:cs typeface="Arial" pitchFamily="34" charset="0"/>
              </a:rPr>
              <a:t>AAC17 SCL</a:t>
            </a:r>
            <a:r>
              <a:rPr lang="en-US" sz="1000" b="0" baseline="0" dirty="0">
                <a:solidFill>
                  <a:srgbClr val="BFBFBF"/>
                </a:solidFill>
                <a:latin typeface="Arial" pitchFamily="34" charset="0"/>
                <a:cs typeface="Arial" pitchFamily="34" charset="0"/>
              </a:rPr>
              <a:t> Systems S-H. Kim</a:t>
            </a:r>
            <a:endParaRPr lang="en-US" sz="1000" b="0" dirty="0">
              <a:solidFill>
                <a:srgbClr val="BFBFBF"/>
              </a:solidFill>
              <a:latin typeface="Arial" pitchFamily="34" charset="0"/>
              <a:cs typeface="Arial" pitchFamily="34" charset="0"/>
            </a:endParaRPr>
          </a:p>
        </p:txBody>
      </p:sp>
      <p:sp>
        <p:nvSpPr>
          <p:cNvPr id="43" name="Rectangle 14"/>
          <p:cNvSpPr>
            <a:spLocks noChangeArrowheads="1"/>
          </p:cNvSpPr>
          <p:nvPr/>
        </p:nvSpPr>
        <p:spPr bwMode="auto">
          <a:xfrm>
            <a:off x="-569913" y="-2814638"/>
            <a:ext cx="25400" cy="1588"/>
          </a:xfrm>
          <a:prstGeom prst="rect">
            <a:avLst/>
          </a:prstGeom>
          <a:solidFill>
            <a:srgbClr val="85B7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81848127"/>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37" r:id="rId3"/>
    <p:sldLayoutId id="2147483939" r:id="rId4"/>
    <p:sldLayoutId id="2147483940" r:id="rId5"/>
    <p:sldLayoutId id="2147483941" r:id="rId6"/>
    <p:sldLayoutId id="2147483942" r:id="rId7"/>
  </p:sldLayoutIdLst>
  <p:hf hdr="0" ftr="0" dt="0"/>
  <p:txStyles>
    <p:titleStyle>
      <a:lvl1pPr algn="l" rtl="0" eaLnBrk="1" fontAlgn="base" hangingPunct="1">
        <a:lnSpc>
          <a:spcPct val="85000"/>
        </a:lnSpc>
        <a:spcBef>
          <a:spcPct val="0"/>
        </a:spcBef>
        <a:spcAft>
          <a:spcPct val="0"/>
        </a:spcAft>
        <a:defRPr sz="3000" b="1" kern="1200">
          <a:solidFill>
            <a:schemeClr val="tx2"/>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5.wdp"/><Relationship Id="rId3" Type="http://schemas.openxmlformats.org/officeDocument/2006/relationships/image" Target="../media/image41.jpeg"/><Relationship Id="rId7" Type="http://schemas.openxmlformats.org/officeDocument/2006/relationships/image" Target="../media/image43.jpeg"/><Relationship Id="rId12"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3.xml"/><Relationship Id="rId6" Type="http://schemas.microsoft.com/office/2007/relationships/hdphoto" Target="../media/hdphoto3.wdp"/><Relationship Id="rId11" Type="http://schemas.openxmlformats.org/officeDocument/2006/relationships/image" Target="../media/image21.jpeg"/><Relationship Id="rId5" Type="http://schemas.openxmlformats.org/officeDocument/2006/relationships/image" Target="../media/image42.jpeg"/><Relationship Id="rId10" Type="http://schemas.openxmlformats.org/officeDocument/2006/relationships/image" Target="../media/image20.jpeg"/><Relationship Id="rId4" Type="http://schemas.microsoft.com/office/2007/relationships/hdphoto" Target="../media/hdphoto2.wdp"/><Relationship Id="rId9"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3.xml"/><Relationship Id="rId4" Type="http://schemas.openxmlformats.org/officeDocument/2006/relationships/hyperlink" Target="http://live.iop-pp01.agh.sleek.net/physicsworld/reader/#!edition/editions_neutron-2016/article/page-16231" TargetMode="Externa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50.jpeg"/><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49.wmf"/><Relationship Id="rId5" Type="http://schemas.openxmlformats.org/officeDocument/2006/relationships/oleObject" Target="../embeddings/oleObject2.bin"/><Relationship Id="rId4" Type="http://schemas.openxmlformats.org/officeDocument/2006/relationships/image" Target="../media/image48.wmf"/></Relationships>
</file>

<file path=ppt/slides/_rels/slide17.xml.rels><?xml version="1.0" encoding="UTF-8" standalone="yes"?>
<Relationships xmlns="http://schemas.openxmlformats.org/package/2006/relationships"><Relationship Id="rId3" Type="http://schemas.openxmlformats.org/officeDocument/2006/relationships/hyperlink" Target="http://dx.doi.org/10.1016/j.nima.2015.12.043" TargetMode="External"/><Relationship Id="rId2" Type="http://schemas.openxmlformats.org/officeDocument/2006/relationships/image" Target="../media/image51.emf"/><Relationship Id="rId1" Type="http://schemas.openxmlformats.org/officeDocument/2006/relationships/slideLayout" Target="../slideLayouts/slideLayout3.xml"/><Relationship Id="rId4" Type="http://schemas.openxmlformats.org/officeDocument/2006/relationships/hyperlink" Target="http://dx.doi.org/10.1016/j.apsusc.2016.02.030"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3.xml"/><Relationship Id="rId6" Type="http://schemas.microsoft.com/office/2007/relationships/hdphoto" Target="../media/hdphoto6.wdp"/><Relationship Id="rId5" Type="http://schemas.openxmlformats.org/officeDocument/2006/relationships/image" Target="../media/image57.jpe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8" Type="http://schemas.openxmlformats.org/officeDocument/2006/relationships/image" Target="../media/image64.tiff"/><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image" Target="../media/image58.jpeg"/><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jpeg"/></Relationships>
</file>

<file path=ppt/slides/_rels/slide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5.jpeg"/><Relationship Id="rId1" Type="http://schemas.openxmlformats.org/officeDocument/2006/relationships/slideLayout" Target="../slideLayouts/slideLayout3.xml"/><Relationship Id="rId5" Type="http://schemas.microsoft.com/office/2007/relationships/hdphoto" Target="../media/hdphoto8.wdp"/><Relationship Id="rId4" Type="http://schemas.openxmlformats.org/officeDocument/2006/relationships/image" Target="../media/image66.jpeg"/></Relationships>
</file>

<file path=ppt/slides/_rels/slide23.xml.rels><?xml version="1.0" encoding="UTF-8" standalone="yes"?>
<Relationships xmlns="http://schemas.openxmlformats.org/package/2006/relationships"><Relationship Id="rId3" Type="http://schemas.openxmlformats.org/officeDocument/2006/relationships/hyperlink" Target="http://dx.doi.org/10.1063/1.4972838" TargetMode="External"/><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73.tif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18" Type="http://schemas.openxmlformats.org/officeDocument/2006/relationships/image" Target="../media/image31.jpeg"/><Relationship Id="rId3" Type="http://schemas.openxmlformats.org/officeDocument/2006/relationships/image" Target="../media/image16.wmf"/><Relationship Id="rId21" Type="http://schemas.openxmlformats.org/officeDocument/2006/relationships/image" Target="../media/image34.jpeg"/><Relationship Id="rId7" Type="http://schemas.openxmlformats.org/officeDocument/2006/relationships/image" Target="../media/image20.jpeg"/><Relationship Id="rId12" Type="http://schemas.openxmlformats.org/officeDocument/2006/relationships/image" Target="../media/image25.png"/><Relationship Id="rId17" Type="http://schemas.openxmlformats.org/officeDocument/2006/relationships/image" Target="../media/image30.jpeg"/><Relationship Id="rId2" Type="http://schemas.openxmlformats.org/officeDocument/2006/relationships/image" Target="../media/image15.png"/><Relationship Id="rId16" Type="http://schemas.openxmlformats.org/officeDocument/2006/relationships/image" Target="../media/image29.jpeg"/><Relationship Id="rId20"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19.emf"/><Relationship Id="rId11" Type="http://schemas.openxmlformats.org/officeDocument/2006/relationships/image" Target="../media/image24.jpeg"/><Relationship Id="rId5" Type="http://schemas.openxmlformats.org/officeDocument/2006/relationships/image" Target="../media/image18.png"/><Relationship Id="rId15" Type="http://schemas.openxmlformats.org/officeDocument/2006/relationships/image" Target="../media/image28.jpeg"/><Relationship Id="rId10" Type="http://schemas.openxmlformats.org/officeDocument/2006/relationships/image" Target="../media/image23.jpeg"/><Relationship Id="rId19" Type="http://schemas.openxmlformats.org/officeDocument/2006/relationships/image" Target="../media/image32.png"/><Relationship Id="rId4" Type="http://schemas.openxmlformats.org/officeDocument/2006/relationships/image" Target="../media/image17.jpeg"/><Relationship Id="rId9" Type="http://schemas.openxmlformats.org/officeDocument/2006/relationships/image" Target="../media/image22.jpeg"/><Relationship Id="rId14" Type="http://schemas.openxmlformats.org/officeDocument/2006/relationships/image" Target="../media/image27.jpeg"/><Relationship Id="rId22" Type="http://schemas.openxmlformats.org/officeDocument/2006/relationships/image" Target="../media/image35.png"/></Relationships>
</file>

<file path=ppt/slides/_rels/slide3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3.xml"/><Relationship Id="rId4" Type="http://schemas.openxmlformats.org/officeDocument/2006/relationships/image" Target="../media/image76.jpeg"/></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77.png"/><Relationship Id="rId1" Type="http://schemas.openxmlformats.org/officeDocument/2006/relationships/slideLayout" Target="../slideLayouts/slideLayout3.xml"/><Relationship Id="rId5" Type="http://schemas.openxmlformats.org/officeDocument/2006/relationships/image" Target="../media/image79.png"/><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dx.doi.org/10.1016/j.nima.2017.02.009" TargetMode="External"/><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01168" y="235945"/>
            <a:ext cx="4160172" cy="1661993"/>
          </a:xfrm>
        </p:spPr>
        <p:txBody>
          <a:bodyPr/>
          <a:lstStyle/>
          <a:p>
            <a:r>
              <a:rPr lang="en-US" dirty="0"/>
              <a:t>Superconducting Linac Systems (SCLS) Status and SRF Activities</a:t>
            </a:r>
          </a:p>
        </p:txBody>
      </p:sp>
      <p:sp>
        <p:nvSpPr>
          <p:cNvPr id="6" name="Subtitle 4"/>
          <p:cNvSpPr txBox="1">
            <a:spLocks/>
          </p:cNvSpPr>
          <p:nvPr/>
        </p:nvSpPr>
        <p:spPr bwMode="auto">
          <a:xfrm>
            <a:off x="201168" y="2035723"/>
            <a:ext cx="3255297" cy="7571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l" rtl="0" eaLnBrk="1" fontAlgn="base" hangingPunct="1">
              <a:lnSpc>
                <a:spcPct val="90000"/>
              </a:lnSpc>
              <a:spcBef>
                <a:spcPts val="1400"/>
              </a:spcBef>
              <a:spcAft>
                <a:spcPct val="0"/>
              </a:spcAft>
              <a:buClr>
                <a:schemeClr val="tx2"/>
              </a:buClr>
              <a:buFont typeface="Arial"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rtl="0" eaLnBrk="1" fontAlgn="base" hangingPunct="1">
              <a:lnSpc>
                <a:spcPct val="90000"/>
              </a:lnSpc>
              <a:spcBef>
                <a:spcPts val="800"/>
              </a:spcBef>
              <a:spcAft>
                <a:spcPct val="0"/>
              </a:spcAft>
              <a:buClr>
                <a:schemeClr val="tx2"/>
              </a:buClr>
              <a:buFont typeface="Arial" charset="0"/>
              <a:buNone/>
              <a:defRPr sz="2400" kern="1200">
                <a:solidFill>
                  <a:schemeClr val="tx1">
                    <a:tint val="75000"/>
                  </a:schemeClr>
                </a:solidFill>
                <a:latin typeface="+mn-lt"/>
                <a:ea typeface="+mn-ea"/>
                <a:cs typeface="+mn-cs"/>
              </a:defRPr>
            </a:lvl2pPr>
            <a:lvl3pPr marL="914400" indent="0" algn="ctr" rtl="0" eaLnBrk="1" fontAlgn="base" hangingPunct="1">
              <a:lnSpc>
                <a:spcPct val="90000"/>
              </a:lnSpc>
              <a:spcBef>
                <a:spcPts val="800"/>
              </a:spcBef>
              <a:spcAft>
                <a:spcPct val="0"/>
              </a:spcAft>
              <a:buClr>
                <a:schemeClr val="tx2"/>
              </a:buClr>
              <a:buFont typeface="Arial" charset="0"/>
              <a:buNone/>
              <a:defRPr sz="2000" kern="1200">
                <a:solidFill>
                  <a:schemeClr val="tx1">
                    <a:tint val="75000"/>
                  </a:schemeClr>
                </a:solidFill>
                <a:latin typeface="+mn-lt"/>
                <a:ea typeface="+mn-ea"/>
                <a:cs typeface="+mn-cs"/>
              </a:defRPr>
            </a:lvl3pPr>
            <a:lvl4pPr marL="1371600" indent="0" algn="ctr" rtl="0" eaLnBrk="1" fontAlgn="base" hangingPunct="1">
              <a:lnSpc>
                <a:spcPct val="90000"/>
              </a:lnSpc>
              <a:spcBef>
                <a:spcPts val="800"/>
              </a:spcBef>
              <a:spcAft>
                <a:spcPct val="0"/>
              </a:spcAft>
              <a:buClr>
                <a:schemeClr val="tx2"/>
              </a:buClr>
              <a:buFont typeface="Arial" charset="0"/>
              <a:buNone/>
              <a:defRPr kern="1200">
                <a:solidFill>
                  <a:schemeClr val="tx1">
                    <a:tint val="75000"/>
                  </a:schemeClr>
                </a:solidFill>
                <a:latin typeface="+mn-lt"/>
                <a:ea typeface="+mn-ea"/>
                <a:cs typeface="+mn-cs"/>
              </a:defRPr>
            </a:lvl4pPr>
            <a:lvl5pPr marL="1828800" indent="0" algn="ctr" rtl="0" eaLnBrk="1" fontAlgn="base" hangingPunct="1">
              <a:lnSpc>
                <a:spcPct val="90000"/>
              </a:lnSpc>
              <a:spcBef>
                <a:spcPts val="600"/>
              </a:spcBef>
              <a:spcAft>
                <a:spcPct val="0"/>
              </a:spcAft>
              <a:buClr>
                <a:schemeClr val="tx2"/>
              </a:buClr>
              <a:buFont typeface="Arial" charset="0"/>
              <a:buNone/>
              <a:defRPr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dirty="0"/>
              <a:t>Presented to the</a:t>
            </a:r>
            <a:br>
              <a:rPr lang="en-US" dirty="0"/>
            </a:br>
            <a:r>
              <a:rPr lang="en-US" b="1" dirty="0"/>
              <a:t>SNS Accelerator Advisory Committee</a:t>
            </a:r>
          </a:p>
          <a:p>
            <a:endParaRPr lang="en-US" b="1" dirty="0"/>
          </a:p>
          <a:p>
            <a:endParaRPr lang="en-US" dirty="0"/>
          </a:p>
        </p:txBody>
      </p:sp>
      <p:sp>
        <p:nvSpPr>
          <p:cNvPr id="7" name="Subtitle 4"/>
          <p:cNvSpPr txBox="1">
            <a:spLocks/>
          </p:cNvSpPr>
          <p:nvPr/>
        </p:nvSpPr>
        <p:spPr bwMode="auto">
          <a:xfrm>
            <a:off x="221592" y="3459799"/>
            <a:ext cx="4068468" cy="7571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l" rtl="0" eaLnBrk="1" fontAlgn="base" hangingPunct="1">
              <a:lnSpc>
                <a:spcPct val="90000"/>
              </a:lnSpc>
              <a:spcBef>
                <a:spcPts val="1400"/>
              </a:spcBef>
              <a:spcAft>
                <a:spcPct val="0"/>
              </a:spcAft>
              <a:buClr>
                <a:schemeClr val="tx2"/>
              </a:buClr>
              <a:buFont typeface="Arial"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rtl="0" eaLnBrk="1" fontAlgn="base" hangingPunct="1">
              <a:lnSpc>
                <a:spcPct val="90000"/>
              </a:lnSpc>
              <a:spcBef>
                <a:spcPts val="800"/>
              </a:spcBef>
              <a:spcAft>
                <a:spcPct val="0"/>
              </a:spcAft>
              <a:buClr>
                <a:schemeClr val="tx2"/>
              </a:buClr>
              <a:buFont typeface="Arial" charset="0"/>
              <a:buNone/>
              <a:defRPr sz="2400" kern="1200">
                <a:solidFill>
                  <a:schemeClr val="tx1">
                    <a:tint val="75000"/>
                  </a:schemeClr>
                </a:solidFill>
                <a:latin typeface="+mn-lt"/>
                <a:ea typeface="+mn-ea"/>
                <a:cs typeface="+mn-cs"/>
              </a:defRPr>
            </a:lvl2pPr>
            <a:lvl3pPr marL="914400" indent="0" algn="ctr" rtl="0" eaLnBrk="1" fontAlgn="base" hangingPunct="1">
              <a:lnSpc>
                <a:spcPct val="90000"/>
              </a:lnSpc>
              <a:spcBef>
                <a:spcPts val="800"/>
              </a:spcBef>
              <a:spcAft>
                <a:spcPct val="0"/>
              </a:spcAft>
              <a:buClr>
                <a:schemeClr val="tx2"/>
              </a:buClr>
              <a:buFont typeface="Arial" charset="0"/>
              <a:buNone/>
              <a:defRPr sz="2000" kern="1200">
                <a:solidFill>
                  <a:schemeClr val="tx1">
                    <a:tint val="75000"/>
                  </a:schemeClr>
                </a:solidFill>
                <a:latin typeface="+mn-lt"/>
                <a:ea typeface="+mn-ea"/>
                <a:cs typeface="+mn-cs"/>
              </a:defRPr>
            </a:lvl3pPr>
            <a:lvl4pPr marL="1371600" indent="0" algn="ctr" rtl="0" eaLnBrk="1" fontAlgn="base" hangingPunct="1">
              <a:lnSpc>
                <a:spcPct val="90000"/>
              </a:lnSpc>
              <a:spcBef>
                <a:spcPts val="800"/>
              </a:spcBef>
              <a:spcAft>
                <a:spcPct val="0"/>
              </a:spcAft>
              <a:buClr>
                <a:schemeClr val="tx2"/>
              </a:buClr>
              <a:buFont typeface="Arial" charset="0"/>
              <a:buNone/>
              <a:defRPr kern="1200">
                <a:solidFill>
                  <a:schemeClr val="tx1">
                    <a:tint val="75000"/>
                  </a:schemeClr>
                </a:solidFill>
                <a:latin typeface="+mn-lt"/>
                <a:ea typeface="+mn-ea"/>
                <a:cs typeface="+mn-cs"/>
              </a:defRPr>
            </a:lvl4pPr>
            <a:lvl5pPr marL="1828800" indent="0" algn="ctr" rtl="0" eaLnBrk="1" fontAlgn="base" hangingPunct="1">
              <a:lnSpc>
                <a:spcPct val="90000"/>
              </a:lnSpc>
              <a:spcBef>
                <a:spcPts val="600"/>
              </a:spcBef>
              <a:spcAft>
                <a:spcPct val="0"/>
              </a:spcAft>
              <a:buClr>
                <a:schemeClr val="tx2"/>
              </a:buClr>
              <a:buFont typeface="Arial" charset="0"/>
              <a:buNone/>
              <a:defRPr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en-US" b="1" dirty="0"/>
              <a:t>Sang-ho Kim</a:t>
            </a:r>
          </a:p>
          <a:p>
            <a:pPr>
              <a:spcBef>
                <a:spcPts val="0"/>
              </a:spcBef>
            </a:pPr>
            <a:r>
              <a:rPr lang="en-US" sz="1800" dirty="0"/>
              <a:t>Group Leader, SCL Systems Group</a:t>
            </a:r>
            <a:endParaRPr lang="en-US" dirty="0"/>
          </a:p>
        </p:txBody>
      </p:sp>
      <p:sp>
        <p:nvSpPr>
          <p:cNvPr id="8" name="Subtitle 4"/>
          <p:cNvSpPr txBox="1">
            <a:spLocks/>
          </p:cNvSpPr>
          <p:nvPr/>
        </p:nvSpPr>
        <p:spPr bwMode="auto">
          <a:xfrm>
            <a:off x="220266" y="4536026"/>
            <a:ext cx="3255297" cy="7571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l" rtl="0" eaLnBrk="1" fontAlgn="base" hangingPunct="1">
              <a:lnSpc>
                <a:spcPct val="90000"/>
              </a:lnSpc>
              <a:spcBef>
                <a:spcPts val="1400"/>
              </a:spcBef>
              <a:spcAft>
                <a:spcPct val="0"/>
              </a:spcAft>
              <a:buClr>
                <a:schemeClr val="tx2"/>
              </a:buClr>
              <a:buFont typeface="Arial"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rtl="0" eaLnBrk="1" fontAlgn="base" hangingPunct="1">
              <a:lnSpc>
                <a:spcPct val="90000"/>
              </a:lnSpc>
              <a:spcBef>
                <a:spcPts val="800"/>
              </a:spcBef>
              <a:spcAft>
                <a:spcPct val="0"/>
              </a:spcAft>
              <a:buClr>
                <a:schemeClr val="tx2"/>
              </a:buClr>
              <a:buFont typeface="Arial" charset="0"/>
              <a:buNone/>
              <a:defRPr sz="2400" kern="1200">
                <a:solidFill>
                  <a:schemeClr val="tx1">
                    <a:tint val="75000"/>
                  </a:schemeClr>
                </a:solidFill>
                <a:latin typeface="+mn-lt"/>
                <a:ea typeface="+mn-ea"/>
                <a:cs typeface="+mn-cs"/>
              </a:defRPr>
            </a:lvl2pPr>
            <a:lvl3pPr marL="914400" indent="0" algn="ctr" rtl="0" eaLnBrk="1" fontAlgn="base" hangingPunct="1">
              <a:lnSpc>
                <a:spcPct val="90000"/>
              </a:lnSpc>
              <a:spcBef>
                <a:spcPts val="800"/>
              </a:spcBef>
              <a:spcAft>
                <a:spcPct val="0"/>
              </a:spcAft>
              <a:buClr>
                <a:schemeClr val="tx2"/>
              </a:buClr>
              <a:buFont typeface="Arial" charset="0"/>
              <a:buNone/>
              <a:defRPr sz="2000" kern="1200">
                <a:solidFill>
                  <a:schemeClr val="tx1">
                    <a:tint val="75000"/>
                  </a:schemeClr>
                </a:solidFill>
                <a:latin typeface="+mn-lt"/>
                <a:ea typeface="+mn-ea"/>
                <a:cs typeface="+mn-cs"/>
              </a:defRPr>
            </a:lvl3pPr>
            <a:lvl4pPr marL="1371600" indent="0" algn="ctr" rtl="0" eaLnBrk="1" fontAlgn="base" hangingPunct="1">
              <a:lnSpc>
                <a:spcPct val="90000"/>
              </a:lnSpc>
              <a:spcBef>
                <a:spcPts val="800"/>
              </a:spcBef>
              <a:spcAft>
                <a:spcPct val="0"/>
              </a:spcAft>
              <a:buClr>
                <a:schemeClr val="tx2"/>
              </a:buClr>
              <a:buFont typeface="Arial" charset="0"/>
              <a:buNone/>
              <a:defRPr kern="1200">
                <a:solidFill>
                  <a:schemeClr val="tx1">
                    <a:tint val="75000"/>
                  </a:schemeClr>
                </a:solidFill>
                <a:latin typeface="+mn-lt"/>
                <a:ea typeface="+mn-ea"/>
                <a:cs typeface="+mn-cs"/>
              </a:defRPr>
            </a:lvl4pPr>
            <a:lvl5pPr marL="1828800" indent="0" algn="ctr" rtl="0" eaLnBrk="1" fontAlgn="base" hangingPunct="1">
              <a:lnSpc>
                <a:spcPct val="90000"/>
              </a:lnSpc>
              <a:spcBef>
                <a:spcPts val="600"/>
              </a:spcBef>
              <a:spcAft>
                <a:spcPct val="0"/>
              </a:spcAft>
              <a:buClr>
                <a:schemeClr val="tx2"/>
              </a:buClr>
              <a:buFont typeface="Arial" charset="0"/>
              <a:buNone/>
              <a:defRPr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en-US" sz="1800" dirty="0"/>
              <a:t>March 9, 2017</a:t>
            </a:r>
            <a:endParaRPr lang="en-US" dirty="0"/>
          </a:p>
        </p:txBody>
      </p:sp>
    </p:spTree>
    <p:extLst>
      <p:ext uri="{BB962C8B-B14F-4D97-AF65-F5344CB8AC3E}">
        <p14:creationId xmlns:p14="http://schemas.microsoft.com/office/powerpoint/2010/main" val="1832219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5524" y="77656"/>
            <a:ext cx="8897276" cy="897704"/>
          </a:xfrm>
          <a:prstGeom prst="rect">
            <a:avLst/>
          </a:prstGeom>
        </p:spPr>
        <p:txBody>
          <a:bodyPr/>
          <a:lstStyle>
            <a:lvl1pPr algn="l" rtl="0" eaLnBrk="1" fontAlgn="base" hangingPunct="1">
              <a:lnSpc>
                <a:spcPct val="85000"/>
              </a:lnSpc>
              <a:spcBef>
                <a:spcPct val="0"/>
              </a:spcBef>
              <a:spcAft>
                <a:spcPct val="0"/>
              </a:spcAft>
              <a:defRPr sz="3000" b="1" kern="1200">
                <a:solidFill>
                  <a:schemeClr val="tx2"/>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sz="2400" dirty="0"/>
              <a:t>Linac output energy has been increase to 972 MeV since July 2016 (highest ever for 60-Hz operation)</a:t>
            </a:r>
          </a:p>
        </p:txBody>
      </p:sp>
      <p:grpSp>
        <p:nvGrpSpPr>
          <p:cNvPr id="40" name="Group 39"/>
          <p:cNvGrpSpPr/>
          <p:nvPr/>
        </p:nvGrpSpPr>
        <p:grpSpPr>
          <a:xfrm>
            <a:off x="687579" y="1843276"/>
            <a:ext cx="7929367" cy="4492788"/>
            <a:chOff x="733299" y="1921555"/>
            <a:chExt cx="7929367" cy="4918204"/>
          </a:xfrm>
        </p:grpSpPr>
        <p:pic>
          <p:nvPicPr>
            <p:cNvPr id="3075"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8866" y="2084879"/>
              <a:ext cx="7543800" cy="4754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p:nvPr/>
          </p:nvCxnSpPr>
          <p:spPr>
            <a:xfrm flipV="1">
              <a:off x="2611339" y="3742714"/>
              <a:ext cx="0" cy="414764"/>
            </a:xfrm>
            <a:prstGeom prst="straightConnector1">
              <a:avLst/>
            </a:prstGeom>
            <a:ln w="28575">
              <a:tailEnd type="arrow"/>
            </a:ln>
          </p:spPr>
          <p:style>
            <a:lnRef idx="3">
              <a:schemeClr val="accent1"/>
            </a:lnRef>
            <a:fillRef idx="0">
              <a:schemeClr val="accent1"/>
            </a:fillRef>
            <a:effectRef idx="2">
              <a:schemeClr val="accent1"/>
            </a:effectRef>
            <a:fontRef idx="minor">
              <a:schemeClr val="tx1"/>
            </a:fontRef>
          </p:style>
        </p:cxnSp>
        <p:cxnSp>
          <p:nvCxnSpPr>
            <p:cNvPr id="8" name="Straight Arrow Connector 7"/>
            <p:cNvCxnSpPr/>
            <p:nvPr/>
          </p:nvCxnSpPr>
          <p:spPr>
            <a:xfrm>
              <a:off x="3142814" y="3592964"/>
              <a:ext cx="0" cy="137160"/>
            </a:xfrm>
            <a:prstGeom prst="straightConnector1">
              <a:avLst/>
            </a:prstGeom>
            <a:ln w="28575">
              <a:solidFill>
                <a:schemeClr val="accent5"/>
              </a:solidFill>
              <a:tailEnd type="arrow"/>
            </a:ln>
          </p:spPr>
          <p:style>
            <a:lnRef idx="3">
              <a:schemeClr val="accent5"/>
            </a:lnRef>
            <a:fillRef idx="0">
              <a:schemeClr val="accent5"/>
            </a:fillRef>
            <a:effectRef idx="2">
              <a:schemeClr val="accent5"/>
            </a:effectRef>
            <a:fontRef idx="minor">
              <a:schemeClr val="tx1"/>
            </a:fontRef>
          </p:style>
        </p:cxnSp>
        <p:sp>
          <p:nvSpPr>
            <p:cNvPr id="9" name="Right Brace 8"/>
            <p:cNvSpPr/>
            <p:nvPr/>
          </p:nvSpPr>
          <p:spPr>
            <a:xfrm rot="5400000">
              <a:off x="2083406" y="4386242"/>
              <a:ext cx="266700" cy="855426"/>
            </a:xfrm>
            <a:prstGeom prst="rightBrace">
              <a:avLst/>
            </a:prstGeom>
            <a:ln w="28575"/>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latin typeface="Arial Narrow" panose="020B0606020202030204" pitchFamily="34" charset="0"/>
              </a:endParaRPr>
            </a:p>
          </p:txBody>
        </p:sp>
        <p:cxnSp>
          <p:nvCxnSpPr>
            <p:cNvPr id="10" name="Straight Arrow Connector 9"/>
            <p:cNvCxnSpPr/>
            <p:nvPr/>
          </p:nvCxnSpPr>
          <p:spPr>
            <a:xfrm>
              <a:off x="4347137" y="3702165"/>
              <a:ext cx="0" cy="201168"/>
            </a:xfrm>
            <a:prstGeom prst="straightConnector1">
              <a:avLst/>
            </a:prstGeom>
            <a:ln w="28575">
              <a:solidFill>
                <a:schemeClr val="accent5"/>
              </a:solidFill>
              <a:tailEnd type="arrow"/>
            </a:ln>
          </p:spPr>
          <p:style>
            <a:lnRef idx="3">
              <a:schemeClr val="accent5"/>
            </a:lnRef>
            <a:fillRef idx="0">
              <a:schemeClr val="accent5"/>
            </a:fillRef>
            <a:effectRef idx="2">
              <a:schemeClr val="accent5"/>
            </a:effectRef>
            <a:fontRef idx="minor">
              <a:schemeClr val="tx1"/>
            </a:fontRef>
          </p:style>
        </p:cxnSp>
        <p:cxnSp>
          <p:nvCxnSpPr>
            <p:cNvPr id="11" name="Straight Arrow Connector 10"/>
            <p:cNvCxnSpPr/>
            <p:nvPr/>
          </p:nvCxnSpPr>
          <p:spPr>
            <a:xfrm>
              <a:off x="4595190" y="3947322"/>
              <a:ext cx="0" cy="761345"/>
            </a:xfrm>
            <a:prstGeom prst="straightConnector1">
              <a:avLst/>
            </a:prstGeom>
            <a:ln w="28575">
              <a:solidFill>
                <a:schemeClr val="accent5"/>
              </a:solidFill>
              <a:tailEnd type="arrow"/>
            </a:ln>
          </p:spPr>
          <p:style>
            <a:lnRef idx="3">
              <a:schemeClr val="accent5"/>
            </a:lnRef>
            <a:fillRef idx="0">
              <a:schemeClr val="accent5"/>
            </a:fillRef>
            <a:effectRef idx="2">
              <a:schemeClr val="accent5"/>
            </a:effectRef>
            <a:fontRef idx="minor">
              <a:schemeClr val="tx1"/>
            </a:fontRef>
          </p:style>
        </p:cxnSp>
        <p:cxnSp>
          <p:nvCxnSpPr>
            <p:cNvPr id="12" name="Straight Arrow Connector 11"/>
            <p:cNvCxnSpPr/>
            <p:nvPr/>
          </p:nvCxnSpPr>
          <p:spPr>
            <a:xfrm flipV="1">
              <a:off x="4672884" y="4105926"/>
              <a:ext cx="0" cy="594360"/>
            </a:xfrm>
            <a:prstGeom prst="straightConnector1">
              <a:avLst/>
            </a:prstGeom>
            <a:ln w="28575">
              <a:tailEnd type="arrow"/>
            </a:ln>
          </p:spPr>
          <p:style>
            <a:lnRef idx="3">
              <a:schemeClr val="accent1"/>
            </a:lnRef>
            <a:fillRef idx="0">
              <a:schemeClr val="accent1"/>
            </a:fillRef>
            <a:effectRef idx="2">
              <a:schemeClr val="accent1"/>
            </a:effectRef>
            <a:fontRef idx="minor">
              <a:schemeClr val="tx1"/>
            </a:fontRef>
          </p:style>
        </p:cxnSp>
        <p:cxnSp>
          <p:nvCxnSpPr>
            <p:cNvPr id="13" name="Straight Arrow Connector 12"/>
            <p:cNvCxnSpPr/>
            <p:nvPr/>
          </p:nvCxnSpPr>
          <p:spPr>
            <a:xfrm flipV="1">
              <a:off x="4791706" y="3585344"/>
              <a:ext cx="0" cy="495975"/>
            </a:xfrm>
            <a:prstGeom prst="straightConnector1">
              <a:avLst/>
            </a:prstGeom>
            <a:ln w="28575">
              <a:tailEnd type="arrow"/>
            </a:ln>
          </p:spPr>
          <p:style>
            <a:lnRef idx="3">
              <a:schemeClr val="accent1"/>
            </a:lnRef>
            <a:fillRef idx="0">
              <a:schemeClr val="accent1"/>
            </a:fillRef>
            <a:effectRef idx="2">
              <a:schemeClr val="accent1"/>
            </a:effectRef>
            <a:fontRef idx="minor">
              <a:schemeClr val="tx1"/>
            </a:fontRef>
          </p:style>
        </p:cxnSp>
        <p:cxnSp>
          <p:nvCxnSpPr>
            <p:cNvPr id="14" name="Straight Arrow Connector 13"/>
            <p:cNvCxnSpPr/>
            <p:nvPr/>
          </p:nvCxnSpPr>
          <p:spPr>
            <a:xfrm flipV="1">
              <a:off x="6706786" y="3343094"/>
              <a:ext cx="0" cy="228600"/>
            </a:xfrm>
            <a:prstGeom prst="straightConnector1">
              <a:avLst/>
            </a:prstGeom>
            <a:ln w="28575">
              <a:tailEnd type="arrow"/>
            </a:ln>
          </p:spPr>
          <p:style>
            <a:lnRef idx="3">
              <a:schemeClr val="accent1"/>
            </a:lnRef>
            <a:fillRef idx="0">
              <a:schemeClr val="accent1"/>
            </a:fillRef>
            <a:effectRef idx="2">
              <a:schemeClr val="accent1"/>
            </a:effectRef>
            <a:fontRef idx="minor">
              <a:schemeClr val="tx1"/>
            </a:fontRef>
          </p:style>
        </p:cxnSp>
        <p:cxnSp>
          <p:nvCxnSpPr>
            <p:cNvPr id="15" name="Straight Arrow Connector 14"/>
            <p:cNvCxnSpPr/>
            <p:nvPr/>
          </p:nvCxnSpPr>
          <p:spPr>
            <a:xfrm>
              <a:off x="5223479" y="3490899"/>
              <a:ext cx="0" cy="137160"/>
            </a:xfrm>
            <a:prstGeom prst="straightConnector1">
              <a:avLst/>
            </a:prstGeom>
            <a:ln w="28575">
              <a:solidFill>
                <a:schemeClr val="accent5"/>
              </a:solidFill>
              <a:tailEnd type="arrow"/>
            </a:ln>
          </p:spPr>
          <p:style>
            <a:lnRef idx="3">
              <a:schemeClr val="accent5"/>
            </a:lnRef>
            <a:fillRef idx="0">
              <a:schemeClr val="accent5"/>
            </a:fillRef>
            <a:effectRef idx="2">
              <a:schemeClr val="accent5"/>
            </a:effectRef>
            <a:fontRef idx="minor">
              <a:schemeClr val="tx1"/>
            </a:fontRef>
          </p:style>
        </p:cxnSp>
        <p:cxnSp>
          <p:nvCxnSpPr>
            <p:cNvPr id="16" name="Straight Arrow Connector 15"/>
            <p:cNvCxnSpPr/>
            <p:nvPr/>
          </p:nvCxnSpPr>
          <p:spPr>
            <a:xfrm flipV="1">
              <a:off x="5489712" y="3450503"/>
              <a:ext cx="0" cy="182880"/>
            </a:xfrm>
            <a:prstGeom prst="straightConnector1">
              <a:avLst/>
            </a:prstGeom>
            <a:ln w="28575">
              <a:tailEnd type="arrow"/>
            </a:ln>
          </p:spPr>
          <p:style>
            <a:lnRef idx="3">
              <a:schemeClr val="accent1"/>
            </a:lnRef>
            <a:fillRef idx="0">
              <a:schemeClr val="accent1"/>
            </a:fillRef>
            <a:effectRef idx="2">
              <a:schemeClr val="accent1"/>
            </a:effectRef>
            <a:fontRef idx="minor">
              <a:schemeClr val="tx1"/>
            </a:fontRef>
          </p:style>
        </p:cxnSp>
        <p:cxnSp>
          <p:nvCxnSpPr>
            <p:cNvPr id="17" name="Straight Arrow Connector 16"/>
            <p:cNvCxnSpPr/>
            <p:nvPr/>
          </p:nvCxnSpPr>
          <p:spPr>
            <a:xfrm flipV="1">
              <a:off x="6979450" y="3146300"/>
              <a:ext cx="0" cy="228600"/>
            </a:xfrm>
            <a:prstGeom prst="straightConnector1">
              <a:avLst/>
            </a:prstGeom>
            <a:ln w="28575">
              <a:tailEnd type="arrow"/>
            </a:ln>
          </p:spPr>
          <p:style>
            <a:lnRef idx="3">
              <a:schemeClr val="accent1"/>
            </a:lnRef>
            <a:fillRef idx="0">
              <a:schemeClr val="accent1"/>
            </a:fillRef>
            <a:effectRef idx="2">
              <a:schemeClr val="accent1"/>
            </a:effectRef>
            <a:fontRef idx="minor">
              <a:schemeClr val="tx1"/>
            </a:fontRef>
          </p:style>
        </p:cxnSp>
        <p:cxnSp>
          <p:nvCxnSpPr>
            <p:cNvPr id="18" name="Straight Arrow Connector 17"/>
            <p:cNvCxnSpPr/>
            <p:nvPr/>
          </p:nvCxnSpPr>
          <p:spPr>
            <a:xfrm flipV="1">
              <a:off x="7540017" y="2970282"/>
              <a:ext cx="0" cy="205740"/>
            </a:xfrm>
            <a:prstGeom prst="straightConnector1">
              <a:avLst/>
            </a:prstGeom>
            <a:ln w="28575">
              <a:solidFill>
                <a:schemeClr val="tx1"/>
              </a:solidFill>
              <a:prstDash val="sysDot"/>
              <a:tailEnd type="arrow"/>
            </a:ln>
          </p:spPr>
          <p:style>
            <a:lnRef idx="3">
              <a:schemeClr val="accent1"/>
            </a:lnRef>
            <a:fillRef idx="0">
              <a:schemeClr val="accent1"/>
            </a:fillRef>
            <a:effectRef idx="2">
              <a:schemeClr val="accent1"/>
            </a:effectRef>
            <a:fontRef idx="minor">
              <a:schemeClr val="tx1"/>
            </a:fontRef>
          </p:style>
        </p:cxnSp>
        <p:sp>
          <p:nvSpPr>
            <p:cNvPr id="19" name="TextBox 18"/>
            <p:cNvSpPr txBox="1"/>
            <p:nvPr/>
          </p:nvSpPr>
          <p:spPr>
            <a:xfrm>
              <a:off x="1872034" y="3686414"/>
              <a:ext cx="739305" cy="424732"/>
            </a:xfrm>
            <a:prstGeom prst="rect">
              <a:avLst/>
            </a:prstGeom>
            <a:noFill/>
          </p:spPr>
          <p:txBody>
            <a:bodyPr wrap="none" rtlCol="0">
              <a:spAutoFit/>
            </a:bodyPr>
            <a:lstStyle/>
            <a:p>
              <a:pPr algn="r">
                <a:lnSpc>
                  <a:spcPct val="90000"/>
                </a:lnSpc>
              </a:pPr>
              <a:r>
                <a:rPr lang="en-US" sz="1200" dirty="0">
                  <a:solidFill>
                    <a:srgbClr val="0000FF"/>
                  </a:solidFill>
                  <a:latin typeface="Arial Narrow" panose="020B0606020202030204" pitchFamily="34" charset="0"/>
                </a:rPr>
                <a:t>Additional</a:t>
              </a:r>
            </a:p>
            <a:p>
              <a:pPr algn="r">
                <a:lnSpc>
                  <a:spcPct val="90000"/>
                </a:lnSpc>
              </a:pPr>
              <a:r>
                <a:rPr lang="en-US" sz="1200" dirty="0">
                  <a:solidFill>
                    <a:srgbClr val="0000FF"/>
                  </a:solidFill>
                  <a:latin typeface="Arial Narrow" panose="020B0606020202030204" pitchFamily="34" charset="0"/>
                </a:rPr>
                <a:t>HVCM</a:t>
              </a:r>
            </a:p>
          </p:txBody>
        </p:sp>
        <p:sp>
          <p:nvSpPr>
            <p:cNvPr id="20" name="TextBox 19"/>
            <p:cNvSpPr txBox="1"/>
            <p:nvPr/>
          </p:nvSpPr>
          <p:spPr>
            <a:xfrm>
              <a:off x="2717056" y="3040440"/>
              <a:ext cx="851515" cy="590931"/>
            </a:xfrm>
            <a:prstGeom prst="rect">
              <a:avLst/>
            </a:prstGeom>
            <a:noFill/>
          </p:spPr>
          <p:txBody>
            <a:bodyPr wrap="none" rtlCol="0">
              <a:spAutoFit/>
            </a:bodyPr>
            <a:lstStyle/>
            <a:p>
              <a:pPr algn="ctr">
                <a:lnSpc>
                  <a:spcPct val="90000"/>
                </a:lnSpc>
              </a:pPr>
              <a:r>
                <a:rPr lang="en-US" sz="1200" dirty="0">
                  <a:solidFill>
                    <a:srgbClr val="C00000"/>
                  </a:solidFill>
                  <a:latin typeface="Arial Narrow" panose="020B0606020202030204" pitchFamily="34" charset="0"/>
                </a:rPr>
                <a:t>Recognized</a:t>
              </a:r>
            </a:p>
            <a:p>
              <a:pPr algn="ctr">
                <a:lnSpc>
                  <a:spcPct val="90000"/>
                </a:lnSpc>
              </a:pPr>
              <a:r>
                <a:rPr lang="en-US" sz="1200" dirty="0">
                  <a:solidFill>
                    <a:srgbClr val="C00000"/>
                  </a:solidFill>
                  <a:latin typeface="Arial Narrow" panose="020B0606020202030204" pitchFamily="34" charset="0"/>
                </a:rPr>
                <a:t>Errant</a:t>
              </a:r>
            </a:p>
            <a:p>
              <a:pPr algn="ctr">
                <a:lnSpc>
                  <a:spcPct val="90000"/>
                </a:lnSpc>
              </a:pPr>
              <a:r>
                <a:rPr lang="en-US" sz="1200" dirty="0">
                  <a:solidFill>
                    <a:srgbClr val="C00000"/>
                  </a:solidFill>
                  <a:latin typeface="Arial Narrow" panose="020B0606020202030204" pitchFamily="34" charset="0"/>
                </a:rPr>
                <a:t>Beam</a:t>
              </a:r>
            </a:p>
          </p:txBody>
        </p:sp>
        <p:sp>
          <p:nvSpPr>
            <p:cNvPr id="21" name="TextBox 20"/>
            <p:cNvSpPr txBox="1"/>
            <p:nvPr/>
          </p:nvSpPr>
          <p:spPr>
            <a:xfrm>
              <a:off x="1695380" y="5011130"/>
              <a:ext cx="1561646" cy="590931"/>
            </a:xfrm>
            <a:prstGeom prst="rect">
              <a:avLst/>
            </a:prstGeom>
            <a:noFill/>
          </p:spPr>
          <p:txBody>
            <a:bodyPr wrap="none" rtlCol="0">
              <a:spAutoFit/>
            </a:bodyPr>
            <a:lstStyle/>
            <a:p>
              <a:pPr>
                <a:lnSpc>
                  <a:spcPct val="90000"/>
                </a:lnSpc>
              </a:pPr>
              <a:r>
                <a:rPr lang="en-US" sz="1200" dirty="0">
                  <a:solidFill>
                    <a:srgbClr val="0000FF"/>
                  </a:solidFill>
                  <a:latin typeface="Arial Narrow" panose="020B0606020202030204" pitchFamily="34" charset="0"/>
                </a:rPr>
                <a:t>RF/Control improvement</a:t>
              </a:r>
            </a:p>
            <a:p>
              <a:pPr>
                <a:lnSpc>
                  <a:spcPct val="90000"/>
                </a:lnSpc>
              </a:pPr>
              <a:r>
                <a:rPr lang="en-US" sz="1200" dirty="0">
                  <a:solidFill>
                    <a:srgbClr val="0000FF"/>
                  </a:solidFill>
                  <a:latin typeface="Arial Narrow" panose="020B0606020202030204" pitchFamily="34" charset="0"/>
                </a:rPr>
                <a:t>Two CM Repairs</a:t>
              </a:r>
            </a:p>
            <a:p>
              <a:pPr>
                <a:lnSpc>
                  <a:spcPct val="90000"/>
                </a:lnSpc>
              </a:pPr>
              <a:r>
                <a:rPr lang="en-US" sz="1200" dirty="0">
                  <a:solidFill>
                    <a:srgbClr val="0000FF"/>
                  </a:solidFill>
                  <a:latin typeface="Arial Narrow" panose="020B0606020202030204" pitchFamily="34" charset="0"/>
                </a:rPr>
                <a:t>Other misc.</a:t>
              </a:r>
            </a:p>
          </p:txBody>
        </p:sp>
        <p:sp>
          <p:nvSpPr>
            <p:cNvPr id="22" name="TextBox 21"/>
            <p:cNvSpPr txBox="1"/>
            <p:nvPr/>
          </p:nvSpPr>
          <p:spPr>
            <a:xfrm>
              <a:off x="4776466" y="4881863"/>
              <a:ext cx="1279517" cy="424732"/>
            </a:xfrm>
            <a:prstGeom prst="rect">
              <a:avLst/>
            </a:prstGeom>
            <a:noFill/>
          </p:spPr>
          <p:txBody>
            <a:bodyPr wrap="none" rtlCol="0">
              <a:spAutoFit/>
            </a:bodyPr>
            <a:lstStyle/>
            <a:p>
              <a:pPr>
                <a:lnSpc>
                  <a:spcPct val="90000"/>
                </a:lnSpc>
              </a:pPr>
              <a:r>
                <a:rPr lang="en-US" sz="1200" dirty="0">
                  <a:solidFill>
                    <a:srgbClr val="C00000"/>
                  </a:solidFill>
                  <a:latin typeface="Arial Narrow" panose="020B0606020202030204" pitchFamily="34" charset="0"/>
                </a:rPr>
                <a:t>1. Full pulse length </a:t>
              </a:r>
            </a:p>
            <a:p>
              <a:pPr>
                <a:lnSpc>
                  <a:spcPct val="90000"/>
                </a:lnSpc>
              </a:pPr>
              <a:r>
                <a:rPr lang="en-US" sz="1200" dirty="0">
                  <a:solidFill>
                    <a:srgbClr val="C00000"/>
                  </a:solidFill>
                  <a:latin typeface="Arial Narrow" panose="020B0606020202030204" pitchFamily="34" charset="0"/>
                </a:rPr>
                <a:t>for 1.4 MW</a:t>
              </a:r>
            </a:p>
          </p:txBody>
        </p:sp>
        <p:sp>
          <p:nvSpPr>
            <p:cNvPr id="23" name="TextBox 22"/>
            <p:cNvSpPr txBox="1"/>
            <p:nvPr/>
          </p:nvSpPr>
          <p:spPr>
            <a:xfrm>
              <a:off x="3656573" y="3128614"/>
              <a:ext cx="950901" cy="590931"/>
            </a:xfrm>
            <a:prstGeom prst="rect">
              <a:avLst/>
            </a:prstGeom>
            <a:noFill/>
          </p:spPr>
          <p:txBody>
            <a:bodyPr wrap="none" rtlCol="0">
              <a:spAutoFit/>
            </a:bodyPr>
            <a:lstStyle/>
            <a:p>
              <a:pPr algn="ctr">
                <a:lnSpc>
                  <a:spcPct val="90000"/>
                </a:lnSpc>
              </a:pPr>
              <a:r>
                <a:rPr lang="en-US" sz="1200" dirty="0">
                  <a:solidFill>
                    <a:srgbClr val="C00000"/>
                  </a:solidFill>
                  <a:latin typeface="Arial Narrow" panose="020B0606020202030204" pitchFamily="34" charset="0"/>
                </a:rPr>
                <a:t>3 cavities</a:t>
              </a:r>
            </a:p>
            <a:p>
              <a:pPr algn="ctr">
                <a:lnSpc>
                  <a:spcPct val="90000"/>
                </a:lnSpc>
              </a:pPr>
              <a:r>
                <a:rPr lang="en-US" sz="1200" dirty="0">
                  <a:solidFill>
                    <a:srgbClr val="C00000"/>
                  </a:solidFill>
                  <a:latin typeface="Arial Narrow" panose="020B0606020202030204" pitchFamily="34" charset="0"/>
                </a:rPr>
                <a:t>Turned off</a:t>
              </a:r>
            </a:p>
            <a:p>
              <a:pPr algn="ctr">
                <a:lnSpc>
                  <a:spcPct val="90000"/>
                </a:lnSpc>
              </a:pPr>
              <a:r>
                <a:rPr lang="en-US" sz="1200" dirty="0">
                  <a:solidFill>
                    <a:srgbClr val="C00000"/>
                  </a:solidFill>
                  <a:latin typeface="Arial Narrow" panose="020B0606020202030204" pitchFamily="34" charset="0"/>
                </a:rPr>
                <a:t>(errant beam)</a:t>
              </a:r>
            </a:p>
          </p:txBody>
        </p:sp>
        <p:sp>
          <p:nvSpPr>
            <p:cNvPr id="24" name="TextBox 23"/>
            <p:cNvSpPr txBox="1"/>
            <p:nvPr/>
          </p:nvSpPr>
          <p:spPr>
            <a:xfrm>
              <a:off x="3425226" y="4176409"/>
              <a:ext cx="1197764" cy="590931"/>
            </a:xfrm>
            <a:prstGeom prst="rect">
              <a:avLst/>
            </a:prstGeom>
            <a:noFill/>
          </p:spPr>
          <p:txBody>
            <a:bodyPr wrap="none" rtlCol="0">
              <a:spAutoFit/>
            </a:bodyPr>
            <a:lstStyle/>
            <a:p>
              <a:pPr algn="r">
                <a:lnSpc>
                  <a:spcPct val="90000"/>
                </a:lnSpc>
              </a:pPr>
              <a:r>
                <a:rPr lang="en-US" sz="1200" dirty="0">
                  <a:solidFill>
                    <a:srgbClr val="C00000"/>
                  </a:solidFill>
                  <a:latin typeface="Arial Narrow" panose="020B0606020202030204" pitchFamily="34" charset="0"/>
                </a:rPr>
                <a:t>CMs out </a:t>
              </a:r>
            </a:p>
            <a:p>
              <a:pPr algn="r">
                <a:lnSpc>
                  <a:spcPct val="90000"/>
                </a:lnSpc>
              </a:pPr>
              <a:r>
                <a:rPr lang="en-US" sz="1200" dirty="0">
                  <a:solidFill>
                    <a:srgbClr val="C00000"/>
                  </a:solidFill>
                  <a:latin typeface="Arial Narrow" panose="020B0606020202030204" pitchFamily="34" charset="0"/>
                </a:rPr>
                <a:t>from slot 6 and 20</a:t>
              </a:r>
            </a:p>
            <a:p>
              <a:pPr algn="r">
                <a:lnSpc>
                  <a:spcPct val="90000"/>
                </a:lnSpc>
              </a:pPr>
              <a:r>
                <a:rPr lang="en-US" sz="1200" dirty="0">
                  <a:solidFill>
                    <a:srgbClr val="C00000"/>
                  </a:solidFill>
                  <a:latin typeface="Arial Narrow" panose="020B0606020202030204" pitchFamily="34" charset="0"/>
                </a:rPr>
                <a:t>for repair</a:t>
              </a:r>
            </a:p>
          </p:txBody>
        </p:sp>
        <p:sp>
          <p:nvSpPr>
            <p:cNvPr id="25" name="TextBox 24"/>
            <p:cNvSpPr txBox="1"/>
            <p:nvPr/>
          </p:nvSpPr>
          <p:spPr>
            <a:xfrm>
              <a:off x="4669350" y="4174532"/>
              <a:ext cx="1042984" cy="590931"/>
            </a:xfrm>
            <a:prstGeom prst="rect">
              <a:avLst/>
            </a:prstGeom>
            <a:noFill/>
          </p:spPr>
          <p:txBody>
            <a:bodyPr wrap="square" rtlCol="0">
              <a:spAutoFit/>
            </a:bodyPr>
            <a:lstStyle/>
            <a:p>
              <a:pPr>
                <a:lnSpc>
                  <a:spcPct val="90000"/>
                </a:lnSpc>
              </a:pPr>
              <a:r>
                <a:rPr lang="en-US" sz="1200" dirty="0">
                  <a:solidFill>
                    <a:srgbClr val="0000FF"/>
                  </a:solidFill>
                  <a:latin typeface="Arial Narrow" panose="020B0606020202030204" pitchFamily="34" charset="0"/>
                </a:rPr>
                <a:t>High beta </a:t>
              </a:r>
            </a:p>
            <a:p>
              <a:pPr>
                <a:lnSpc>
                  <a:spcPct val="90000"/>
                </a:lnSpc>
              </a:pPr>
              <a:r>
                <a:rPr lang="en-US" sz="1200" dirty="0">
                  <a:solidFill>
                    <a:srgbClr val="0000FF"/>
                  </a:solidFill>
                  <a:latin typeface="Arial Narrow" panose="020B0606020202030204" pitchFamily="34" charset="0"/>
                </a:rPr>
                <a:t>spare CM in </a:t>
              </a:r>
            </a:p>
            <a:p>
              <a:pPr>
                <a:lnSpc>
                  <a:spcPct val="90000"/>
                </a:lnSpc>
              </a:pPr>
              <a:r>
                <a:rPr lang="en-US" sz="1200" dirty="0">
                  <a:solidFill>
                    <a:srgbClr val="0000FF"/>
                  </a:solidFill>
                  <a:latin typeface="Arial Narrow" panose="020B0606020202030204" pitchFamily="34" charset="0"/>
                </a:rPr>
                <a:t>for slot 20</a:t>
              </a:r>
            </a:p>
          </p:txBody>
        </p:sp>
        <p:sp>
          <p:nvSpPr>
            <p:cNvPr id="26" name="TextBox 25"/>
            <p:cNvSpPr txBox="1"/>
            <p:nvPr/>
          </p:nvSpPr>
          <p:spPr>
            <a:xfrm>
              <a:off x="4757084" y="3719545"/>
              <a:ext cx="1160895" cy="424732"/>
            </a:xfrm>
            <a:prstGeom prst="rect">
              <a:avLst/>
            </a:prstGeom>
            <a:noFill/>
          </p:spPr>
          <p:txBody>
            <a:bodyPr wrap="none" rtlCol="0">
              <a:spAutoFit/>
            </a:bodyPr>
            <a:lstStyle/>
            <a:p>
              <a:pPr>
                <a:lnSpc>
                  <a:spcPct val="90000"/>
                </a:lnSpc>
              </a:pPr>
              <a:r>
                <a:rPr lang="en-US" sz="1200" dirty="0">
                  <a:solidFill>
                    <a:srgbClr val="0000FF"/>
                  </a:solidFill>
                  <a:latin typeface="Arial Narrow" panose="020B0606020202030204" pitchFamily="34" charset="0"/>
                </a:rPr>
                <a:t>MB CM in (slot 6)</a:t>
              </a:r>
            </a:p>
            <a:p>
              <a:pPr>
                <a:lnSpc>
                  <a:spcPct val="90000"/>
                </a:lnSpc>
              </a:pPr>
              <a:r>
                <a:rPr lang="en-US" sz="1200" dirty="0">
                  <a:solidFill>
                    <a:srgbClr val="0000FF"/>
                  </a:solidFill>
                  <a:latin typeface="Arial Narrow" panose="020B0606020202030204" pitchFamily="34" charset="0"/>
                </a:rPr>
                <a:t>after repair</a:t>
              </a:r>
            </a:p>
          </p:txBody>
        </p:sp>
        <p:sp>
          <p:nvSpPr>
            <p:cNvPr id="27" name="TextBox 26"/>
            <p:cNvSpPr txBox="1"/>
            <p:nvPr/>
          </p:nvSpPr>
          <p:spPr>
            <a:xfrm>
              <a:off x="4776466" y="5309998"/>
              <a:ext cx="1457450" cy="757130"/>
            </a:xfrm>
            <a:prstGeom prst="rect">
              <a:avLst/>
            </a:prstGeom>
            <a:noFill/>
          </p:spPr>
          <p:txBody>
            <a:bodyPr wrap="none" rtlCol="0">
              <a:spAutoFit/>
            </a:bodyPr>
            <a:lstStyle/>
            <a:p>
              <a:pPr>
                <a:lnSpc>
                  <a:spcPct val="90000"/>
                </a:lnSpc>
              </a:pPr>
              <a:r>
                <a:rPr lang="en-US" sz="1200" dirty="0">
                  <a:solidFill>
                    <a:srgbClr val="0000FF"/>
                  </a:solidFill>
                  <a:latin typeface="Arial Narrow" panose="020B0606020202030204" pitchFamily="34" charset="0"/>
                </a:rPr>
                <a:t>2. Worst performing </a:t>
              </a:r>
            </a:p>
            <a:p>
              <a:pPr>
                <a:lnSpc>
                  <a:spcPct val="90000"/>
                </a:lnSpc>
              </a:pPr>
              <a:r>
                <a:rPr lang="en-US" sz="1200" dirty="0">
                  <a:solidFill>
                    <a:srgbClr val="0000FF"/>
                  </a:solidFill>
                  <a:latin typeface="Arial Narrow" panose="020B0606020202030204" pitchFamily="34" charset="0"/>
                </a:rPr>
                <a:t>HB CM out (slot 19),</a:t>
              </a:r>
            </a:p>
            <a:p>
              <a:pPr>
                <a:lnSpc>
                  <a:spcPct val="90000"/>
                </a:lnSpc>
              </a:pPr>
              <a:r>
                <a:rPr lang="en-US" sz="1200" dirty="0">
                  <a:solidFill>
                    <a:srgbClr val="0000FF"/>
                  </a:solidFill>
                  <a:latin typeface="Arial Narrow" panose="020B0606020202030204" pitchFamily="34" charset="0"/>
                </a:rPr>
                <a:t>HB CM from slot 20 in </a:t>
              </a:r>
            </a:p>
            <a:p>
              <a:pPr>
                <a:lnSpc>
                  <a:spcPct val="90000"/>
                </a:lnSpc>
              </a:pPr>
              <a:r>
                <a:rPr lang="en-US" sz="1200" dirty="0">
                  <a:solidFill>
                    <a:srgbClr val="0000FF"/>
                  </a:solidFill>
                  <a:latin typeface="Arial Narrow" panose="020B0606020202030204" pitchFamily="34" charset="0"/>
                </a:rPr>
                <a:t>after repair</a:t>
              </a:r>
            </a:p>
          </p:txBody>
        </p:sp>
        <p:sp>
          <p:nvSpPr>
            <p:cNvPr id="28" name="TextBox 27"/>
            <p:cNvSpPr txBox="1"/>
            <p:nvPr/>
          </p:nvSpPr>
          <p:spPr>
            <a:xfrm>
              <a:off x="6371107" y="3594552"/>
              <a:ext cx="829073" cy="923330"/>
            </a:xfrm>
            <a:prstGeom prst="rect">
              <a:avLst/>
            </a:prstGeom>
            <a:noFill/>
          </p:spPr>
          <p:txBody>
            <a:bodyPr wrap="none" rtlCol="0">
              <a:spAutoFit/>
            </a:bodyPr>
            <a:lstStyle/>
            <a:p>
              <a:pPr>
                <a:lnSpc>
                  <a:spcPct val="90000"/>
                </a:lnSpc>
              </a:pPr>
              <a:r>
                <a:rPr lang="en-US" sz="1200" dirty="0">
                  <a:solidFill>
                    <a:srgbClr val="0000FF"/>
                  </a:solidFill>
                  <a:latin typeface="Arial Narrow" panose="020B0606020202030204" pitchFamily="34" charset="0"/>
                </a:rPr>
                <a:t>First in-situ</a:t>
              </a:r>
            </a:p>
            <a:p>
              <a:pPr>
                <a:lnSpc>
                  <a:spcPct val="90000"/>
                </a:lnSpc>
              </a:pPr>
              <a:r>
                <a:rPr lang="en-US" sz="1200" dirty="0">
                  <a:solidFill>
                    <a:srgbClr val="0000FF"/>
                  </a:solidFill>
                  <a:latin typeface="Arial Narrow" panose="020B0606020202030204" pitchFamily="34" charset="0"/>
                </a:rPr>
                <a:t>plasma</a:t>
              </a:r>
            </a:p>
            <a:p>
              <a:pPr>
                <a:lnSpc>
                  <a:spcPct val="90000"/>
                </a:lnSpc>
              </a:pPr>
              <a:r>
                <a:rPr lang="en-US" sz="1200" dirty="0">
                  <a:solidFill>
                    <a:srgbClr val="0000FF"/>
                  </a:solidFill>
                  <a:latin typeface="Arial Narrow" panose="020B0606020202030204" pitchFamily="34" charset="0"/>
                </a:rPr>
                <a:t>processing </a:t>
              </a:r>
            </a:p>
            <a:p>
              <a:pPr>
                <a:lnSpc>
                  <a:spcPct val="90000"/>
                </a:lnSpc>
              </a:pPr>
              <a:r>
                <a:rPr lang="en-US" sz="1200" dirty="0">
                  <a:solidFill>
                    <a:srgbClr val="0000FF"/>
                  </a:solidFill>
                  <a:latin typeface="Arial Narrow" panose="020B0606020202030204" pitchFamily="34" charset="0"/>
                </a:rPr>
                <a:t>&amp;</a:t>
              </a:r>
            </a:p>
            <a:p>
              <a:pPr>
                <a:lnSpc>
                  <a:spcPct val="90000"/>
                </a:lnSpc>
              </a:pPr>
              <a:r>
                <a:rPr lang="en-US" sz="1200" dirty="0">
                  <a:solidFill>
                    <a:srgbClr val="0000FF"/>
                  </a:solidFill>
                  <a:latin typeface="Arial Narrow" panose="020B0606020202030204" pitchFamily="34" charset="0"/>
                </a:rPr>
                <a:t>recoveries</a:t>
              </a:r>
            </a:p>
          </p:txBody>
        </p:sp>
        <p:sp>
          <p:nvSpPr>
            <p:cNvPr id="29" name="TextBox 28"/>
            <p:cNvSpPr txBox="1"/>
            <p:nvPr/>
          </p:nvSpPr>
          <p:spPr>
            <a:xfrm>
              <a:off x="6433193" y="2043051"/>
              <a:ext cx="984564" cy="923330"/>
            </a:xfrm>
            <a:prstGeom prst="rect">
              <a:avLst/>
            </a:prstGeom>
            <a:noFill/>
          </p:spPr>
          <p:txBody>
            <a:bodyPr wrap="none" rtlCol="0">
              <a:spAutoFit/>
            </a:bodyPr>
            <a:lstStyle/>
            <a:p>
              <a:pPr algn="r">
                <a:lnSpc>
                  <a:spcPct val="90000"/>
                </a:lnSpc>
              </a:pPr>
              <a:r>
                <a:rPr lang="en-US" sz="1200" dirty="0">
                  <a:solidFill>
                    <a:srgbClr val="0000FF"/>
                  </a:solidFill>
                  <a:latin typeface="Arial Narrow" panose="020B0606020202030204" pitchFamily="34" charset="0"/>
                </a:rPr>
                <a:t>Second in-situ</a:t>
              </a:r>
            </a:p>
            <a:p>
              <a:pPr algn="r">
                <a:lnSpc>
                  <a:spcPct val="90000"/>
                </a:lnSpc>
              </a:pPr>
              <a:r>
                <a:rPr lang="en-US" sz="1200" dirty="0">
                  <a:solidFill>
                    <a:srgbClr val="0000FF"/>
                  </a:solidFill>
                  <a:latin typeface="Arial Narrow" panose="020B0606020202030204" pitchFamily="34" charset="0"/>
                </a:rPr>
                <a:t>plasma</a:t>
              </a:r>
            </a:p>
            <a:p>
              <a:pPr algn="r">
                <a:lnSpc>
                  <a:spcPct val="90000"/>
                </a:lnSpc>
              </a:pPr>
              <a:r>
                <a:rPr lang="en-US" sz="1200" dirty="0">
                  <a:solidFill>
                    <a:srgbClr val="0000FF"/>
                  </a:solidFill>
                  <a:latin typeface="Arial Narrow" panose="020B0606020202030204" pitchFamily="34" charset="0"/>
                </a:rPr>
                <a:t>Processing</a:t>
              </a:r>
            </a:p>
            <a:p>
              <a:pPr algn="r">
                <a:lnSpc>
                  <a:spcPct val="90000"/>
                </a:lnSpc>
              </a:pPr>
              <a:r>
                <a:rPr lang="en-US" sz="1200" dirty="0">
                  <a:solidFill>
                    <a:srgbClr val="0000FF"/>
                  </a:solidFill>
                  <a:latin typeface="Arial Narrow" panose="020B0606020202030204" pitchFamily="34" charset="0"/>
                </a:rPr>
                <a:t>&amp;</a:t>
              </a:r>
            </a:p>
            <a:p>
              <a:pPr algn="r">
                <a:lnSpc>
                  <a:spcPct val="90000"/>
                </a:lnSpc>
              </a:pPr>
              <a:r>
                <a:rPr lang="en-US" sz="1200" dirty="0">
                  <a:solidFill>
                    <a:srgbClr val="0000FF"/>
                  </a:solidFill>
                  <a:latin typeface="Arial Narrow" panose="020B0606020202030204" pitchFamily="34" charset="0"/>
                </a:rPr>
                <a:t>recoveries</a:t>
              </a:r>
            </a:p>
          </p:txBody>
        </p:sp>
        <p:sp>
          <p:nvSpPr>
            <p:cNvPr id="30" name="TextBox 29"/>
            <p:cNvSpPr txBox="1"/>
            <p:nvPr/>
          </p:nvSpPr>
          <p:spPr>
            <a:xfrm>
              <a:off x="7387731" y="3081182"/>
              <a:ext cx="845103" cy="590931"/>
            </a:xfrm>
            <a:prstGeom prst="rect">
              <a:avLst/>
            </a:prstGeom>
            <a:noFill/>
          </p:spPr>
          <p:txBody>
            <a:bodyPr wrap="none" rtlCol="0">
              <a:spAutoFit/>
            </a:bodyPr>
            <a:lstStyle/>
            <a:p>
              <a:pPr algn="r">
                <a:lnSpc>
                  <a:spcPct val="90000"/>
                </a:lnSpc>
              </a:pPr>
              <a:r>
                <a:rPr lang="en-US" sz="1200" dirty="0">
                  <a:latin typeface="Arial Narrow" panose="020B0606020202030204" pitchFamily="34" charset="0"/>
                </a:rPr>
                <a:t>plasma</a:t>
              </a:r>
            </a:p>
            <a:p>
              <a:pPr algn="r">
                <a:lnSpc>
                  <a:spcPct val="90000"/>
                </a:lnSpc>
              </a:pPr>
              <a:r>
                <a:rPr lang="en-US" sz="1200" dirty="0">
                  <a:latin typeface="Arial Narrow" panose="020B0606020202030204" pitchFamily="34" charset="0"/>
                </a:rPr>
                <a:t>processing</a:t>
              </a:r>
            </a:p>
            <a:p>
              <a:pPr algn="r">
                <a:lnSpc>
                  <a:spcPct val="90000"/>
                </a:lnSpc>
              </a:pPr>
              <a:r>
                <a:rPr lang="en-US" sz="1200" dirty="0">
                  <a:latin typeface="Arial Narrow" panose="020B0606020202030204" pitchFamily="34" charset="0"/>
                </a:rPr>
                <a:t>for 4-5 CMs</a:t>
              </a:r>
            </a:p>
          </p:txBody>
        </p:sp>
        <p:sp>
          <p:nvSpPr>
            <p:cNvPr id="31" name="Rectangle 30"/>
            <p:cNvSpPr/>
            <p:nvPr/>
          </p:nvSpPr>
          <p:spPr>
            <a:xfrm>
              <a:off x="2292980" y="4174532"/>
              <a:ext cx="257019" cy="228600"/>
            </a:xfrm>
            <a:prstGeom prst="rect">
              <a:avLst/>
            </a:prstGeom>
            <a:solidFill>
              <a:srgbClr val="355F14">
                <a:alpha val="56078"/>
              </a:srgbClr>
            </a:solidFill>
            <a:ln>
              <a:no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1600" dirty="0">
                <a:solidFill>
                  <a:schemeClr val="tx1"/>
                </a:solidFill>
                <a:latin typeface="Arial Narrow" panose="020B0606020202030204" pitchFamily="34" charset="0"/>
              </a:endParaRPr>
            </a:p>
          </p:txBody>
        </p:sp>
        <p:sp>
          <p:nvSpPr>
            <p:cNvPr id="32" name="Rectangle 31"/>
            <p:cNvSpPr/>
            <p:nvPr/>
          </p:nvSpPr>
          <p:spPr>
            <a:xfrm>
              <a:off x="2055036" y="4346087"/>
              <a:ext cx="204814" cy="221276"/>
            </a:xfrm>
            <a:prstGeom prst="rect">
              <a:avLst/>
            </a:prstGeom>
            <a:solidFill>
              <a:srgbClr val="355F14">
                <a:alpha val="56078"/>
              </a:srgbClr>
            </a:solidFill>
            <a:ln>
              <a:noFill/>
            </a:ln>
            <a:effectLst/>
            <a:scene3d>
              <a:camera prst="orthographicFront">
                <a:rot lat="0" lon="0" rev="0"/>
              </a:camera>
              <a:lightRig rig="balanced" dir="t">
                <a:rot lat="0" lon="0" rev="0"/>
              </a:lightRig>
            </a:scene3d>
            <a:sp3d>
              <a:contourClr>
                <a:schemeClr val="lt1"/>
              </a:contourClr>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1600" dirty="0">
                <a:solidFill>
                  <a:schemeClr val="tx1"/>
                </a:solidFill>
                <a:latin typeface="Arial Narrow" panose="020B0606020202030204" pitchFamily="34" charset="0"/>
              </a:endParaRPr>
            </a:p>
          </p:txBody>
        </p:sp>
        <p:sp>
          <p:nvSpPr>
            <p:cNvPr id="33" name="Rectangle 32"/>
            <p:cNvSpPr/>
            <p:nvPr/>
          </p:nvSpPr>
          <p:spPr>
            <a:xfrm>
              <a:off x="5066032" y="3246226"/>
              <a:ext cx="290464" cy="276999"/>
            </a:xfrm>
            <a:prstGeom prst="rect">
              <a:avLst/>
            </a:prstGeom>
          </p:spPr>
          <p:txBody>
            <a:bodyPr wrap="none">
              <a:spAutoFit/>
            </a:bodyPr>
            <a:lstStyle/>
            <a:p>
              <a:r>
                <a:rPr lang="en-US" sz="1200" dirty="0">
                  <a:solidFill>
                    <a:srgbClr val="C00000"/>
                  </a:solidFill>
                  <a:latin typeface="Arial Narrow" panose="020B0606020202030204" pitchFamily="34" charset="0"/>
                </a:rPr>
                <a:t>1 </a:t>
              </a:r>
              <a:endParaRPr lang="en-US" sz="1200" dirty="0">
                <a:latin typeface="Arial Narrow" panose="020B0606020202030204" pitchFamily="34" charset="0"/>
              </a:endParaRPr>
            </a:p>
          </p:txBody>
        </p:sp>
        <p:sp>
          <p:nvSpPr>
            <p:cNvPr id="34" name="Rectangle 33"/>
            <p:cNvSpPr/>
            <p:nvPr/>
          </p:nvSpPr>
          <p:spPr>
            <a:xfrm>
              <a:off x="5333259" y="3244020"/>
              <a:ext cx="255198" cy="276999"/>
            </a:xfrm>
            <a:prstGeom prst="rect">
              <a:avLst/>
            </a:prstGeom>
          </p:spPr>
          <p:txBody>
            <a:bodyPr wrap="none">
              <a:spAutoFit/>
            </a:bodyPr>
            <a:lstStyle/>
            <a:p>
              <a:r>
                <a:rPr lang="en-US" sz="1200" dirty="0">
                  <a:solidFill>
                    <a:srgbClr val="0000FF"/>
                  </a:solidFill>
                  <a:latin typeface="Arial Narrow" panose="020B0606020202030204" pitchFamily="34" charset="0"/>
                </a:rPr>
                <a:t>2</a:t>
              </a:r>
            </a:p>
          </p:txBody>
        </p:sp>
        <p:sp>
          <p:nvSpPr>
            <p:cNvPr id="35" name="TextBox 34"/>
            <p:cNvSpPr txBox="1"/>
            <p:nvPr/>
          </p:nvSpPr>
          <p:spPr>
            <a:xfrm rot="16200000">
              <a:off x="-493640" y="4124022"/>
              <a:ext cx="2823209" cy="369332"/>
            </a:xfrm>
            <a:prstGeom prst="rect">
              <a:avLst/>
            </a:prstGeom>
            <a:noFill/>
          </p:spPr>
          <p:txBody>
            <a:bodyPr wrap="none" rtlCol="0">
              <a:spAutoFit/>
            </a:bodyPr>
            <a:lstStyle/>
            <a:p>
              <a:pPr algn="ctr">
                <a:lnSpc>
                  <a:spcPct val="90000"/>
                </a:lnSpc>
              </a:pPr>
              <a:r>
                <a:rPr lang="en-US" sz="2000" b="1" dirty="0">
                  <a:latin typeface="Arial Narrow" panose="020B0606020202030204" pitchFamily="34" charset="0"/>
                  <a:cs typeface="Times New Roman" panose="02020603050405020304" pitchFamily="18" charset="0"/>
                </a:rPr>
                <a:t>Linac output energy (MeV)</a:t>
              </a:r>
            </a:p>
          </p:txBody>
        </p:sp>
        <p:sp>
          <p:nvSpPr>
            <p:cNvPr id="36" name="Freeform 35"/>
            <p:cNvSpPr/>
            <p:nvPr/>
          </p:nvSpPr>
          <p:spPr>
            <a:xfrm>
              <a:off x="1755014" y="2893363"/>
              <a:ext cx="4867200" cy="3348000"/>
            </a:xfrm>
            <a:custGeom>
              <a:avLst/>
              <a:gdLst>
                <a:gd name="connsiteX0" fmla="*/ 0 w 4867200"/>
                <a:gd name="connsiteY0" fmla="*/ 0 h 3348000"/>
                <a:gd name="connsiteX1" fmla="*/ 0 w 4867200"/>
                <a:gd name="connsiteY1" fmla="*/ 3348000 h 3348000"/>
                <a:gd name="connsiteX2" fmla="*/ 4867200 w 4867200"/>
                <a:gd name="connsiteY2" fmla="*/ 3067200 h 3348000"/>
                <a:gd name="connsiteX3" fmla="*/ 4579200 w 4867200"/>
                <a:gd name="connsiteY3" fmla="*/ 979200 h 3348000"/>
                <a:gd name="connsiteX4" fmla="*/ 3146400 w 4867200"/>
                <a:gd name="connsiteY4" fmla="*/ 28800 h 3348000"/>
                <a:gd name="connsiteX5" fmla="*/ 0 w 4867200"/>
                <a:gd name="connsiteY5" fmla="*/ 0 h 33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7200" h="3348000">
                  <a:moveTo>
                    <a:pt x="0" y="0"/>
                  </a:moveTo>
                  <a:lnTo>
                    <a:pt x="0" y="3348000"/>
                  </a:lnTo>
                  <a:lnTo>
                    <a:pt x="4867200" y="3067200"/>
                  </a:lnTo>
                  <a:lnTo>
                    <a:pt x="4579200" y="979200"/>
                  </a:lnTo>
                  <a:lnTo>
                    <a:pt x="3146400" y="28800"/>
                  </a:lnTo>
                  <a:lnTo>
                    <a:pt x="0" y="0"/>
                  </a:lnTo>
                  <a:close/>
                </a:path>
              </a:pathLst>
            </a:custGeom>
            <a:solidFill>
              <a:schemeClr val="bg2">
                <a:alpha val="60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Arial Narrow" panose="020B0606020202030204" pitchFamily="34" charset="0"/>
              </a:endParaRPr>
            </a:p>
          </p:txBody>
        </p:sp>
        <p:sp>
          <p:nvSpPr>
            <p:cNvPr id="37" name="TextBox 36"/>
            <p:cNvSpPr txBox="1"/>
            <p:nvPr/>
          </p:nvSpPr>
          <p:spPr>
            <a:xfrm>
              <a:off x="7616182" y="2561634"/>
              <a:ext cx="601447" cy="286232"/>
            </a:xfrm>
            <a:prstGeom prst="rect">
              <a:avLst/>
            </a:prstGeom>
            <a:noFill/>
          </p:spPr>
          <p:txBody>
            <a:bodyPr wrap="none" rtlCol="0">
              <a:spAutoFit/>
            </a:bodyPr>
            <a:lstStyle/>
            <a:p>
              <a:pPr algn="ctr">
                <a:lnSpc>
                  <a:spcPct val="90000"/>
                </a:lnSpc>
              </a:pPr>
              <a:r>
                <a:rPr lang="en-US" sz="1400" dirty="0">
                  <a:latin typeface="Arial Narrow" panose="020B0606020202030204" pitchFamily="34" charset="0"/>
                </a:rPr>
                <a:t>1 GeV</a:t>
              </a:r>
            </a:p>
          </p:txBody>
        </p:sp>
        <p:sp>
          <p:nvSpPr>
            <p:cNvPr id="38" name="Oval 37"/>
            <p:cNvSpPr/>
            <p:nvPr/>
          </p:nvSpPr>
          <p:spPr>
            <a:xfrm>
              <a:off x="5783368" y="1921555"/>
              <a:ext cx="2592000" cy="2669800"/>
            </a:xfrm>
            <a:prstGeom prst="ellipse">
              <a:avLst/>
            </a:prstGeom>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Arial Narrow" panose="020B0606020202030204" pitchFamily="34" charset="0"/>
              </a:endParaRPr>
            </a:p>
          </p:txBody>
        </p:sp>
        <p:cxnSp>
          <p:nvCxnSpPr>
            <p:cNvPr id="41" name="Straight Arrow Connector 40"/>
            <p:cNvCxnSpPr/>
            <p:nvPr/>
          </p:nvCxnSpPr>
          <p:spPr>
            <a:xfrm flipV="1">
              <a:off x="7951426" y="2809079"/>
              <a:ext cx="0" cy="205740"/>
            </a:xfrm>
            <a:prstGeom prst="straightConnector1">
              <a:avLst/>
            </a:prstGeom>
            <a:ln w="28575">
              <a:solidFill>
                <a:schemeClr val="tx1"/>
              </a:solidFill>
              <a:prstDash val="sysDot"/>
              <a:tailEnd type="arrow"/>
            </a:ln>
          </p:spPr>
          <p:style>
            <a:lnRef idx="3">
              <a:schemeClr val="accent1"/>
            </a:lnRef>
            <a:fillRef idx="0">
              <a:schemeClr val="accent1"/>
            </a:fillRef>
            <a:effectRef idx="2">
              <a:schemeClr val="accent1"/>
            </a:effectRef>
            <a:fontRef idx="minor">
              <a:schemeClr val="tx1"/>
            </a:fontRef>
          </p:style>
        </p:cxnSp>
      </p:grpSp>
      <p:sp>
        <p:nvSpPr>
          <p:cNvPr id="39" name="TextBox 38"/>
          <p:cNvSpPr txBox="1"/>
          <p:nvPr/>
        </p:nvSpPr>
        <p:spPr>
          <a:xfrm>
            <a:off x="5836000" y="3195283"/>
            <a:ext cx="748923" cy="244682"/>
          </a:xfrm>
          <a:prstGeom prst="rect">
            <a:avLst/>
          </a:prstGeom>
          <a:noFill/>
        </p:spPr>
        <p:txBody>
          <a:bodyPr wrap="none" rtlCol="0">
            <a:spAutoFit/>
          </a:bodyPr>
          <a:lstStyle/>
          <a:p>
            <a:pPr algn="ctr">
              <a:lnSpc>
                <a:spcPct val="90000"/>
              </a:lnSpc>
            </a:pPr>
            <a:r>
              <a:rPr lang="en-US" sz="1100" dirty="0"/>
              <a:t>939 MeV</a:t>
            </a:r>
          </a:p>
        </p:txBody>
      </p:sp>
      <p:sp>
        <p:nvSpPr>
          <p:cNvPr id="42" name="TextBox 41"/>
          <p:cNvSpPr txBox="1"/>
          <p:nvPr/>
        </p:nvSpPr>
        <p:spPr>
          <a:xfrm>
            <a:off x="6228626" y="2978469"/>
            <a:ext cx="748923" cy="244682"/>
          </a:xfrm>
          <a:prstGeom prst="rect">
            <a:avLst/>
          </a:prstGeom>
          <a:noFill/>
        </p:spPr>
        <p:txBody>
          <a:bodyPr wrap="none" rtlCol="0">
            <a:spAutoFit/>
          </a:bodyPr>
          <a:lstStyle/>
          <a:p>
            <a:pPr algn="ctr">
              <a:lnSpc>
                <a:spcPct val="90000"/>
              </a:lnSpc>
            </a:pPr>
            <a:r>
              <a:rPr lang="en-US" sz="1100" dirty="0"/>
              <a:t>957 MeV</a:t>
            </a:r>
          </a:p>
        </p:txBody>
      </p:sp>
      <p:sp>
        <p:nvSpPr>
          <p:cNvPr id="43" name="TextBox 42"/>
          <p:cNvSpPr txBox="1"/>
          <p:nvPr/>
        </p:nvSpPr>
        <p:spPr>
          <a:xfrm>
            <a:off x="6776484" y="2810189"/>
            <a:ext cx="748923" cy="244682"/>
          </a:xfrm>
          <a:prstGeom prst="rect">
            <a:avLst/>
          </a:prstGeom>
          <a:noFill/>
        </p:spPr>
        <p:txBody>
          <a:bodyPr wrap="none" rtlCol="0">
            <a:spAutoFit/>
          </a:bodyPr>
          <a:lstStyle/>
          <a:p>
            <a:pPr algn="ctr">
              <a:lnSpc>
                <a:spcPct val="90000"/>
              </a:lnSpc>
            </a:pPr>
            <a:r>
              <a:rPr lang="en-US" sz="1100" dirty="0"/>
              <a:t>972 MeV</a:t>
            </a:r>
          </a:p>
        </p:txBody>
      </p:sp>
      <p:sp>
        <p:nvSpPr>
          <p:cNvPr id="5" name="Content Placeholder 2"/>
          <p:cNvSpPr txBox="1">
            <a:spLocks/>
          </p:cNvSpPr>
          <p:nvPr/>
        </p:nvSpPr>
        <p:spPr>
          <a:xfrm>
            <a:off x="127497" y="841912"/>
            <a:ext cx="9048476" cy="1205702"/>
          </a:xfrm>
          <a:prstGeom prst="rect">
            <a:avLst/>
          </a:prstGeom>
        </p:spPr>
        <p:txBody>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pPr>
            <a:r>
              <a:rPr lang="en-US" sz="1800" dirty="0"/>
              <a:t>Current plan to achieve a stable 1-GeV operation is to plasma process 4-5 CMs;</a:t>
            </a:r>
          </a:p>
          <a:p>
            <a:pPr lvl="1">
              <a:spcBef>
                <a:spcPts val="600"/>
              </a:spcBef>
            </a:pPr>
            <a:r>
              <a:rPr lang="en-US" sz="1400" dirty="0"/>
              <a:t>In summer 2017, deploy plasma processing technique to two additional cryomodules (CM16 and CM17)</a:t>
            </a:r>
          </a:p>
          <a:p>
            <a:pPr lvl="1">
              <a:spcBef>
                <a:spcPts val="600"/>
              </a:spcBef>
            </a:pPr>
            <a:r>
              <a:rPr lang="en-US" sz="1400" dirty="0"/>
              <a:t>In winter 2018, deploy the technique to two or three additional cryomodules (CM21, CM22 and CM23)</a:t>
            </a:r>
          </a:p>
        </p:txBody>
      </p:sp>
    </p:spTree>
    <p:extLst>
      <p:ext uri="{BB962C8B-B14F-4D97-AF65-F5344CB8AC3E}">
        <p14:creationId xmlns:p14="http://schemas.microsoft.com/office/powerpoint/2010/main" val="2957098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433" y="236982"/>
            <a:ext cx="8636290" cy="877163"/>
          </a:xfrm>
        </p:spPr>
        <p:txBody>
          <a:bodyPr/>
          <a:lstStyle/>
          <a:p>
            <a:r>
              <a:rPr lang="en-US" dirty="0"/>
              <a:t>Central Helium Liquefier (CHL) system is running reliably</a:t>
            </a:r>
          </a:p>
        </p:txBody>
      </p:sp>
      <p:sp>
        <p:nvSpPr>
          <p:cNvPr id="3" name="Content Placeholder 2"/>
          <p:cNvSpPr>
            <a:spLocks noGrp="1"/>
          </p:cNvSpPr>
          <p:nvPr>
            <p:ph idx="1"/>
          </p:nvPr>
        </p:nvSpPr>
        <p:spPr>
          <a:xfrm>
            <a:off x="283254" y="1347426"/>
            <a:ext cx="8642640" cy="3975012"/>
          </a:xfrm>
        </p:spPr>
        <p:txBody>
          <a:bodyPr/>
          <a:lstStyle/>
          <a:p>
            <a:pPr>
              <a:spcBef>
                <a:spcPts val="600"/>
              </a:spcBef>
            </a:pPr>
            <a:r>
              <a:rPr lang="en-US" dirty="0">
                <a:latin typeface="Arial Narrow" panose="020B0606020202030204" pitchFamily="34" charset="0"/>
              </a:rPr>
              <a:t>Typically one 2K cold box trip per year </a:t>
            </a:r>
          </a:p>
          <a:p>
            <a:pPr lvl="1">
              <a:spcBef>
                <a:spcPts val="600"/>
              </a:spcBef>
            </a:pPr>
            <a:r>
              <a:rPr lang="en-US" dirty="0">
                <a:latin typeface="Arial Narrow" panose="020B0606020202030204" pitchFamily="34" charset="0"/>
              </a:rPr>
              <a:t>99%~100% availability</a:t>
            </a:r>
          </a:p>
          <a:p>
            <a:pPr lvl="1">
              <a:spcBef>
                <a:spcPts val="600"/>
              </a:spcBef>
            </a:pPr>
            <a:r>
              <a:rPr lang="en-US" dirty="0">
                <a:latin typeface="Arial Narrow" panose="020B0606020202030204" pitchFamily="34" charset="0"/>
              </a:rPr>
              <a:t>Most of the trips are caused by Variable Frequency Drive (VFD) trips due to lightning strikes and loose wires</a:t>
            </a:r>
          </a:p>
          <a:p>
            <a:pPr>
              <a:spcBef>
                <a:spcPts val="600"/>
              </a:spcBef>
            </a:pPr>
            <a:r>
              <a:rPr lang="en-US" dirty="0">
                <a:latin typeface="Arial Narrow" panose="020B0606020202030204" pitchFamily="34" charset="0"/>
              </a:rPr>
              <a:t>CHL control room: 1 shift/day to cover CHL operation and to conduct daily maintenance</a:t>
            </a:r>
          </a:p>
          <a:p>
            <a:pPr lvl="1">
              <a:spcBef>
                <a:spcPts val="600"/>
              </a:spcBef>
            </a:pPr>
            <a:r>
              <a:rPr lang="en-US" dirty="0">
                <a:latin typeface="Arial Narrow" panose="020B0606020202030204" pitchFamily="34" charset="0"/>
              </a:rPr>
              <a:t>CCR operators have been trained to control of some the basic CHL parameters when CHL is not covered by </a:t>
            </a:r>
            <a:r>
              <a:rPr lang="en-US" dirty="0" err="1">
                <a:latin typeface="Arial Narrow" panose="020B0606020202030204" pitchFamily="34" charset="0"/>
              </a:rPr>
              <a:t>cryo</a:t>
            </a:r>
            <a:r>
              <a:rPr lang="en-US" dirty="0">
                <a:latin typeface="Arial Narrow" panose="020B0606020202030204" pitchFamily="34" charset="0"/>
              </a:rPr>
              <a:t>-experts</a:t>
            </a:r>
          </a:p>
          <a:p>
            <a:pPr>
              <a:spcBef>
                <a:spcPts val="600"/>
              </a:spcBef>
            </a:pPr>
            <a:r>
              <a:rPr lang="en-US" dirty="0">
                <a:latin typeface="Arial Narrow" panose="020B0606020202030204" pitchFamily="34" charset="0"/>
              </a:rPr>
              <a:t>Auto-dial system for alarm conditions</a:t>
            </a:r>
          </a:p>
          <a:p>
            <a:pPr>
              <a:spcBef>
                <a:spcPts val="600"/>
              </a:spcBef>
            </a:pPr>
            <a:r>
              <a:rPr lang="en-US" dirty="0">
                <a:latin typeface="Arial Narrow" panose="020B0606020202030204" pitchFamily="34" charset="0"/>
              </a:rPr>
              <a:t>Full time monitoring of impurities in helium (O2, N2, water, Oil)</a:t>
            </a:r>
          </a:p>
          <a:p>
            <a:pPr>
              <a:spcBef>
                <a:spcPts val="600"/>
              </a:spcBef>
            </a:pPr>
            <a:r>
              <a:rPr lang="en-US" dirty="0">
                <a:latin typeface="Arial Narrow" panose="020B0606020202030204" pitchFamily="34" charset="0"/>
              </a:rPr>
              <a:t>In-line spares for critical components (e.g. one spare warm compressor for each stage)</a:t>
            </a:r>
          </a:p>
          <a:p>
            <a:pPr>
              <a:spcBef>
                <a:spcPts val="600"/>
              </a:spcBef>
            </a:pPr>
            <a:endParaRPr lang="en-US" sz="2800" dirty="0">
              <a:latin typeface="Arial Narrow" panose="020B0606020202030204" pitchFamily="34" charset="0"/>
            </a:endParaRPr>
          </a:p>
        </p:txBody>
      </p:sp>
    </p:spTree>
    <p:extLst>
      <p:ext uri="{BB962C8B-B14F-4D97-AF65-F5344CB8AC3E}">
        <p14:creationId xmlns:p14="http://schemas.microsoft.com/office/powerpoint/2010/main" val="2301118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533" y="2934462"/>
            <a:ext cx="8636290" cy="484748"/>
          </a:xfrm>
        </p:spPr>
        <p:txBody>
          <a:bodyPr/>
          <a:lstStyle/>
          <a:p>
            <a:pPr algn="ctr"/>
            <a:r>
              <a:rPr lang="en-US" dirty="0"/>
              <a:t>SRF and cryogenic system activities</a:t>
            </a:r>
          </a:p>
        </p:txBody>
      </p:sp>
    </p:spTree>
    <p:extLst>
      <p:ext uri="{BB962C8B-B14F-4D97-AF65-F5344CB8AC3E}">
        <p14:creationId xmlns:p14="http://schemas.microsoft.com/office/powerpoint/2010/main" val="1884272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4684500" y="2060500"/>
            <a:ext cx="5385600" cy="3029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306833" y="717607"/>
            <a:ext cx="5326567" cy="5859767"/>
          </a:xfrm>
        </p:spPr>
        <p:txBody>
          <a:bodyPr/>
          <a:lstStyle/>
          <a:p>
            <a:pPr>
              <a:lnSpc>
                <a:spcPct val="100000"/>
              </a:lnSpc>
            </a:pPr>
            <a:r>
              <a:rPr lang="en-US" sz="2000" dirty="0">
                <a:latin typeface="Arial Narrow" panose="020B0606020202030204" pitchFamily="34" charset="0"/>
              </a:rPr>
              <a:t>The CHL carbon bed and final filter are part of the helium purification system</a:t>
            </a:r>
          </a:p>
          <a:p>
            <a:pPr lvl="1">
              <a:lnSpc>
                <a:spcPct val="100000"/>
              </a:lnSpc>
            </a:pPr>
            <a:r>
              <a:rPr lang="en-US" sz="1600" dirty="0">
                <a:latin typeface="Arial Narrow" panose="020B0606020202030204" pitchFamily="34" charset="0"/>
              </a:rPr>
              <a:t>CHL carbon bed is approaching its lifetime according to the original estimation</a:t>
            </a:r>
          </a:p>
          <a:p>
            <a:pPr lvl="1">
              <a:lnSpc>
                <a:spcPct val="100000"/>
              </a:lnSpc>
            </a:pPr>
            <a:r>
              <a:rPr lang="en-US" sz="1600" dirty="0">
                <a:latin typeface="Arial Narrow" panose="020B0606020202030204" pitchFamily="34" charset="0"/>
              </a:rPr>
              <a:t>Carbon bed oil contamination carryover to the 4K cold box represents a single point failure</a:t>
            </a:r>
          </a:p>
          <a:p>
            <a:pPr lvl="1">
              <a:lnSpc>
                <a:spcPct val="100000"/>
              </a:lnSpc>
            </a:pPr>
            <a:r>
              <a:rPr lang="en-US" sz="1600" dirty="0">
                <a:latin typeface="Arial Narrow" panose="020B0606020202030204" pitchFamily="34" charset="0"/>
              </a:rPr>
              <a:t>Replacement of activated carbon in the existing carbon bed vessel is a process requiring 4-6 months of CHL downtime</a:t>
            </a:r>
          </a:p>
          <a:p>
            <a:pPr>
              <a:lnSpc>
                <a:spcPct val="100000"/>
              </a:lnSpc>
            </a:pPr>
            <a:r>
              <a:rPr lang="en-US" sz="2000" dirty="0">
                <a:latin typeface="Arial Narrow" panose="020B0606020202030204" pitchFamily="34" charset="0"/>
              </a:rPr>
              <a:t>The spare CHL carbon bed will allow for redundant  helium purification</a:t>
            </a:r>
          </a:p>
          <a:p>
            <a:pPr>
              <a:lnSpc>
                <a:spcPct val="100000"/>
              </a:lnSpc>
            </a:pPr>
            <a:r>
              <a:rPr lang="en-US" sz="2000" dirty="0">
                <a:latin typeface="Arial Narrow" panose="020B0606020202030204" pitchFamily="34" charset="0"/>
              </a:rPr>
              <a:t>Initiated spare carbon bed project in FY16 and will be completed in March 2017 and ready for final tie-in</a:t>
            </a:r>
          </a:p>
          <a:p>
            <a:pPr lvl="1">
              <a:lnSpc>
                <a:spcPct val="100000"/>
              </a:lnSpc>
            </a:pPr>
            <a:r>
              <a:rPr lang="en-US" sz="1600" dirty="0">
                <a:latin typeface="Arial Narrow" panose="020B0606020202030204" pitchFamily="34" charset="0"/>
              </a:rPr>
              <a:t>Tie-in to the main system will require CHL shut-down for 2-3 weeks </a:t>
            </a:r>
          </a:p>
          <a:p>
            <a:pPr lvl="1">
              <a:lnSpc>
                <a:spcPct val="100000"/>
              </a:lnSpc>
            </a:pPr>
            <a:r>
              <a:rPr lang="en-US" sz="1600" dirty="0">
                <a:latin typeface="Arial Narrow" panose="020B0606020202030204" pitchFamily="34" charset="0"/>
              </a:rPr>
              <a:t>Engineering analysis is ongoing to keep critical components cold during the tie-in period</a:t>
            </a:r>
          </a:p>
        </p:txBody>
      </p:sp>
      <p:sp>
        <p:nvSpPr>
          <p:cNvPr id="4" name="Title 1"/>
          <p:cNvSpPr>
            <a:spLocks noGrp="1"/>
          </p:cNvSpPr>
          <p:nvPr>
            <p:ph type="title"/>
          </p:nvPr>
        </p:nvSpPr>
        <p:spPr>
          <a:xfrm>
            <a:off x="199433" y="236982"/>
            <a:ext cx="8636290" cy="458587"/>
          </a:xfrm>
        </p:spPr>
        <p:txBody>
          <a:bodyPr/>
          <a:lstStyle/>
          <a:p>
            <a:r>
              <a:rPr lang="en-US" sz="2800" dirty="0"/>
              <a:t>CHL spare carbon bed project (on-going)</a:t>
            </a:r>
          </a:p>
        </p:txBody>
      </p:sp>
    </p:spTree>
    <p:extLst>
      <p:ext uri="{BB962C8B-B14F-4D97-AF65-F5344CB8AC3E}">
        <p14:creationId xmlns:p14="http://schemas.microsoft.com/office/powerpoint/2010/main" val="1893119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433" y="236982"/>
            <a:ext cx="8636290" cy="458587"/>
          </a:xfrm>
        </p:spPr>
        <p:txBody>
          <a:bodyPr/>
          <a:lstStyle/>
          <a:p>
            <a:r>
              <a:rPr lang="en-US" sz="2800" dirty="0"/>
              <a:t>SRF developments</a:t>
            </a:r>
          </a:p>
        </p:txBody>
      </p:sp>
      <p:sp>
        <p:nvSpPr>
          <p:cNvPr id="3" name="Content Placeholder 2"/>
          <p:cNvSpPr>
            <a:spLocks noGrp="1"/>
          </p:cNvSpPr>
          <p:nvPr>
            <p:ph idx="1"/>
          </p:nvPr>
        </p:nvSpPr>
        <p:spPr>
          <a:xfrm>
            <a:off x="108220" y="673498"/>
            <a:ext cx="3999654" cy="5634685"/>
          </a:xfrm>
        </p:spPr>
        <p:txBody>
          <a:bodyPr/>
          <a:lstStyle/>
          <a:p>
            <a:pPr>
              <a:lnSpc>
                <a:spcPct val="100000"/>
              </a:lnSpc>
              <a:spcBef>
                <a:spcPts val="300"/>
              </a:spcBef>
            </a:pPr>
            <a:r>
              <a:rPr lang="en-US" sz="2000" dirty="0">
                <a:latin typeface="Arial Narrow" panose="020B0606020202030204" pitchFamily="34" charset="0"/>
              </a:rPr>
              <a:t>The superconducting RF and Cryogenic test facilities enable a robust research and development program</a:t>
            </a:r>
          </a:p>
          <a:p>
            <a:pPr lvl="1">
              <a:lnSpc>
                <a:spcPct val="100000"/>
              </a:lnSpc>
              <a:spcBef>
                <a:spcPts val="300"/>
              </a:spcBef>
            </a:pPr>
            <a:r>
              <a:rPr lang="en-US" sz="1600" dirty="0">
                <a:latin typeface="Arial Narrow" panose="020B0606020202030204" pitchFamily="34" charset="0"/>
              </a:rPr>
              <a:t>Vertical test system</a:t>
            </a:r>
          </a:p>
          <a:p>
            <a:pPr lvl="1">
              <a:lnSpc>
                <a:spcPct val="100000"/>
              </a:lnSpc>
              <a:spcBef>
                <a:spcPts val="300"/>
              </a:spcBef>
            </a:pPr>
            <a:r>
              <a:rPr lang="en-US" sz="1600" dirty="0">
                <a:latin typeface="Arial Narrow" panose="020B0606020202030204" pitchFamily="34" charset="0"/>
              </a:rPr>
              <a:t>Horizontal test apparatus </a:t>
            </a:r>
          </a:p>
          <a:p>
            <a:pPr lvl="1">
              <a:lnSpc>
                <a:spcPct val="100000"/>
              </a:lnSpc>
              <a:spcBef>
                <a:spcPts val="300"/>
              </a:spcBef>
            </a:pPr>
            <a:r>
              <a:rPr lang="en-US" sz="1600" dirty="0">
                <a:latin typeface="Arial Narrow" panose="020B0606020202030204" pitchFamily="34" charset="0"/>
              </a:rPr>
              <a:t>Cryomodule test facility</a:t>
            </a:r>
          </a:p>
          <a:p>
            <a:pPr lvl="1">
              <a:lnSpc>
                <a:spcPct val="100000"/>
              </a:lnSpc>
              <a:spcBef>
                <a:spcPts val="300"/>
              </a:spcBef>
            </a:pPr>
            <a:r>
              <a:rPr lang="en-US" sz="1600" dirty="0">
                <a:latin typeface="Arial Narrow" panose="020B0606020202030204" pitchFamily="34" charset="0"/>
              </a:rPr>
              <a:t>In-house prototyping of SRF cavities</a:t>
            </a:r>
          </a:p>
          <a:p>
            <a:pPr lvl="1">
              <a:lnSpc>
                <a:spcPct val="100000"/>
              </a:lnSpc>
              <a:spcBef>
                <a:spcPts val="300"/>
              </a:spcBef>
            </a:pPr>
            <a:r>
              <a:rPr lang="en-US" sz="1600" dirty="0">
                <a:latin typeface="Arial Narrow" panose="020B0606020202030204" pitchFamily="34" charset="0"/>
              </a:rPr>
              <a:t>cryomodule development/fabrication</a:t>
            </a:r>
          </a:p>
          <a:p>
            <a:pPr lvl="1">
              <a:lnSpc>
                <a:spcPct val="100000"/>
              </a:lnSpc>
              <a:spcBef>
                <a:spcPts val="300"/>
              </a:spcBef>
            </a:pPr>
            <a:r>
              <a:rPr lang="en-US" sz="1600" dirty="0">
                <a:latin typeface="Arial Narrow" panose="020B0606020202030204" pitchFamily="34" charset="0"/>
              </a:rPr>
              <a:t>Quality assurance program for SRF cavity and beamline components </a:t>
            </a:r>
          </a:p>
          <a:p>
            <a:pPr lvl="1">
              <a:lnSpc>
                <a:spcPct val="100000"/>
              </a:lnSpc>
              <a:spcBef>
                <a:spcPts val="300"/>
              </a:spcBef>
            </a:pPr>
            <a:r>
              <a:rPr lang="en-US" sz="1600" dirty="0">
                <a:latin typeface="Arial Narrow" panose="020B0606020202030204" pitchFamily="34" charset="0"/>
              </a:rPr>
              <a:t>SRF R&amp;D and surface science</a:t>
            </a:r>
          </a:p>
          <a:p>
            <a:pPr lvl="1">
              <a:lnSpc>
                <a:spcPct val="100000"/>
              </a:lnSpc>
              <a:spcBef>
                <a:spcPts val="300"/>
              </a:spcBef>
            </a:pPr>
            <a:r>
              <a:rPr lang="en-US" sz="1600" dirty="0">
                <a:latin typeface="Arial Narrow" panose="020B0606020202030204" pitchFamily="34" charset="0"/>
              </a:rPr>
              <a:t>PPU project related activities    </a:t>
            </a:r>
          </a:p>
        </p:txBody>
      </p:sp>
      <p:pic>
        <p:nvPicPr>
          <p:cNvPr id="4" name="Picture 2" descr="H:\2016-10 Oct - artistic view of plasma cleaning\16-G01317_plasma_processing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9218" y="4592056"/>
            <a:ext cx="3400100" cy="20789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2" descr="P:\presentations &amp; reports\bi-monthly report\old\pics\HB74 VTA test\IMG_2516.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15000" contrast="-10000"/>
                    </a14:imgEffect>
                  </a14:imgLayer>
                </a14:imgProps>
              </a:ext>
              <a:ext uri="{28A0092B-C50C-407E-A947-70E740481C1C}">
                <a14:useLocalDpi xmlns:a14="http://schemas.microsoft.com/office/drawing/2010/main" val="0"/>
              </a:ext>
            </a:extLst>
          </a:blip>
          <a:srcRect l="24991" t="17000" r="35200" b="2657"/>
          <a:stretch/>
        </p:blipFill>
        <p:spPr bwMode="auto">
          <a:xfrm>
            <a:off x="3970155" y="2202179"/>
            <a:ext cx="2049531" cy="275756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4" descr="P:\presentations &amp; reports\bi-monthly report\old\pics\HB74 VTA test\IMG_2562.JP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15000" contrast="-10000"/>
                    </a14:imgEffect>
                  </a14:imgLayer>
                </a14:imgProps>
              </a:ext>
              <a:ext uri="{28A0092B-C50C-407E-A947-70E740481C1C}">
                <a14:useLocalDpi xmlns:a14="http://schemas.microsoft.com/office/drawing/2010/main" val="0"/>
              </a:ext>
            </a:extLst>
          </a:blip>
          <a:srcRect/>
          <a:stretch>
            <a:fillRect/>
          </a:stretch>
        </p:blipFill>
        <p:spPr bwMode="auto">
          <a:xfrm rot="5400000">
            <a:off x="6180396" y="4232563"/>
            <a:ext cx="3017520" cy="20116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2" descr="P:\experiment\HTA\june 2014 - HTA - pictures in RFTF test cave\all\IMG_2854.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2000" contrast="-10000"/>
                    </a14:imgEffect>
                  </a14:imgLayer>
                </a14:imgProps>
              </a:ext>
              <a:ext uri="{28A0092B-C50C-407E-A947-70E740481C1C}">
                <a14:useLocalDpi xmlns:a14="http://schemas.microsoft.com/office/drawing/2010/main" val="0"/>
              </a:ext>
            </a:extLst>
          </a:blip>
          <a:srcRect l="2175" t="2038" r="4870" b="1"/>
          <a:stretch/>
        </p:blipFill>
        <p:spPr bwMode="auto">
          <a:xfrm>
            <a:off x="6351655" y="86592"/>
            <a:ext cx="2792345" cy="19638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3" descr="\\nscd\Groups\RAD\SRF\Pictures\Spare CM\Supply End Can\Supply end can 037.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0526"/>
          <a:stretch/>
        </p:blipFill>
        <p:spPr bwMode="auto">
          <a:xfrm>
            <a:off x="3970155" y="44250"/>
            <a:ext cx="2304461" cy="22113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2" descr="\\nscd\users\Douglas_Debra\pictures\42013\IMG_2167.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30302" y="1839801"/>
            <a:ext cx="2519789" cy="18898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89044" y="4799615"/>
            <a:ext cx="2589425" cy="18713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rightnessContrast bright="30000"/>
                    </a14:imgEffect>
                  </a14:imgLayer>
                </a14:imgProps>
              </a:ext>
              <a:ext uri="{28A0092B-C50C-407E-A947-70E740481C1C}">
                <a14:useLocalDpi xmlns:a14="http://schemas.microsoft.com/office/drawing/2010/main" val="0"/>
              </a:ext>
            </a:extLst>
          </a:blip>
          <a:srcRect l="20448" t="26596" r="7431" b="8112"/>
          <a:stretch/>
        </p:blipFill>
        <p:spPr bwMode="auto">
          <a:xfrm rot="5400000">
            <a:off x="7502348" y="2487311"/>
            <a:ext cx="2175467" cy="110783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1328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nscd\Groups\RAD\SCL_Systems\JS_PICTURES\Plasma in linac\IMG_5363_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4589"/>
          <a:stretch/>
        </p:blipFill>
        <p:spPr bwMode="auto">
          <a:xfrm>
            <a:off x="153680" y="811212"/>
            <a:ext cx="5408389" cy="55123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5524" y="77656"/>
            <a:ext cx="8904476" cy="720197"/>
          </a:xfrm>
        </p:spPr>
        <p:txBody>
          <a:bodyPr/>
          <a:lstStyle/>
          <a:p>
            <a:r>
              <a:rPr lang="en-US" sz="2400" dirty="0"/>
              <a:t>Successful deployment of in-situ plasma processing on CM19 in January and CM18 in June 2016</a:t>
            </a:r>
          </a:p>
        </p:txBody>
      </p:sp>
      <p:sp>
        <p:nvSpPr>
          <p:cNvPr id="6" name="TextBox 5"/>
          <p:cNvSpPr txBox="1"/>
          <p:nvPr/>
        </p:nvSpPr>
        <p:spPr>
          <a:xfrm>
            <a:off x="2991078" y="1343842"/>
            <a:ext cx="1133645" cy="341632"/>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pPr algn="ctr">
              <a:lnSpc>
                <a:spcPct val="90000"/>
              </a:lnSpc>
            </a:pPr>
            <a:r>
              <a:rPr lang="en-US" dirty="0">
                <a:solidFill>
                  <a:schemeClr val="tx1"/>
                </a:solidFill>
              </a:rPr>
              <a:t>RF cart 2</a:t>
            </a:r>
          </a:p>
        </p:txBody>
      </p:sp>
      <p:sp>
        <p:nvSpPr>
          <p:cNvPr id="7" name="TextBox 6"/>
          <p:cNvSpPr txBox="1"/>
          <p:nvPr/>
        </p:nvSpPr>
        <p:spPr>
          <a:xfrm>
            <a:off x="669823" y="1599086"/>
            <a:ext cx="1992853" cy="341632"/>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pPr algn="ctr">
              <a:lnSpc>
                <a:spcPct val="90000"/>
              </a:lnSpc>
            </a:pPr>
            <a:r>
              <a:rPr lang="en-US" dirty="0">
                <a:solidFill>
                  <a:schemeClr val="tx1"/>
                </a:solidFill>
              </a:rPr>
              <a:t>Gas manifold cart</a:t>
            </a:r>
          </a:p>
        </p:txBody>
      </p:sp>
      <p:pic>
        <p:nvPicPr>
          <p:cNvPr id="8" name="Picture 2" descr="\\nscd\Groups\RAD\SCL_Systems\Plasma RD\presentations &amp; reports\2016-07 July - physics world UK article\Cov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32621" y="1148898"/>
            <a:ext cx="2992768" cy="4126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353078" y="1235842"/>
            <a:ext cx="1133645" cy="341632"/>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pPr algn="ctr">
              <a:lnSpc>
                <a:spcPct val="90000"/>
              </a:lnSpc>
            </a:pPr>
            <a:r>
              <a:rPr lang="en-US" dirty="0">
                <a:solidFill>
                  <a:schemeClr val="tx1"/>
                </a:solidFill>
              </a:rPr>
              <a:t>RF cart 1</a:t>
            </a:r>
          </a:p>
        </p:txBody>
      </p:sp>
      <p:sp>
        <p:nvSpPr>
          <p:cNvPr id="3" name="Rectangle 2"/>
          <p:cNvSpPr/>
          <p:nvPr/>
        </p:nvSpPr>
        <p:spPr>
          <a:xfrm>
            <a:off x="5832620" y="5288898"/>
            <a:ext cx="2992769" cy="830997"/>
          </a:xfrm>
          <a:prstGeom prst="rect">
            <a:avLst/>
          </a:prstGeom>
        </p:spPr>
        <p:txBody>
          <a:bodyPr wrap="square">
            <a:spAutoFit/>
          </a:bodyPr>
          <a:lstStyle/>
          <a:p>
            <a:r>
              <a:rPr lang="en-US" sz="1200" dirty="0">
                <a:hlinkClick r:id="rId4"/>
              </a:rPr>
              <a:t>http://live.iop-pp01.agh.sleek.net/physicsworld/reader/#!edition/editions_neutron-2016/article/page-16231</a:t>
            </a:r>
            <a:r>
              <a:rPr lang="en-US" sz="1200" dirty="0"/>
              <a:t> </a:t>
            </a:r>
          </a:p>
        </p:txBody>
      </p:sp>
      <p:sp>
        <p:nvSpPr>
          <p:cNvPr id="10" name="TextBox 9"/>
          <p:cNvSpPr txBox="1"/>
          <p:nvPr/>
        </p:nvSpPr>
        <p:spPr>
          <a:xfrm>
            <a:off x="5832618" y="668767"/>
            <a:ext cx="2992771" cy="480131"/>
          </a:xfrm>
          <a:prstGeom prst="rect">
            <a:avLst/>
          </a:prstGeom>
          <a:noFill/>
        </p:spPr>
        <p:txBody>
          <a:bodyPr wrap="square" rtlCol="0">
            <a:spAutoFit/>
          </a:bodyPr>
          <a:lstStyle/>
          <a:p>
            <a:pPr algn="ctr">
              <a:lnSpc>
                <a:spcPct val="90000"/>
              </a:lnSpc>
            </a:pPr>
            <a:r>
              <a:rPr lang="en-US" sz="1400" dirty="0"/>
              <a:t>Feature article in Physics World </a:t>
            </a:r>
          </a:p>
          <a:p>
            <a:pPr algn="ctr">
              <a:lnSpc>
                <a:spcPct val="90000"/>
              </a:lnSpc>
            </a:pPr>
            <a:r>
              <a:rPr lang="en-US" sz="1400" dirty="0"/>
              <a:t>‘Plasma boost for acceleration’</a:t>
            </a:r>
          </a:p>
        </p:txBody>
      </p:sp>
    </p:spTree>
    <p:extLst>
      <p:ext uri="{BB962C8B-B14F-4D97-AF65-F5344CB8AC3E}">
        <p14:creationId xmlns:p14="http://schemas.microsoft.com/office/powerpoint/2010/main" val="34411441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433" y="236982"/>
            <a:ext cx="8636290" cy="877163"/>
          </a:xfrm>
        </p:spPr>
        <p:txBody>
          <a:bodyPr/>
          <a:lstStyle/>
          <a:p>
            <a:r>
              <a:rPr lang="en-US" dirty="0"/>
              <a:t>Radiation level reduced after plasma processing</a:t>
            </a:r>
          </a:p>
        </p:txBody>
      </p:sp>
      <p:sp>
        <p:nvSpPr>
          <p:cNvPr id="3" name="Content Placeholder 2"/>
          <p:cNvSpPr>
            <a:spLocks noGrp="1"/>
          </p:cNvSpPr>
          <p:nvPr>
            <p:ph idx="1"/>
          </p:nvPr>
        </p:nvSpPr>
        <p:spPr>
          <a:xfrm>
            <a:off x="182249" y="1101424"/>
            <a:ext cx="8642640" cy="4195415"/>
          </a:xfrm>
        </p:spPr>
        <p:txBody>
          <a:bodyPr/>
          <a:lstStyle/>
          <a:p>
            <a:r>
              <a:rPr lang="en-US" dirty="0">
                <a:latin typeface="Arial Narrow" panose="020B0606020202030204" pitchFamily="34" charset="0"/>
              </a:rPr>
              <a:t>Examples of radiation signals from two cavities</a:t>
            </a:r>
          </a:p>
          <a:p>
            <a:r>
              <a:rPr lang="en-US" dirty="0">
                <a:latin typeface="Arial Narrow" panose="020B0606020202030204" pitchFamily="34" charset="0"/>
              </a:rPr>
              <a:t>Plasma processing has been observed to reduce radiation related to both field emission and multipacting</a:t>
            </a:r>
          </a:p>
          <a:p>
            <a:pPr lvl="1"/>
            <a:r>
              <a:rPr lang="en-US" dirty="0">
                <a:latin typeface="Arial Narrow" panose="020B0606020202030204" pitchFamily="34" charset="0"/>
              </a:rPr>
              <a:t>Reduction amount varies between cavities</a:t>
            </a:r>
          </a:p>
        </p:txBody>
      </p:sp>
      <p:graphicFrame>
        <p:nvGraphicFramePr>
          <p:cNvPr id="4" name="Object 3"/>
          <p:cNvGraphicFramePr>
            <a:graphicFrameLocks noChangeAspect="1"/>
          </p:cNvGraphicFramePr>
          <p:nvPr>
            <p:extLst>
              <p:ext uri="{D42A27DB-BD31-4B8C-83A1-F6EECF244321}">
                <p14:modId xmlns:p14="http://schemas.microsoft.com/office/powerpoint/2010/main" val="4127551465"/>
              </p:ext>
            </p:extLst>
          </p:nvPr>
        </p:nvGraphicFramePr>
        <p:xfrm>
          <a:off x="0" y="3185112"/>
          <a:ext cx="3924300" cy="3002804"/>
        </p:xfrm>
        <a:graphic>
          <a:graphicData uri="http://schemas.openxmlformats.org/presentationml/2006/ole">
            <mc:AlternateContent xmlns:mc="http://schemas.openxmlformats.org/markup-compatibility/2006">
              <mc:Choice xmlns:v="urn:schemas-microsoft-com:vml" Requires="v">
                <p:oleObj spid="_x0000_s1228" name="Graph" r:id="rId3" imgW="3920760" imgH="3000960" progId="Origin50.Graph">
                  <p:embed/>
                </p:oleObj>
              </mc:Choice>
              <mc:Fallback>
                <p:oleObj name="Graph" r:id="rId3" imgW="3920760" imgH="3000960" progId="Origin50.Graph">
                  <p:embed/>
                  <p:pic>
                    <p:nvPicPr>
                      <p:cNvPr id="0" name=""/>
                      <p:cNvPicPr/>
                      <p:nvPr/>
                    </p:nvPicPr>
                    <p:blipFill>
                      <a:blip r:embed="rId4"/>
                      <a:stretch>
                        <a:fillRect/>
                      </a:stretch>
                    </p:blipFill>
                    <p:spPr>
                      <a:xfrm>
                        <a:off x="0" y="3185112"/>
                        <a:ext cx="3924300" cy="3002804"/>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49507897"/>
              </p:ext>
            </p:extLst>
          </p:nvPr>
        </p:nvGraphicFramePr>
        <p:xfrm>
          <a:off x="3176595" y="3182801"/>
          <a:ext cx="3916977" cy="2997201"/>
        </p:xfrm>
        <a:graphic>
          <a:graphicData uri="http://schemas.openxmlformats.org/presentationml/2006/ole">
            <mc:AlternateContent xmlns:mc="http://schemas.openxmlformats.org/markup-compatibility/2006">
              <mc:Choice xmlns:v="urn:schemas-microsoft-com:vml" Requires="v">
                <p:oleObj spid="_x0000_s1229" name="Graph" r:id="rId5" imgW="3920760" imgH="3000960" progId="Origin50.Graph">
                  <p:embed/>
                </p:oleObj>
              </mc:Choice>
              <mc:Fallback>
                <p:oleObj name="Graph" r:id="rId5" imgW="3920760" imgH="3000960" progId="Origin50.Graph">
                  <p:embed/>
                  <p:pic>
                    <p:nvPicPr>
                      <p:cNvPr id="0" name=""/>
                      <p:cNvPicPr/>
                      <p:nvPr/>
                    </p:nvPicPr>
                    <p:blipFill>
                      <a:blip r:embed="rId6"/>
                      <a:stretch>
                        <a:fillRect/>
                      </a:stretch>
                    </p:blipFill>
                    <p:spPr>
                      <a:xfrm>
                        <a:off x="3176595" y="3182801"/>
                        <a:ext cx="3916977" cy="2997201"/>
                      </a:xfrm>
                      <a:prstGeom prst="rect">
                        <a:avLst/>
                      </a:prstGeom>
                    </p:spPr>
                  </p:pic>
                </p:oleObj>
              </mc:Fallback>
            </mc:AlternateContent>
          </a:graphicData>
        </a:graphic>
      </p:graphicFrame>
      <p:sp>
        <p:nvSpPr>
          <p:cNvPr id="6" name="TextBox 5"/>
          <p:cNvSpPr txBox="1"/>
          <p:nvPr/>
        </p:nvSpPr>
        <p:spPr>
          <a:xfrm>
            <a:off x="991319" y="2949646"/>
            <a:ext cx="2177198" cy="313932"/>
          </a:xfrm>
          <a:prstGeom prst="rect">
            <a:avLst/>
          </a:prstGeom>
          <a:noFill/>
        </p:spPr>
        <p:txBody>
          <a:bodyPr wrap="none" rtlCol="0">
            <a:spAutoFit/>
          </a:bodyPr>
          <a:lstStyle/>
          <a:p>
            <a:pPr algn="ctr">
              <a:lnSpc>
                <a:spcPct val="90000"/>
              </a:lnSpc>
            </a:pPr>
            <a:r>
              <a:rPr lang="en-US" sz="1600" i="1" dirty="0"/>
              <a:t>Field emission regime</a:t>
            </a:r>
          </a:p>
        </p:txBody>
      </p:sp>
      <p:sp>
        <p:nvSpPr>
          <p:cNvPr id="7" name="TextBox 6"/>
          <p:cNvSpPr txBox="1"/>
          <p:nvPr/>
        </p:nvSpPr>
        <p:spPr>
          <a:xfrm>
            <a:off x="4202745" y="2942447"/>
            <a:ext cx="1962397" cy="313932"/>
          </a:xfrm>
          <a:prstGeom prst="rect">
            <a:avLst/>
          </a:prstGeom>
          <a:noFill/>
        </p:spPr>
        <p:txBody>
          <a:bodyPr wrap="none" rtlCol="0">
            <a:spAutoFit/>
          </a:bodyPr>
          <a:lstStyle/>
          <a:p>
            <a:pPr algn="ctr">
              <a:lnSpc>
                <a:spcPct val="90000"/>
              </a:lnSpc>
            </a:pPr>
            <a:r>
              <a:rPr lang="en-US" sz="1600" i="1" dirty="0" err="1"/>
              <a:t>Multipacting</a:t>
            </a:r>
            <a:r>
              <a:rPr lang="en-US" sz="1600" i="1" dirty="0"/>
              <a:t> regime</a:t>
            </a:r>
          </a:p>
        </p:txBody>
      </p:sp>
      <p:pic>
        <p:nvPicPr>
          <p:cNvPr id="8" name="Picture 34" descr="P:\TV pictures\1.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8607" r="14355"/>
          <a:stretch/>
        </p:blipFill>
        <p:spPr bwMode="auto">
          <a:xfrm>
            <a:off x="6696746" y="3387255"/>
            <a:ext cx="2391836" cy="23831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29049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433" y="236982"/>
            <a:ext cx="8636290" cy="877163"/>
          </a:xfrm>
        </p:spPr>
        <p:txBody>
          <a:bodyPr/>
          <a:lstStyle/>
          <a:p>
            <a:r>
              <a:rPr lang="en-US" dirty="0"/>
              <a:t>Three cryomodules successfully plasma processed so far</a:t>
            </a:r>
          </a:p>
        </p:txBody>
      </p:sp>
      <p:sp>
        <p:nvSpPr>
          <p:cNvPr id="3" name="Content Placeholder 2"/>
          <p:cNvSpPr>
            <a:spLocks noGrp="1"/>
          </p:cNvSpPr>
          <p:nvPr>
            <p:ph idx="1"/>
          </p:nvPr>
        </p:nvSpPr>
        <p:spPr>
          <a:xfrm>
            <a:off x="172966" y="1210310"/>
            <a:ext cx="4730286" cy="4993640"/>
          </a:xfrm>
        </p:spPr>
        <p:txBody>
          <a:bodyPr/>
          <a:lstStyle/>
          <a:p>
            <a:r>
              <a:rPr lang="en-US" dirty="0">
                <a:latin typeface="Arial Narrow" panose="020B0606020202030204" pitchFamily="34" charset="0"/>
              </a:rPr>
              <a:t>Successful completion of R&amp;D* for in-situ plasma processing of SNS high beta cavities </a:t>
            </a:r>
          </a:p>
          <a:p>
            <a:r>
              <a:rPr lang="en-US" dirty="0">
                <a:latin typeface="Arial Narrow" panose="020B0606020202030204" pitchFamily="34" charset="0"/>
              </a:rPr>
              <a:t>1 offline cryomodule</a:t>
            </a:r>
          </a:p>
          <a:p>
            <a:r>
              <a:rPr lang="en-US" dirty="0">
                <a:latin typeface="Arial Narrow" panose="020B0606020202030204" pitchFamily="34" charset="0"/>
              </a:rPr>
              <a:t>2 cryomodules in linac tunnel</a:t>
            </a:r>
          </a:p>
          <a:p>
            <a:r>
              <a:rPr lang="en-US" dirty="0">
                <a:latin typeface="Arial Narrow" panose="020B0606020202030204" pitchFamily="34" charset="0"/>
              </a:rPr>
              <a:t>Improvement of </a:t>
            </a:r>
            <a:r>
              <a:rPr lang="en-US" dirty="0" err="1">
                <a:latin typeface="Arial Narrow" panose="020B0606020202030204" pitchFamily="34" charset="0"/>
              </a:rPr>
              <a:t>E</a:t>
            </a:r>
            <a:r>
              <a:rPr lang="en-US" baseline="-25000" dirty="0" err="1">
                <a:latin typeface="Arial Narrow" panose="020B0606020202030204" pitchFamily="34" charset="0"/>
              </a:rPr>
              <a:t>acc</a:t>
            </a:r>
            <a:endParaRPr lang="en-US" baseline="-25000" dirty="0">
              <a:latin typeface="Arial Narrow" panose="020B0606020202030204" pitchFamily="34" charset="0"/>
            </a:endParaRPr>
          </a:p>
          <a:p>
            <a:pPr lvl="1"/>
            <a:r>
              <a:rPr lang="en-US" dirty="0">
                <a:latin typeface="Arial Narrow" panose="020B0606020202030204" pitchFamily="34" charset="0"/>
              </a:rPr>
              <a:t>Ranges from 0.2 to 5.5 MV/m</a:t>
            </a:r>
          </a:p>
          <a:p>
            <a:pPr lvl="1"/>
            <a:r>
              <a:rPr lang="en-US" dirty="0">
                <a:latin typeface="Arial Narrow" panose="020B0606020202030204" pitchFamily="34" charset="0"/>
              </a:rPr>
              <a:t>10 MV/m per CM increase on average (~20%)</a:t>
            </a:r>
          </a:p>
          <a:p>
            <a:pPr lvl="1"/>
            <a:r>
              <a:rPr lang="en-US" dirty="0">
                <a:latin typeface="Arial Narrow" panose="020B0606020202030204" pitchFamily="34" charset="0"/>
              </a:rPr>
              <a:t>No cavity performance degradation from plasma processing observed so far</a:t>
            </a:r>
          </a:p>
          <a:p>
            <a:pPr marL="0" indent="0">
              <a:buNone/>
            </a:pPr>
            <a:endParaRPr lang="en-US" dirty="0">
              <a:latin typeface="Arial Narrow" panose="020B0606020202030204" pitchFamily="34" charset="0"/>
            </a:endParaRP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523" t="9944" r="12629" b="4583"/>
          <a:stretch/>
        </p:blipFill>
        <p:spPr bwMode="auto">
          <a:xfrm>
            <a:off x="4903252" y="1864054"/>
            <a:ext cx="3878970" cy="3301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6996544" y="2055205"/>
            <a:ext cx="1543225" cy="651010"/>
            <a:chOff x="7183581" y="1203150"/>
            <a:chExt cx="1543225" cy="651010"/>
          </a:xfrm>
        </p:grpSpPr>
        <p:sp>
          <p:nvSpPr>
            <p:cNvPr id="5" name="Rectangle 4"/>
            <p:cNvSpPr/>
            <p:nvPr/>
          </p:nvSpPr>
          <p:spPr>
            <a:xfrm>
              <a:off x="7183581" y="1482437"/>
              <a:ext cx="193964" cy="96982"/>
            </a:xfrm>
            <a:prstGeom prst="rect">
              <a:avLst/>
            </a:prstGeom>
            <a:solidFill>
              <a:srgbClr val="0000FF"/>
            </a:solidFill>
            <a:ln>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6" name="Rectangle 5"/>
            <p:cNvSpPr/>
            <p:nvPr/>
          </p:nvSpPr>
          <p:spPr>
            <a:xfrm>
              <a:off x="7183581" y="1267691"/>
              <a:ext cx="193964" cy="96982"/>
            </a:xfrm>
            <a:prstGeom prst="rect">
              <a:avLst/>
            </a:prstGeom>
            <a:solidFill>
              <a:srgbClr val="FF0000"/>
            </a:solidFill>
            <a:ln>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7" name="Rectangle 6"/>
            <p:cNvSpPr/>
            <p:nvPr/>
          </p:nvSpPr>
          <p:spPr>
            <a:xfrm>
              <a:off x="7183581" y="1683328"/>
              <a:ext cx="193964" cy="96982"/>
            </a:xfrm>
            <a:prstGeom prst="rect">
              <a:avLst/>
            </a:prstGeom>
            <a:solidFill>
              <a:srgbClr val="006600"/>
            </a:solidFill>
            <a:ln>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8" name="TextBox 7"/>
            <p:cNvSpPr txBox="1"/>
            <p:nvPr/>
          </p:nvSpPr>
          <p:spPr>
            <a:xfrm>
              <a:off x="7367138" y="1203150"/>
              <a:ext cx="1359668" cy="244682"/>
            </a:xfrm>
            <a:prstGeom prst="rect">
              <a:avLst/>
            </a:prstGeom>
            <a:noFill/>
          </p:spPr>
          <p:txBody>
            <a:bodyPr wrap="none" rtlCol="0">
              <a:spAutoFit/>
            </a:bodyPr>
            <a:lstStyle/>
            <a:p>
              <a:pPr algn="ctr">
                <a:lnSpc>
                  <a:spcPct val="90000"/>
                </a:lnSpc>
              </a:pPr>
              <a:r>
                <a:rPr lang="en-US" sz="1100" dirty="0"/>
                <a:t>Offline cryomodule</a:t>
              </a:r>
            </a:p>
          </p:txBody>
        </p:sp>
        <p:sp>
          <p:nvSpPr>
            <p:cNvPr id="9" name="TextBox 8"/>
            <p:cNvSpPr txBox="1"/>
            <p:nvPr/>
          </p:nvSpPr>
          <p:spPr>
            <a:xfrm>
              <a:off x="7381695" y="1408587"/>
              <a:ext cx="561372" cy="244682"/>
            </a:xfrm>
            <a:prstGeom prst="rect">
              <a:avLst/>
            </a:prstGeom>
            <a:noFill/>
          </p:spPr>
          <p:txBody>
            <a:bodyPr wrap="none" rtlCol="0">
              <a:spAutoFit/>
            </a:bodyPr>
            <a:lstStyle/>
            <a:p>
              <a:pPr algn="ctr">
                <a:lnSpc>
                  <a:spcPct val="90000"/>
                </a:lnSpc>
              </a:pPr>
              <a:r>
                <a:rPr lang="en-US" sz="1100" dirty="0"/>
                <a:t>CM19</a:t>
              </a:r>
            </a:p>
          </p:txBody>
        </p:sp>
        <p:sp>
          <p:nvSpPr>
            <p:cNvPr id="10" name="TextBox 9"/>
            <p:cNvSpPr txBox="1"/>
            <p:nvPr/>
          </p:nvSpPr>
          <p:spPr>
            <a:xfrm>
              <a:off x="7386106" y="1609478"/>
              <a:ext cx="561372" cy="244682"/>
            </a:xfrm>
            <a:prstGeom prst="rect">
              <a:avLst/>
            </a:prstGeom>
            <a:noFill/>
          </p:spPr>
          <p:txBody>
            <a:bodyPr wrap="none" rtlCol="0">
              <a:spAutoFit/>
            </a:bodyPr>
            <a:lstStyle/>
            <a:p>
              <a:pPr algn="ctr">
                <a:lnSpc>
                  <a:spcPct val="90000"/>
                </a:lnSpc>
              </a:pPr>
              <a:r>
                <a:rPr lang="en-US" sz="1100" dirty="0"/>
                <a:t>CM18</a:t>
              </a:r>
            </a:p>
          </p:txBody>
        </p:sp>
      </p:grpSp>
      <p:sp>
        <p:nvSpPr>
          <p:cNvPr id="12" name="Rectangle 11"/>
          <p:cNvSpPr/>
          <p:nvPr/>
        </p:nvSpPr>
        <p:spPr>
          <a:xfrm>
            <a:off x="215900" y="5608394"/>
            <a:ext cx="8750300" cy="798680"/>
          </a:xfrm>
          <a:prstGeom prst="rect">
            <a:avLst/>
          </a:prstGeom>
        </p:spPr>
        <p:txBody>
          <a:bodyPr wrap="square">
            <a:spAutoFit/>
          </a:bodyPr>
          <a:lstStyle/>
          <a:p>
            <a:pPr>
              <a:lnSpc>
                <a:spcPct val="85000"/>
              </a:lnSpc>
            </a:pPr>
            <a:r>
              <a:rPr lang="en-US" sz="900" dirty="0">
                <a:latin typeface="Arial Narrow" panose="020B0606020202030204" pitchFamily="34" charset="0"/>
              </a:rPr>
              <a:t>*M. Doleans, P.V. Tyagi, R. Afanador, C.J. McMahan, J.A. Ball, D.L. Barnhart, W. </a:t>
            </a:r>
            <a:r>
              <a:rPr lang="en-US" sz="900" dirty="0" err="1">
                <a:latin typeface="Arial Narrow" panose="020B0606020202030204" pitchFamily="34" charset="0"/>
              </a:rPr>
              <a:t>Blockland</a:t>
            </a:r>
            <a:r>
              <a:rPr lang="en-US" sz="900" dirty="0">
                <a:latin typeface="Arial Narrow" panose="020B0606020202030204" pitchFamily="34" charset="0"/>
              </a:rPr>
              <a:t>, M. Crofford, B. Degraff, S. Gold, B. Hannah, M. Howell, S-H. Kim, S-W Lee, J. Mammosser, T. Neustadt, J. Saunders, S. Stewart, W. Strong, D.J. Vandygriff, D.M. Vandygriff, “In-situ plasma processing to increase the accelerating gradients of superconducting radio-frequency cavities,” Nuclear Instruments and Methods A 812 (2016) 50</a:t>
            </a:r>
            <a:r>
              <a:rPr lang="en-US" sz="900" dirty="0">
                <a:latin typeface="Arial Narrow" panose="020B0606020202030204" pitchFamily="34" charset="0"/>
                <a:sym typeface="Symbol"/>
              </a:rPr>
              <a:t></a:t>
            </a:r>
            <a:r>
              <a:rPr lang="en-US" sz="900" dirty="0">
                <a:latin typeface="Arial Narrow" panose="020B0606020202030204" pitchFamily="34" charset="0"/>
              </a:rPr>
              <a:t>59, </a:t>
            </a:r>
            <a:r>
              <a:rPr lang="en-US" sz="900" dirty="0">
                <a:latin typeface="Arial Narrow" panose="020B0606020202030204" pitchFamily="34" charset="0"/>
                <a:hlinkClick r:id="rId3"/>
              </a:rPr>
              <a:t>http://dx.doi.org/10.1016/j.nima.2015.12.043</a:t>
            </a:r>
            <a:endParaRPr lang="en-US" sz="900" dirty="0">
              <a:latin typeface="Arial Narrow" panose="020B0606020202030204" pitchFamily="34" charset="0"/>
            </a:endParaRPr>
          </a:p>
          <a:p>
            <a:pPr>
              <a:lnSpc>
                <a:spcPct val="85000"/>
              </a:lnSpc>
            </a:pPr>
            <a:endParaRPr lang="en-US" sz="900" dirty="0">
              <a:latin typeface="Arial Narrow" panose="020B0606020202030204" pitchFamily="34" charset="0"/>
            </a:endParaRPr>
          </a:p>
          <a:p>
            <a:pPr>
              <a:lnSpc>
                <a:spcPct val="85000"/>
              </a:lnSpc>
            </a:pPr>
            <a:r>
              <a:rPr lang="en-US" sz="900" dirty="0">
                <a:latin typeface="Arial Narrow" panose="020B0606020202030204" pitchFamily="34" charset="0"/>
              </a:rPr>
              <a:t>*P.V. Tyagi, M. Doleans, B. Hannah, R. Afanador, C. McMahan, S. Stewart, J. Mammosser, M. Howell, J. Saunders, B. Degraff, S-H. Kim, “Improving the work function of the niobium surface of SRF cavities by plasma processing,” Applied Surface Science 369 (2016) 29-35, </a:t>
            </a:r>
            <a:r>
              <a:rPr lang="en-US" sz="900" dirty="0">
                <a:latin typeface="Arial Narrow" panose="020B0606020202030204" pitchFamily="34" charset="0"/>
                <a:hlinkClick r:id="rId4"/>
              </a:rPr>
              <a:t>http://dx.doi.org/10.1016/j.apsusc.2016.02.030</a:t>
            </a:r>
            <a:r>
              <a:rPr lang="en-US" sz="900" dirty="0">
                <a:latin typeface="Arial Narrow" panose="020B0606020202030204" pitchFamily="34" charset="0"/>
              </a:rPr>
              <a:t> </a:t>
            </a:r>
          </a:p>
        </p:txBody>
      </p:sp>
    </p:spTree>
    <p:extLst>
      <p:ext uri="{BB962C8B-B14F-4D97-AF65-F5344CB8AC3E}">
        <p14:creationId xmlns:p14="http://schemas.microsoft.com/office/powerpoint/2010/main" val="4894715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433" y="236982"/>
            <a:ext cx="8636290" cy="877163"/>
          </a:xfrm>
        </p:spPr>
        <p:txBody>
          <a:bodyPr/>
          <a:lstStyle/>
          <a:p>
            <a:r>
              <a:rPr lang="en-US" dirty="0"/>
              <a:t>Spare medium beta cryomodule project started in FY17</a:t>
            </a:r>
          </a:p>
        </p:txBody>
      </p:sp>
      <p:sp>
        <p:nvSpPr>
          <p:cNvPr id="3" name="Content Placeholder 2"/>
          <p:cNvSpPr>
            <a:spLocks noGrp="1"/>
          </p:cNvSpPr>
          <p:nvPr>
            <p:ph idx="1"/>
          </p:nvPr>
        </p:nvSpPr>
        <p:spPr>
          <a:xfrm>
            <a:off x="201168" y="1226820"/>
            <a:ext cx="8642640" cy="4815840"/>
          </a:xfrm>
        </p:spPr>
        <p:txBody>
          <a:bodyPr/>
          <a:lstStyle/>
          <a:p>
            <a:r>
              <a:rPr lang="en-US" dirty="0">
                <a:latin typeface="Arial Narrow" panose="020B0606020202030204" pitchFamily="34" charset="0"/>
              </a:rPr>
              <a:t>Will allow removal of any operating medium beta cryomodule for repair</a:t>
            </a:r>
          </a:p>
          <a:p>
            <a:pPr lvl="1"/>
            <a:r>
              <a:rPr lang="en-US" dirty="0">
                <a:latin typeface="Arial Narrow" panose="020B0606020202030204" pitchFamily="34" charset="0"/>
              </a:rPr>
              <a:t>Rework is the only option for unrecoverable damage of cavity surface/parts </a:t>
            </a:r>
          </a:p>
          <a:p>
            <a:pPr lvl="2"/>
            <a:r>
              <a:rPr lang="en-US" dirty="0">
                <a:latin typeface="Arial Narrow" panose="020B0606020202030204" pitchFamily="34" charset="0"/>
              </a:rPr>
              <a:t>5a and 11b are currently off</a:t>
            </a:r>
          </a:p>
          <a:p>
            <a:pPr lvl="1"/>
            <a:r>
              <a:rPr lang="en-US" dirty="0">
                <a:latin typeface="Arial Narrow" panose="020B0606020202030204" pitchFamily="34" charset="0"/>
              </a:rPr>
              <a:t>Necessary for long-term sustainability of SNS operation</a:t>
            </a:r>
          </a:p>
          <a:p>
            <a:r>
              <a:rPr lang="en-US" dirty="0">
                <a:latin typeface="Arial Narrow" panose="020B0606020202030204" pitchFamily="34" charset="0"/>
              </a:rPr>
              <a:t>AAC 15 recommendation: “The committee accepts plans for spare medium-beta cryomodule. However, we encourage the inclusion of procurement of the spare into the project prioritization process”</a:t>
            </a:r>
          </a:p>
          <a:p>
            <a:pPr lvl="1"/>
            <a:r>
              <a:rPr lang="en-US" dirty="0">
                <a:solidFill>
                  <a:srgbClr val="0000FF"/>
                </a:solidFill>
                <a:latin typeface="Arial Narrow" panose="020B0606020202030204" pitchFamily="34" charset="0"/>
              </a:rPr>
              <a:t>FY17 funding has been allocated for cavity string components procurement from the operation budget</a:t>
            </a:r>
          </a:p>
          <a:p>
            <a:endParaRPr lang="en-US" dirty="0">
              <a:latin typeface="Arial Narrow" panose="020B0606020202030204" pitchFamily="34" charset="0"/>
            </a:endParaRPr>
          </a:p>
        </p:txBody>
      </p:sp>
    </p:spTree>
    <p:extLst>
      <p:ext uri="{BB962C8B-B14F-4D97-AF65-F5344CB8AC3E}">
        <p14:creationId xmlns:p14="http://schemas.microsoft.com/office/powerpoint/2010/main" val="25826572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5920" y="3705141"/>
            <a:ext cx="3688080" cy="3152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99432" y="236982"/>
            <a:ext cx="8853127" cy="877163"/>
          </a:xfrm>
        </p:spPr>
        <p:txBody>
          <a:bodyPr/>
          <a:lstStyle/>
          <a:p>
            <a:r>
              <a:rPr lang="en-US" dirty="0"/>
              <a:t>Design package is completed for spare medium beta cryomodule</a:t>
            </a:r>
          </a:p>
        </p:txBody>
      </p:sp>
      <p:sp>
        <p:nvSpPr>
          <p:cNvPr id="3" name="Content Placeholder 2"/>
          <p:cNvSpPr>
            <a:spLocks noGrp="1"/>
          </p:cNvSpPr>
          <p:nvPr>
            <p:ph idx="1"/>
          </p:nvPr>
        </p:nvSpPr>
        <p:spPr>
          <a:xfrm>
            <a:off x="376428" y="1318260"/>
            <a:ext cx="7807452" cy="4195415"/>
          </a:xfrm>
        </p:spPr>
        <p:txBody>
          <a:bodyPr/>
          <a:lstStyle/>
          <a:p>
            <a:r>
              <a:rPr lang="en-US" dirty="0">
                <a:latin typeface="Arial Narrow" panose="020B0606020202030204" pitchFamily="34" charset="0"/>
              </a:rPr>
              <a:t>Same design changes than for the spare high beta cryomodule to comply with 10CFR851</a:t>
            </a:r>
          </a:p>
          <a:p>
            <a:pPr lvl="1"/>
            <a:r>
              <a:rPr lang="en-US" dirty="0">
                <a:latin typeface="Arial Narrow" panose="020B0606020202030204" pitchFamily="34" charset="0"/>
              </a:rPr>
              <a:t>Pressure boundaries are vacuum vessel and end cans</a:t>
            </a:r>
          </a:p>
          <a:p>
            <a:r>
              <a:rPr lang="en-US" dirty="0">
                <a:latin typeface="Arial Narrow" panose="020B0606020202030204" pitchFamily="34" charset="0"/>
              </a:rPr>
              <a:t>CM interface points are the same</a:t>
            </a:r>
          </a:p>
          <a:p>
            <a:r>
              <a:rPr lang="en-US" dirty="0">
                <a:latin typeface="Arial Narrow" panose="020B0606020202030204" pitchFamily="34" charset="0"/>
              </a:rPr>
              <a:t>Minor changes to improve performance and reliability</a:t>
            </a:r>
          </a:p>
          <a:p>
            <a:pPr lvl="1"/>
            <a:r>
              <a:rPr lang="en-US" dirty="0">
                <a:latin typeface="Arial Narrow" panose="020B0606020202030204" pitchFamily="34" charset="0"/>
              </a:rPr>
              <a:t>No HOM couplers and no piezo tuner</a:t>
            </a:r>
          </a:p>
          <a:p>
            <a:pPr lvl="1"/>
            <a:r>
              <a:rPr lang="en-US" dirty="0">
                <a:latin typeface="Arial Narrow" panose="020B0606020202030204" pitchFamily="34" charset="0"/>
              </a:rPr>
              <a:t>High RRR niobium for the end group</a:t>
            </a:r>
          </a:p>
          <a:p>
            <a:endParaRPr lang="en-US" dirty="0">
              <a:latin typeface="Arial Narrow" panose="020B0606020202030204" pitchFamily="34" charset="0"/>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80" y="4535679"/>
            <a:ext cx="4663440" cy="2250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4987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Outline</a:t>
            </a:r>
          </a:p>
        </p:txBody>
      </p:sp>
      <p:sp>
        <p:nvSpPr>
          <p:cNvPr id="6" name="Content Placeholder 5"/>
          <p:cNvSpPr>
            <a:spLocks noGrp="1"/>
          </p:cNvSpPr>
          <p:nvPr>
            <p:ph idx="1"/>
          </p:nvPr>
        </p:nvSpPr>
        <p:spPr>
          <a:xfrm>
            <a:off x="213956" y="1297745"/>
            <a:ext cx="8642640" cy="4195415"/>
          </a:xfrm>
        </p:spPr>
        <p:txBody>
          <a:bodyPr/>
          <a:lstStyle/>
          <a:p>
            <a:r>
              <a:rPr lang="en-US" dirty="0">
                <a:latin typeface="Arial Narrow" panose="020B0606020202030204" pitchFamily="34" charset="0"/>
              </a:rPr>
              <a:t>SNS SCL systems scope</a:t>
            </a:r>
          </a:p>
          <a:p>
            <a:r>
              <a:rPr lang="en-US" dirty="0">
                <a:latin typeface="Arial Narrow" panose="020B0606020202030204" pitchFamily="34" charset="0"/>
              </a:rPr>
              <a:t>Recommendation from the last AAC</a:t>
            </a:r>
          </a:p>
          <a:p>
            <a:r>
              <a:rPr lang="en-US" dirty="0">
                <a:latin typeface="Arial Narrow" panose="020B0606020202030204" pitchFamily="34" charset="0"/>
              </a:rPr>
              <a:t>SCL systems status</a:t>
            </a:r>
          </a:p>
          <a:p>
            <a:r>
              <a:rPr lang="en-US" dirty="0">
                <a:latin typeface="Arial Narrow" panose="020B0606020202030204" pitchFamily="34" charset="0"/>
              </a:rPr>
              <a:t>SRF and cryogenic activities</a:t>
            </a:r>
          </a:p>
          <a:p>
            <a:r>
              <a:rPr lang="en-US" dirty="0">
                <a:latin typeface="Arial Narrow" panose="020B0606020202030204" pitchFamily="34" charset="0"/>
              </a:rPr>
              <a:t>Summary</a:t>
            </a:r>
          </a:p>
        </p:txBody>
      </p:sp>
    </p:spTree>
    <p:extLst>
      <p:ext uri="{BB962C8B-B14F-4D97-AF65-F5344CB8AC3E}">
        <p14:creationId xmlns:p14="http://schemas.microsoft.com/office/powerpoint/2010/main" val="2551947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433" y="236982"/>
            <a:ext cx="8636290" cy="877163"/>
          </a:xfrm>
        </p:spPr>
        <p:txBody>
          <a:bodyPr/>
          <a:lstStyle/>
          <a:p>
            <a:r>
              <a:rPr lang="en-US" dirty="0"/>
              <a:t>String assembly components for spare medium beta cryomodule</a:t>
            </a:r>
          </a:p>
        </p:txBody>
      </p:sp>
      <p:sp>
        <p:nvSpPr>
          <p:cNvPr id="3" name="Content Placeholder 2"/>
          <p:cNvSpPr>
            <a:spLocks noGrp="1"/>
          </p:cNvSpPr>
          <p:nvPr>
            <p:ph idx="1"/>
          </p:nvPr>
        </p:nvSpPr>
        <p:spPr>
          <a:xfrm>
            <a:off x="106580" y="1212665"/>
            <a:ext cx="4605120" cy="2230821"/>
          </a:xfrm>
        </p:spPr>
        <p:txBody>
          <a:bodyPr/>
          <a:lstStyle/>
          <a:p>
            <a:r>
              <a:rPr lang="en-US" sz="2000" dirty="0">
                <a:latin typeface="Arial Narrow" panose="020B0606020202030204" pitchFamily="34" charset="0"/>
              </a:rPr>
              <a:t>Prototyping of medium beta cavity has been completed</a:t>
            </a:r>
          </a:p>
          <a:p>
            <a:pPr lvl="1"/>
            <a:r>
              <a:rPr lang="en-US" sz="1800" dirty="0">
                <a:latin typeface="Arial Narrow" panose="020B0606020202030204" pitchFamily="34" charset="0"/>
              </a:rPr>
              <a:t>Fabrication in-house</a:t>
            </a:r>
          </a:p>
          <a:p>
            <a:pPr lvl="1"/>
            <a:r>
              <a:rPr lang="en-US" sz="1800" dirty="0">
                <a:latin typeface="Arial Narrow" panose="020B0606020202030204" pitchFamily="34" charset="0"/>
              </a:rPr>
              <a:t>E-beam weld and chemistry at partner laboratory (TJNAF)</a:t>
            </a:r>
          </a:p>
          <a:p>
            <a:endParaRPr lang="en-US" sz="2000" dirty="0">
              <a:latin typeface="Arial Narrow" panose="020B0606020202030204" pitchFamily="34" charset="0"/>
            </a:endParaRPr>
          </a:p>
        </p:txBody>
      </p:sp>
      <p:pic>
        <p:nvPicPr>
          <p:cNvPr id="1026" name="Picture 2" descr="C:\Users\6sk\Desktop\SP_2017\Presentation\AAC\ref\pics\matt\IMG_5995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287" y="3838332"/>
            <a:ext cx="4053331"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6sk\Desktop\SP_2017\Presentation\AAC\ref\pics\matt\IMG_602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487" t="3885" r="10492" b="5610"/>
          <a:stretch/>
        </p:blipFill>
        <p:spPr bwMode="auto">
          <a:xfrm>
            <a:off x="5077631" y="3838332"/>
            <a:ext cx="3410821" cy="2743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37" t="56570" r="1469" b="5041"/>
          <a:stretch/>
        </p:blipFill>
        <p:spPr bwMode="auto">
          <a:xfrm>
            <a:off x="4793613" y="1929413"/>
            <a:ext cx="4246418" cy="115259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30000"/>
                    </a14:imgEffect>
                  </a14:imgLayer>
                </a14:imgProps>
              </a:ext>
              <a:ext uri="{28A0092B-C50C-407E-A947-70E740481C1C}">
                <a14:useLocalDpi xmlns:a14="http://schemas.microsoft.com/office/drawing/2010/main" val="0"/>
              </a:ext>
            </a:extLst>
          </a:blip>
          <a:srcRect l="1833" r="2586" b="11842"/>
          <a:stretch/>
        </p:blipFill>
        <p:spPr bwMode="auto">
          <a:xfrm>
            <a:off x="5590309" y="742046"/>
            <a:ext cx="2784764" cy="122213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2"/>
          <p:cNvSpPr txBox="1">
            <a:spLocks/>
          </p:cNvSpPr>
          <p:nvPr/>
        </p:nvSpPr>
        <p:spPr bwMode="auto">
          <a:xfrm>
            <a:off x="120434" y="3114057"/>
            <a:ext cx="8595224" cy="7822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sz="16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latin typeface="Arial Narrow" panose="020B0606020202030204" pitchFamily="34" charset="0"/>
              </a:rPr>
              <a:t>Cavity fabrication and components procurement for cavity string assembly are progressing</a:t>
            </a:r>
          </a:p>
        </p:txBody>
      </p:sp>
      <p:sp>
        <p:nvSpPr>
          <p:cNvPr id="4" name="TextBox 3"/>
          <p:cNvSpPr txBox="1"/>
          <p:nvPr/>
        </p:nvSpPr>
        <p:spPr>
          <a:xfrm>
            <a:off x="7963308" y="2015838"/>
            <a:ext cx="1050288" cy="286232"/>
          </a:xfrm>
          <a:prstGeom prst="rect">
            <a:avLst/>
          </a:prstGeom>
          <a:noFill/>
        </p:spPr>
        <p:txBody>
          <a:bodyPr wrap="none" rtlCol="0">
            <a:spAutoFit/>
          </a:bodyPr>
          <a:lstStyle/>
          <a:p>
            <a:pPr algn="ctr">
              <a:lnSpc>
                <a:spcPct val="90000"/>
              </a:lnSpc>
            </a:pPr>
            <a:r>
              <a:rPr lang="en-US" sz="1400" dirty="0"/>
              <a:t>21.5 MV/m</a:t>
            </a:r>
          </a:p>
        </p:txBody>
      </p:sp>
      <p:cxnSp>
        <p:nvCxnSpPr>
          <p:cNvPr id="10" name="Straight Arrow Connector 9"/>
          <p:cNvCxnSpPr/>
          <p:nvPr/>
        </p:nvCxnSpPr>
        <p:spPr>
          <a:xfrm>
            <a:off x="8603673" y="2251364"/>
            <a:ext cx="260927" cy="200891"/>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1289978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988" y="146928"/>
            <a:ext cx="8636290" cy="484748"/>
          </a:xfrm>
        </p:spPr>
        <p:txBody>
          <a:bodyPr/>
          <a:lstStyle/>
          <a:p>
            <a:r>
              <a:rPr lang="en-US" dirty="0"/>
              <a:t>SRF quality assurance program</a:t>
            </a:r>
          </a:p>
        </p:txBody>
      </p:sp>
      <p:sp>
        <p:nvSpPr>
          <p:cNvPr id="3" name="Content Placeholder 2"/>
          <p:cNvSpPr>
            <a:spLocks noGrp="1"/>
          </p:cNvSpPr>
          <p:nvPr>
            <p:ph idx="1"/>
          </p:nvPr>
        </p:nvSpPr>
        <p:spPr>
          <a:xfrm>
            <a:off x="167338" y="898511"/>
            <a:ext cx="5325410" cy="2387050"/>
          </a:xfrm>
        </p:spPr>
        <p:txBody>
          <a:bodyPr/>
          <a:lstStyle/>
          <a:p>
            <a:r>
              <a:rPr lang="en-US" dirty="0">
                <a:latin typeface="Arial Narrow" panose="020B0606020202030204" pitchFamily="34" charset="0"/>
              </a:rPr>
              <a:t>Cavity for evaluation of processes</a:t>
            </a:r>
          </a:p>
          <a:p>
            <a:pPr lvl="1"/>
            <a:r>
              <a:rPr lang="en-US" sz="1800" dirty="0">
                <a:latin typeface="Arial Narrow" panose="020B0606020202030204" pitchFamily="34" charset="0"/>
              </a:rPr>
              <a:t>Demountable samples at iris, side wall and equator</a:t>
            </a:r>
          </a:p>
          <a:p>
            <a:pPr lvl="1"/>
            <a:r>
              <a:rPr lang="en-US" sz="1800" dirty="0">
                <a:latin typeface="Arial Narrow" panose="020B0606020202030204" pitchFamily="34" charset="0"/>
              </a:rPr>
              <a:t>Evaluation of cleaning process</a:t>
            </a:r>
          </a:p>
          <a:p>
            <a:pPr lvl="1"/>
            <a:r>
              <a:rPr lang="en-US" sz="1800" dirty="0">
                <a:latin typeface="Arial Narrow" panose="020B0606020202030204" pitchFamily="34" charset="0"/>
              </a:rPr>
              <a:t>Evaluation of effectiveness of plasma processing </a:t>
            </a:r>
          </a:p>
          <a:p>
            <a:pPr lvl="1"/>
            <a:endParaRPr lang="en-US" sz="1800" dirty="0">
              <a:latin typeface="Arial Narrow" panose="020B0606020202030204" pitchFamily="34" charset="0"/>
            </a:endParaRPr>
          </a:p>
        </p:txBody>
      </p:sp>
      <p:pic>
        <p:nvPicPr>
          <p:cNvPr id="2050" name="Picture 2" descr="C:\Users\6sk\Desktop\SP_2017\Presentation\AAC\ref\pics\2017-02-08 13.44.5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612" t="11874" r="13247" b="20416"/>
          <a:stretch/>
        </p:blipFill>
        <p:spPr bwMode="auto">
          <a:xfrm>
            <a:off x="5234921" y="1177636"/>
            <a:ext cx="3319977" cy="1828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1" name="Picture 3" descr="C:\Users\6sk\Desktop\SP_2017\Presentation\AAC\ref\pics\2017-02-08 13.42.4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947" t="14592" r="26123"/>
          <a:stretch/>
        </p:blipFill>
        <p:spPr bwMode="auto">
          <a:xfrm>
            <a:off x="7319475" y="0"/>
            <a:ext cx="1824525" cy="1828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2" descr="H:\2015-07-21 16-35-42.08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5669" y="2946861"/>
            <a:ext cx="3177309" cy="17872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bwMode="auto">
          <a:xfrm>
            <a:off x="160988" y="2592423"/>
            <a:ext cx="5900376" cy="24534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sz="16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latin typeface="Arial Narrow" panose="020B0606020202030204" pitchFamily="34" charset="0"/>
              </a:rPr>
              <a:t>Evaluation of particulate generation</a:t>
            </a:r>
          </a:p>
          <a:p>
            <a:pPr lvl="1"/>
            <a:r>
              <a:rPr lang="en-US" sz="1800" dirty="0">
                <a:latin typeface="Arial Narrow" panose="020B0606020202030204" pitchFamily="34" charset="0"/>
              </a:rPr>
              <a:t>Valve qualification before installation</a:t>
            </a:r>
          </a:p>
          <a:p>
            <a:pPr lvl="1"/>
            <a:r>
              <a:rPr lang="en-US" sz="1800" dirty="0">
                <a:latin typeface="Arial Narrow" panose="020B0606020202030204" pitchFamily="34" charset="0"/>
              </a:rPr>
              <a:t>Cleaning process evaluation</a:t>
            </a:r>
          </a:p>
          <a:p>
            <a:pPr lvl="1"/>
            <a:r>
              <a:rPr lang="en-US" sz="1800" dirty="0">
                <a:latin typeface="Arial Narrow" panose="020B0606020202030204" pitchFamily="34" charset="0"/>
              </a:rPr>
              <a:t>Pumping and venting process evaluation</a:t>
            </a:r>
          </a:p>
          <a:p>
            <a:pPr lvl="1"/>
            <a:r>
              <a:rPr lang="en-US" sz="1800" dirty="0">
                <a:latin typeface="Arial Narrow" panose="020B0606020202030204" pitchFamily="34" charset="0"/>
              </a:rPr>
              <a:t>Particulate control during beamline work for cryomodules</a:t>
            </a:r>
          </a:p>
        </p:txBody>
      </p:sp>
      <p:pic>
        <p:nvPicPr>
          <p:cNvPr id="10"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246" t="9091" r="3488"/>
          <a:stretch/>
        </p:blipFill>
        <p:spPr bwMode="auto">
          <a:xfrm>
            <a:off x="4278689" y="5022273"/>
            <a:ext cx="2304506"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820" t="6336" r="5062"/>
          <a:stretch/>
        </p:blipFill>
        <p:spPr bwMode="auto">
          <a:xfrm>
            <a:off x="2126681" y="4966855"/>
            <a:ext cx="2262840" cy="1884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7"/>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6336" r="5685"/>
          <a:stretch/>
        </p:blipFill>
        <p:spPr bwMode="auto">
          <a:xfrm>
            <a:off x="2" y="4966855"/>
            <a:ext cx="2251365" cy="1884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45310" y="4770666"/>
            <a:ext cx="684611" cy="258532"/>
          </a:xfrm>
          <a:prstGeom prst="rect">
            <a:avLst/>
          </a:prstGeom>
          <a:noFill/>
        </p:spPr>
        <p:txBody>
          <a:bodyPr wrap="none" rtlCol="0">
            <a:spAutoFit/>
          </a:bodyPr>
          <a:lstStyle/>
          <a:p>
            <a:pPr algn="ctr">
              <a:lnSpc>
                <a:spcPct val="90000"/>
              </a:lnSpc>
            </a:pPr>
            <a:r>
              <a:rPr lang="en-US" sz="1200" dirty="0"/>
              <a:t>Valve 1</a:t>
            </a:r>
          </a:p>
        </p:txBody>
      </p:sp>
      <p:sp>
        <p:nvSpPr>
          <p:cNvPr id="14" name="TextBox 13"/>
          <p:cNvSpPr txBox="1"/>
          <p:nvPr/>
        </p:nvSpPr>
        <p:spPr>
          <a:xfrm>
            <a:off x="3174882" y="4770666"/>
            <a:ext cx="684611" cy="258532"/>
          </a:xfrm>
          <a:prstGeom prst="rect">
            <a:avLst/>
          </a:prstGeom>
          <a:noFill/>
        </p:spPr>
        <p:txBody>
          <a:bodyPr wrap="none" rtlCol="0">
            <a:spAutoFit/>
          </a:bodyPr>
          <a:lstStyle/>
          <a:p>
            <a:pPr algn="ctr">
              <a:lnSpc>
                <a:spcPct val="90000"/>
              </a:lnSpc>
            </a:pPr>
            <a:r>
              <a:rPr lang="en-US" sz="1200" dirty="0"/>
              <a:t>Valve 2</a:t>
            </a:r>
          </a:p>
        </p:txBody>
      </p:sp>
      <p:sp>
        <p:nvSpPr>
          <p:cNvPr id="15" name="TextBox 14"/>
          <p:cNvSpPr txBox="1"/>
          <p:nvPr/>
        </p:nvSpPr>
        <p:spPr>
          <a:xfrm>
            <a:off x="5011208" y="4770666"/>
            <a:ext cx="684611" cy="258532"/>
          </a:xfrm>
          <a:prstGeom prst="rect">
            <a:avLst/>
          </a:prstGeom>
          <a:noFill/>
        </p:spPr>
        <p:txBody>
          <a:bodyPr wrap="none" rtlCol="0">
            <a:spAutoFit/>
          </a:bodyPr>
          <a:lstStyle/>
          <a:p>
            <a:pPr algn="ctr">
              <a:lnSpc>
                <a:spcPct val="90000"/>
              </a:lnSpc>
            </a:pPr>
            <a:r>
              <a:rPr lang="en-US" sz="1200" dirty="0"/>
              <a:t>Valve 3</a:t>
            </a:r>
          </a:p>
        </p:txBody>
      </p:sp>
      <p:pic>
        <p:nvPicPr>
          <p:cNvPr id="7" name="Picture 2" descr="C:\Users\jm6\Desktop\M3_01.t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76268" y="4783266"/>
            <a:ext cx="2521718" cy="1891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9306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SRF R&amp;D: Variable coupler for VTA test</a:t>
            </a:r>
          </a:p>
        </p:txBody>
      </p:sp>
      <p:sp>
        <p:nvSpPr>
          <p:cNvPr id="3" name="Content Placeholder 2"/>
          <p:cNvSpPr>
            <a:spLocks noGrp="1"/>
          </p:cNvSpPr>
          <p:nvPr>
            <p:ph idx="1"/>
          </p:nvPr>
        </p:nvSpPr>
        <p:spPr>
          <a:xfrm>
            <a:off x="183387" y="1064956"/>
            <a:ext cx="4496563" cy="5306980"/>
          </a:xfrm>
        </p:spPr>
        <p:txBody>
          <a:bodyPr/>
          <a:lstStyle/>
          <a:p>
            <a:r>
              <a:rPr lang="en-US" dirty="0">
                <a:latin typeface="Arial Narrow" panose="020B0606020202030204" pitchFamily="34" charset="0"/>
              </a:rPr>
              <a:t>Objectives</a:t>
            </a:r>
          </a:p>
          <a:p>
            <a:pPr lvl="1"/>
            <a:r>
              <a:rPr lang="en-US" dirty="0">
                <a:latin typeface="Arial Narrow" panose="020B0606020202030204" pitchFamily="34" charset="0"/>
              </a:rPr>
              <a:t>Large dynamic range (30-35 dB): Enable plasma processing in the vertical test configuration</a:t>
            </a:r>
          </a:p>
          <a:p>
            <a:pPr lvl="1"/>
            <a:r>
              <a:rPr lang="en-US" dirty="0">
                <a:latin typeface="Arial Narrow" panose="020B0606020202030204" pitchFamily="34" charset="0"/>
              </a:rPr>
              <a:t>Robust and precise control of </a:t>
            </a:r>
            <a:r>
              <a:rPr lang="en-US" dirty="0" err="1">
                <a:latin typeface="Arial Narrow" panose="020B0606020202030204" pitchFamily="34" charset="0"/>
              </a:rPr>
              <a:t>Q</a:t>
            </a:r>
            <a:r>
              <a:rPr lang="en-US" baseline="-25000" dirty="0" err="1">
                <a:latin typeface="Arial Narrow" panose="020B0606020202030204" pitchFamily="34" charset="0"/>
              </a:rPr>
              <a:t>ex</a:t>
            </a:r>
            <a:r>
              <a:rPr lang="en-US" dirty="0">
                <a:latin typeface="Arial Narrow" panose="020B0606020202030204" pitchFamily="34" charset="0"/>
              </a:rPr>
              <a:t> of input coupler: Provide better matching condition for accuracy during vertical test</a:t>
            </a:r>
          </a:p>
          <a:p>
            <a:r>
              <a:rPr lang="en-US" dirty="0">
                <a:latin typeface="Arial Narrow" panose="020B0606020202030204" pitchFamily="34" charset="0"/>
              </a:rPr>
              <a:t>Bench test was successfully completed</a:t>
            </a:r>
          </a:p>
          <a:p>
            <a:pPr lvl="1"/>
            <a:r>
              <a:rPr lang="en-US" dirty="0">
                <a:latin typeface="Arial Narrow" panose="020B0606020202030204" pitchFamily="34" charset="0"/>
              </a:rPr>
              <a:t>30 dB dynamic range has been achieved</a:t>
            </a:r>
          </a:p>
          <a:p>
            <a:pPr lvl="1"/>
            <a:r>
              <a:rPr lang="en-US" dirty="0">
                <a:latin typeface="Arial Narrow" panose="020B0606020202030204" pitchFamily="34" charset="0"/>
              </a:rPr>
              <a:t>Plasma ignition technique in each cell was developed and demonstrated for vertical test configuration</a:t>
            </a:r>
          </a:p>
        </p:txBody>
      </p:sp>
      <p:pic>
        <p:nvPicPr>
          <p:cNvPr id="1026" name="Picture 2" descr="C:\Users\6sk\Desktop\SP_2017\Presentation\AAC\ref\pics\2017-02-08 15.58.40.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26929" t="27341" r="32696" b="17332"/>
          <a:stretch/>
        </p:blipFill>
        <p:spPr bwMode="auto">
          <a:xfrm rot="5400000">
            <a:off x="3803598" y="2385412"/>
            <a:ext cx="4572000" cy="35242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7" name="Picture 3" descr="C:\Users\6sk\Desktop\SP_2017\Presentation\AAC\ref\pics\2017-02-08 15.58.33.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t="25833" r="21688" b="17667"/>
          <a:stretch/>
        </p:blipFill>
        <p:spPr bwMode="auto">
          <a:xfrm rot="5400000">
            <a:off x="6668852" y="1192009"/>
            <a:ext cx="3299463" cy="13390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803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Collaboration R&amp;D for LCLS-II cavities </a:t>
            </a:r>
          </a:p>
        </p:txBody>
      </p:sp>
      <p:sp>
        <p:nvSpPr>
          <p:cNvPr id="3" name="Content Placeholder 2"/>
          <p:cNvSpPr>
            <a:spLocks noGrp="1"/>
          </p:cNvSpPr>
          <p:nvPr>
            <p:ph idx="1"/>
          </p:nvPr>
        </p:nvSpPr>
        <p:spPr>
          <a:xfrm>
            <a:off x="0" y="784860"/>
            <a:ext cx="9106164" cy="3104837"/>
          </a:xfrm>
        </p:spPr>
        <p:txBody>
          <a:bodyPr/>
          <a:lstStyle/>
          <a:p>
            <a:r>
              <a:rPr lang="en-US" dirty="0">
                <a:latin typeface="Arial Narrow" panose="020B0606020202030204" pitchFamily="34" charset="0"/>
              </a:rPr>
              <a:t>DOE encouraged ORNL to help adapting the plasma processing technique to other important accelerator projects in its portfolio</a:t>
            </a:r>
          </a:p>
          <a:p>
            <a:pPr lvl="1"/>
            <a:r>
              <a:rPr lang="en-US" dirty="0">
                <a:latin typeface="Arial Narrow" panose="020B0606020202030204" pitchFamily="34" charset="0"/>
              </a:rPr>
              <a:t>The project ‘In-situ plasma processing R&amp;D for LCLS-II cryomodule’ (collaboration between ORNL, FNAL and SLAC) started in FY17</a:t>
            </a:r>
          </a:p>
          <a:p>
            <a:pPr lvl="1"/>
            <a:r>
              <a:rPr lang="en-US" dirty="0">
                <a:latin typeface="Arial Narrow" panose="020B0606020202030204" pitchFamily="34" charset="0"/>
              </a:rPr>
              <a:t>ORNL contributions</a:t>
            </a:r>
          </a:p>
          <a:p>
            <a:pPr lvl="2"/>
            <a:r>
              <a:rPr lang="en-US" dirty="0">
                <a:latin typeface="Arial Narrow" panose="020B0606020202030204" pitchFamily="34" charset="0"/>
              </a:rPr>
              <a:t>Characterize the effect of plasma processing with reactive oxygen on nitrogen-doped niobium samples</a:t>
            </a:r>
          </a:p>
          <a:p>
            <a:pPr lvl="2"/>
            <a:r>
              <a:rPr lang="en-US" dirty="0">
                <a:latin typeface="Arial Narrow" panose="020B0606020202030204" pitchFamily="34" charset="0"/>
              </a:rPr>
              <a:t>Provide supporting role to partner labs regarding plasma generation in LCLS-II type cavities</a:t>
            </a:r>
          </a:p>
        </p:txBody>
      </p:sp>
      <p:pic>
        <p:nvPicPr>
          <p:cNvPr id="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1772" y="3889697"/>
            <a:ext cx="3656468" cy="2651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968240" y="3959365"/>
            <a:ext cx="3025140" cy="1089529"/>
          </a:xfrm>
          <a:prstGeom prst="rect">
            <a:avLst/>
          </a:prstGeom>
          <a:noFill/>
        </p:spPr>
        <p:txBody>
          <a:bodyPr wrap="square" rtlCol="0">
            <a:spAutoFit/>
          </a:bodyPr>
          <a:lstStyle/>
          <a:p>
            <a:pPr>
              <a:lnSpc>
                <a:spcPct val="90000"/>
              </a:lnSpc>
            </a:pPr>
            <a:r>
              <a:rPr lang="en-US" dirty="0">
                <a:latin typeface="Arial Narrow" panose="020B0606020202030204" pitchFamily="34" charset="0"/>
              </a:rPr>
              <a:t>Applied the modeling tool* developed for the ignition of the SNS cavities to 9-cell LCLS-II cavity </a:t>
            </a:r>
          </a:p>
        </p:txBody>
      </p:sp>
      <p:sp>
        <p:nvSpPr>
          <p:cNvPr id="8" name="Rectangle 7"/>
          <p:cNvSpPr/>
          <p:nvPr/>
        </p:nvSpPr>
        <p:spPr>
          <a:xfrm>
            <a:off x="5666740" y="5362772"/>
            <a:ext cx="3162019" cy="738664"/>
          </a:xfrm>
          <a:prstGeom prst="rect">
            <a:avLst/>
          </a:prstGeom>
        </p:spPr>
        <p:txBody>
          <a:bodyPr wrap="square">
            <a:spAutoFit/>
          </a:bodyPr>
          <a:lstStyle/>
          <a:p>
            <a:r>
              <a:rPr lang="en-US" sz="1050" dirty="0">
                <a:latin typeface="Arial Narrow" panose="020B0606020202030204" pitchFamily="34" charset="0"/>
              </a:rPr>
              <a:t>*M. Doleans, "Ignition and monitoring technique for plasma processing of </a:t>
            </a:r>
            <a:r>
              <a:rPr lang="en-US" sz="1050" dirty="0" err="1">
                <a:latin typeface="Arial Narrow" panose="020B0606020202030204" pitchFamily="34" charset="0"/>
              </a:rPr>
              <a:t>multicell</a:t>
            </a:r>
            <a:r>
              <a:rPr lang="en-US" sz="1050" dirty="0">
                <a:latin typeface="Arial Narrow" panose="020B0606020202030204" pitchFamily="34" charset="0"/>
              </a:rPr>
              <a:t> superconducting radio-frequency cavities." Journal of Applied Physics 120(24), 243301 (December 2016) </a:t>
            </a:r>
            <a:r>
              <a:rPr lang="en-US" sz="900" dirty="0">
                <a:latin typeface="Arial Narrow" panose="020B0606020202030204" pitchFamily="34" charset="0"/>
                <a:hlinkClick r:id="rId3"/>
              </a:rPr>
              <a:t>http://dx.doi.org/10.1063/1.4972838</a:t>
            </a:r>
            <a:endParaRPr lang="en-US" sz="1050" dirty="0">
              <a:latin typeface="Arial Narrow" panose="020B0606020202030204" pitchFamily="34" charset="0"/>
            </a:endParaRPr>
          </a:p>
        </p:txBody>
      </p:sp>
    </p:spTree>
    <p:extLst>
      <p:ext uri="{BB962C8B-B14F-4D97-AF65-F5344CB8AC3E}">
        <p14:creationId xmlns:p14="http://schemas.microsoft.com/office/powerpoint/2010/main" val="5985319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228877" y="1030779"/>
            <a:ext cx="8642640" cy="4195415"/>
          </a:xfrm>
        </p:spPr>
        <p:txBody>
          <a:bodyPr/>
          <a:lstStyle/>
          <a:p>
            <a:r>
              <a:rPr lang="en-US" dirty="0">
                <a:latin typeface="Arial Narrow" panose="020B0606020202030204" pitchFamily="34" charset="0"/>
              </a:rPr>
              <a:t>The SCL and CHL are operating reliably</a:t>
            </a:r>
          </a:p>
          <a:p>
            <a:r>
              <a:rPr lang="en-US" dirty="0">
                <a:latin typeface="Arial Narrow" panose="020B0606020202030204" pitchFamily="34" charset="0"/>
              </a:rPr>
              <a:t>Active efforts are in-place for SRF cavity performance recovery, improvement and long-term sustainability</a:t>
            </a:r>
          </a:p>
          <a:p>
            <a:pPr lvl="1"/>
            <a:r>
              <a:rPr lang="en-US" dirty="0">
                <a:latin typeface="Arial Narrow" panose="020B0606020202030204" pitchFamily="34" charset="0"/>
              </a:rPr>
              <a:t>Linac output energy is increasing toward to 1-GeV operation</a:t>
            </a:r>
          </a:p>
          <a:p>
            <a:pPr lvl="1"/>
            <a:r>
              <a:rPr lang="en-US" dirty="0">
                <a:latin typeface="Arial Narrow" panose="020B0606020202030204" pitchFamily="34" charset="0"/>
              </a:rPr>
              <a:t>Critical spare components are under development</a:t>
            </a:r>
          </a:p>
          <a:p>
            <a:r>
              <a:rPr lang="en-US" dirty="0">
                <a:latin typeface="Arial Narrow" panose="020B0606020202030204" pitchFamily="34" charset="0"/>
              </a:rPr>
              <a:t>SRF activities and facility developments are ongoing in support of maintenance, improvement and upgrade project</a:t>
            </a:r>
          </a:p>
          <a:p>
            <a:endParaRPr lang="en-US" dirty="0">
              <a:latin typeface="Arial Narrow" panose="020B0606020202030204" pitchFamily="34" charset="0"/>
            </a:endParaRPr>
          </a:p>
        </p:txBody>
      </p:sp>
    </p:spTree>
    <p:extLst>
      <p:ext uri="{BB962C8B-B14F-4D97-AF65-F5344CB8AC3E}">
        <p14:creationId xmlns:p14="http://schemas.microsoft.com/office/powerpoint/2010/main" val="6428046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533" y="2934462"/>
            <a:ext cx="8636290" cy="484748"/>
          </a:xfrm>
        </p:spPr>
        <p:txBody>
          <a:bodyPr/>
          <a:lstStyle/>
          <a:p>
            <a:pPr algn="ctr"/>
            <a:r>
              <a:rPr lang="en-US" dirty="0"/>
              <a:t>Backup slides</a:t>
            </a:r>
          </a:p>
        </p:txBody>
      </p:sp>
    </p:spTree>
    <p:extLst>
      <p:ext uri="{BB962C8B-B14F-4D97-AF65-F5344CB8AC3E}">
        <p14:creationId xmlns:p14="http://schemas.microsoft.com/office/powerpoint/2010/main" val="42107212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6459" y="1524004"/>
            <a:ext cx="4023360" cy="1227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833" y="1524005"/>
            <a:ext cx="4023360" cy="1227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99433" y="236982"/>
            <a:ext cx="8636290" cy="877163"/>
          </a:xfrm>
        </p:spPr>
        <p:txBody>
          <a:bodyPr/>
          <a:lstStyle/>
          <a:p>
            <a:r>
              <a:rPr lang="en-US" dirty="0"/>
              <a:t>Radiation waveforms from field emission and multipacting</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268" y="2639285"/>
            <a:ext cx="41148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7577" y="2639285"/>
            <a:ext cx="41148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464754" y="2297653"/>
            <a:ext cx="2085827" cy="286232"/>
          </a:xfrm>
          <a:prstGeom prst="rect">
            <a:avLst/>
          </a:prstGeom>
          <a:noFill/>
        </p:spPr>
        <p:txBody>
          <a:bodyPr wrap="none" rtlCol="0">
            <a:spAutoFit/>
          </a:bodyPr>
          <a:lstStyle/>
          <a:p>
            <a:pPr algn="ctr">
              <a:lnSpc>
                <a:spcPct val="90000"/>
              </a:lnSpc>
            </a:pPr>
            <a:r>
              <a:rPr lang="en-US" sz="1400" dirty="0"/>
              <a:t>Cavity field in open loop</a:t>
            </a:r>
          </a:p>
        </p:txBody>
      </p:sp>
      <p:sp>
        <p:nvSpPr>
          <p:cNvPr id="10" name="TextBox 9"/>
          <p:cNvSpPr txBox="1"/>
          <p:nvPr/>
        </p:nvSpPr>
        <p:spPr>
          <a:xfrm>
            <a:off x="5995190" y="2279237"/>
            <a:ext cx="2085827" cy="286232"/>
          </a:xfrm>
          <a:prstGeom prst="rect">
            <a:avLst/>
          </a:prstGeom>
          <a:noFill/>
        </p:spPr>
        <p:txBody>
          <a:bodyPr wrap="none" rtlCol="0">
            <a:spAutoFit/>
          </a:bodyPr>
          <a:lstStyle/>
          <a:p>
            <a:pPr algn="ctr">
              <a:lnSpc>
                <a:spcPct val="90000"/>
              </a:lnSpc>
            </a:pPr>
            <a:r>
              <a:rPr lang="en-US" sz="1400" dirty="0"/>
              <a:t>Cavity field in open loop</a:t>
            </a:r>
          </a:p>
        </p:txBody>
      </p:sp>
      <p:sp>
        <p:nvSpPr>
          <p:cNvPr id="11" name="TextBox 10"/>
          <p:cNvSpPr txBox="1"/>
          <p:nvPr/>
        </p:nvSpPr>
        <p:spPr>
          <a:xfrm>
            <a:off x="1774938" y="1223927"/>
            <a:ext cx="1659430" cy="341632"/>
          </a:xfrm>
          <a:prstGeom prst="rect">
            <a:avLst/>
          </a:prstGeom>
          <a:noFill/>
        </p:spPr>
        <p:txBody>
          <a:bodyPr wrap="none" rtlCol="0">
            <a:spAutoFit/>
          </a:bodyPr>
          <a:lstStyle/>
          <a:p>
            <a:pPr algn="ctr">
              <a:lnSpc>
                <a:spcPct val="90000"/>
              </a:lnSpc>
            </a:pPr>
            <a:r>
              <a:rPr lang="en-US" dirty="0"/>
              <a:t>Field emission</a:t>
            </a:r>
          </a:p>
        </p:txBody>
      </p:sp>
      <p:sp>
        <p:nvSpPr>
          <p:cNvPr id="12" name="TextBox 11"/>
          <p:cNvSpPr txBox="1"/>
          <p:nvPr/>
        </p:nvSpPr>
        <p:spPr>
          <a:xfrm>
            <a:off x="6378715" y="1223927"/>
            <a:ext cx="1415773" cy="341632"/>
          </a:xfrm>
          <a:prstGeom prst="rect">
            <a:avLst/>
          </a:prstGeom>
          <a:noFill/>
        </p:spPr>
        <p:txBody>
          <a:bodyPr wrap="none" rtlCol="0">
            <a:spAutoFit/>
          </a:bodyPr>
          <a:lstStyle/>
          <a:p>
            <a:pPr algn="ctr">
              <a:lnSpc>
                <a:spcPct val="90000"/>
              </a:lnSpc>
            </a:pPr>
            <a:r>
              <a:rPr lang="en-US" dirty="0"/>
              <a:t>Multipacting</a:t>
            </a:r>
          </a:p>
        </p:txBody>
      </p:sp>
      <p:sp>
        <p:nvSpPr>
          <p:cNvPr id="5" name="TextBox 4"/>
          <p:cNvSpPr txBox="1"/>
          <p:nvPr/>
        </p:nvSpPr>
        <p:spPr>
          <a:xfrm>
            <a:off x="2080118" y="5839685"/>
            <a:ext cx="1049069" cy="313932"/>
          </a:xfrm>
          <a:prstGeom prst="rect">
            <a:avLst/>
          </a:prstGeom>
          <a:noFill/>
        </p:spPr>
        <p:txBody>
          <a:bodyPr wrap="none" rtlCol="0">
            <a:spAutoFit/>
          </a:bodyPr>
          <a:lstStyle/>
          <a:p>
            <a:pPr algn="ctr">
              <a:lnSpc>
                <a:spcPct val="90000"/>
              </a:lnSpc>
            </a:pPr>
            <a:r>
              <a:rPr lang="en-US" sz="1600" dirty="0"/>
              <a:t>Time (</a:t>
            </a:r>
            <a:r>
              <a:rPr lang="en-US" sz="1600" dirty="0">
                <a:sym typeface="Symbol"/>
              </a:rPr>
              <a:t>s)</a:t>
            </a:r>
            <a:endParaRPr lang="en-US" sz="1600" dirty="0"/>
          </a:p>
        </p:txBody>
      </p:sp>
      <p:sp>
        <p:nvSpPr>
          <p:cNvPr id="14" name="TextBox 13"/>
          <p:cNvSpPr txBox="1"/>
          <p:nvPr/>
        </p:nvSpPr>
        <p:spPr>
          <a:xfrm rot="16200000">
            <a:off x="-719110" y="3971979"/>
            <a:ext cx="2020105" cy="313932"/>
          </a:xfrm>
          <a:prstGeom prst="rect">
            <a:avLst/>
          </a:prstGeom>
          <a:noFill/>
        </p:spPr>
        <p:txBody>
          <a:bodyPr wrap="none" rtlCol="0">
            <a:spAutoFit/>
          </a:bodyPr>
          <a:lstStyle/>
          <a:p>
            <a:pPr algn="ctr">
              <a:lnSpc>
                <a:spcPct val="90000"/>
              </a:lnSpc>
            </a:pPr>
            <a:r>
              <a:rPr lang="en-US" sz="1600" dirty="0"/>
              <a:t>Radiation (arb. Unit)</a:t>
            </a:r>
          </a:p>
        </p:txBody>
      </p:sp>
      <p:sp>
        <p:nvSpPr>
          <p:cNvPr id="15" name="TextBox 14"/>
          <p:cNvSpPr txBox="1"/>
          <p:nvPr/>
        </p:nvSpPr>
        <p:spPr>
          <a:xfrm rot="16200000">
            <a:off x="3711982" y="3971979"/>
            <a:ext cx="2020105" cy="313932"/>
          </a:xfrm>
          <a:prstGeom prst="rect">
            <a:avLst/>
          </a:prstGeom>
          <a:noFill/>
        </p:spPr>
        <p:txBody>
          <a:bodyPr wrap="none" rtlCol="0">
            <a:spAutoFit/>
          </a:bodyPr>
          <a:lstStyle/>
          <a:p>
            <a:pPr algn="ctr">
              <a:lnSpc>
                <a:spcPct val="90000"/>
              </a:lnSpc>
            </a:pPr>
            <a:r>
              <a:rPr lang="en-US" sz="1600" dirty="0"/>
              <a:t>Radiation (arb. Unit)</a:t>
            </a:r>
          </a:p>
        </p:txBody>
      </p:sp>
      <p:sp>
        <p:nvSpPr>
          <p:cNvPr id="16" name="TextBox 15"/>
          <p:cNvSpPr txBox="1"/>
          <p:nvPr/>
        </p:nvSpPr>
        <p:spPr>
          <a:xfrm>
            <a:off x="6513568" y="5839685"/>
            <a:ext cx="1049069" cy="313932"/>
          </a:xfrm>
          <a:prstGeom prst="rect">
            <a:avLst/>
          </a:prstGeom>
          <a:noFill/>
        </p:spPr>
        <p:txBody>
          <a:bodyPr wrap="none" rtlCol="0">
            <a:spAutoFit/>
          </a:bodyPr>
          <a:lstStyle/>
          <a:p>
            <a:pPr algn="ctr">
              <a:lnSpc>
                <a:spcPct val="90000"/>
              </a:lnSpc>
            </a:pPr>
            <a:r>
              <a:rPr lang="en-US" sz="1600" dirty="0"/>
              <a:t>Time (</a:t>
            </a:r>
            <a:r>
              <a:rPr lang="en-US" sz="1600" dirty="0">
                <a:sym typeface="Symbol"/>
              </a:rPr>
              <a:t>s)</a:t>
            </a:r>
            <a:endParaRPr lang="en-US" sz="1600" dirty="0"/>
          </a:p>
        </p:txBody>
      </p:sp>
    </p:spTree>
    <p:extLst>
      <p:ext uri="{BB962C8B-B14F-4D97-AF65-F5344CB8AC3E}">
        <p14:creationId xmlns:p14="http://schemas.microsoft.com/office/powerpoint/2010/main" val="11480574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398" y="64914"/>
            <a:ext cx="8636290" cy="877163"/>
          </a:xfrm>
        </p:spPr>
        <p:txBody>
          <a:bodyPr/>
          <a:lstStyle/>
          <a:p>
            <a:r>
              <a:rPr lang="en-US" dirty="0"/>
              <a:t>Hot spot example 1: meta-stable condition at the same gradient</a:t>
            </a:r>
          </a:p>
        </p:txBody>
      </p:sp>
      <p:sp>
        <p:nvSpPr>
          <p:cNvPr id="4" name="Content Placeholder 2"/>
          <p:cNvSpPr>
            <a:spLocks noGrp="1"/>
          </p:cNvSpPr>
          <p:nvPr>
            <p:ph idx="1"/>
          </p:nvPr>
        </p:nvSpPr>
        <p:spPr>
          <a:xfrm>
            <a:off x="135194" y="5387077"/>
            <a:ext cx="8915402" cy="1000274"/>
          </a:xfrm>
        </p:spPr>
        <p:txBody>
          <a:bodyPr/>
          <a:lstStyle/>
          <a:p>
            <a:r>
              <a:rPr lang="en-US" sz="2000" dirty="0">
                <a:latin typeface="Arial Narrow" panose="020B0606020202030204" pitchFamily="34" charset="0"/>
              </a:rPr>
              <a:t>Some part in the end group (must be very low field region) must be normal conducting but still operable</a:t>
            </a:r>
          </a:p>
          <a:p>
            <a:pPr>
              <a:spcBef>
                <a:spcPts val="600"/>
              </a:spcBef>
            </a:pPr>
            <a:r>
              <a:rPr lang="en-US" sz="2000" dirty="0">
                <a:latin typeface="Arial Narrow" panose="020B0606020202030204" pitchFamily="34" charset="0"/>
              </a:rPr>
              <a:t>Additional cryogenic load at 2K is about 50W more from one cavity (would be 800W in CW)</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195" y="942077"/>
            <a:ext cx="8734697"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183445" y="1323077"/>
            <a:ext cx="4378122" cy="369332"/>
          </a:xfrm>
          <a:prstGeom prst="rect">
            <a:avLst/>
          </a:prstGeom>
          <a:noFill/>
        </p:spPr>
        <p:txBody>
          <a:bodyPr wrap="none" rtlCol="0">
            <a:spAutoFit/>
          </a:bodyPr>
          <a:lstStyle/>
          <a:p>
            <a:r>
              <a:rPr lang="en-US" b="1" dirty="0">
                <a:solidFill>
                  <a:srgbClr val="FF0000"/>
                </a:solidFill>
              </a:rPr>
              <a:t>JT valve position (10% more: 50-60 W)</a:t>
            </a:r>
          </a:p>
        </p:txBody>
      </p:sp>
      <p:sp>
        <p:nvSpPr>
          <p:cNvPr id="7" name="TextBox 6"/>
          <p:cNvSpPr txBox="1"/>
          <p:nvPr/>
        </p:nvSpPr>
        <p:spPr>
          <a:xfrm>
            <a:off x="4409139" y="2242770"/>
            <a:ext cx="1851789" cy="369332"/>
          </a:xfrm>
          <a:prstGeom prst="rect">
            <a:avLst/>
          </a:prstGeom>
          <a:noFill/>
        </p:spPr>
        <p:txBody>
          <a:bodyPr wrap="none" rtlCol="0">
            <a:spAutoFit/>
          </a:bodyPr>
          <a:lstStyle/>
          <a:p>
            <a:r>
              <a:rPr lang="en-US" b="1" dirty="0">
                <a:solidFill>
                  <a:srgbClr val="0000FF"/>
                </a:solidFill>
              </a:rPr>
              <a:t>Cavity gradient</a:t>
            </a:r>
          </a:p>
        </p:txBody>
      </p:sp>
      <p:sp>
        <p:nvSpPr>
          <p:cNvPr id="8" name="TextBox 7"/>
          <p:cNvSpPr txBox="1"/>
          <p:nvPr/>
        </p:nvSpPr>
        <p:spPr>
          <a:xfrm>
            <a:off x="4016001" y="3609077"/>
            <a:ext cx="3198311" cy="646331"/>
          </a:xfrm>
          <a:prstGeom prst="rect">
            <a:avLst/>
          </a:prstGeom>
          <a:noFill/>
        </p:spPr>
        <p:txBody>
          <a:bodyPr wrap="none" rtlCol="0">
            <a:spAutoFit/>
          </a:bodyPr>
          <a:lstStyle/>
          <a:p>
            <a:r>
              <a:rPr lang="en-US" b="1" dirty="0">
                <a:solidFill>
                  <a:schemeClr val="accent3">
                    <a:lumMod val="75000"/>
                  </a:schemeClr>
                </a:solidFill>
              </a:rPr>
              <a:t>Coupler flange temperature</a:t>
            </a:r>
          </a:p>
          <a:p>
            <a:r>
              <a:rPr lang="en-US" b="1" dirty="0">
                <a:solidFill>
                  <a:schemeClr val="accent3">
                    <a:lumMod val="75000"/>
                  </a:schemeClr>
                </a:solidFill>
              </a:rPr>
              <a:t>(not hottest spot)</a:t>
            </a:r>
          </a:p>
        </p:txBody>
      </p:sp>
    </p:spTree>
    <p:extLst>
      <p:ext uri="{BB962C8B-B14F-4D97-AF65-F5344CB8AC3E}">
        <p14:creationId xmlns:p14="http://schemas.microsoft.com/office/powerpoint/2010/main" val="17780691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433" y="236982"/>
            <a:ext cx="8636290" cy="484748"/>
          </a:xfrm>
        </p:spPr>
        <p:txBody>
          <a:bodyPr/>
          <a:lstStyle/>
          <a:p>
            <a:r>
              <a:rPr lang="en-US" dirty="0"/>
              <a:t>Hot spot example 2: unstable condition</a:t>
            </a:r>
          </a:p>
        </p:txBody>
      </p:sp>
      <p:sp>
        <p:nvSpPr>
          <p:cNvPr id="4" name="Content Placeholder 2"/>
          <p:cNvSpPr>
            <a:spLocks noGrp="1"/>
          </p:cNvSpPr>
          <p:nvPr>
            <p:ph idx="1"/>
          </p:nvPr>
        </p:nvSpPr>
        <p:spPr>
          <a:xfrm>
            <a:off x="304800" y="5334000"/>
            <a:ext cx="8229600" cy="963036"/>
          </a:xfrm>
        </p:spPr>
        <p:txBody>
          <a:bodyPr/>
          <a:lstStyle/>
          <a:p>
            <a:pPr>
              <a:spcBef>
                <a:spcPts val="0"/>
              </a:spcBef>
            </a:pPr>
            <a:r>
              <a:rPr lang="en-US" sz="2000" dirty="0">
                <a:latin typeface="Arial Narrow" panose="020B0606020202030204" pitchFamily="34" charset="0"/>
              </a:rPr>
              <a:t>Reduce gradient during operation by 0.5-1MV/m due to end group quench</a:t>
            </a:r>
          </a:p>
          <a:p>
            <a:pPr>
              <a:spcBef>
                <a:spcPts val="0"/>
              </a:spcBef>
            </a:pPr>
            <a:r>
              <a:rPr lang="en-US" sz="2000" dirty="0">
                <a:latin typeface="Arial Narrow" panose="020B0606020202030204" pitchFamily="34" charset="0"/>
              </a:rPr>
              <a:t>Cavity still unstable </a:t>
            </a:r>
            <a:r>
              <a:rPr lang="en-US" sz="2000" dirty="0">
                <a:latin typeface="Arial Narrow" panose="020B0606020202030204" pitchFamily="34" charset="0"/>
                <a:sym typeface="Wingdings" panose="05000000000000000000" pitchFamily="2" charset="2"/>
              </a:rPr>
              <a:t> have to wait 10-15 min. for cool-down</a:t>
            </a:r>
            <a:endParaRPr lang="en-US" sz="2000" dirty="0">
              <a:latin typeface="Arial Narrow" panose="020B0606020202030204" pitchFamily="34" charset="0"/>
            </a:endParaRPr>
          </a:p>
        </p:txBody>
      </p:sp>
      <p:pic>
        <p:nvPicPr>
          <p:cNvPr id="5" name="Picture 2" descr="C:\Users\6sk\Desktop\work_2014\snapshot\12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8471344" cy="43709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743200" y="958334"/>
            <a:ext cx="4301177" cy="369332"/>
          </a:xfrm>
          <a:prstGeom prst="rect">
            <a:avLst/>
          </a:prstGeom>
          <a:noFill/>
        </p:spPr>
        <p:txBody>
          <a:bodyPr wrap="none" rtlCol="0">
            <a:spAutoFit/>
          </a:bodyPr>
          <a:lstStyle/>
          <a:p>
            <a:r>
              <a:rPr lang="en-US" b="1" dirty="0">
                <a:solidFill>
                  <a:srgbClr val="FF0000"/>
                </a:solidFill>
              </a:rPr>
              <a:t>JT valve position (10% more 50-60 W)</a:t>
            </a:r>
          </a:p>
        </p:txBody>
      </p:sp>
      <p:sp>
        <p:nvSpPr>
          <p:cNvPr id="7" name="TextBox 6"/>
          <p:cNvSpPr txBox="1"/>
          <p:nvPr/>
        </p:nvSpPr>
        <p:spPr>
          <a:xfrm>
            <a:off x="6381821" y="1702226"/>
            <a:ext cx="1851789" cy="369332"/>
          </a:xfrm>
          <a:prstGeom prst="rect">
            <a:avLst/>
          </a:prstGeom>
          <a:noFill/>
        </p:spPr>
        <p:txBody>
          <a:bodyPr wrap="none" rtlCol="0">
            <a:spAutoFit/>
          </a:bodyPr>
          <a:lstStyle/>
          <a:p>
            <a:r>
              <a:rPr lang="en-US" b="1" dirty="0">
                <a:solidFill>
                  <a:srgbClr val="0000FF"/>
                </a:solidFill>
              </a:rPr>
              <a:t>Cavity gradient</a:t>
            </a:r>
          </a:p>
        </p:txBody>
      </p:sp>
      <p:sp>
        <p:nvSpPr>
          <p:cNvPr id="8" name="TextBox 7"/>
          <p:cNvSpPr txBox="1"/>
          <p:nvPr/>
        </p:nvSpPr>
        <p:spPr>
          <a:xfrm>
            <a:off x="5410200" y="3962400"/>
            <a:ext cx="3198311" cy="646331"/>
          </a:xfrm>
          <a:prstGeom prst="rect">
            <a:avLst/>
          </a:prstGeom>
          <a:noFill/>
        </p:spPr>
        <p:txBody>
          <a:bodyPr wrap="none" rtlCol="0">
            <a:spAutoFit/>
          </a:bodyPr>
          <a:lstStyle/>
          <a:p>
            <a:r>
              <a:rPr lang="en-US" b="1" dirty="0">
                <a:solidFill>
                  <a:schemeClr val="accent3">
                    <a:lumMod val="75000"/>
                  </a:schemeClr>
                </a:solidFill>
              </a:rPr>
              <a:t>Coupler flange temperature</a:t>
            </a:r>
          </a:p>
          <a:p>
            <a:r>
              <a:rPr lang="en-US" b="1" dirty="0">
                <a:solidFill>
                  <a:schemeClr val="accent3">
                    <a:lumMod val="75000"/>
                  </a:schemeClr>
                </a:solidFill>
              </a:rPr>
              <a:t>(not hottest spot)</a:t>
            </a:r>
          </a:p>
        </p:txBody>
      </p:sp>
    </p:spTree>
    <p:extLst>
      <p:ext uri="{BB962C8B-B14F-4D97-AF65-F5344CB8AC3E}">
        <p14:creationId xmlns:p14="http://schemas.microsoft.com/office/powerpoint/2010/main" val="20262541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 Simulation of hot spot in the end group </a:t>
            </a:r>
          </a:p>
        </p:txBody>
      </p:sp>
      <p:pic>
        <p:nvPicPr>
          <p:cNvPr id="2050" name="Picture 2" descr="C:\Users\6sk\Desktop\SP_2016\NIMA\fig_revised\Figure 16.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533" y="1257869"/>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6950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39569" y="2325468"/>
            <a:ext cx="1274708" cy="341632"/>
          </a:xfrm>
          <a:prstGeom prst="rect">
            <a:avLst/>
          </a:prstGeom>
          <a:noFill/>
        </p:spPr>
        <p:txBody>
          <a:bodyPr wrap="none" rtlCol="0">
            <a:spAutoFit/>
          </a:bodyPr>
          <a:lstStyle/>
          <a:p>
            <a:pPr algn="ctr">
              <a:lnSpc>
                <a:spcPct val="90000"/>
              </a:lnSpc>
            </a:pPr>
            <a:r>
              <a:rPr lang="en-US" dirty="0"/>
              <a:t>SNS Linac</a:t>
            </a:r>
          </a:p>
        </p:txBody>
      </p:sp>
      <p:grpSp>
        <p:nvGrpSpPr>
          <p:cNvPr id="64" name="Group 63"/>
          <p:cNvGrpSpPr/>
          <p:nvPr/>
        </p:nvGrpSpPr>
        <p:grpSpPr>
          <a:xfrm>
            <a:off x="0" y="2647342"/>
            <a:ext cx="9126907" cy="651617"/>
            <a:chOff x="0" y="1295400"/>
            <a:chExt cx="9126907" cy="651617"/>
          </a:xfrm>
        </p:grpSpPr>
        <p:pic>
          <p:nvPicPr>
            <p:cNvPr id="6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87" b="64382"/>
            <a:stretch/>
          </p:blipFill>
          <p:spPr bwMode="auto">
            <a:xfrm>
              <a:off x="0" y="1295400"/>
              <a:ext cx="9126907" cy="651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6" name="Rectangle 65"/>
            <p:cNvSpPr/>
            <p:nvPr/>
          </p:nvSpPr>
          <p:spPr>
            <a:xfrm>
              <a:off x="5905500" y="1432560"/>
              <a:ext cx="136245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196185" y="160877"/>
            <a:ext cx="8628678" cy="484748"/>
          </a:xfrm>
        </p:spPr>
        <p:txBody>
          <a:bodyPr/>
          <a:lstStyle/>
          <a:p>
            <a:r>
              <a:rPr lang="en-US" dirty="0"/>
              <a:t>SNS SCL system scope</a:t>
            </a:r>
          </a:p>
        </p:txBody>
      </p:sp>
      <p:pic>
        <p:nvPicPr>
          <p:cNvPr id="3" name="Content Placeholder 23"/>
          <p:cNvPicPr>
            <a:picLocks noChangeAspect="1"/>
          </p:cNvPicPr>
          <p:nvPr/>
        </p:nvPicPr>
        <p:blipFill rotWithShape="1">
          <a:blip r:embed="rId3" cstate="print">
            <a:extLst>
              <a:ext uri="{28A0092B-C50C-407E-A947-70E740481C1C}">
                <a14:useLocalDpi xmlns:a14="http://schemas.microsoft.com/office/drawing/2010/main" val="0"/>
              </a:ext>
            </a:extLst>
          </a:blip>
          <a:srcRect l="31200" t="58018" r="37804" b="25882"/>
          <a:stretch/>
        </p:blipFill>
        <p:spPr>
          <a:xfrm>
            <a:off x="3418315" y="3486966"/>
            <a:ext cx="4666005" cy="1187866"/>
          </a:xfrm>
          <a:prstGeom prst="rect">
            <a:avLst/>
          </a:prstGeom>
        </p:spPr>
      </p:pic>
      <p:grpSp>
        <p:nvGrpSpPr>
          <p:cNvPr id="27" name="Group 26"/>
          <p:cNvGrpSpPr/>
          <p:nvPr/>
        </p:nvGrpSpPr>
        <p:grpSpPr>
          <a:xfrm>
            <a:off x="5871632" y="783215"/>
            <a:ext cx="3212220" cy="2057505"/>
            <a:chOff x="5871632" y="604183"/>
            <a:chExt cx="3212220" cy="2057505"/>
          </a:xfrm>
        </p:grpSpPr>
        <p:sp>
          <p:nvSpPr>
            <p:cNvPr id="28" name="Rectangle 27"/>
            <p:cNvSpPr/>
            <p:nvPr/>
          </p:nvSpPr>
          <p:spPr>
            <a:xfrm>
              <a:off x="5871632" y="2588536"/>
              <a:ext cx="1408176" cy="73152"/>
            </a:xfrm>
            <a:prstGeom prst="rect">
              <a:avLst/>
            </a:prstGeom>
            <a:solidFill>
              <a:schemeClr val="accent4">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67" descr="first new cryomodule slot.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6019" y="604183"/>
              <a:ext cx="243783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p:cNvSpPr txBox="1"/>
            <p:nvPr/>
          </p:nvSpPr>
          <p:spPr>
            <a:xfrm>
              <a:off x="7739365" y="736321"/>
              <a:ext cx="1228221" cy="523220"/>
            </a:xfrm>
            <a:prstGeom prst="rect">
              <a:avLst/>
            </a:prstGeom>
            <a:noFill/>
          </p:spPr>
          <p:txBody>
            <a:bodyPr wrap="none" rtlCol="0">
              <a:spAutoFit/>
            </a:bodyPr>
            <a:lstStyle/>
            <a:p>
              <a:r>
                <a:rPr lang="en-US" sz="1400" b="1" dirty="0">
                  <a:solidFill>
                    <a:schemeClr val="bg1"/>
                  </a:solidFill>
                  <a:effectLst>
                    <a:outerShdw blurRad="38100" dist="38100" dir="2700000" algn="tl">
                      <a:srgbClr val="000000">
                        <a:alpha val="43137"/>
                      </a:srgbClr>
                    </a:outerShdw>
                  </a:effectLst>
                </a:rPr>
                <a:t>Empty slots</a:t>
              </a:r>
            </a:p>
            <a:p>
              <a:r>
                <a:rPr lang="en-US" sz="1400" b="1" dirty="0">
                  <a:solidFill>
                    <a:schemeClr val="bg1"/>
                  </a:solidFill>
                  <a:effectLst>
                    <a:outerShdw blurRad="38100" dist="38100" dir="2700000" algn="tl">
                      <a:srgbClr val="000000">
                        <a:alpha val="43137"/>
                      </a:srgbClr>
                    </a:outerShdw>
                  </a:effectLst>
                </a:rPr>
                <a:t>for upgrade</a:t>
              </a:r>
            </a:p>
          </p:txBody>
        </p:sp>
        <p:cxnSp>
          <p:nvCxnSpPr>
            <p:cNvPr id="31" name="Straight Connector 30"/>
            <p:cNvCxnSpPr/>
            <p:nvPr/>
          </p:nvCxnSpPr>
          <p:spPr>
            <a:xfrm flipH="1">
              <a:off x="6747932" y="2209800"/>
              <a:ext cx="531876" cy="378736"/>
            </a:xfrm>
            <a:prstGeom prst="line">
              <a:avLst/>
            </a:prstGeom>
            <a:ln>
              <a:tailEnd type="oval"/>
            </a:ln>
          </p:spPr>
          <p:style>
            <a:lnRef idx="3">
              <a:schemeClr val="accent6"/>
            </a:lnRef>
            <a:fillRef idx="0">
              <a:schemeClr val="accent6"/>
            </a:fillRef>
            <a:effectRef idx="2">
              <a:schemeClr val="accent6"/>
            </a:effectRef>
            <a:fontRef idx="minor">
              <a:schemeClr val="tx1"/>
            </a:fontRef>
          </p:style>
        </p:cxnSp>
      </p:grpSp>
      <p:grpSp>
        <p:nvGrpSpPr>
          <p:cNvPr id="32" name="Group 31"/>
          <p:cNvGrpSpPr/>
          <p:nvPr/>
        </p:nvGrpSpPr>
        <p:grpSpPr>
          <a:xfrm>
            <a:off x="1173517" y="782396"/>
            <a:ext cx="6094439" cy="2914812"/>
            <a:chOff x="1173517" y="603364"/>
            <a:chExt cx="6094439" cy="2914812"/>
          </a:xfrm>
        </p:grpSpPr>
        <p:cxnSp>
          <p:nvCxnSpPr>
            <p:cNvPr id="33" name="Straight Connector 32"/>
            <p:cNvCxnSpPr/>
            <p:nvPr/>
          </p:nvCxnSpPr>
          <p:spPr>
            <a:xfrm flipV="1">
              <a:off x="4876800" y="2739242"/>
              <a:ext cx="0" cy="778934"/>
            </a:xfrm>
            <a:prstGeom prst="line">
              <a:avLst/>
            </a:prstGeom>
          </p:spPr>
          <p:style>
            <a:lnRef idx="3">
              <a:schemeClr val="accent1"/>
            </a:lnRef>
            <a:fillRef idx="0">
              <a:schemeClr val="accent1"/>
            </a:fillRef>
            <a:effectRef idx="2">
              <a:schemeClr val="accent1"/>
            </a:effectRef>
            <a:fontRef idx="minor">
              <a:schemeClr val="tx1"/>
            </a:fontRef>
          </p:style>
        </p:cxnSp>
        <p:cxnSp>
          <p:nvCxnSpPr>
            <p:cNvPr id="34" name="Straight Connector 33"/>
            <p:cNvCxnSpPr/>
            <p:nvPr/>
          </p:nvCxnSpPr>
          <p:spPr>
            <a:xfrm flipH="1">
              <a:off x="2810933" y="2739242"/>
              <a:ext cx="4457023" cy="0"/>
            </a:xfrm>
            <a:prstGeom prst="line">
              <a:avLst/>
            </a:prstGeom>
          </p:spPr>
          <p:style>
            <a:lnRef idx="3">
              <a:schemeClr val="accent1"/>
            </a:lnRef>
            <a:fillRef idx="0">
              <a:schemeClr val="accent1"/>
            </a:fillRef>
            <a:effectRef idx="2">
              <a:schemeClr val="accent1"/>
            </a:effectRef>
            <a:fontRef idx="minor">
              <a:schemeClr val="tx1"/>
            </a:fontRef>
          </p:style>
        </p:cxnSp>
        <p:pic>
          <p:nvPicPr>
            <p:cNvPr id="35" name="Picture 4" descr="tunnel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73517" y="603364"/>
              <a:ext cx="2615345" cy="18288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 name="TextBox 35"/>
            <p:cNvSpPr txBox="1"/>
            <p:nvPr/>
          </p:nvSpPr>
          <p:spPr>
            <a:xfrm>
              <a:off x="1251798" y="1259541"/>
              <a:ext cx="1199471" cy="1169551"/>
            </a:xfrm>
            <a:prstGeom prst="rect">
              <a:avLst/>
            </a:prstGeom>
            <a:noFill/>
          </p:spPr>
          <p:txBody>
            <a:bodyPr wrap="square" rtlCol="0">
              <a:spAutoFit/>
            </a:bodyPr>
            <a:lstStyle/>
            <a:p>
              <a:r>
                <a:rPr lang="en-US" sz="1400" b="1" dirty="0">
                  <a:solidFill>
                    <a:schemeClr val="accent6"/>
                  </a:solidFill>
                  <a:effectLst>
                    <a:outerShdw blurRad="38100" dist="38100" dir="2700000" algn="tl">
                      <a:srgbClr val="000000">
                        <a:alpha val="43137"/>
                      </a:srgbClr>
                    </a:outerShdw>
                  </a:effectLst>
                </a:rPr>
                <a:t>Transfer lines in the tunnel (during installation)</a:t>
              </a:r>
            </a:p>
          </p:txBody>
        </p:sp>
        <p:cxnSp>
          <p:nvCxnSpPr>
            <p:cNvPr id="37" name="Straight Connector 36"/>
            <p:cNvCxnSpPr/>
            <p:nvPr/>
          </p:nvCxnSpPr>
          <p:spPr>
            <a:xfrm>
              <a:off x="3276600" y="2209800"/>
              <a:ext cx="603804" cy="529887"/>
            </a:xfrm>
            <a:prstGeom prst="line">
              <a:avLst/>
            </a:prstGeom>
            <a:ln>
              <a:tailEnd type="oval"/>
            </a:ln>
          </p:spPr>
          <p:style>
            <a:lnRef idx="3">
              <a:schemeClr val="accent5"/>
            </a:lnRef>
            <a:fillRef idx="0">
              <a:schemeClr val="accent5"/>
            </a:fillRef>
            <a:effectRef idx="2">
              <a:schemeClr val="accent5"/>
            </a:effectRef>
            <a:fontRef idx="minor">
              <a:schemeClr val="tx1"/>
            </a:fontRef>
          </p:style>
        </p:cxnSp>
      </p:grpSp>
      <p:sp>
        <p:nvSpPr>
          <p:cNvPr id="38" name="Text Box 15"/>
          <p:cNvSpPr txBox="1">
            <a:spLocks noChangeArrowheads="1"/>
          </p:cNvSpPr>
          <p:nvPr/>
        </p:nvSpPr>
        <p:spPr bwMode="auto">
          <a:xfrm>
            <a:off x="5260593" y="5354944"/>
            <a:ext cx="48442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ko-KR" sz="1200" b="1" dirty="0">
                <a:solidFill>
                  <a:schemeClr val="bg1"/>
                </a:solidFill>
                <a:ea typeface="굴림" pitchFamily="50" charset="-127"/>
              </a:rPr>
              <a:t>CTF</a:t>
            </a:r>
          </a:p>
        </p:txBody>
      </p:sp>
      <p:grpSp>
        <p:nvGrpSpPr>
          <p:cNvPr id="4" name="Group 3"/>
          <p:cNvGrpSpPr/>
          <p:nvPr/>
        </p:nvGrpSpPr>
        <p:grpSpPr>
          <a:xfrm>
            <a:off x="4594520" y="3419119"/>
            <a:ext cx="4611362" cy="3341580"/>
            <a:chOff x="4594520" y="3419119"/>
            <a:chExt cx="4611362" cy="3341580"/>
          </a:xfrm>
        </p:grpSpPr>
        <p:pic>
          <p:nvPicPr>
            <p:cNvPr id="21"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783" t="5307" b="8920"/>
            <a:stretch/>
          </p:blipFill>
          <p:spPr bwMode="auto">
            <a:xfrm>
              <a:off x="5710518" y="3672666"/>
              <a:ext cx="1012151" cy="550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9" name="Group 38"/>
            <p:cNvGrpSpPr/>
            <p:nvPr/>
          </p:nvGrpSpPr>
          <p:grpSpPr>
            <a:xfrm>
              <a:off x="4594520" y="3419119"/>
              <a:ext cx="4611362" cy="3341580"/>
              <a:chOff x="4594520" y="3240087"/>
              <a:chExt cx="4611362" cy="3341580"/>
            </a:xfrm>
          </p:grpSpPr>
          <p:pic>
            <p:nvPicPr>
              <p:cNvPr id="40" name="Picture 2" descr="\\nscd\users\Douglas_Debra\pictures\42013\IMG_216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94520" y="4463114"/>
                <a:ext cx="1349080" cy="1011810"/>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6660489" y="3525926"/>
                <a:ext cx="647395" cy="68762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93012" y="3240087"/>
                <a:ext cx="1550988" cy="1120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 descr="C:\Users\8hm\AppData\Local\Microsoft\Windows\Temporary Internet Files\Content.Outlook\N8MS0M7J\hpr 101A.jpg"/>
              <p:cNvPicPr>
                <a:picLocks noChangeAspect="1" noChangeArrowheads="1"/>
              </p:cNvPicPr>
              <p:nvPr/>
            </p:nvPicPr>
            <p:blipFill>
              <a:blip r:embed="rId9" cstate="print">
                <a:extLst>
                  <a:ext uri="{28A0092B-C50C-407E-A947-70E740481C1C}">
                    <a14:useLocalDpi xmlns:a14="http://schemas.microsoft.com/office/drawing/2010/main" val="0"/>
                  </a:ext>
                </a:extLst>
              </a:blip>
              <a:srcRect l="23923" t="6918" r="37144" b="10703"/>
              <a:stretch>
                <a:fillRect/>
              </a:stretch>
            </p:blipFill>
            <p:spPr bwMode="auto">
              <a:xfrm>
                <a:off x="6589448" y="4976750"/>
                <a:ext cx="1105694" cy="1559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 descr="C:\Users\8hm\AppData\Local\Microsoft\Windows\Temporary Internet Files\Content.Outlook\N8MS0M7J\IMG_2154.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49456" y="5521097"/>
                <a:ext cx="1414093" cy="106057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14346" y="4360969"/>
                <a:ext cx="1444470" cy="1083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663888" y="5521097"/>
                <a:ext cx="1828800" cy="919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2" descr="\\nscd\Groups\RAD\SCL_Systems\CM-6 Repair 08_2012\Pictures\2012-09-19 Coupler and Ion Pump changeout\Coupler and Ion Pump changeout 001.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60489" y="3607708"/>
                <a:ext cx="963612" cy="144541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C:\Users\6sk\Documents\알쇼 캡쳐\IMG_1903_00003.jp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0854" t="2817" b="19587"/>
              <a:stretch/>
            </p:blipFill>
            <p:spPr bwMode="auto">
              <a:xfrm>
                <a:off x="5940951" y="4461079"/>
                <a:ext cx="656954" cy="101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 Box 15"/>
              <p:cNvSpPr txBox="1">
                <a:spLocks noChangeArrowheads="1"/>
              </p:cNvSpPr>
              <p:nvPr/>
            </p:nvSpPr>
            <p:spPr bwMode="auto">
              <a:xfrm>
                <a:off x="8333720" y="4053418"/>
                <a:ext cx="87216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ko-KR" sz="1200" b="1" dirty="0">
                    <a:solidFill>
                      <a:schemeClr val="bg1"/>
                    </a:solidFill>
                    <a:ea typeface="굴림" pitchFamily="50" charset="-127"/>
                  </a:rPr>
                  <a:t>Test cave</a:t>
                </a:r>
              </a:p>
            </p:txBody>
          </p:sp>
          <p:sp>
            <p:nvSpPr>
              <p:cNvPr id="50" name="Text Box 15"/>
              <p:cNvSpPr txBox="1">
                <a:spLocks noChangeArrowheads="1"/>
              </p:cNvSpPr>
              <p:nvPr/>
            </p:nvSpPr>
            <p:spPr bwMode="auto">
              <a:xfrm>
                <a:off x="7932425" y="5048610"/>
                <a:ext cx="116089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ko-KR" sz="1200" b="1" dirty="0">
                    <a:solidFill>
                      <a:schemeClr val="bg1"/>
                    </a:solidFill>
                    <a:ea typeface="굴림" pitchFamily="50" charset="-127"/>
                  </a:rPr>
                  <a:t>Control room</a:t>
                </a:r>
              </a:p>
            </p:txBody>
          </p:sp>
          <p:sp>
            <p:nvSpPr>
              <p:cNvPr id="51" name="Text Box 15"/>
              <p:cNvSpPr txBox="1">
                <a:spLocks noChangeArrowheads="1"/>
              </p:cNvSpPr>
              <p:nvPr/>
            </p:nvSpPr>
            <p:spPr bwMode="auto">
              <a:xfrm>
                <a:off x="8050039" y="6128647"/>
                <a:ext cx="48102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ko-KR" sz="1200" b="1" dirty="0">
                    <a:solidFill>
                      <a:schemeClr val="bg1"/>
                    </a:solidFill>
                    <a:ea typeface="굴림" pitchFamily="50" charset="-127"/>
                  </a:rPr>
                  <a:t>VTA</a:t>
                </a:r>
              </a:p>
            </p:txBody>
          </p:sp>
          <p:sp>
            <p:nvSpPr>
              <p:cNvPr id="52" name="Text Box 15"/>
              <p:cNvSpPr txBox="1">
                <a:spLocks noChangeArrowheads="1"/>
              </p:cNvSpPr>
              <p:nvPr/>
            </p:nvSpPr>
            <p:spPr bwMode="auto">
              <a:xfrm>
                <a:off x="6565949" y="6243054"/>
                <a:ext cx="50847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ko-KR" sz="1200" b="1" dirty="0">
                    <a:ea typeface="굴림" pitchFamily="50" charset="-127"/>
                  </a:rPr>
                  <a:t>HPR</a:t>
                </a:r>
              </a:p>
            </p:txBody>
          </p:sp>
          <p:sp>
            <p:nvSpPr>
              <p:cNvPr id="53" name="Text Box 15"/>
              <p:cNvSpPr txBox="1">
                <a:spLocks noChangeArrowheads="1"/>
              </p:cNvSpPr>
              <p:nvPr/>
            </p:nvSpPr>
            <p:spPr bwMode="auto">
              <a:xfrm>
                <a:off x="6984186" y="4465507"/>
                <a:ext cx="68800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ko-KR" sz="1200" b="1" dirty="0">
                    <a:ea typeface="굴림" pitchFamily="50" charset="-127"/>
                  </a:rPr>
                  <a:t>CM </a:t>
                </a:r>
              </a:p>
              <a:p>
                <a:r>
                  <a:rPr lang="en-US" altLang="ko-KR" sz="1200" b="1" dirty="0">
                    <a:ea typeface="굴림" pitchFamily="50" charset="-127"/>
                  </a:rPr>
                  <a:t>rework</a:t>
                </a:r>
              </a:p>
            </p:txBody>
          </p:sp>
        </p:grpSp>
      </p:grpSp>
      <p:sp>
        <p:nvSpPr>
          <p:cNvPr id="54" name="Text Box 15"/>
          <p:cNvSpPr txBox="1">
            <a:spLocks noChangeArrowheads="1"/>
          </p:cNvSpPr>
          <p:nvPr/>
        </p:nvSpPr>
        <p:spPr bwMode="auto">
          <a:xfrm>
            <a:off x="5943600" y="4690988"/>
            <a:ext cx="51648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ko-KR" sz="1200" b="1" dirty="0">
                <a:solidFill>
                  <a:schemeClr val="bg1"/>
                </a:solidFill>
                <a:ea typeface="굴림" pitchFamily="50" charset="-127"/>
              </a:rPr>
              <a:t>R&amp;D</a:t>
            </a:r>
          </a:p>
        </p:txBody>
      </p:sp>
      <p:sp>
        <p:nvSpPr>
          <p:cNvPr id="55" name="Text Box 15"/>
          <p:cNvSpPr txBox="1">
            <a:spLocks noChangeArrowheads="1"/>
          </p:cNvSpPr>
          <p:nvPr/>
        </p:nvSpPr>
        <p:spPr bwMode="auto">
          <a:xfrm>
            <a:off x="5105400" y="6302833"/>
            <a:ext cx="141577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ko-KR" sz="1200" b="1" dirty="0">
                <a:solidFill>
                  <a:schemeClr val="bg1"/>
                </a:solidFill>
                <a:ea typeface="굴림" pitchFamily="50" charset="-127"/>
              </a:rPr>
              <a:t>CM development</a:t>
            </a:r>
          </a:p>
        </p:txBody>
      </p:sp>
      <p:sp>
        <p:nvSpPr>
          <p:cNvPr id="56" name="Text Box 15"/>
          <p:cNvSpPr txBox="1">
            <a:spLocks noChangeArrowheads="1"/>
          </p:cNvSpPr>
          <p:nvPr/>
        </p:nvSpPr>
        <p:spPr bwMode="auto">
          <a:xfrm>
            <a:off x="5427112" y="5362963"/>
            <a:ext cx="48442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ko-KR" sz="1200" b="1" dirty="0">
                <a:solidFill>
                  <a:schemeClr val="bg1"/>
                </a:solidFill>
                <a:ea typeface="굴림" pitchFamily="50" charset="-127"/>
              </a:rPr>
              <a:t>CTF</a:t>
            </a:r>
          </a:p>
        </p:txBody>
      </p:sp>
      <p:grpSp>
        <p:nvGrpSpPr>
          <p:cNvPr id="59" name="Group 58"/>
          <p:cNvGrpSpPr/>
          <p:nvPr/>
        </p:nvGrpSpPr>
        <p:grpSpPr>
          <a:xfrm>
            <a:off x="2777066" y="782396"/>
            <a:ext cx="3806610" cy="2061372"/>
            <a:chOff x="2777066" y="782396"/>
            <a:chExt cx="3806610" cy="2061372"/>
          </a:xfrm>
        </p:grpSpPr>
        <p:grpSp>
          <p:nvGrpSpPr>
            <p:cNvPr id="58" name="Group 57"/>
            <p:cNvGrpSpPr/>
            <p:nvPr/>
          </p:nvGrpSpPr>
          <p:grpSpPr>
            <a:xfrm>
              <a:off x="2777066" y="782396"/>
              <a:ext cx="3806610" cy="2061372"/>
              <a:chOff x="2777066" y="782396"/>
              <a:chExt cx="3806610" cy="2061372"/>
            </a:xfrm>
          </p:grpSpPr>
          <p:pic>
            <p:nvPicPr>
              <p:cNvPr id="1026" name="Picture 2" descr="C:\Users\6sk\Desktop\SP_2016\NIMA\fig_revised\Figure 2.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844278" y="782396"/>
                <a:ext cx="2739398" cy="182880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2777066" y="2767568"/>
                <a:ext cx="3094567" cy="76200"/>
              </a:xfrm>
              <a:prstGeom prst="rect">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flipH="1">
                <a:off x="4563454" y="2541232"/>
                <a:ext cx="200868" cy="262912"/>
              </a:xfrm>
              <a:prstGeom prst="line">
                <a:avLst/>
              </a:prstGeom>
              <a:ln>
                <a:tailEnd type="oval"/>
              </a:ln>
            </p:spPr>
            <p:style>
              <a:lnRef idx="3">
                <a:schemeClr val="accent4"/>
              </a:lnRef>
              <a:fillRef idx="0">
                <a:schemeClr val="accent4"/>
              </a:fillRef>
              <a:effectRef idx="2">
                <a:schemeClr val="accent4"/>
              </a:effectRef>
              <a:fontRef idx="minor">
                <a:schemeClr val="tx1"/>
              </a:fontRef>
            </p:style>
          </p:cxnSp>
        </p:grpSp>
        <p:sp>
          <p:nvSpPr>
            <p:cNvPr id="25" name="TextBox 24"/>
            <p:cNvSpPr txBox="1"/>
            <p:nvPr/>
          </p:nvSpPr>
          <p:spPr>
            <a:xfrm>
              <a:off x="3802836" y="2103469"/>
              <a:ext cx="1378904" cy="523220"/>
            </a:xfrm>
            <a:prstGeom prst="rect">
              <a:avLst/>
            </a:prstGeom>
            <a:noFill/>
          </p:spPr>
          <p:txBody>
            <a:bodyPr wrap="none" rtlCol="0">
              <a:spAutoFit/>
            </a:bodyPr>
            <a:lstStyle/>
            <a:p>
              <a:r>
                <a:rPr lang="en-US" sz="1400" b="1" dirty="0">
                  <a:solidFill>
                    <a:srgbClr val="FFFF00"/>
                  </a:solidFill>
                  <a:effectLst>
                    <a:outerShdw blurRad="38100" dist="38100" dir="2700000" algn="tl">
                      <a:srgbClr val="000000">
                        <a:alpha val="43137"/>
                      </a:srgbClr>
                    </a:outerShdw>
                  </a:effectLst>
                </a:rPr>
                <a:t>Cryomodules </a:t>
              </a:r>
            </a:p>
            <a:p>
              <a:r>
                <a:rPr lang="en-US" sz="1400" b="1" dirty="0">
                  <a:solidFill>
                    <a:srgbClr val="FFFF00"/>
                  </a:solidFill>
                  <a:effectLst>
                    <a:outerShdw blurRad="38100" dist="38100" dir="2700000" algn="tl">
                      <a:srgbClr val="000000">
                        <a:alpha val="43137"/>
                      </a:srgbClr>
                    </a:outerShdw>
                  </a:effectLst>
                </a:rPr>
                <a:t>in the tunnel</a:t>
              </a:r>
            </a:p>
          </p:txBody>
        </p:sp>
      </p:grpSp>
      <p:grpSp>
        <p:nvGrpSpPr>
          <p:cNvPr id="22" name="Group 21"/>
          <p:cNvGrpSpPr/>
          <p:nvPr/>
        </p:nvGrpSpPr>
        <p:grpSpPr>
          <a:xfrm>
            <a:off x="0" y="3345576"/>
            <a:ext cx="5943600" cy="3462856"/>
            <a:chOff x="0" y="3345576"/>
            <a:chExt cx="5943600" cy="3462856"/>
          </a:xfrm>
        </p:grpSpPr>
        <p:grpSp>
          <p:nvGrpSpPr>
            <p:cNvPr id="8" name="Group 7"/>
            <p:cNvGrpSpPr/>
            <p:nvPr/>
          </p:nvGrpSpPr>
          <p:grpSpPr>
            <a:xfrm>
              <a:off x="0" y="3345576"/>
              <a:ext cx="4289934" cy="3462856"/>
              <a:chOff x="0" y="3166544"/>
              <a:chExt cx="4289934" cy="3462856"/>
            </a:xfrm>
          </p:grpSpPr>
          <p:pic>
            <p:nvPicPr>
              <p:cNvPr id="9" name="Picture 7" descr="DSC00069"/>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3377" y="5339631"/>
                <a:ext cx="1601237" cy="12009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DSCN4854_0"/>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0" y="3676926"/>
                <a:ext cx="1295400" cy="172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Box 15"/>
              <p:cNvSpPr txBox="1">
                <a:spLocks noChangeArrowheads="1"/>
              </p:cNvSpPr>
              <p:nvPr/>
            </p:nvSpPr>
            <p:spPr bwMode="auto">
              <a:xfrm>
                <a:off x="33867" y="5037413"/>
                <a:ext cx="114326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ko-KR" sz="1200" b="1" dirty="0">
                    <a:solidFill>
                      <a:schemeClr val="bg1"/>
                    </a:solidFill>
                    <a:ea typeface="굴림" pitchFamily="50" charset="-127"/>
                  </a:rPr>
                  <a:t>2 K Cold Box</a:t>
                </a:r>
              </a:p>
            </p:txBody>
          </p:sp>
          <p:sp>
            <p:nvSpPr>
              <p:cNvPr id="12" name="Text Box 14"/>
              <p:cNvSpPr txBox="1">
                <a:spLocks noChangeArrowheads="1"/>
              </p:cNvSpPr>
              <p:nvPr/>
            </p:nvSpPr>
            <p:spPr bwMode="auto">
              <a:xfrm>
                <a:off x="13086" y="6100939"/>
                <a:ext cx="8611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ko-KR" sz="1200" b="1" dirty="0">
                    <a:solidFill>
                      <a:schemeClr val="bg1"/>
                    </a:solidFill>
                    <a:ea typeface="굴림" pitchFamily="50" charset="-127"/>
                  </a:rPr>
                  <a:t>4 K </a:t>
                </a:r>
              </a:p>
              <a:p>
                <a:r>
                  <a:rPr lang="en-US" altLang="ko-KR" sz="1200" b="1" dirty="0">
                    <a:solidFill>
                      <a:schemeClr val="bg1"/>
                    </a:solidFill>
                    <a:ea typeface="굴림" pitchFamily="50" charset="-127"/>
                  </a:rPr>
                  <a:t>Cold Box</a:t>
                </a:r>
              </a:p>
            </p:txBody>
          </p:sp>
          <p:pic>
            <p:nvPicPr>
              <p:cNvPr id="13" name="Picture 9" descr="WC"/>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755396" y="5415828"/>
                <a:ext cx="1601237" cy="1200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3"/>
              <p:cNvSpPr txBox="1">
                <a:spLocks noChangeArrowheads="1"/>
              </p:cNvSpPr>
              <p:nvPr/>
            </p:nvSpPr>
            <p:spPr bwMode="auto">
              <a:xfrm>
                <a:off x="1779647" y="6352401"/>
                <a:ext cx="155273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ko-KR" sz="1200" b="1" dirty="0">
                    <a:solidFill>
                      <a:schemeClr val="bg1"/>
                    </a:solidFill>
                    <a:ea typeface="굴림" pitchFamily="50" charset="-127"/>
                  </a:rPr>
                  <a:t>Warm Compressor</a:t>
                </a:r>
              </a:p>
            </p:txBody>
          </p:sp>
          <p:pic>
            <p:nvPicPr>
              <p:cNvPr id="15" name="Picture 103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71080" y="3467758"/>
                <a:ext cx="838200" cy="1302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851534" y="3905253"/>
                <a:ext cx="2438400" cy="1490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69" descr="DSCN4056"/>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039333" y="3166544"/>
                <a:ext cx="15432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5"/>
              <p:cNvSpPr txBox="1">
                <a:spLocks noChangeArrowheads="1"/>
              </p:cNvSpPr>
              <p:nvPr/>
            </p:nvSpPr>
            <p:spPr bwMode="auto">
              <a:xfrm>
                <a:off x="1927472" y="5030809"/>
                <a:ext cx="109837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ko-KR" sz="1200" b="1" dirty="0" err="1">
                    <a:solidFill>
                      <a:schemeClr val="bg1"/>
                    </a:solidFill>
                    <a:ea typeface="굴림" pitchFamily="50" charset="-127"/>
                  </a:rPr>
                  <a:t>GHe</a:t>
                </a:r>
                <a:r>
                  <a:rPr lang="en-US" altLang="ko-KR" sz="1200" b="1" dirty="0">
                    <a:solidFill>
                      <a:schemeClr val="bg1"/>
                    </a:solidFill>
                    <a:ea typeface="굴림" pitchFamily="50" charset="-127"/>
                  </a:rPr>
                  <a:t> storage</a:t>
                </a:r>
              </a:p>
            </p:txBody>
          </p:sp>
          <p:sp>
            <p:nvSpPr>
              <p:cNvPr id="19" name="Text Box 15"/>
              <p:cNvSpPr txBox="1">
                <a:spLocks noChangeArrowheads="1"/>
              </p:cNvSpPr>
              <p:nvPr/>
            </p:nvSpPr>
            <p:spPr bwMode="auto">
              <a:xfrm>
                <a:off x="2079872" y="3766753"/>
                <a:ext cx="47481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ko-KR" sz="1200" b="1" dirty="0">
                    <a:solidFill>
                      <a:schemeClr val="bg1"/>
                    </a:solidFill>
                    <a:ea typeface="굴림" pitchFamily="50" charset="-127"/>
                  </a:rPr>
                  <a:t>LN2</a:t>
                </a:r>
              </a:p>
            </p:txBody>
          </p:sp>
          <p:sp>
            <p:nvSpPr>
              <p:cNvPr id="20" name="Text Box 15"/>
              <p:cNvSpPr txBox="1">
                <a:spLocks noChangeArrowheads="1"/>
              </p:cNvSpPr>
              <p:nvPr/>
            </p:nvSpPr>
            <p:spPr bwMode="auto">
              <a:xfrm>
                <a:off x="914400" y="4463114"/>
                <a:ext cx="96212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ko-KR" sz="1200" b="1" dirty="0" err="1">
                    <a:solidFill>
                      <a:schemeClr val="bg1"/>
                    </a:solidFill>
                    <a:ea typeface="굴림" pitchFamily="50" charset="-127"/>
                  </a:rPr>
                  <a:t>LHe</a:t>
                </a:r>
                <a:r>
                  <a:rPr lang="en-US" altLang="ko-KR" sz="1200" b="1" dirty="0">
                    <a:solidFill>
                      <a:schemeClr val="bg1"/>
                    </a:solidFill>
                    <a:ea typeface="굴림" pitchFamily="50" charset="-127"/>
                  </a:rPr>
                  <a:t> dewar</a:t>
                </a:r>
              </a:p>
            </p:txBody>
          </p:sp>
        </p:grpSp>
        <p:pic>
          <p:nvPicPr>
            <p:cNvPr id="63" name="Picture 4"/>
            <p:cNvPicPr>
              <a:picLocks noChangeAspect="1" noChangeArrowheads="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l="2405" t="6250" r="4300" b="23883"/>
            <a:stretch>
              <a:fillRect/>
            </a:stretch>
          </p:blipFill>
          <p:spPr bwMode="auto">
            <a:xfrm>
              <a:off x="3986784" y="3479270"/>
              <a:ext cx="1956816" cy="1133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3637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ppt_x"/>
                                          </p:val>
                                        </p:tav>
                                        <p:tav tm="100000">
                                          <p:val>
                                            <p:strVal val="#ppt_x"/>
                                          </p:val>
                                        </p:tav>
                                      </p:tavLst>
                                    </p:anim>
                                    <p:anim calcmode="lin" valueType="num">
                                      <p:cBhvr additive="base">
                                        <p:cTn id="8"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ppt_x"/>
                                          </p:val>
                                        </p:tav>
                                        <p:tav tm="100000">
                                          <p:val>
                                            <p:strVal val="#ppt_x"/>
                                          </p:val>
                                        </p:tav>
                                      </p:tavLst>
                                    </p:anim>
                                    <p:anim calcmode="lin" valueType="num">
                                      <p:cBhvr additive="base">
                                        <p:cTn id="1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02910" y="177800"/>
            <a:ext cx="8636290" cy="484748"/>
          </a:xfrm>
        </p:spPr>
        <p:txBody>
          <a:bodyPr/>
          <a:lstStyle/>
          <a:p>
            <a:r>
              <a:rPr lang="en-US" dirty="0"/>
              <a:t>Ion pump pressure spike example</a:t>
            </a:r>
          </a:p>
        </p:txBody>
      </p:sp>
      <p:sp>
        <p:nvSpPr>
          <p:cNvPr id="6" name="Content Placeholder 2"/>
          <p:cNvSpPr>
            <a:spLocks noGrp="1"/>
          </p:cNvSpPr>
          <p:nvPr>
            <p:ph idx="1"/>
          </p:nvPr>
        </p:nvSpPr>
        <p:spPr>
          <a:xfrm>
            <a:off x="228600" y="685800"/>
            <a:ext cx="8915400" cy="4471932"/>
          </a:xfrm>
        </p:spPr>
        <p:txBody>
          <a:bodyPr/>
          <a:lstStyle/>
          <a:p>
            <a:r>
              <a:rPr lang="en-US" sz="2400" dirty="0">
                <a:latin typeface="Arial Narrow" panose="020B0606020202030204" pitchFamily="34" charset="0"/>
              </a:rPr>
              <a:t>A cavity was tripping with ion pump pressure spikes. Slight performance degradation (~1 MV/m) was observed.</a:t>
            </a:r>
          </a:p>
          <a:p>
            <a:r>
              <a:rPr lang="en-US" sz="2400" dirty="0">
                <a:latin typeface="Arial Narrow" panose="020B0606020202030204" pitchFamily="34" charset="0"/>
              </a:rPr>
              <a:t>The cavity trips and pressure spikes became more frequent </a:t>
            </a:r>
          </a:p>
          <a:p>
            <a:pPr lvl="1"/>
            <a:r>
              <a:rPr lang="en-US" sz="2000" dirty="0">
                <a:latin typeface="Arial Narrow" panose="020B0606020202030204" pitchFamily="34" charset="0"/>
              </a:rPr>
              <a:t>What is the root cause?</a:t>
            </a:r>
          </a:p>
          <a:p>
            <a:r>
              <a:rPr lang="en-US" sz="2400" dirty="0">
                <a:latin typeface="Arial Narrow" panose="020B0606020202030204" pitchFamily="34" charset="0"/>
              </a:rPr>
              <a:t>To verify the cause we turned off one ion pump after interlock logic changes </a:t>
            </a:r>
          </a:p>
          <a:p>
            <a:pPr lvl="1"/>
            <a:r>
              <a:rPr lang="en-US" sz="2000" dirty="0">
                <a:latin typeface="Arial Narrow" panose="020B0606020202030204" pitchFamily="34" charset="0"/>
              </a:rPr>
              <a:t>No trip since summer 2014</a:t>
            </a:r>
          </a:p>
          <a:p>
            <a:endParaRPr lang="en-US" sz="2400" dirty="0">
              <a:latin typeface="Arial Narrow" panose="020B0606020202030204" pitchFamily="34" charset="0"/>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8480" y="3335587"/>
            <a:ext cx="5956355" cy="3522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3429000"/>
            <a:ext cx="2422525" cy="16002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46" y="5262920"/>
            <a:ext cx="2971800" cy="112590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4256649" y="4582372"/>
            <a:ext cx="1313180" cy="341632"/>
          </a:xfrm>
          <a:prstGeom prst="rect">
            <a:avLst/>
          </a:prstGeom>
          <a:noFill/>
        </p:spPr>
        <p:txBody>
          <a:bodyPr wrap="none" rtlCol="0">
            <a:spAutoFit/>
          </a:bodyPr>
          <a:lstStyle/>
          <a:p>
            <a:pPr algn="ctr">
              <a:lnSpc>
                <a:spcPct val="90000"/>
              </a:lnSpc>
            </a:pPr>
            <a:r>
              <a:rPr lang="en-US" dirty="0">
                <a:solidFill>
                  <a:schemeClr val="accent3"/>
                </a:solidFill>
              </a:rPr>
              <a:t>Cavity field</a:t>
            </a:r>
          </a:p>
        </p:txBody>
      </p:sp>
      <p:sp>
        <p:nvSpPr>
          <p:cNvPr id="11" name="TextBox 10"/>
          <p:cNvSpPr txBox="1"/>
          <p:nvPr/>
        </p:nvSpPr>
        <p:spPr>
          <a:xfrm>
            <a:off x="6056657" y="3544756"/>
            <a:ext cx="1911614" cy="590931"/>
          </a:xfrm>
          <a:prstGeom prst="rect">
            <a:avLst/>
          </a:prstGeom>
          <a:noFill/>
        </p:spPr>
        <p:txBody>
          <a:bodyPr wrap="none" rtlCol="0">
            <a:spAutoFit/>
          </a:bodyPr>
          <a:lstStyle/>
          <a:p>
            <a:pPr algn="ctr">
              <a:lnSpc>
                <a:spcPct val="90000"/>
              </a:lnSpc>
            </a:pPr>
            <a:r>
              <a:rPr lang="en-US" dirty="0"/>
              <a:t>Vacuum reading </a:t>
            </a:r>
          </a:p>
          <a:p>
            <a:pPr>
              <a:lnSpc>
                <a:spcPct val="90000"/>
              </a:lnSpc>
            </a:pPr>
            <a:r>
              <a:rPr lang="en-US" dirty="0"/>
              <a:t>from ion pumps</a:t>
            </a:r>
          </a:p>
        </p:txBody>
      </p:sp>
    </p:spTree>
    <p:extLst>
      <p:ext uri="{BB962C8B-B14F-4D97-AF65-F5344CB8AC3E}">
        <p14:creationId xmlns:p14="http://schemas.microsoft.com/office/powerpoint/2010/main" val="31390010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02910" y="177800"/>
            <a:ext cx="8636290" cy="484748"/>
          </a:xfrm>
        </p:spPr>
        <p:txBody>
          <a:bodyPr/>
          <a:lstStyle/>
          <a:p>
            <a:r>
              <a:rPr lang="en-US" dirty="0"/>
              <a:t>Gate valve</a:t>
            </a:r>
          </a:p>
        </p:txBody>
      </p:sp>
      <p:sp>
        <p:nvSpPr>
          <p:cNvPr id="5" name="Content Placeholder 2"/>
          <p:cNvSpPr>
            <a:spLocks noGrp="1"/>
          </p:cNvSpPr>
          <p:nvPr>
            <p:ph idx="1"/>
          </p:nvPr>
        </p:nvSpPr>
        <p:spPr>
          <a:xfrm>
            <a:off x="196667" y="685800"/>
            <a:ext cx="5442133" cy="2895600"/>
          </a:xfrm>
        </p:spPr>
        <p:txBody>
          <a:bodyPr/>
          <a:lstStyle/>
          <a:p>
            <a:pPr>
              <a:lnSpc>
                <a:spcPct val="80000"/>
              </a:lnSpc>
            </a:pPr>
            <a:r>
              <a:rPr lang="en-US" sz="2400" dirty="0">
                <a:latin typeface="Arial Narrow" panose="020B0606020202030204" pitchFamily="34" charset="0"/>
              </a:rPr>
              <a:t>Valve actuations causing pressure spikes: observed from a few valves in the tunnel</a:t>
            </a:r>
          </a:p>
          <a:p>
            <a:pPr>
              <a:lnSpc>
                <a:spcPct val="80000"/>
              </a:lnSpc>
            </a:pPr>
            <a:r>
              <a:rPr lang="en-US" sz="2400" dirty="0">
                <a:latin typeface="Arial Narrow" panose="020B0606020202030204" pitchFamily="34" charset="0"/>
              </a:rPr>
              <a:t>Particulate generation are measured on the test bench</a:t>
            </a:r>
          </a:p>
          <a:p>
            <a:pPr lvl="1">
              <a:lnSpc>
                <a:spcPct val="80000"/>
              </a:lnSpc>
            </a:pPr>
            <a:r>
              <a:rPr lang="en-US" sz="2000" dirty="0">
                <a:latin typeface="Arial Narrow" panose="020B0606020202030204" pitchFamily="34" charset="0"/>
              </a:rPr>
              <a:t>Tested gate valves from three vendors </a:t>
            </a:r>
          </a:p>
          <a:p>
            <a:pPr>
              <a:lnSpc>
                <a:spcPct val="80000"/>
              </a:lnSpc>
            </a:pPr>
            <a:r>
              <a:rPr lang="en-US" sz="2400" dirty="0">
                <a:latin typeface="Arial Narrow" panose="020B0606020202030204" pitchFamily="34" charset="0"/>
              </a:rPr>
              <a:t>Valve verification before installation</a:t>
            </a:r>
          </a:p>
          <a:p>
            <a:pPr>
              <a:lnSpc>
                <a:spcPct val="80000"/>
              </a:lnSpc>
            </a:pPr>
            <a:r>
              <a:rPr lang="en-US" sz="2400" dirty="0">
                <a:latin typeface="Arial Narrow" panose="020B0606020202030204" pitchFamily="34" charset="0"/>
              </a:rPr>
              <a:t>During operation: Minimize valve actuation</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987" y="3608237"/>
            <a:ext cx="4959927" cy="2926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189988" y="3814031"/>
            <a:ext cx="1475597" cy="341632"/>
          </a:xfrm>
          <a:prstGeom prst="rect">
            <a:avLst/>
          </a:prstGeom>
          <a:noFill/>
        </p:spPr>
        <p:txBody>
          <a:bodyPr wrap="none" rtlCol="0">
            <a:spAutoFit/>
          </a:bodyPr>
          <a:lstStyle/>
          <a:p>
            <a:pPr algn="ctr">
              <a:lnSpc>
                <a:spcPct val="90000"/>
              </a:lnSpc>
            </a:pPr>
            <a:r>
              <a:rPr lang="en-US" dirty="0"/>
              <a:t>Valve closed</a:t>
            </a:r>
          </a:p>
        </p:txBody>
      </p:sp>
      <p:sp>
        <p:nvSpPr>
          <p:cNvPr id="8" name="TextBox 7"/>
          <p:cNvSpPr txBox="1"/>
          <p:nvPr/>
        </p:nvSpPr>
        <p:spPr>
          <a:xfrm>
            <a:off x="4788773" y="3648265"/>
            <a:ext cx="697627" cy="341632"/>
          </a:xfrm>
          <a:prstGeom prst="rect">
            <a:avLst/>
          </a:prstGeom>
          <a:noFill/>
        </p:spPr>
        <p:txBody>
          <a:bodyPr wrap="none" rtlCol="0">
            <a:spAutoFit/>
          </a:bodyPr>
          <a:lstStyle/>
          <a:p>
            <a:pPr>
              <a:lnSpc>
                <a:spcPct val="90000"/>
              </a:lnSpc>
            </a:pPr>
            <a:r>
              <a:rPr lang="en-US" dirty="0"/>
              <a:t>open</a:t>
            </a:r>
          </a:p>
        </p:txBody>
      </p:sp>
      <p:sp>
        <p:nvSpPr>
          <p:cNvPr id="9" name="TextBox 8"/>
          <p:cNvSpPr txBox="1"/>
          <p:nvPr/>
        </p:nvSpPr>
        <p:spPr>
          <a:xfrm>
            <a:off x="838200" y="3608237"/>
            <a:ext cx="761747" cy="341632"/>
          </a:xfrm>
          <a:prstGeom prst="rect">
            <a:avLst/>
          </a:prstGeom>
          <a:noFill/>
        </p:spPr>
        <p:txBody>
          <a:bodyPr wrap="none" rtlCol="0">
            <a:spAutoFit/>
          </a:bodyPr>
          <a:lstStyle/>
          <a:p>
            <a:pPr>
              <a:lnSpc>
                <a:spcPct val="90000"/>
              </a:lnSpc>
            </a:pPr>
            <a:r>
              <a:rPr lang="en-US" dirty="0"/>
              <a:t> open</a:t>
            </a:r>
          </a:p>
        </p:txBody>
      </p:sp>
      <p:sp>
        <p:nvSpPr>
          <p:cNvPr id="10" name="TextBox 9"/>
          <p:cNvSpPr txBox="1"/>
          <p:nvPr/>
        </p:nvSpPr>
        <p:spPr>
          <a:xfrm>
            <a:off x="1403787" y="4372775"/>
            <a:ext cx="1868845" cy="341632"/>
          </a:xfrm>
          <a:prstGeom prst="rect">
            <a:avLst/>
          </a:prstGeom>
          <a:noFill/>
        </p:spPr>
        <p:txBody>
          <a:bodyPr wrap="none" rtlCol="0">
            <a:spAutoFit/>
          </a:bodyPr>
          <a:lstStyle/>
          <a:p>
            <a:pPr algn="ctr">
              <a:lnSpc>
                <a:spcPct val="90000"/>
              </a:lnSpc>
            </a:pPr>
            <a:r>
              <a:rPr lang="en-US" dirty="0"/>
              <a:t>Warm section IP</a:t>
            </a:r>
          </a:p>
        </p:txBody>
      </p:sp>
      <p:sp>
        <p:nvSpPr>
          <p:cNvPr id="11" name="TextBox 10"/>
          <p:cNvSpPr txBox="1"/>
          <p:nvPr/>
        </p:nvSpPr>
        <p:spPr>
          <a:xfrm>
            <a:off x="3983688" y="4342700"/>
            <a:ext cx="825867" cy="341632"/>
          </a:xfrm>
          <a:prstGeom prst="rect">
            <a:avLst/>
          </a:prstGeom>
          <a:noFill/>
        </p:spPr>
        <p:txBody>
          <a:bodyPr wrap="none" rtlCol="0">
            <a:spAutoFit/>
          </a:bodyPr>
          <a:lstStyle/>
          <a:p>
            <a:pPr algn="ctr">
              <a:lnSpc>
                <a:spcPct val="90000"/>
              </a:lnSpc>
            </a:pPr>
            <a:r>
              <a:rPr lang="en-US" dirty="0"/>
              <a:t>CM IP</a:t>
            </a:r>
          </a:p>
        </p:txBody>
      </p:sp>
      <p:pic>
        <p:nvPicPr>
          <p:cNvPr id="12" name="Picture 2" descr="H:\2015-07-21 16-35-42.08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4542" y="6927"/>
            <a:ext cx="2697019" cy="15170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4348" y="1517073"/>
            <a:ext cx="3097213" cy="243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0527" y="3908900"/>
            <a:ext cx="3127375" cy="236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7969842" y="2004177"/>
            <a:ext cx="1108060" cy="341632"/>
          </a:xfrm>
          <a:prstGeom prst="rect">
            <a:avLst/>
          </a:prstGeom>
          <a:noFill/>
        </p:spPr>
        <p:txBody>
          <a:bodyPr wrap="none" rtlCol="0">
            <a:spAutoFit/>
          </a:bodyPr>
          <a:lstStyle/>
          <a:p>
            <a:pPr algn="ctr">
              <a:lnSpc>
                <a:spcPct val="90000"/>
              </a:lnSpc>
            </a:pPr>
            <a:r>
              <a:rPr lang="en-US" dirty="0"/>
              <a:t>Vendor 1</a:t>
            </a:r>
          </a:p>
        </p:txBody>
      </p:sp>
      <p:sp>
        <p:nvSpPr>
          <p:cNvPr id="16" name="TextBox 15"/>
          <p:cNvSpPr txBox="1"/>
          <p:nvPr/>
        </p:nvSpPr>
        <p:spPr>
          <a:xfrm>
            <a:off x="7924800" y="4343400"/>
            <a:ext cx="1108060" cy="341632"/>
          </a:xfrm>
          <a:prstGeom prst="rect">
            <a:avLst/>
          </a:prstGeom>
          <a:noFill/>
        </p:spPr>
        <p:txBody>
          <a:bodyPr wrap="none" rtlCol="0">
            <a:spAutoFit/>
          </a:bodyPr>
          <a:lstStyle/>
          <a:p>
            <a:pPr algn="ctr">
              <a:lnSpc>
                <a:spcPct val="90000"/>
              </a:lnSpc>
            </a:pPr>
            <a:r>
              <a:rPr lang="en-US" dirty="0"/>
              <a:t>Vendor 3</a:t>
            </a:r>
          </a:p>
        </p:txBody>
      </p:sp>
    </p:spTree>
    <p:extLst>
      <p:ext uri="{BB962C8B-B14F-4D97-AF65-F5344CB8AC3E}">
        <p14:creationId xmlns:p14="http://schemas.microsoft.com/office/powerpoint/2010/main" val="1183272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433" y="236982"/>
            <a:ext cx="8636290" cy="484748"/>
          </a:xfrm>
        </p:spPr>
        <p:txBody>
          <a:bodyPr/>
          <a:lstStyle/>
          <a:p>
            <a:r>
              <a:rPr lang="en-US" dirty="0"/>
              <a:t>Response to recommendation from last AAC</a:t>
            </a:r>
          </a:p>
        </p:txBody>
      </p:sp>
      <p:sp>
        <p:nvSpPr>
          <p:cNvPr id="3" name="Content Placeholder 2"/>
          <p:cNvSpPr>
            <a:spLocks noGrp="1"/>
          </p:cNvSpPr>
          <p:nvPr>
            <p:ph idx="1"/>
          </p:nvPr>
        </p:nvSpPr>
        <p:spPr>
          <a:xfrm>
            <a:off x="201168" y="1348900"/>
            <a:ext cx="8642640" cy="4674630"/>
          </a:xfrm>
        </p:spPr>
        <p:txBody>
          <a:bodyPr/>
          <a:lstStyle/>
          <a:p>
            <a:r>
              <a:rPr lang="en-US" dirty="0">
                <a:latin typeface="Arial Narrow" panose="020B0606020202030204" pitchFamily="34" charset="0"/>
              </a:rPr>
              <a:t>Recommendation 28: Proceed with plasma processing during the 4-month outage, and take advantage of other opportunities in the schedule for plasma processing. Plan strategically to ensure that resources are available for this effort and prioritize cryomodules with the highest potential for improvement.</a:t>
            </a:r>
          </a:p>
          <a:p>
            <a:pPr lvl="1"/>
            <a:r>
              <a:rPr lang="en-US" dirty="0">
                <a:solidFill>
                  <a:srgbClr val="0000FF"/>
                </a:solidFill>
                <a:latin typeface="Arial Narrow" panose="020B0606020202030204" pitchFamily="34" charset="0"/>
              </a:rPr>
              <a:t>Plasma processed CM18 in summer outage 2016</a:t>
            </a:r>
          </a:p>
          <a:p>
            <a:pPr lvl="1"/>
            <a:r>
              <a:rPr lang="en-US" dirty="0">
                <a:solidFill>
                  <a:srgbClr val="0000FF"/>
                </a:solidFill>
                <a:latin typeface="Arial Narrow" panose="020B0606020202030204" pitchFamily="34" charset="0"/>
              </a:rPr>
              <a:t>Developed hardware for multiple cavity processing simultaneously and trained additional staff. Both hardware and resources are available </a:t>
            </a:r>
          </a:p>
          <a:p>
            <a:pPr lvl="1"/>
            <a:r>
              <a:rPr lang="en-US" dirty="0">
                <a:solidFill>
                  <a:srgbClr val="0000FF"/>
                </a:solidFill>
                <a:latin typeface="Arial Narrow" panose="020B0606020202030204" pitchFamily="34" charset="0"/>
              </a:rPr>
              <a:t>Prioritized cryomodules for the upcoming summer outage and the following outage </a:t>
            </a:r>
          </a:p>
        </p:txBody>
      </p:sp>
    </p:spTree>
    <p:extLst>
      <p:ext uri="{BB962C8B-B14F-4D97-AF65-F5344CB8AC3E}">
        <p14:creationId xmlns:p14="http://schemas.microsoft.com/office/powerpoint/2010/main" val="3059542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680" y="2933864"/>
            <a:ext cx="8628678" cy="484748"/>
          </a:xfrm>
        </p:spPr>
        <p:txBody>
          <a:bodyPr/>
          <a:lstStyle/>
          <a:p>
            <a:pPr algn="ctr"/>
            <a:r>
              <a:rPr lang="en-US" dirty="0"/>
              <a:t>SCL system status</a:t>
            </a:r>
          </a:p>
        </p:txBody>
      </p:sp>
    </p:spTree>
    <p:extLst>
      <p:ext uri="{BB962C8B-B14F-4D97-AF65-F5344CB8AC3E}">
        <p14:creationId xmlns:p14="http://schemas.microsoft.com/office/powerpoint/2010/main" val="1777077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2245" y="1394511"/>
            <a:ext cx="7500265" cy="4907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a:xfrm>
            <a:off x="202910" y="177800"/>
            <a:ext cx="8229600" cy="484748"/>
          </a:xfrm>
          <a:prstGeom prst="rect">
            <a:avLst/>
          </a:prstGeom>
        </p:spPr>
        <p:txBody>
          <a:bodyPr/>
          <a:lstStyle>
            <a:lvl1pPr algn="l" rtl="0" eaLnBrk="1" fontAlgn="base" hangingPunct="1">
              <a:lnSpc>
                <a:spcPct val="85000"/>
              </a:lnSpc>
              <a:spcBef>
                <a:spcPct val="0"/>
              </a:spcBef>
              <a:spcAft>
                <a:spcPct val="0"/>
              </a:spcAft>
              <a:defRPr sz="3000" kern="1200">
                <a:solidFill>
                  <a:schemeClr val="tx2"/>
                </a:solidFill>
                <a:latin typeface="Arial Black"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b="1" dirty="0">
                <a:latin typeface="+mn-lt"/>
              </a:rPr>
              <a:t>Current operating gradients of SRF cavities</a:t>
            </a:r>
          </a:p>
        </p:txBody>
      </p:sp>
      <p:sp>
        <p:nvSpPr>
          <p:cNvPr id="4" name="Content Placeholder 2"/>
          <p:cNvSpPr txBox="1">
            <a:spLocks/>
          </p:cNvSpPr>
          <p:nvPr/>
        </p:nvSpPr>
        <p:spPr>
          <a:xfrm>
            <a:off x="270132" y="577370"/>
            <a:ext cx="8626218" cy="950492"/>
          </a:xfrm>
          <a:prstGeom prst="rect">
            <a:avLst/>
          </a:prstGeom>
        </p:spPr>
        <p:txBody>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latin typeface="Arial Narrow" panose="020B0606020202030204" pitchFamily="34" charset="0"/>
              </a:rPr>
              <a:t>Average </a:t>
            </a:r>
            <a:r>
              <a:rPr lang="en-US" sz="2000" dirty="0" err="1">
                <a:latin typeface="Arial Narrow" panose="020B0606020202030204" pitchFamily="34" charset="0"/>
              </a:rPr>
              <a:t>E</a:t>
            </a:r>
            <a:r>
              <a:rPr lang="en-US" sz="2000" baseline="-25000" dirty="0" err="1">
                <a:latin typeface="Arial Narrow" panose="020B0606020202030204" pitchFamily="34" charset="0"/>
              </a:rPr>
              <a:t>acc</a:t>
            </a:r>
            <a:r>
              <a:rPr lang="en-US" sz="2000" dirty="0">
                <a:latin typeface="Arial Narrow" panose="020B0606020202030204" pitchFamily="34" charset="0"/>
              </a:rPr>
              <a:t> of medium and high beta cavities:12 MV/m, 13.5 MV/m respectively</a:t>
            </a:r>
          </a:p>
          <a:p>
            <a:r>
              <a:rPr lang="en-US" sz="2000" dirty="0">
                <a:latin typeface="Arial Narrow" panose="020B0606020202030204" pitchFamily="34" charset="0"/>
              </a:rPr>
              <a:t>Average accelerating gradient of high beta cavities increased after plasma processing</a:t>
            </a:r>
          </a:p>
        </p:txBody>
      </p:sp>
      <p:cxnSp>
        <p:nvCxnSpPr>
          <p:cNvPr id="6" name="Straight Connector 5"/>
          <p:cNvCxnSpPr/>
          <p:nvPr/>
        </p:nvCxnSpPr>
        <p:spPr>
          <a:xfrm>
            <a:off x="4156363" y="2489270"/>
            <a:ext cx="3982724"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Straight Connector 6"/>
          <p:cNvCxnSpPr/>
          <p:nvPr/>
        </p:nvCxnSpPr>
        <p:spPr>
          <a:xfrm>
            <a:off x="1472210" y="3692496"/>
            <a:ext cx="2718790" cy="0"/>
          </a:xfrm>
          <a:prstGeom prst="line">
            <a:avLst/>
          </a:prstGeom>
        </p:spPr>
        <p:style>
          <a:lnRef idx="3">
            <a:schemeClr val="accent5"/>
          </a:lnRef>
          <a:fillRef idx="0">
            <a:schemeClr val="accent5"/>
          </a:fillRef>
          <a:effectRef idx="2">
            <a:schemeClr val="accent5"/>
          </a:effectRef>
          <a:fontRef idx="minor">
            <a:schemeClr val="tx1"/>
          </a:fontRef>
        </p:style>
      </p:cxnSp>
      <p:sp>
        <p:nvSpPr>
          <p:cNvPr id="8" name="TextBox 7"/>
          <p:cNvSpPr txBox="1"/>
          <p:nvPr/>
        </p:nvSpPr>
        <p:spPr>
          <a:xfrm>
            <a:off x="3874833" y="6201273"/>
            <a:ext cx="1880643" cy="400110"/>
          </a:xfrm>
          <a:prstGeom prst="rect">
            <a:avLst/>
          </a:prstGeom>
          <a:noFill/>
        </p:spPr>
        <p:txBody>
          <a:bodyPr wrap="none" rtlCol="0">
            <a:spAutoFit/>
          </a:bodyPr>
          <a:lstStyle/>
          <a:p>
            <a:r>
              <a:rPr lang="en-US" sz="2000" dirty="0"/>
              <a:t>Cavity Number</a:t>
            </a:r>
          </a:p>
        </p:txBody>
      </p:sp>
      <p:sp>
        <p:nvSpPr>
          <p:cNvPr id="9" name="TextBox 8"/>
          <p:cNvSpPr txBox="1"/>
          <p:nvPr/>
        </p:nvSpPr>
        <p:spPr>
          <a:xfrm rot="16200000">
            <a:off x="-32603" y="3485132"/>
            <a:ext cx="1529586" cy="400110"/>
          </a:xfrm>
          <a:prstGeom prst="rect">
            <a:avLst/>
          </a:prstGeom>
          <a:noFill/>
        </p:spPr>
        <p:txBody>
          <a:bodyPr wrap="none" rtlCol="0">
            <a:spAutoFit/>
          </a:bodyPr>
          <a:lstStyle/>
          <a:p>
            <a:r>
              <a:rPr lang="en-US" sz="2000" dirty="0" err="1"/>
              <a:t>E</a:t>
            </a:r>
            <a:r>
              <a:rPr lang="en-US" sz="2000" baseline="-25000" dirty="0" err="1"/>
              <a:t>acc</a:t>
            </a:r>
            <a:r>
              <a:rPr lang="en-US" sz="2000" dirty="0"/>
              <a:t> (MV/m)</a:t>
            </a:r>
          </a:p>
        </p:txBody>
      </p:sp>
      <p:sp>
        <p:nvSpPr>
          <p:cNvPr id="12" name="TextBox 11"/>
          <p:cNvSpPr txBox="1"/>
          <p:nvPr/>
        </p:nvSpPr>
        <p:spPr>
          <a:xfrm>
            <a:off x="5598889" y="4909743"/>
            <a:ext cx="2172390" cy="590931"/>
          </a:xfrm>
          <a:prstGeom prst="rect">
            <a:avLst/>
          </a:prstGeom>
          <a:noFill/>
        </p:spPr>
        <p:txBody>
          <a:bodyPr wrap="none" rtlCol="0">
            <a:spAutoFit/>
          </a:bodyPr>
          <a:lstStyle/>
          <a:p>
            <a:pPr>
              <a:lnSpc>
                <a:spcPct val="90000"/>
              </a:lnSpc>
            </a:pPr>
            <a:r>
              <a:rPr lang="en-US" dirty="0"/>
              <a:t>MB design gradient</a:t>
            </a:r>
          </a:p>
          <a:p>
            <a:pPr>
              <a:lnSpc>
                <a:spcPct val="90000"/>
              </a:lnSpc>
            </a:pPr>
            <a:r>
              <a:rPr lang="en-US" dirty="0"/>
              <a:t>HB design gradient</a:t>
            </a:r>
          </a:p>
        </p:txBody>
      </p:sp>
      <p:cxnSp>
        <p:nvCxnSpPr>
          <p:cNvPr id="13" name="Straight Connector 12"/>
          <p:cNvCxnSpPr/>
          <p:nvPr/>
        </p:nvCxnSpPr>
        <p:spPr>
          <a:xfrm>
            <a:off x="5198255" y="5062143"/>
            <a:ext cx="370927"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16" name="Straight Connector 15"/>
          <p:cNvCxnSpPr/>
          <p:nvPr/>
        </p:nvCxnSpPr>
        <p:spPr>
          <a:xfrm>
            <a:off x="5198255" y="5308671"/>
            <a:ext cx="370927"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7431608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146579" y="552948"/>
            <a:ext cx="3970448" cy="2935224"/>
            <a:chOff x="5069494" y="585788"/>
            <a:chExt cx="3970448" cy="2935224"/>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7151" y="585788"/>
              <a:ext cx="3902791" cy="2935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rot="10800000">
              <a:off x="5069494" y="895100"/>
              <a:ext cx="337015" cy="2434321"/>
            </a:xfrm>
            <a:prstGeom prst="rect">
              <a:avLst/>
            </a:prstGeom>
            <a:noFill/>
          </p:spPr>
          <p:txBody>
            <a:bodyPr vert="eaVert" wrap="none" rtlCol="0">
              <a:spAutoFit/>
            </a:bodyPr>
            <a:lstStyle/>
            <a:p>
              <a:pPr algn="ctr">
                <a:lnSpc>
                  <a:spcPct val="90000"/>
                </a:lnSpc>
              </a:pPr>
              <a:r>
                <a:rPr lang="en-US" sz="1100" dirty="0"/>
                <a:t>Availability for neutron production (%)</a:t>
              </a:r>
            </a:p>
          </p:txBody>
        </p:sp>
      </p:grpSp>
      <p:sp>
        <p:nvSpPr>
          <p:cNvPr id="5" name="Title 1"/>
          <p:cNvSpPr txBox="1">
            <a:spLocks/>
          </p:cNvSpPr>
          <p:nvPr/>
        </p:nvSpPr>
        <p:spPr>
          <a:xfrm>
            <a:off x="76201" y="71438"/>
            <a:ext cx="9040826" cy="9144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a:solidFill>
                  <a:srgbClr val="006600"/>
                </a:solidFill>
              </a:rPr>
              <a:t>Numerous lessons have been learned to achieve a stable and reliable operation of the SCL*</a:t>
            </a:r>
          </a:p>
        </p:txBody>
      </p:sp>
      <p:sp>
        <p:nvSpPr>
          <p:cNvPr id="4" name="Content Placeholder 2"/>
          <p:cNvSpPr>
            <a:spLocks noGrp="1"/>
          </p:cNvSpPr>
          <p:nvPr>
            <p:ph idx="1"/>
          </p:nvPr>
        </p:nvSpPr>
        <p:spPr>
          <a:xfrm>
            <a:off x="161866" y="1218728"/>
            <a:ext cx="4664134" cy="2175164"/>
          </a:xfrm>
        </p:spPr>
        <p:txBody>
          <a:bodyPr/>
          <a:lstStyle/>
          <a:p>
            <a:r>
              <a:rPr lang="en-US" sz="2000" dirty="0">
                <a:latin typeface="Arial Narrow" panose="020B0606020202030204" pitchFamily="34" charset="0"/>
              </a:rPr>
              <a:t>Availability last 6 years: </a:t>
            </a:r>
          </a:p>
          <a:p>
            <a:pPr lvl="1"/>
            <a:r>
              <a:rPr lang="en-US" sz="1800" dirty="0">
                <a:latin typeface="Arial Narrow" panose="020B0606020202030204" pitchFamily="34" charset="0"/>
              </a:rPr>
              <a:t>Whole SCL including RF, HVCM, Control, Vacuum, etc.: ~98 %</a:t>
            </a:r>
          </a:p>
          <a:p>
            <a:pPr lvl="1"/>
            <a:r>
              <a:rPr lang="en-US" sz="1800" dirty="0">
                <a:latin typeface="Arial Narrow" panose="020B0606020202030204" pitchFamily="34" charset="0"/>
              </a:rPr>
              <a:t>SRF cavities, cryomodules, and CHL: &gt;99 % </a:t>
            </a:r>
          </a:p>
          <a:p>
            <a:pPr lvl="2"/>
            <a:r>
              <a:rPr lang="en-US" sz="1600" dirty="0">
                <a:latin typeface="Arial Narrow" panose="020B0606020202030204" pitchFamily="34" charset="0"/>
              </a:rPr>
              <a:t>Average trip or downtime: &lt;1 trip/day or </a:t>
            </a:r>
            <a:br>
              <a:rPr lang="en-US" sz="1600" dirty="0">
                <a:latin typeface="Arial Narrow" panose="020B0606020202030204" pitchFamily="34" charset="0"/>
              </a:rPr>
            </a:br>
            <a:r>
              <a:rPr lang="en-US" sz="1600" dirty="0">
                <a:latin typeface="Arial Narrow" panose="020B0606020202030204" pitchFamily="34" charset="0"/>
              </a:rPr>
              <a:t>&lt;5 min./day</a:t>
            </a:r>
          </a:p>
          <a:p>
            <a:endParaRPr lang="en-US" sz="1800" dirty="0">
              <a:latin typeface="Arial Narrow" panose="020B0606020202030204" pitchFamily="34" charset="0"/>
            </a:endParaRPr>
          </a:p>
        </p:txBody>
      </p:sp>
      <p:sp>
        <p:nvSpPr>
          <p:cNvPr id="16" name="Content Placeholder 2"/>
          <p:cNvSpPr txBox="1">
            <a:spLocks/>
          </p:cNvSpPr>
          <p:nvPr/>
        </p:nvSpPr>
        <p:spPr bwMode="auto">
          <a:xfrm>
            <a:off x="161866" y="3147830"/>
            <a:ext cx="8455737" cy="236468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sz="16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latin typeface="Arial Narrow" panose="020B0606020202030204" pitchFamily="34" charset="0"/>
              </a:rPr>
              <a:t>Operational flexibility using energy reserve</a:t>
            </a:r>
          </a:p>
          <a:p>
            <a:pPr lvl="1"/>
            <a:r>
              <a:rPr lang="en-US" sz="1800" dirty="0">
                <a:latin typeface="Arial Narrow" panose="020B0606020202030204" pitchFamily="34" charset="0"/>
              </a:rPr>
              <a:t>Phase of the last cavity (23d) is set for zero acceleration at the start of every run period</a:t>
            </a:r>
          </a:p>
          <a:p>
            <a:pPr lvl="1"/>
            <a:r>
              <a:rPr lang="en-US" sz="1800" dirty="0">
                <a:latin typeface="Arial Narrow" panose="020B0606020202030204" pitchFamily="34" charset="0"/>
              </a:rPr>
              <a:t>Every run, a few cavities show problems sustaining gradient </a:t>
            </a:r>
          </a:p>
          <a:p>
            <a:pPr lvl="2"/>
            <a:r>
              <a:rPr lang="en-US" sz="1600" dirty="0">
                <a:latin typeface="Arial Narrow" panose="020B0606020202030204" pitchFamily="34" charset="0"/>
              </a:rPr>
              <a:t>Due to hot spot or temperature increase in the end group</a:t>
            </a:r>
          </a:p>
          <a:p>
            <a:pPr lvl="2"/>
            <a:r>
              <a:rPr lang="en-US" sz="1600" dirty="0">
                <a:latin typeface="Arial Narrow" panose="020B0606020202030204" pitchFamily="34" charset="0"/>
              </a:rPr>
              <a:t>Gradients are slightly lowered for those cavities keeping the linac output energy same using the energy reserve</a:t>
            </a:r>
          </a:p>
          <a:p>
            <a:pPr lvl="1"/>
            <a:r>
              <a:rPr lang="en-US" dirty="0">
                <a:latin typeface="Arial Narrow" panose="020B0606020202030204" pitchFamily="34" charset="0"/>
              </a:rPr>
              <a:t>Overall no systematic performance degradation, but requires many actions to keep performance and integrity of cavities</a:t>
            </a:r>
          </a:p>
        </p:txBody>
      </p:sp>
      <p:sp>
        <p:nvSpPr>
          <p:cNvPr id="8" name="Rectangle 7"/>
          <p:cNvSpPr/>
          <p:nvPr/>
        </p:nvSpPr>
        <p:spPr>
          <a:xfrm>
            <a:off x="76201" y="5945991"/>
            <a:ext cx="8836084" cy="507831"/>
          </a:xfrm>
          <a:prstGeom prst="rect">
            <a:avLst/>
          </a:prstGeom>
        </p:spPr>
        <p:txBody>
          <a:bodyPr wrap="square">
            <a:spAutoFit/>
          </a:bodyPr>
          <a:lstStyle/>
          <a:p>
            <a:r>
              <a:rPr lang="en-US" sz="900" dirty="0">
                <a:latin typeface="Arial Narrow" panose="020B0606020202030204" pitchFamily="34" charset="0"/>
              </a:rPr>
              <a:t>*S-H. Kim, R. Afanador, D.L. Barnhart, M. Crofford, B.D. Degraff, M. Doleans, J. Galambos, S.W. Gold, M.P. Howell, J. Mammosser, C.J. McMahan, T.S. Neustadt, C. Peters, J.W. Saunders, W.H. Strong, D.J. Vandygriff, D.M. Vandygriff, “Overview of ten-year operation of the superconducting linear accelerator at the Spallation Neutron Source,” Nuclear Inst. and Methods in Physics Research A, 852 (2017) 20-32. </a:t>
            </a:r>
            <a:r>
              <a:rPr lang="en-US" sz="900" u="sng" dirty="0">
                <a:latin typeface="Arial Narrow" panose="020B0606020202030204" pitchFamily="34" charset="0"/>
                <a:hlinkClick r:id="rId3"/>
              </a:rPr>
              <a:t>http://dx.doi.org/10.1016/j.nima.2017.02.009</a:t>
            </a:r>
            <a:r>
              <a:rPr lang="en-US" sz="900" dirty="0">
                <a:latin typeface="Arial Narrow" panose="020B0606020202030204" pitchFamily="34" charset="0"/>
              </a:rPr>
              <a:t> </a:t>
            </a:r>
            <a:endParaRPr lang="en-US" sz="900" dirty="0">
              <a:effectLst/>
              <a:latin typeface="Arial Narrow" panose="020B0606020202030204" pitchFamily="34" charset="0"/>
            </a:endParaRPr>
          </a:p>
        </p:txBody>
      </p:sp>
    </p:spTree>
    <p:extLst>
      <p:ext uri="{BB962C8B-B14F-4D97-AF65-F5344CB8AC3E}">
        <p14:creationId xmlns:p14="http://schemas.microsoft.com/office/powerpoint/2010/main" val="336991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433" y="123470"/>
            <a:ext cx="8636290" cy="484748"/>
          </a:xfrm>
        </p:spPr>
        <p:txBody>
          <a:bodyPr/>
          <a:lstStyle/>
          <a:p>
            <a:r>
              <a:rPr lang="en-US" dirty="0"/>
              <a:t>Performance degradation during operation</a:t>
            </a:r>
          </a:p>
        </p:txBody>
      </p:sp>
      <p:sp>
        <p:nvSpPr>
          <p:cNvPr id="4" name="Content Placeholder 2"/>
          <p:cNvSpPr>
            <a:spLocks noGrp="1"/>
          </p:cNvSpPr>
          <p:nvPr>
            <p:ph idx="1"/>
          </p:nvPr>
        </p:nvSpPr>
        <p:spPr>
          <a:xfrm>
            <a:off x="228600" y="653556"/>
            <a:ext cx="8642640" cy="5791200"/>
          </a:xfrm>
        </p:spPr>
        <p:txBody>
          <a:bodyPr/>
          <a:lstStyle/>
          <a:p>
            <a:pPr>
              <a:lnSpc>
                <a:spcPct val="95000"/>
              </a:lnSpc>
              <a:spcBef>
                <a:spcPts val="600"/>
              </a:spcBef>
            </a:pPr>
            <a:r>
              <a:rPr lang="en-US" sz="2000" dirty="0">
                <a:latin typeface="Arial Narrow" panose="020B0606020202030204" pitchFamily="34" charset="0"/>
              </a:rPr>
              <a:t>Degradation related to vacuum activity</a:t>
            </a:r>
          </a:p>
          <a:p>
            <a:pPr lvl="1">
              <a:lnSpc>
                <a:spcPct val="95000"/>
              </a:lnSpc>
              <a:spcBef>
                <a:spcPts val="600"/>
              </a:spcBef>
            </a:pPr>
            <a:r>
              <a:rPr lang="en-US" sz="1800" dirty="0">
                <a:latin typeface="Arial Narrow" panose="020B0606020202030204" pitchFamily="34" charset="0"/>
              </a:rPr>
              <a:t>Trigger by electron activity, gate valve operation, ion pump pressure spike, beam halo, errant beam, etc.</a:t>
            </a:r>
          </a:p>
          <a:p>
            <a:pPr lvl="2">
              <a:lnSpc>
                <a:spcPct val="95000"/>
              </a:lnSpc>
              <a:spcBef>
                <a:spcPts val="600"/>
              </a:spcBef>
            </a:pPr>
            <a:r>
              <a:rPr lang="en-US" sz="1600" dirty="0">
                <a:latin typeface="Arial Narrow" panose="020B0606020202030204" pitchFamily="34" charset="0"/>
              </a:rPr>
              <a:t>Desorption and redistribution of gas and particulate contamination </a:t>
            </a:r>
            <a:r>
              <a:rPr lang="en-US" sz="1600" dirty="0">
                <a:latin typeface="Arial Narrow" panose="020B0606020202030204" pitchFamily="34" charset="0"/>
                <a:sym typeface="Wingdings" panose="05000000000000000000" pitchFamily="2" charset="2"/>
              </a:rPr>
              <a:t></a:t>
            </a:r>
            <a:r>
              <a:rPr lang="en-US" sz="1600" dirty="0">
                <a:latin typeface="Arial Narrow" panose="020B0606020202030204" pitchFamily="34" charset="0"/>
              </a:rPr>
              <a:t> could create conditions for vacuum breakdown or hot spots</a:t>
            </a:r>
          </a:p>
          <a:p>
            <a:pPr lvl="3">
              <a:lnSpc>
                <a:spcPct val="95000"/>
              </a:lnSpc>
              <a:spcBef>
                <a:spcPts val="600"/>
              </a:spcBef>
            </a:pPr>
            <a:r>
              <a:rPr lang="en-US" sz="1400" dirty="0">
                <a:latin typeface="Arial Narrow" panose="020B0606020202030204" pitchFamily="34" charset="0"/>
              </a:rPr>
              <a:t>Effect of event can be intensified by interaction with RF (one of the worst case is surface damage)</a:t>
            </a:r>
          </a:p>
          <a:p>
            <a:pPr lvl="2">
              <a:lnSpc>
                <a:spcPct val="95000"/>
              </a:lnSpc>
              <a:spcBef>
                <a:spcPts val="600"/>
              </a:spcBef>
            </a:pPr>
            <a:r>
              <a:rPr lang="en-US" sz="1600" dirty="0">
                <a:latin typeface="Arial Narrow" panose="020B0606020202030204" pitchFamily="34" charset="0"/>
              </a:rPr>
              <a:t>Not every event makes a cavity trip. But the probability for degradation increases with frequency and intensity of events</a:t>
            </a:r>
          </a:p>
          <a:p>
            <a:pPr lvl="1">
              <a:lnSpc>
                <a:spcPct val="95000"/>
              </a:lnSpc>
              <a:spcBef>
                <a:spcPts val="600"/>
              </a:spcBef>
            </a:pPr>
            <a:r>
              <a:rPr lang="en-US" sz="1800" dirty="0">
                <a:latin typeface="Arial Narrow" panose="020B0606020202030204" pitchFamily="34" charset="0"/>
              </a:rPr>
              <a:t>Most frequent symptoms are the creation of hot spots and partial quench in the end group</a:t>
            </a:r>
          </a:p>
          <a:p>
            <a:pPr lvl="1">
              <a:lnSpc>
                <a:spcPct val="95000"/>
              </a:lnSpc>
              <a:spcBef>
                <a:spcPts val="600"/>
              </a:spcBef>
            </a:pPr>
            <a:r>
              <a:rPr lang="en-US" sz="1800" dirty="0">
                <a:latin typeface="Arial Narrow" panose="020B0606020202030204" pitchFamily="34" charset="0"/>
              </a:rPr>
              <a:t>Actions have been taken to minimize these unwanted events </a:t>
            </a:r>
          </a:p>
          <a:p>
            <a:pPr lvl="2">
              <a:lnSpc>
                <a:spcPct val="95000"/>
              </a:lnSpc>
              <a:spcBef>
                <a:spcPts val="600"/>
              </a:spcBef>
            </a:pPr>
            <a:r>
              <a:rPr lang="en-US" sz="1600" dirty="0">
                <a:latin typeface="Arial Narrow" panose="020B0606020202030204" pitchFamily="34" charset="0"/>
              </a:rPr>
              <a:t>Fast beam abort at errant beam condition</a:t>
            </a:r>
          </a:p>
          <a:p>
            <a:pPr lvl="2">
              <a:lnSpc>
                <a:spcPct val="95000"/>
              </a:lnSpc>
              <a:spcBef>
                <a:spcPts val="600"/>
              </a:spcBef>
            </a:pPr>
            <a:r>
              <a:rPr lang="en-US" sz="1600" dirty="0">
                <a:latin typeface="Arial Narrow" panose="020B0606020202030204" pitchFamily="34" charset="0"/>
              </a:rPr>
              <a:t>Minimize valve operation</a:t>
            </a:r>
          </a:p>
          <a:p>
            <a:pPr lvl="2">
              <a:lnSpc>
                <a:spcPct val="95000"/>
              </a:lnSpc>
              <a:spcBef>
                <a:spcPts val="600"/>
              </a:spcBef>
            </a:pPr>
            <a:r>
              <a:rPr lang="en-US" sz="1600" dirty="0">
                <a:latin typeface="Arial Narrow" panose="020B0606020202030204" pitchFamily="34" charset="0"/>
              </a:rPr>
              <a:t>Turn off ion pump on CM23</a:t>
            </a:r>
          </a:p>
          <a:p>
            <a:pPr>
              <a:lnSpc>
                <a:spcPct val="95000"/>
              </a:lnSpc>
              <a:spcBef>
                <a:spcPts val="600"/>
              </a:spcBef>
            </a:pPr>
            <a:r>
              <a:rPr lang="en-US" sz="2000" dirty="0">
                <a:latin typeface="Arial Narrow" panose="020B0606020202030204" pitchFamily="34" charset="0"/>
              </a:rPr>
              <a:t>When a cavity shows a symptom of performance degradation, the gradient is lowered slightly (typically lowered by 1 MV/m) to avoid further degradation and to minimize downtime</a:t>
            </a:r>
          </a:p>
          <a:p>
            <a:pPr lvl="1">
              <a:lnSpc>
                <a:spcPct val="95000"/>
              </a:lnSpc>
              <a:spcBef>
                <a:spcPts val="600"/>
              </a:spcBef>
            </a:pPr>
            <a:r>
              <a:rPr lang="en-US" sz="1800" dirty="0">
                <a:latin typeface="Arial Narrow" panose="020B0606020202030204" pitchFamily="34" charset="0"/>
              </a:rPr>
              <a:t>Early diagnostics and prompt involvement from system experts are the key to minimize additional degradation</a:t>
            </a:r>
          </a:p>
          <a:p>
            <a:pPr lvl="1">
              <a:lnSpc>
                <a:spcPct val="95000"/>
              </a:lnSpc>
              <a:spcBef>
                <a:spcPts val="600"/>
              </a:spcBef>
            </a:pPr>
            <a:r>
              <a:rPr lang="en-US" sz="1800" dirty="0">
                <a:latin typeface="Arial Narrow" panose="020B0606020202030204" pitchFamily="34" charset="0"/>
              </a:rPr>
              <a:t>Usually recover performance during maintenance period</a:t>
            </a:r>
          </a:p>
        </p:txBody>
      </p:sp>
    </p:spTree>
    <p:extLst>
      <p:ext uri="{BB962C8B-B14F-4D97-AF65-F5344CB8AC3E}">
        <p14:creationId xmlns:p14="http://schemas.microsoft.com/office/powerpoint/2010/main" val="883688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50" y="236982"/>
            <a:ext cx="9024181" cy="877163"/>
          </a:xfrm>
        </p:spPr>
        <p:txBody>
          <a:bodyPr/>
          <a:lstStyle/>
          <a:p>
            <a:r>
              <a:rPr lang="en-US" dirty="0"/>
              <a:t>Performance recovery and improvement in FY16</a:t>
            </a:r>
          </a:p>
        </p:txBody>
      </p:sp>
      <p:sp>
        <p:nvSpPr>
          <p:cNvPr id="3" name="Content Placeholder 2"/>
          <p:cNvSpPr>
            <a:spLocks noGrp="1"/>
          </p:cNvSpPr>
          <p:nvPr>
            <p:ph idx="1"/>
          </p:nvPr>
        </p:nvSpPr>
        <p:spPr>
          <a:xfrm>
            <a:off x="201168" y="979039"/>
            <a:ext cx="8642640" cy="5421761"/>
          </a:xfrm>
        </p:spPr>
        <p:txBody>
          <a:bodyPr/>
          <a:lstStyle/>
          <a:p>
            <a:r>
              <a:rPr lang="en-US" dirty="0">
                <a:latin typeface="Arial Narrow" panose="020B0606020202030204" pitchFamily="34" charset="0"/>
              </a:rPr>
              <a:t>Recovery of cavity performance to previously attained operating gradients</a:t>
            </a:r>
          </a:p>
          <a:p>
            <a:pPr lvl="1"/>
            <a:r>
              <a:rPr lang="en-US" dirty="0">
                <a:latin typeface="Arial Narrow" panose="020B0606020202030204" pitchFamily="34" charset="0"/>
              </a:rPr>
              <a:t>RF conditioning</a:t>
            </a:r>
          </a:p>
          <a:p>
            <a:pPr lvl="2"/>
            <a:r>
              <a:rPr lang="en-US" dirty="0">
                <a:latin typeface="Arial Narrow" panose="020B0606020202030204" pitchFamily="34" charset="0"/>
              </a:rPr>
              <a:t>A few cavities recovered during maintenance periods including 19a (errant beam) and 23c (pressure spike)</a:t>
            </a:r>
          </a:p>
          <a:p>
            <a:pPr lvl="1"/>
            <a:r>
              <a:rPr lang="en-US" dirty="0">
                <a:latin typeface="Arial Narrow" panose="020B0606020202030204" pitchFamily="34" charset="0"/>
              </a:rPr>
              <a:t>Thermal cycling</a:t>
            </a:r>
          </a:p>
          <a:p>
            <a:pPr lvl="2"/>
            <a:r>
              <a:rPr lang="en-US" dirty="0">
                <a:latin typeface="Arial Narrow" panose="020B0606020202030204" pitchFamily="34" charset="0"/>
              </a:rPr>
              <a:t>Several cavities including 20d (hot spot) recovered during outages in 2016</a:t>
            </a:r>
          </a:p>
          <a:p>
            <a:pPr lvl="2"/>
            <a:r>
              <a:rPr lang="en-US" dirty="0">
                <a:latin typeface="Arial Narrow" panose="020B0606020202030204" pitchFamily="34" charset="0"/>
              </a:rPr>
              <a:t>More cryomodules are waiting for thermal cycling</a:t>
            </a:r>
          </a:p>
          <a:p>
            <a:r>
              <a:rPr lang="en-US" dirty="0">
                <a:latin typeface="Arial Narrow" panose="020B0606020202030204" pitchFamily="34" charset="0"/>
              </a:rPr>
              <a:t>Improvement to new higher operating gradients by in-situ plasma processing</a:t>
            </a:r>
          </a:p>
          <a:p>
            <a:pPr lvl="1"/>
            <a:r>
              <a:rPr lang="en-US" dirty="0">
                <a:latin typeface="Arial Narrow" panose="020B0606020202030204" pitchFamily="34" charset="0"/>
              </a:rPr>
              <a:t>CM18 and CM19 have been successfully plasma processed</a:t>
            </a:r>
          </a:p>
          <a:p>
            <a:pPr>
              <a:buFont typeface="Arial" panose="020B0604020202020204" pitchFamily="34" charset="0"/>
              <a:buChar char="•"/>
            </a:pPr>
            <a:r>
              <a:rPr lang="en-US" dirty="0">
                <a:latin typeface="Arial Narrow" panose="020B0606020202030204" pitchFamily="34" charset="0"/>
              </a:rPr>
              <a:t>Rework of cryomodules (to be done)</a:t>
            </a:r>
          </a:p>
          <a:p>
            <a:pPr lvl="1"/>
            <a:r>
              <a:rPr lang="en-US" dirty="0">
                <a:latin typeface="Arial Narrow" panose="020B0606020202030204" pitchFamily="34" charset="0"/>
              </a:rPr>
              <a:t>5a (FPC) and 11b (HOM coupler) repair will be conducted when the spare medium beta cryomodule is available</a:t>
            </a:r>
          </a:p>
        </p:txBody>
      </p:sp>
    </p:spTree>
    <p:extLst>
      <p:ext uri="{BB962C8B-B14F-4D97-AF65-F5344CB8AC3E}">
        <p14:creationId xmlns:p14="http://schemas.microsoft.com/office/powerpoint/2010/main" val="3579626360"/>
      </p:ext>
    </p:extLst>
  </p:cSld>
  <p:clrMapOvr>
    <a:masterClrMapping/>
  </p:clrMapOvr>
</p:sld>
</file>

<file path=ppt/theme/theme1.xml><?xml version="1.0" encoding="utf-8"?>
<a:theme xmlns:a="http://schemas.openxmlformats.org/drawingml/2006/main" name="Default Theme">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extLst>
    <a:ext uri="{05A4C25C-085E-4340-85A3-A5531E510DB2}">
      <thm15:themeFamily xmlns:thm15="http://schemas.microsoft.com/office/thememl/2012/main" name="ORNL template_4x3_SNS.pptx" id="{DA8F8B77-26AF-4285-B904-C56BC7FCC0C9}" vid="{89FA3E3C-681D-44A7-BF9E-F5C1CC4F5DC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75B17BC858B94FAA5409F11FF9B884" ma:contentTypeVersion="0" ma:contentTypeDescription="Create a new document." ma:contentTypeScope="" ma:versionID="ba30602e445ba7bd833ef2f532e4a59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CF13401-7EB3-445E-A79C-700AD40B1E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65A43370-EC10-41BE-B147-54A1A4450E55}">
  <ds:schemaRefs>
    <ds:schemaRef ds:uri="http://schemas.microsoft.com/sharepoint/v3/contenttype/forms"/>
  </ds:schemaRefs>
</ds:datastoreItem>
</file>

<file path=customXml/itemProps3.xml><?xml version="1.0" encoding="utf-8"?>
<ds:datastoreItem xmlns:ds="http://schemas.openxmlformats.org/officeDocument/2006/customXml" ds:itemID="{C31148E9-6A60-411D-AFDE-DA9258D98C4B}">
  <ds:schemaRefs>
    <ds:schemaRef ds:uri="http://purl.org/dc/elements/1.1/"/>
    <ds:schemaRef ds:uri="http://purl.org/dc/dcmitype/"/>
    <ds:schemaRef ds:uri="http://purl.org/dc/terms/"/>
    <ds:schemaRef ds:uri="http://schemas.microsoft.com/office/2006/documentManagement/types"/>
    <ds:schemaRef ds:uri="http://www.w3.org/XML/1998/namespace"/>
    <ds:schemaRef ds:uri="http://schemas.openxmlformats.org/package/2006/metadata/core-propertie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0</TotalTime>
  <Words>2345</Words>
  <Application>Microsoft Office PowerPoint</Application>
  <PresentationFormat>On-screen Show (4:3)</PresentationFormat>
  <Paragraphs>292</Paragraphs>
  <Slides>31</Slides>
  <Notes>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41" baseType="lpstr">
      <vt:lpstr>Arial</vt:lpstr>
      <vt:lpstr>Arial Black</vt:lpstr>
      <vt:lpstr>Arial Narrow</vt:lpstr>
      <vt:lpstr>Calibri</vt:lpstr>
      <vt:lpstr>굴림</vt:lpstr>
      <vt:lpstr>Symbol</vt:lpstr>
      <vt:lpstr>Times New Roman</vt:lpstr>
      <vt:lpstr>Wingdings</vt:lpstr>
      <vt:lpstr>Default Theme</vt:lpstr>
      <vt:lpstr>Graph</vt:lpstr>
      <vt:lpstr>Superconducting Linac Systems (SCLS) Status and SRF Activities</vt:lpstr>
      <vt:lpstr>Outline</vt:lpstr>
      <vt:lpstr>SNS SCL system scope</vt:lpstr>
      <vt:lpstr>Response to recommendation from last AAC</vt:lpstr>
      <vt:lpstr>SCL system status</vt:lpstr>
      <vt:lpstr>PowerPoint Presentation</vt:lpstr>
      <vt:lpstr>PowerPoint Presentation</vt:lpstr>
      <vt:lpstr>Performance degradation during operation</vt:lpstr>
      <vt:lpstr>Performance recovery and improvement in FY16</vt:lpstr>
      <vt:lpstr>PowerPoint Presentation</vt:lpstr>
      <vt:lpstr>Central Helium Liquefier (CHL) system is running reliably</vt:lpstr>
      <vt:lpstr>SRF and cryogenic system activities</vt:lpstr>
      <vt:lpstr>CHL spare carbon bed project (on-going)</vt:lpstr>
      <vt:lpstr>SRF developments</vt:lpstr>
      <vt:lpstr>Successful deployment of in-situ plasma processing on CM19 in January and CM18 in June 2016</vt:lpstr>
      <vt:lpstr>Radiation level reduced after plasma processing</vt:lpstr>
      <vt:lpstr>Three cryomodules successfully plasma processed so far</vt:lpstr>
      <vt:lpstr>Spare medium beta cryomodule project started in FY17</vt:lpstr>
      <vt:lpstr>Design package is completed for spare medium beta cryomodule</vt:lpstr>
      <vt:lpstr>String assembly components for spare medium beta cryomodule</vt:lpstr>
      <vt:lpstr>SRF quality assurance program</vt:lpstr>
      <vt:lpstr>SRF R&amp;D: Variable coupler for VTA test</vt:lpstr>
      <vt:lpstr>Collaboration R&amp;D for LCLS-II cavities </vt:lpstr>
      <vt:lpstr>Summary</vt:lpstr>
      <vt:lpstr>Backup slides</vt:lpstr>
      <vt:lpstr>Radiation waveforms from field emission and multipacting</vt:lpstr>
      <vt:lpstr>Hot spot example 1: meta-stable condition at the same gradient</vt:lpstr>
      <vt:lpstr>Hot spot example 2: unstable condition</vt:lpstr>
      <vt:lpstr>Ex. Simulation of hot spot in the end group </vt:lpstr>
      <vt:lpstr>Ion pump pressure spike example</vt:lpstr>
      <vt:lpstr>Gate valve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2016-02-29T19:40:42Z</dcterms:created>
  <dcterms:modified xsi:type="dcterms:W3CDTF">2017-03-06T21:42:27Z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0x0101003975B17BC858B94FAA5409F11FF9B884</vt:lpwstr>
  </property>
</Properties>
</file>