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25"/>
  </p:notesMasterIdLst>
  <p:handoutMasterIdLst>
    <p:handoutMasterId r:id="rId26"/>
  </p:handoutMasterIdLst>
  <p:sldIdLst>
    <p:sldId id="258" r:id="rId5"/>
    <p:sldId id="257" r:id="rId6"/>
    <p:sldId id="259" r:id="rId7"/>
    <p:sldId id="261" r:id="rId8"/>
    <p:sldId id="270" r:id="rId9"/>
    <p:sldId id="269" r:id="rId10"/>
    <p:sldId id="268" r:id="rId11"/>
    <p:sldId id="272" r:id="rId12"/>
    <p:sldId id="273" r:id="rId13"/>
    <p:sldId id="280" r:id="rId14"/>
    <p:sldId id="281" r:id="rId15"/>
    <p:sldId id="282" r:id="rId16"/>
    <p:sldId id="283" r:id="rId17"/>
    <p:sldId id="292" r:id="rId18"/>
    <p:sldId id="286" r:id="rId19"/>
    <p:sldId id="285" r:id="rId20"/>
    <p:sldId id="287" r:id="rId21"/>
    <p:sldId id="288" r:id="rId22"/>
    <p:sldId id="296" r:id="rId23"/>
    <p:sldId id="290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81">
          <p15:clr>
            <a:srgbClr val="A4A3A4"/>
          </p15:clr>
        </p15:guide>
        <p15:guide id="2" pos="1359">
          <p15:clr>
            <a:srgbClr val="A4A3A4"/>
          </p15:clr>
        </p15:guide>
        <p15:guide id="3" pos="3843">
          <p15:clr>
            <a:srgbClr val="A4A3A4"/>
          </p15:clr>
        </p15:guide>
        <p15:guide id="4" pos="198">
          <p15:clr>
            <a:srgbClr val="A4A3A4"/>
          </p15:clr>
        </p15:guide>
        <p15:guide id="5" pos="5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3" autoAdjust="0"/>
    <p:restoredTop sz="95339" autoAdjust="0"/>
  </p:normalViewPr>
  <p:slideViewPr>
    <p:cSldViewPr snapToGrid="0" showGuides="1">
      <p:cViewPr varScale="1">
        <p:scale>
          <a:sx n="134" d="100"/>
          <a:sy n="134" d="100"/>
        </p:scale>
        <p:origin x="-954" y="-78"/>
      </p:cViewPr>
      <p:guideLst>
        <p:guide orient="horz" pos="4181"/>
        <p:guide pos="1359"/>
        <p:guide pos="3843"/>
        <p:guide pos="198"/>
        <p:guide pos="5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10" Type="http://schemas.microsoft.com/office/2007/relationships/hdphoto" Target="../media/hdphoto1.wdp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1" t="13294" r="12698" b="2941"/>
          <a:stretch/>
        </p:blipFill>
        <p:spPr bwMode="auto">
          <a:xfrm>
            <a:off x="4950457" y="817887"/>
            <a:ext cx="2148840" cy="214884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23109" r="25288" b="519"/>
          <a:stretch/>
        </p:blipFill>
        <p:spPr>
          <a:xfrm>
            <a:off x="6632953" y="1412247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22857" r="28945" b="6727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1106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t="8644" r="32955" b="36016"/>
          <a:stretch/>
        </p:blipFill>
        <p:spPr bwMode="auto">
          <a:xfrm>
            <a:off x="4951543" y="814717"/>
            <a:ext cx="2152274" cy="2152274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874" r="14863" b="3253"/>
          <a:stretch/>
        </p:blipFill>
        <p:spPr>
          <a:xfrm>
            <a:off x="6650044" y="1402065"/>
            <a:ext cx="1865376" cy="186537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r="6029"/>
          <a:stretch/>
        </p:blipFill>
        <p:spPr>
          <a:xfrm>
            <a:off x="5883145" y="2728983"/>
            <a:ext cx="1664208" cy="1664208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4" name="Picture 13" descr="HFIR_SNS-white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324600"/>
            <a:ext cx="2609193" cy="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9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877163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18" name="Picture 11" descr="C:\Users\xnv\Desktop\png\SNS_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2" y="-355534"/>
            <a:ext cx="9618043" cy="7213533"/>
          </a:xfrm>
          <a:prstGeom prst="rect">
            <a:avLst/>
          </a:prstGeom>
        </p:spPr>
      </p:pic>
      <p:pic>
        <p:nvPicPr>
          <p:cNvPr id="1035" name="Picture 11" descr="C:\Users\xnv\Desktop\png\SNS_col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31" y="6335096"/>
            <a:ext cx="1922748" cy="3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b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SNS Accelerator Advisory</a:t>
            </a:r>
            <a:r>
              <a:rPr lang="en-US" sz="1000" b="0" baseline="0" dirty="0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 Committee Meeting March 8-10, 2017</a:t>
            </a:r>
            <a:endParaRPr lang="en-US" sz="1000" b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37" r:id="rId3"/>
    <p:sldLayoutId id="2147483939" r:id="rId4"/>
    <p:sldLayoutId id="2147483940" r:id="rId5"/>
    <p:sldLayoutId id="2147483941" r:id="rId6"/>
    <p:sldLayoutId id="2147483942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169" y="235945"/>
            <a:ext cx="4022962" cy="1269578"/>
          </a:xfrm>
        </p:spPr>
        <p:txBody>
          <a:bodyPr/>
          <a:lstStyle/>
          <a:p>
            <a:r>
              <a:rPr lang="en-US" dirty="0" smtClean="0"/>
              <a:t>Options for the ServoManipulator Replacement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Presented to the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SNS Accelerator Advisory </a:t>
            </a:r>
            <a:r>
              <a:rPr lang="en-US" b="1" dirty="0" smtClean="0"/>
              <a:t>Committee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221592" y="3459799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b="1" dirty="0" smtClean="0"/>
              <a:t>Rick DeCosta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Sr. Research Staff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Process Controls Engineer</a:t>
            </a:r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20266" y="4536026"/>
            <a:ext cx="325529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March 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performed “test drives” of the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963" y="1143000"/>
            <a:ext cx="8642640" cy="2638862"/>
          </a:xfrm>
        </p:spPr>
        <p:txBody>
          <a:bodyPr/>
          <a:lstStyle/>
          <a:p>
            <a:r>
              <a:rPr lang="en-US" dirty="0" smtClean="0"/>
              <a:t>We made site visits to both vendors and performed trials on their systems to evaluate the capabilities to meet our needs:</a:t>
            </a:r>
          </a:p>
          <a:p>
            <a:pPr lvl="1"/>
            <a:r>
              <a:rPr lang="en-US" dirty="0" smtClean="0"/>
              <a:t>Oxford’s “Dexter” servomanipulator is considerably smaller and lighter than our requirements but they indicated it can be scaled up</a:t>
            </a:r>
          </a:p>
          <a:p>
            <a:pPr lvl="1"/>
            <a:r>
              <a:rPr lang="en-US" dirty="0" smtClean="0"/>
              <a:t>The Wälischmiller “Telbot” is produced in a variety of sizes and capacities and with three differing types of controllers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87" y="3469189"/>
            <a:ext cx="4564887" cy="26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94" y="3469189"/>
            <a:ext cx="1954776" cy="26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Pros </a:t>
            </a:r>
            <a:r>
              <a:rPr lang="en-US" dirty="0"/>
              <a:t>and </a:t>
            </a:r>
            <a:r>
              <a:rPr lang="en-US" dirty="0" smtClean="0"/>
              <a:t>Cons of Oxford’s Dexter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800" y="1143000"/>
            <a:ext cx="5370292" cy="3520440"/>
          </a:xfrm>
        </p:spPr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The systems will be custom designed and built to meet our specifications</a:t>
            </a:r>
          </a:p>
          <a:p>
            <a:pPr lvl="1"/>
            <a:r>
              <a:rPr lang="en-US" dirty="0" smtClean="0"/>
              <a:t>Lower price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/>
              <a:t>Higher </a:t>
            </a:r>
            <a:r>
              <a:rPr lang="en-US" dirty="0" smtClean="0"/>
              <a:t>maintenance </a:t>
            </a:r>
            <a:r>
              <a:rPr lang="en-US" dirty="0"/>
              <a:t>– remote uses tendons which must be replaced </a:t>
            </a:r>
            <a:r>
              <a:rPr lang="en-US" dirty="0" smtClean="0"/>
              <a:t>frequently</a:t>
            </a:r>
            <a:endParaRPr lang="en-US" dirty="0"/>
          </a:p>
          <a:p>
            <a:pPr lvl="1"/>
            <a:r>
              <a:rPr lang="en-US" dirty="0" smtClean="0"/>
              <a:t>They are a ‘solutions provider”, not </a:t>
            </a:r>
            <a:r>
              <a:rPr lang="en-US" dirty="0"/>
              <a:t>an </a:t>
            </a:r>
            <a:r>
              <a:rPr lang="en-US" dirty="0" smtClean="0"/>
              <a:t>original equipment manufacturer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2410" y="1135561"/>
            <a:ext cx="3109933" cy="342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8738" y="4759194"/>
            <a:ext cx="8243605" cy="142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There is no track history on the equipment; it will be unique to us.</a:t>
            </a:r>
          </a:p>
          <a:p>
            <a:pPr lvl="1"/>
            <a:r>
              <a:rPr lang="en-US" dirty="0" smtClean="0"/>
              <a:t>Cables not provided as part of the project – we will need to outsource this task at additional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7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Cut-away view of the Dexter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38" y="1143000"/>
            <a:ext cx="6124915" cy="4593687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697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Pros </a:t>
            </a:r>
            <a:r>
              <a:rPr lang="en-US" dirty="0"/>
              <a:t>and </a:t>
            </a:r>
            <a:r>
              <a:rPr lang="en-US" dirty="0" smtClean="0"/>
              <a:t>Cons of Wälischmiller’s Telbot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445014"/>
            <a:ext cx="4210538" cy="412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66" y="1143000"/>
            <a:ext cx="4516734" cy="4195415"/>
          </a:xfrm>
        </p:spPr>
        <p:txBody>
          <a:bodyPr/>
          <a:lstStyle/>
          <a:p>
            <a:r>
              <a:rPr lang="en-US" dirty="0" smtClean="0"/>
              <a:t>Pros:</a:t>
            </a:r>
          </a:p>
          <a:p>
            <a:pPr lvl="1"/>
            <a:r>
              <a:rPr lang="en-US" dirty="0" smtClean="0"/>
              <a:t>They are an established equipment manufacturer  with numerous products in field</a:t>
            </a:r>
          </a:p>
          <a:p>
            <a:pPr lvl="1"/>
            <a:r>
              <a:rPr lang="en-US" dirty="0" smtClean="0"/>
              <a:t>Support infrastructure has been established and is experienced</a:t>
            </a:r>
          </a:p>
          <a:p>
            <a:pPr lvl="1"/>
            <a:r>
              <a:rPr lang="en-US" dirty="0" smtClean="0"/>
              <a:t>Their equipment has a proven track history and is more or less COTS with some minor modifications</a:t>
            </a:r>
          </a:p>
          <a:p>
            <a:pPr lvl="1"/>
            <a:r>
              <a:rPr lang="en-US" dirty="0" smtClean="0"/>
              <a:t>It scored better on the trials criteria evaluations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dirty="0" smtClean="0"/>
              <a:t>More expensive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711956" cy="484748"/>
          </a:xfrm>
        </p:spPr>
        <p:txBody>
          <a:bodyPr/>
          <a:lstStyle/>
          <a:p>
            <a:r>
              <a:rPr lang="en-US" dirty="0" smtClean="0"/>
              <a:t>We performed trials of the Wälischmiller Telbot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10" y="4257040"/>
            <a:ext cx="2465675" cy="1819634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Demonstration slave unit above and to the right; </a:t>
            </a:r>
            <a:r>
              <a:rPr lang="en-US" sz="2000" dirty="0"/>
              <a:t>M</a:t>
            </a:r>
            <a:r>
              <a:rPr lang="en-US" sz="2000" dirty="0" smtClean="0"/>
              <a:t>asterArm and JoyArm controllers are on the left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1" y="3695701"/>
            <a:ext cx="2367259" cy="237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9" y="873380"/>
            <a:ext cx="2365411" cy="2629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 t="4229" r="772" b="28205"/>
          <a:stretch/>
        </p:blipFill>
        <p:spPr bwMode="auto">
          <a:xfrm>
            <a:off x="5989765" y="4257038"/>
            <a:ext cx="2419497" cy="1814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31" y="2474818"/>
            <a:ext cx="4809869" cy="1601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31" y="873381"/>
            <a:ext cx="4809869" cy="16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/>
          <a:lstStyle/>
          <a:p>
            <a:r>
              <a:rPr lang="en-US" dirty="0" smtClean="0"/>
              <a:t>The results of the trials were scored and compiled in a summary</a:t>
            </a:r>
            <a:endParaRPr lang="en-US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1" y="1203360"/>
            <a:ext cx="8136246" cy="3815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1" y="5195795"/>
            <a:ext cx="8136246" cy="39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943061" y="5195795"/>
            <a:ext cx="1722474" cy="534707"/>
          </a:xfrm>
          <a:prstGeom prst="ellipse">
            <a:avLst/>
          </a:prstGeom>
          <a:noFill/>
          <a:ln w="15875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0734" y="5802559"/>
            <a:ext cx="2062480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Perfect Score = 3345</a:t>
            </a:r>
          </a:p>
        </p:txBody>
      </p:sp>
    </p:spTree>
    <p:extLst>
      <p:ext uri="{BB962C8B-B14F-4D97-AF65-F5344CB8AC3E}">
        <p14:creationId xmlns:p14="http://schemas.microsoft.com/office/powerpoint/2010/main" val="22424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744042" cy="877163"/>
          </a:xfrm>
        </p:spPr>
        <p:txBody>
          <a:bodyPr/>
          <a:lstStyle/>
          <a:p>
            <a:r>
              <a:rPr lang="en-US" dirty="0" smtClean="0"/>
              <a:t>Both vendors have virtual reality augmentation and tools to aid in operations and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34" y="1143001"/>
            <a:ext cx="8642640" cy="1856874"/>
          </a:xfrm>
        </p:spPr>
        <p:txBody>
          <a:bodyPr/>
          <a:lstStyle/>
          <a:p>
            <a:r>
              <a:rPr lang="en-US" dirty="0" smtClean="0"/>
              <a:t>Both Vendors offer VR simulations as part of their tool set</a:t>
            </a:r>
          </a:p>
          <a:p>
            <a:r>
              <a:rPr lang="en-US" dirty="0" smtClean="0"/>
              <a:t>Useful for feasibility studies, pre-planning jobs, and training</a:t>
            </a:r>
          </a:p>
          <a:p>
            <a:r>
              <a:rPr lang="en-US" dirty="0" smtClean="0"/>
              <a:t>The models are based off of the work environment and the configuration of the servomanipulator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9" y="3104040"/>
            <a:ext cx="3088315" cy="272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28" y="3104041"/>
            <a:ext cx="4955104" cy="272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execute the </a:t>
            </a:r>
            <a:r>
              <a:rPr lang="en-US" dirty="0" smtClean="0"/>
              <a:t>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24" y="1136619"/>
            <a:ext cx="8642640" cy="4998366"/>
          </a:xfrm>
        </p:spPr>
        <p:txBody>
          <a:bodyPr/>
          <a:lstStyle/>
          <a:p>
            <a:r>
              <a:rPr lang="en-US" dirty="0" smtClean="0"/>
              <a:t>We have planned the project activities in three phases:</a:t>
            </a:r>
            <a:endParaRPr lang="en-US" sz="100" dirty="0" smtClean="0"/>
          </a:p>
          <a:p>
            <a:pPr lvl="1"/>
            <a:r>
              <a:rPr lang="en-US" b="1" dirty="0" smtClean="0"/>
              <a:t>Phase I: </a:t>
            </a:r>
          </a:p>
          <a:p>
            <a:pPr lvl="2"/>
            <a:r>
              <a:rPr lang="en-US" dirty="0" smtClean="0"/>
              <a:t>Project planning</a:t>
            </a:r>
          </a:p>
          <a:p>
            <a:pPr lvl="2"/>
            <a:r>
              <a:rPr lang="en-US" dirty="0" smtClean="0"/>
              <a:t>Design and development of both systems – they will be identical </a:t>
            </a:r>
          </a:p>
          <a:p>
            <a:pPr lvl="1"/>
            <a:r>
              <a:rPr lang="en-US" b="1" dirty="0" smtClean="0"/>
              <a:t>Phase II:</a:t>
            </a:r>
          </a:p>
          <a:p>
            <a:pPr lvl="2"/>
            <a:r>
              <a:rPr lang="en-US" dirty="0" smtClean="0"/>
              <a:t> Removal of the existing High Bay Servomanipulator, cabling, and master controller – to be stored as spare parts for the Service Bay system</a:t>
            </a:r>
          </a:p>
          <a:p>
            <a:pPr lvl="2"/>
            <a:r>
              <a:rPr lang="en-US" dirty="0" smtClean="0"/>
              <a:t>Installation and commissioning of the new servomanipulator, trials, and operator training</a:t>
            </a:r>
          </a:p>
          <a:p>
            <a:pPr lvl="1"/>
            <a:r>
              <a:rPr lang="en-US" b="1" dirty="0" smtClean="0"/>
              <a:t>Phase III:</a:t>
            </a:r>
          </a:p>
          <a:p>
            <a:pPr lvl="2"/>
            <a:r>
              <a:rPr lang="en-US" dirty="0" smtClean="0"/>
              <a:t>Removal of the existing Service Bay Servomanipulator, cabling, and master controller – including the crane and camera cables</a:t>
            </a:r>
          </a:p>
          <a:p>
            <a:pPr lvl="2"/>
            <a:r>
              <a:rPr lang="en-US" dirty="0" smtClean="0"/>
              <a:t>Installation and commissioning of the new servomanipulator including crane and camera cables</a:t>
            </a:r>
          </a:p>
          <a:p>
            <a:pPr lvl="2"/>
            <a:r>
              <a:rPr lang="en-US" dirty="0" smtClean="0"/>
              <a:t>Operator and Maintenance training</a:t>
            </a:r>
          </a:p>
          <a:p>
            <a:pPr marL="684212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877163"/>
          </a:xfrm>
        </p:spPr>
        <p:txBody>
          <a:bodyPr/>
          <a:lstStyle/>
          <a:p>
            <a:r>
              <a:rPr lang="en-US" dirty="0" smtClean="0"/>
              <a:t>The vendors have provided ROM Quotes</a:t>
            </a:r>
            <a:br>
              <a:rPr lang="en-US" dirty="0" smtClean="0"/>
            </a:br>
            <a:r>
              <a:rPr lang="en-US" dirty="0" smtClean="0"/>
              <a:t>(in thousands USD)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98913"/>
              </p:ext>
            </p:extLst>
          </p:nvPr>
        </p:nvGraphicFramePr>
        <p:xfrm>
          <a:off x="382471" y="1508125"/>
          <a:ext cx="8259356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197"/>
                <a:gridCol w="457855"/>
                <a:gridCol w="116840"/>
                <a:gridCol w="1519385"/>
                <a:gridCol w="156010"/>
                <a:gridCol w="424258"/>
                <a:gridCol w="2244718"/>
                <a:gridCol w="259593"/>
                <a:gridCol w="469050"/>
                <a:gridCol w="13984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Oxford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Wälischmiller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 Time (mos)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661.5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475.0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  9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1,985.6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3,300.0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 III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2,047.7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3,300.0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4,694.8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7,075.0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9">
                  <a:txBody>
                    <a:bodyPr/>
                    <a:lstStyle/>
                    <a:p>
                      <a:r>
                        <a:rPr lang="en-US" dirty="0" smtClean="0"/>
                        <a:t>* - Does</a:t>
                      </a:r>
                      <a:r>
                        <a:rPr lang="en-US" baseline="0" dirty="0" smtClean="0"/>
                        <a:t> not include cables – estimated cost ~ 750.0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47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/>
          <a:p>
            <a:r>
              <a:rPr lang="en-US" dirty="0" smtClean="0"/>
              <a:t>To summarize the estimated costs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78615"/>
              </p:ext>
            </p:extLst>
          </p:nvPr>
        </p:nvGraphicFramePr>
        <p:xfrm>
          <a:off x="385009" y="970548"/>
          <a:ext cx="8181475" cy="476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41"/>
                <a:gridCol w="5037564"/>
                <a:gridCol w="463818"/>
                <a:gridCol w="1708296"/>
                <a:gridCol w="553156"/>
              </a:tblGrid>
              <a:tr h="62695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 / TASK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COST (K$)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1671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ServoManipulators</a:t>
                      </a:r>
                      <a:r>
                        <a:rPr lang="en-US" baseline="0" dirty="0" smtClean="0"/>
                        <a:t> w/ cables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Replacement crane cables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Camera</a:t>
                      </a:r>
                      <a:r>
                        <a:rPr lang="en-US" baseline="0" dirty="0" smtClean="0"/>
                        <a:t> cables, hoses, carriers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 Design</a:t>
                      </a:r>
                      <a:r>
                        <a:rPr lang="en-US" baseline="0" dirty="0" smtClean="0"/>
                        <a:t>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Demolition</a:t>
                      </a:r>
                      <a:r>
                        <a:rPr lang="en-US" baseline="0" dirty="0" smtClean="0"/>
                        <a:t> and Installation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615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Disposal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8,965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Contingency (10%)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        896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68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     9,862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4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</a:t>
            </a:r>
            <a:r>
              <a:rPr lang="en-US" dirty="0" err="1" smtClean="0"/>
              <a:t>Servomanipulators</a:t>
            </a:r>
            <a:r>
              <a:rPr lang="en-US" dirty="0" smtClean="0"/>
              <a:t> </a:t>
            </a:r>
            <a:r>
              <a:rPr lang="en-US" dirty="0" smtClean="0"/>
              <a:t>at SNS?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4472" y="1085882"/>
            <a:ext cx="4270368" cy="4735496"/>
          </a:xfrm>
        </p:spPr>
        <p:txBody>
          <a:bodyPr/>
          <a:lstStyle/>
          <a:p>
            <a:r>
              <a:rPr lang="en-US" dirty="0" smtClean="0"/>
              <a:t>SNS currently has two dual arm  Servomanipulators in use:</a:t>
            </a:r>
          </a:p>
          <a:p>
            <a:pPr lvl="1"/>
            <a:r>
              <a:rPr lang="en-US" dirty="0" smtClean="0"/>
              <a:t>They are used to perform work in areas of high radiation or contamination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is </a:t>
            </a:r>
            <a:r>
              <a:rPr lang="en-US" dirty="0" smtClean="0"/>
              <a:t>located in </a:t>
            </a:r>
            <a:r>
              <a:rPr lang="en-US" dirty="0"/>
              <a:t>the Service Bay, the other in the High </a:t>
            </a:r>
            <a:r>
              <a:rPr lang="en-US" dirty="0" smtClean="0"/>
              <a:t>Bay</a:t>
            </a:r>
            <a:endParaRPr lang="en-US" dirty="0"/>
          </a:p>
          <a:p>
            <a:pPr lvl="1"/>
            <a:r>
              <a:rPr lang="en-US" dirty="0" smtClean="0"/>
              <a:t>Both </a:t>
            </a:r>
            <a:r>
              <a:rPr lang="en-US" dirty="0"/>
              <a:t>units were put </a:t>
            </a:r>
            <a:r>
              <a:rPr lang="en-US" dirty="0" smtClean="0"/>
              <a:t>into </a:t>
            </a:r>
            <a:r>
              <a:rPr lang="en-US" dirty="0"/>
              <a:t>service in early </a:t>
            </a:r>
            <a:r>
              <a:rPr lang="en-US" dirty="0" smtClean="0"/>
              <a:t>2006</a:t>
            </a:r>
            <a:endParaRPr lang="en-US" dirty="0"/>
          </a:p>
          <a:p>
            <a:pPr lvl="1"/>
            <a:r>
              <a:rPr lang="en-US" dirty="0"/>
              <a:t>The workload for the Service Bay unit has increased </a:t>
            </a:r>
            <a:r>
              <a:rPr lang="en-US" dirty="0" smtClean="0"/>
              <a:t>considerably </a:t>
            </a:r>
            <a:r>
              <a:rPr lang="en-US" dirty="0"/>
              <a:t>over </a:t>
            </a:r>
            <a:r>
              <a:rPr lang="en-US" dirty="0" smtClean="0"/>
              <a:t>time and it performs &gt;95% of the total work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11" y="904813"/>
            <a:ext cx="3704412" cy="523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9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path </a:t>
            </a:r>
            <a:r>
              <a:rPr lang="en-US" dirty="0" smtClean="0"/>
              <a:t>forward?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5978" y="1036317"/>
            <a:ext cx="8642640" cy="419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Review and Final Approval of the Design Criteria</a:t>
            </a:r>
          </a:p>
          <a:p>
            <a:r>
              <a:rPr lang="en-US" sz="2800" dirty="0" smtClean="0"/>
              <a:t>Management direction to proceed or select another path</a:t>
            </a:r>
          </a:p>
          <a:p>
            <a:r>
              <a:rPr lang="en-US" sz="2800" dirty="0" smtClean="0"/>
              <a:t>Timing and Funding Apparatus</a:t>
            </a:r>
          </a:p>
          <a:p>
            <a:pPr lvl="1"/>
            <a:r>
              <a:rPr lang="en-US" dirty="0" smtClean="0"/>
              <a:t>Phase I</a:t>
            </a:r>
          </a:p>
          <a:p>
            <a:pPr lvl="1"/>
            <a:r>
              <a:rPr lang="en-US" dirty="0" smtClean="0"/>
              <a:t>Assurance of Phases II and III </a:t>
            </a:r>
          </a:p>
          <a:p>
            <a:endParaRPr lang="en-US" sz="2800" dirty="0" smtClean="0"/>
          </a:p>
          <a:p>
            <a:pPr marL="0" indent="0" algn="ctr">
              <a:buNone/>
            </a:pPr>
            <a:endParaRPr lang="en-US" sz="1600" b="1" dirty="0" smtClean="0">
              <a:latin typeface="Brush Script MT" panose="03060802040406070304" pitchFamily="66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Brush Script MT" panose="03060802040406070304" pitchFamily="66" charset="0"/>
              </a:rPr>
              <a:t>Many thanks to the </a:t>
            </a:r>
            <a:r>
              <a:rPr lang="en-US" sz="2800" b="1" dirty="0">
                <a:latin typeface="Brush Script MT" panose="03060802040406070304" pitchFamily="66" charset="0"/>
              </a:rPr>
              <a:t>Mike Dayton </a:t>
            </a:r>
            <a:r>
              <a:rPr lang="en-US" sz="2800" b="1" dirty="0" smtClean="0">
                <a:latin typeface="Brush Script MT" panose="03060802040406070304" pitchFamily="66" charset="0"/>
              </a:rPr>
              <a:t>and the Remote Handling Group    for all their participation and </a:t>
            </a:r>
            <a:r>
              <a:rPr lang="en-US" sz="2800" b="1" smtClean="0">
                <a:latin typeface="Brush Script MT" panose="03060802040406070304" pitchFamily="66" charset="0"/>
              </a:rPr>
              <a:t>hard </a:t>
            </a:r>
            <a:r>
              <a:rPr lang="en-US" sz="2800" b="1" smtClean="0">
                <a:latin typeface="Brush Script MT" panose="03060802040406070304" pitchFamily="66" charset="0"/>
              </a:rPr>
              <a:t>work</a:t>
            </a:r>
            <a:endParaRPr lang="en-US" sz="2800" b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4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important </a:t>
            </a:r>
            <a:r>
              <a:rPr lang="en-US" dirty="0"/>
              <a:t>to </a:t>
            </a:r>
            <a:r>
              <a:rPr lang="en-US" dirty="0" smtClean="0"/>
              <a:t>SNS </a:t>
            </a:r>
            <a:r>
              <a:rPr lang="en-US" dirty="0" smtClean="0"/>
              <a:t>operations?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143000"/>
            <a:ext cx="8642640" cy="4195415"/>
          </a:xfrm>
        </p:spPr>
        <p:txBody>
          <a:bodyPr/>
          <a:lstStyle/>
          <a:p>
            <a:r>
              <a:rPr lang="en-US" dirty="0"/>
              <a:t>The Service Bay </a:t>
            </a:r>
            <a:r>
              <a:rPr lang="en-US" dirty="0" smtClean="0"/>
              <a:t>Servo </a:t>
            </a:r>
            <a:r>
              <a:rPr lang="en-US" dirty="0"/>
              <a:t>is used for </a:t>
            </a:r>
            <a:r>
              <a:rPr lang="en-US" dirty="0" smtClean="0"/>
              <a:t>target changes</a:t>
            </a:r>
            <a:r>
              <a:rPr lang="en-US" dirty="0"/>
              <a:t>, p</a:t>
            </a:r>
            <a:r>
              <a:rPr lang="en-US" dirty="0" smtClean="0"/>
              <a:t>ost </a:t>
            </a:r>
            <a:r>
              <a:rPr lang="en-US" dirty="0"/>
              <a:t>i</a:t>
            </a:r>
            <a:r>
              <a:rPr lang="en-US" dirty="0" smtClean="0"/>
              <a:t>rradiation examination (PIE), </a:t>
            </a:r>
            <a:r>
              <a:rPr lang="en-US" dirty="0"/>
              <a:t>w</a:t>
            </a:r>
            <a:r>
              <a:rPr lang="en-US" dirty="0" smtClean="0"/>
              <a:t>aste disposal, infrastructure maintenance, </a:t>
            </a:r>
            <a:r>
              <a:rPr lang="en-US" dirty="0"/>
              <a:t>and </a:t>
            </a:r>
            <a:r>
              <a:rPr lang="en-US" dirty="0" smtClean="0"/>
              <a:t>facility modifications</a:t>
            </a:r>
            <a:endParaRPr lang="en-US" dirty="0"/>
          </a:p>
          <a:p>
            <a:r>
              <a:rPr lang="en-US" dirty="0"/>
              <a:t>It </a:t>
            </a:r>
            <a:r>
              <a:rPr lang="en-US" dirty="0" smtClean="0"/>
              <a:t>has to </a:t>
            </a:r>
            <a:r>
              <a:rPr lang="en-US" dirty="0"/>
              <a:t>be operative and available at all </a:t>
            </a:r>
            <a:r>
              <a:rPr lang="en-US" dirty="0" smtClean="0"/>
              <a:t>times </a:t>
            </a:r>
            <a:endParaRPr lang="en-US" dirty="0"/>
          </a:p>
          <a:p>
            <a:r>
              <a:rPr lang="en-US" dirty="0"/>
              <a:t>During </a:t>
            </a:r>
            <a:r>
              <a:rPr lang="en-US" dirty="0" smtClean="0"/>
              <a:t>target </a:t>
            </a:r>
            <a:r>
              <a:rPr lang="en-US" dirty="0"/>
              <a:t>c</a:t>
            </a:r>
            <a:r>
              <a:rPr lang="en-US" dirty="0" smtClean="0"/>
              <a:t>hanges</a:t>
            </a:r>
            <a:r>
              <a:rPr lang="en-US" dirty="0"/>
              <a:t>, the S</a:t>
            </a:r>
            <a:r>
              <a:rPr lang="en-US" dirty="0" smtClean="0"/>
              <a:t>ervo </a:t>
            </a:r>
            <a:r>
              <a:rPr lang="en-US" dirty="0"/>
              <a:t>is operated approximately eight hours per day for five to seven consecutive </a:t>
            </a:r>
            <a:r>
              <a:rPr lang="en-US" dirty="0" smtClean="0"/>
              <a:t>days</a:t>
            </a:r>
            <a:endParaRPr lang="en-US" dirty="0"/>
          </a:p>
          <a:p>
            <a:r>
              <a:rPr lang="en-US" dirty="0" smtClean="0"/>
              <a:t>At other times it </a:t>
            </a:r>
            <a:r>
              <a:rPr lang="en-US" dirty="0"/>
              <a:t>is also used </a:t>
            </a:r>
            <a:r>
              <a:rPr lang="en-US" dirty="0" smtClean="0"/>
              <a:t>for about </a:t>
            </a:r>
            <a:r>
              <a:rPr lang="en-US" dirty="0"/>
              <a:t>twenty hours per week </a:t>
            </a:r>
            <a:r>
              <a:rPr lang="en-US" dirty="0" smtClean="0"/>
              <a:t>for </a:t>
            </a:r>
            <a:r>
              <a:rPr lang="en-US" dirty="0"/>
              <a:t>PIE, experiments, and </a:t>
            </a:r>
            <a:r>
              <a:rPr lang="en-US" dirty="0" smtClean="0"/>
              <a:t>maintenance</a:t>
            </a:r>
            <a:endParaRPr lang="en-US" dirty="0"/>
          </a:p>
          <a:p>
            <a:r>
              <a:rPr lang="en-US" dirty="0"/>
              <a:t>We have experienced some failures in the past and more occurrences </a:t>
            </a:r>
            <a:r>
              <a:rPr lang="en-US" dirty="0" smtClean="0"/>
              <a:t>recently; </a:t>
            </a:r>
            <a:r>
              <a:rPr lang="en-US" dirty="0"/>
              <a:t>luckily all were quickly </a:t>
            </a:r>
            <a:r>
              <a:rPr lang="en-US" dirty="0" smtClean="0"/>
              <a:t>recoverable</a:t>
            </a:r>
            <a:endParaRPr lang="en-US" dirty="0"/>
          </a:p>
          <a:p>
            <a:r>
              <a:rPr lang="en-US" dirty="0"/>
              <a:t>The risk and frequency of </a:t>
            </a:r>
            <a:r>
              <a:rPr lang="en-US" dirty="0" smtClean="0"/>
              <a:t>failures are </a:t>
            </a:r>
            <a:r>
              <a:rPr lang="en-US" dirty="0"/>
              <a:t>expected to increase over time </a:t>
            </a:r>
            <a:r>
              <a:rPr lang="en-US" dirty="0" smtClean="0"/>
              <a:t>with age and </a:t>
            </a:r>
            <a:r>
              <a:rPr lang="en-US" dirty="0"/>
              <a:t>greater </a:t>
            </a:r>
            <a:r>
              <a:rPr lang="en-US" dirty="0" smtClean="0"/>
              <a:t>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</a:t>
            </a:r>
            <a:r>
              <a:rPr lang="en-US" dirty="0" smtClean="0"/>
              <a:t>concerned?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143000"/>
            <a:ext cx="8642640" cy="419541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Servomanipulator supplier </a:t>
            </a:r>
            <a:r>
              <a:rPr lang="en-US" dirty="0"/>
              <a:t>is no longer in business </a:t>
            </a:r>
            <a:r>
              <a:rPr lang="en-US" dirty="0" smtClean="0"/>
              <a:t>so no </a:t>
            </a:r>
            <a:r>
              <a:rPr lang="en-US" dirty="0"/>
              <a:t>replacement parts or support services are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SNS </a:t>
            </a:r>
            <a:r>
              <a:rPr lang="en-US" dirty="0"/>
              <a:t>has limited or no spare parts on some critical components such as electronics, cables, drives, motors, etc. with no option to reverse engineer some of the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We could be one critical failure away from some serious downtime</a:t>
            </a:r>
          </a:p>
          <a:p>
            <a:r>
              <a:rPr lang="en-US" dirty="0" smtClean="0"/>
              <a:t>The Servomanipulator installed in the High Bay </a:t>
            </a:r>
            <a:r>
              <a:rPr lang="en-US" dirty="0"/>
              <a:t>is </a:t>
            </a:r>
            <a:r>
              <a:rPr lang="en-US" dirty="0" smtClean="0"/>
              <a:t>close but it is not </a:t>
            </a:r>
            <a:r>
              <a:rPr lang="en-US" dirty="0"/>
              <a:t>an exact duplicate of the Service Bay </a:t>
            </a:r>
            <a:r>
              <a:rPr lang="en-US" dirty="0" smtClean="0"/>
              <a:t>unit</a:t>
            </a:r>
            <a:endParaRPr lang="en-US" dirty="0"/>
          </a:p>
          <a:p>
            <a:r>
              <a:rPr lang="en-US" dirty="0" smtClean="0"/>
              <a:t>The cables associated with the Servo and crane have a projected ten year lifespan – they were put in service in 2006</a:t>
            </a:r>
            <a:endParaRPr lang="en-US" dirty="0"/>
          </a:p>
          <a:p>
            <a:r>
              <a:rPr lang="en-US" dirty="0"/>
              <a:t>The technology is approximately 15 years old and </a:t>
            </a:r>
            <a:r>
              <a:rPr lang="en-US" dirty="0" smtClean="0"/>
              <a:t>obsolete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magine </a:t>
            </a:r>
            <a:r>
              <a:rPr lang="en-US" dirty="0"/>
              <a:t>relying on a desktop PC </a:t>
            </a:r>
            <a:r>
              <a:rPr lang="en-US" dirty="0" smtClean="0"/>
              <a:t>running since </a:t>
            </a:r>
            <a:r>
              <a:rPr lang="en-US" dirty="0"/>
              <a:t>the year </a:t>
            </a:r>
            <a:r>
              <a:rPr lang="en-US" dirty="0" smtClean="0"/>
              <a:t>2000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common assumptions we can agree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143000"/>
            <a:ext cx="8642640" cy="4195415"/>
          </a:xfrm>
        </p:spPr>
        <p:txBody>
          <a:bodyPr/>
          <a:lstStyle/>
          <a:p>
            <a:r>
              <a:rPr lang="en-US" dirty="0" smtClean="0"/>
              <a:t>The controls components (computers, drives, motors) will fail more frequently with time and as beam power increases</a:t>
            </a:r>
          </a:p>
          <a:p>
            <a:r>
              <a:rPr lang="en-US" dirty="0" smtClean="0"/>
              <a:t>Eventually one or more conductors in the cables will break</a:t>
            </a:r>
          </a:p>
          <a:p>
            <a:r>
              <a:rPr lang="en-US" dirty="0" smtClean="0"/>
              <a:t>Mechanical systems such as grippers and joints will incur wear and breakdowns</a:t>
            </a:r>
          </a:p>
          <a:p>
            <a:r>
              <a:rPr lang="en-US" dirty="0" smtClean="0"/>
              <a:t>As a result, downtimes will become more frequent, more difficult to resolve, and longer in duration</a:t>
            </a:r>
          </a:p>
          <a:p>
            <a:r>
              <a:rPr lang="en-US" dirty="0" smtClean="0"/>
              <a:t>The level of effort and costs required to keep the systems running will increase over time</a:t>
            </a:r>
          </a:p>
          <a:p>
            <a:r>
              <a:rPr lang="en-US" dirty="0" smtClean="0"/>
              <a:t>Usage and demands on the system will increase as PIE and Proton Power Upgrade (PPU) requirements come into play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points that should be considered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143000"/>
            <a:ext cx="8642640" cy="4195415"/>
          </a:xfrm>
        </p:spPr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of the related cables </a:t>
            </a:r>
            <a:r>
              <a:rPr lang="en-US" dirty="0"/>
              <a:t>should be replaced </a:t>
            </a:r>
            <a:r>
              <a:rPr lang="en-US" dirty="0" smtClean="0"/>
              <a:t>when the Servomanipulator is replaced:</a:t>
            </a:r>
            <a:endParaRPr lang="en-US" dirty="0"/>
          </a:p>
          <a:p>
            <a:pPr lvl="1"/>
            <a:r>
              <a:rPr lang="en-US" dirty="0"/>
              <a:t>It is not possible to </a:t>
            </a:r>
            <a:r>
              <a:rPr lang="en-US" dirty="0" smtClean="0"/>
              <a:t>only replace the </a:t>
            </a:r>
            <a:r>
              <a:rPr lang="en-US" dirty="0"/>
              <a:t>servomanipulator </a:t>
            </a:r>
            <a:r>
              <a:rPr lang="en-US" dirty="0" smtClean="0"/>
              <a:t>cables</a:t>
            </a:r>
          </a:p>
          <a:p>
            <a:pPr lvl="1"/>
            <a:r>
              <a:rPr lang="en-US" dirty="0"/>
              <a:t>All </a:t>
            </a:r>
            <a:r>
              <a:rPr lang="en-US" dirty="0" smtClean="0"/>
              <a:t>of the cables </a:t>
            </a:r>
            <a:r>
              <a:rPr lang="en-US" dirty="0"/>
              <a:t>have the same aging and projected lifetime issues</a:t>
            </a:r>
          </a:p>
          <a:p>
            <a:pPr lvl="1"/>
            <a:r>
              <a:rPr lang="en-US" dirty="0" smtClean="0"/>
              <a:t>There are no spare cables or conductors installed; should we lose a single conductor in a cable we may lose the associated functionality</a:t>
            </a:r>
            <a:endParaRPr lang="en-US" dirty="0"/>
          </a:p>
          <a:p>
            <a:r>
              <a:rPr lang="en-US" dirty="0" smtClean="0"/>
              <a:t>It will be challenging and hazardous work to replace the cables necessitating careful planning and coordination</a:t>
            </a:r>
          </a:p>
          <a:p>
            <a:r>
              <a:rPr lang="en-US" dirty="0" smtClean="0"/>
              <a:t>During replacement, the Service Bay ServoManipulator will be out of service for three to six months, so this must be coordinated and planned carefully</a:t>
            </a:r>
          </a:p>
          <a:p>
            <a:r>
              <a:rPr lang="en-US" dirty="0" smtClean="0"/>
              <a:t>Project will involve cooperative efforts with the crane vendor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feasible options to resolve the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143000"/>
            <a:ext cx="8642640" cy="4195415"/>
          </a:xfrm>
        </p:spPr>
        <p:txBody>
          <a:bodyPr/>
          <a:lstStyle/>
          <a:p>
            <a:r>
              <a:rPr lang="en-US" dirty="0" smtClean="0"/>
              <a:t>Status Quo – make repairs as needed:</a:t>
            </a:r>
          </a:p>
          <a:p>
            <a:pPr lvl="1"/>
            <a:r>
              <a:rPr lang="en-US" dirty="0" smtClean="0"/>
              <a:t>Higher risk, especially as age and use increases</a:t>
            </a:r>
          </a:p>
          <a:p>
            <a:pPr lvl="1"/>
            <a:r>
              <a:rPr lang="en-US" dirty="0" smtClean="0"/>
              <a:t>More unplanned interruptions and downtime</a:t>
            </a:r>
          </a:p>
          <a:p>
            <a:r>
              <a:rPr lang="en-US" dirty="0" smtClean="0"/>
              <a:t>Rehabilitate – retrofit controls:</a:t>
            </a:r>
          </a:p>
          <a:p>
            <a:pPr lvl="1"/>
            <a:r>
              <a:rPr lang="en-US" dirty="0" smtClean="0"/>
              <a:t>Higher costs, less performance, more challenging and takes longer</a:t>
            </a:r>
          </a:p>
          <a:p>
            <a:pPr lvl="1"/>
            <a:r>
              <a:rPr lang="en-US" dirty="0" smtClean="0"/>
              <a:t>It would not mitigate mechanical or cable failure risks</a:t>
            </a:r>
          </a:p>
          <a:p>
            <a:r>
              <a:rPr lang="en-US" dirty="0" smtClean="0"/>
              <a:t>Change out units – move the High Bay unit into Service Bay:</a:t>
            </a:r>
          </a:p>
          <a:p>
            <a:pPr lvl="1"/>
            <a:r>
              <a:rPr lang="en-US" dirty="0" smtClean="0"/>
              <a:t>This would not mitigate critical parts, support, or cable risks</a:t>
            </a:r>
          </a:p>
          <a:p>
            <a:pPr lvl="1"/>
            <a:r>
              <a:rPr lang="en-US" dirty="0" smtClean="0"/>
              <a:t>It would be a short term solution and would increase disposal costs</a:t>
            </a:r>
          </a:p>
          <a:p>
            <a:r>
              <a:rPr lang="en-US" dirty="0" smtClean="0"/>
              <a:t>Replacement – install new ServoManipulators:</a:t>
            </a:r>
          </a:p>
          <a:p>
            <a:pPr lvl="1"/>
            <a:r>
              <a:rPr lang="en-US" dirty="0" smtClean="0"/>
              <a:t>Replace both systems in phases to spread costs, reduce risks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his is the best solution to resolve the issues listed previously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 to find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143000"/>
            <a:ext cx="8642640" cy="4195415"/>
          </a:xfrm>
        </p:spPr>
        <p:txBody>
          <a:bodyPr/>
          <a:lstStyle/>
          <a:p>
            <a:r>
              <a:rPr lang="en-US" dirty="0"/>
              <a:t>We evaluated our current and future needs and developed a design criteria based on ten years of operational </a:t>
            </a:r>
            <a:r>
              <a:rPr lang="en-US" dirty="0" smtClean="0"/>
              <a:t>experience</a:t>
            </a:r>
            <a:endParaRPr lang="en-US" dirty="0"/>
          </a:p>
          <a:p>
            <a:r>
              <a:rPr lang="en-US" dirty="0"/>
              <a:t>Conducted a search world-wide for potential suppliers willing </a:t>
            </a:r>
            <a:r>
              <a:rPr lang="en-US" dirty="0" smtClean="0"/>
              <a:t>and capable </a:t>
            </a:r>
            <a:r>
              <a:rPr lang="en-US" dirty="0"/>
              <a:t>of providing equipment to meet our </a:t>
            </a:r>
            <a:r>
              <a:rPr lang="en-US" dirty="0" smtClean="0"/>
              <a:t>needs</a:t>
            </a:r>
            <a:endParaRPr lang="en-US" dirty="0"/>
          </a:p>
          <a:p>
            <a:r>
              <a:rPr lang="en-US" dirty="0" smtClean="0"/>
              <a:t>Located </a:t>
            </a:r>
            <a:r>
              <a:rPr lang="en-US" dirty="0"/>
              <a:t>two vendors </a:t>
            </a:r>
            <a:r>
              <a:rPr lang="en-US" dirty="0" smtClean="0"/>
              <a:t>that have </a:t>
            </a:r>
            <a:r>
              <a:rPr lang="en-US" dirty="0"/>
              <a:t>the </a:t>
            </a:r>
            <a:r>
              <a:rPr lang="en-US" dirty="0" smtClean="0"/>
              <a:t>capabilities we need:</a:t>
            </a:r>
            <a:endParaRPr lang="en-US" dirty="0"/>
          </a:p>
          <a:p>
            <a:pPr lvl="1"/>
            <a:r>
              <a:rPr lang="en-US" dirty="0"/>
              <a:t>Oxford Technologies Ltd. – Oxford, England</a:t>
            </a:r>
          </a:p>
          <a:p>
            <a:pPr lvl="1"/>
            <a:r>
              <a:rPr lang="en-US" dirty="0"/>
              <a:t>Wälischmiller </a:t>
            </a:r>
            <a:r>
              <a:rPr lang="en-US" dirty="0" err="1"/>
              <a:t>GMbH</a:t>
            </a:r>
            <a:r>
              <a:rPr lang="en-US" dirty="0"/>
              <a:t> – Markdorf, Germany</a:t>
            </a:r>
          </a:p>
          <a:p>
            <a:r>
              <a:rPr lang="en-US" dirty="0"/>
              <a:t>Both organizations have installed </a:t>
            </a:r>
            <a:r>
              <a:rPr lang="en-US" dirty="0" smtClean="0"/>
              <a:t>comparable remote </a:t>
            </a:r>
            <a:r>
              <a:rPr lang="en-US" dirty="0"/>
              <a:t>handling equipment </a:t>
            </a:r>
            <a:r>
              <a:rPr lang="en-US" dirty="0" smtClean="0"/>
              <a:t>in facilities around the world and both have </a:t>
            </a:r>
            <a:r>
              <a:rPr lang="en-US" dirty="0"/>
              <a:t>U.S. subsidiaries for </a:t>
            </a:r>
            <a:r>
              <a:rPr lang="en-US" dirty="0" smtClean="0"/>
              <a:t>localized support and service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9768" cy="877163"/>
          </a:xfrm>
        </p:spPr>
        <p:txBody>
          <a:bodyPr/>
          <a:lstStyle/>
          <a:p>
            <a:r>
              <a:rPr lang="en-US" dirty="0" smtClean="0"/>
              <a:t>How we evaluated the suppliers and their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05" y="1143000"/>
            <a:ext cx="8642640" cy="4195415"/>
          </a:xfrm>
        </p:spPr>
        <p:txBody>
          <a:bodyPr/>
          <a:lstStyle/>
          <a:p>
            <a:r>
              <a:rPr lang="en-US" dirty="0" smtClean="0"/>
              <a:t>First we </a:t>
            </a:r>
            <a:r>
              <a:rPr lang="en-US" dirty="0"/>
              <a:t>developed a list of important attributes and performance criteria </a:t>
            </a:r>
            <a:r>
              <a:rPr lang="en-US" dirty="0" smtClean="0"/>
              <a:t>to be able to conduct </a:t>
            </a:r>
            <a:r>
              <a:rPr lang="en-US" dirty="0"/>
              <a:t>objective </a:t>
            </a:r>
            <a:r>
              <a:rPr lang="en-US" dirty="0" smtClean="0"/>
              <a:t>testing</a:t>
            </a:r>
            <a:endParaRPr lang="en-US" dirty="0"/>
          </a:p>
          <a:p>
            <a:r>
              <a:rPr lang="en-US" dirty="0" smtClean="0"/>
              <a:t>Then we created </a:t>
            </a:r>
            <a:r>
              <a:rPr lang="en-US" dirty="0"/>
              <a:t>test plans to evaluate the attributes of each system (and different control configurations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results of the tests were compiled on a scorecard</a:t>
            </a:r>
            <a:endParaRPr lang="en-US" dirty="0"/>
          </a:p>
          <a:p>
            <a:r>
              <a:rPr lang="en-US" dirty="0" smtClean="0"/>
              <a:t>The current system was also evaluated </a:t>
            </a:r>
            <a:r>
              <a:rPr lang="en-US" dirty="0"/>
              <a:t>on the same </a:t>
            </a:r>
            <a:r>
              <a:rPr lang="en-US" dirty="0" smtClean="0"/>
              <a:t>criteria</a:t>
            </a:r>
            <a:endParaRPr lang="en-US" dirty="0"/>
          </a:p>
          <a:p>
            <a:r>
              <a:rPr lang="en-US" dirty="0" smtClean="0"/>
              <a:t>The results were ranked </a:t>
            </a:r>
            <a:r>
              <a:rPr lang="en-US" dirty="0"/>
              <a:t>side by side 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scores tallied</a:t>
            </a:r>
            <a:endParaRPr lang="en-US" dirty="0"/>
          </a:p>
          <a:p>
            <a:r>
              <a:rPr lang="en-US" dirty="0"/>
              <a:t>Also reviewed </a:t>
            </a:r>
            <a:r>
              <a:rPr lang="en-US" dirty="0" smtClean="0"/>
              <a:t>was the capability of each organization to </a:t>
            </a:r>
            <a:r>
              <a:rPr lang="en-US" dirty="0"/>
              <a:t>manufacture, commission, and install systems, </a:t>
            </a:r>
            <a:r>
              <a:rPr lang="en-US" dirty="0" smtClean="0"/>
              <a:t>their design </a:t>
            </a:r>
            <a:r>
              <a:rPr lang="en-US" dirty="0"/>
              <a:t>capabilities, and </a:t>
            </a:r>
            <a:r>
              <a:rPr lang="en-US" dirty="0" smtClean="0"/>
              <a:t>existing support infrastructure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C 2017 presentation templat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RNL template_4x3_SNS.pptx" id="{DA8F8B77-26AF-4285-B904-C56BC7FCC0C9}" vid="{89FA3E3C-681D-44A7-BF9E-F5C1CC4F5D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A43370-EC10-41BE-B147-54A1A4450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F13401-7EB3-445E-A79C-700AD40B1E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31148E9-6A60-411D-AFDE-DA9258D98C4B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AAC 2017 presentation template</Template>
  <TotalTime>0</TotalTime>
  <Words>1451</Words>
  <Application>Microsoft Office PowerPoint</Application>
  <PresentationFormat>On-screen Show (4:3)</PresentationFormat>
  <Paragraphs>168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AAC 2017 presentation template</vt:lpstr>
      <vt:lpstr>Options for the ServoManipulator Replacement</vt:lpstr>
      <vt:lpstr>What are the Servomanipulators at SNS?</vt:lpstr>
      <vt:lpstr>How are they important to SNS operations?</vt:lpstr>
      <vt:lpstr>Why are we concerned?</vt:lpstr>
      <vt:lpstr>A few common assumptions we can agree on</vt:lpstr>
      <vt:lpstr>Additional points that should be considered</vt:lpstr>
      <vt:lpstr>Some feasible options to resolve the issue</vt:lpstr>
      <vt:lpstr>Our research to find a solution</vt:lpstr>
      <vt:lpstr>How we evaluated the suppliers and their equipment</vt:lpstr>
      <vt:lpstr>We performed “test drives” of the equipment</vt:lpstr>
      <vt:lpstr>The Pros and Cons of Oxford’s Dexter</vt:lpstr>
      <vt:lpstr>Cut-away view of the Dexter System</vt:lpstr>
      <vt:lpstr>The Pros and Cons of Wälischmiller’s Telbot</vt:lpstr>
      <vt:lpstr>We performed trials of the Wälischmiller Telbot </vt:lpstr>
      <vt:lpstr>The results of the trials were scored and compiled in a summary</vt:lpstr>
      <vt:lpstr>Both vendors have virtual reality augmentation and tools to aid in operations and planning</vt:lpstr>
      <vt:lpstr>How can we execute the work?</vt:lpstr>
      <vt:lpstr>The vendors have provided ROM Quotes (in thousands USD)</vt:lpstr>
      <vt:lpstr>To summarize the estimated costs</vt:lpstr>
      <vt:lpstr>What is the path forward?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2017-02-15T14:42:55Z</dcterms:created>
  <dcterms:modified xsi:type="dcterms:W3CDTF">2017-03-07T16:05:44Z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