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35" r:id="rId4"/>
  </p:sldMasterIdLst>
  <p:notesMasterIdLst>
    <p:notesMasterId r:id="rId12"/>
  </p:notesMasterIdLst>
  <p:handoutMasterIdLst>
    <p:handoutMasterId r:id="rId13"/>
  </p:handoutMasterIdLst>
  <p:sldIdLst>
    <p:sldId id="258" r:id="rId5"/>
    <p:sldId id="273" r:id="rId6"/>
    <p:sldId id="272" r:id="rId7"/>
    <p:sldId id="275" r:id="rId8"/>
    <p:sldId id="274" r:id="rId9"/>
    <p:sldId id="276" r:id="rId10"/>
    <p:sldId id="269"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81">
          <p15:clr>
            <a:srgbClr val="A4A3A4"/>
          </p15:clr>
        </p15:guide>
        <p15:guide id="2" pos="1359">
          <p15:clr>
            <a:srgbClr val="A4A3A4"/>
          </p15:clr>
        </p15:guide>
        <p15:guide id="3" pos="3843">
          <p15:clr>
            <a:srgbClr val="A4A3A4"/>
          </p15:clr>
        </p15:guide>
        <p15:guide id="4" pos="198">
          <p15:clr>
            <a:srgbClr val="A4A3A4"/>
          </p15:clr>
        </p15:guide>
        <p15:guide id="5" pos="5584">
          <p15:clr>
            <a:srgbClr val="A4A3A4"/>
          </p15:clr>
        </p15:guide>
      </p15:sldGuideLst>
    </p:ext>
    <p:ext uri="{2D200454-40CA-4A62-9FC3-DE9A4176ACB9}">
      <p15:notesGuideLst xmlns="" xmlns:p15="http://schemas.microsoft.com/office/powerpoint/2012/main">
        <p15:guide id="1" orient="horz" pos="2928">
          <p15:clr>
            <a:srgbClr val="A4A3A4"/>
          </p15:clr>
        </p15:guide>
        <p15:guide id="2" orient="horz" pos="1882">
          <p15:clr>
            <a:srgbClr val="A4A3A4"/>
          </p15:clr>
        </p15:guide>
        <p15:guide id="3"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5339" autoAdjust="0"/>
  </p:normalViewPr>
  <p:slideViewPr>
    <p:cSldViewPr snapToGrid="0" showGuides="1">
      <p:cViewPr varScale="1">
        <p:scale>
          <a:sx n="134" d="100"/>
          <a:sy n="134" d="100"/>
        </p:scale>
        <p:origin x="-954" y="-78"/>
      </p:cViewPr>
      <p:guideLst>
        <p:guide orient="horz" pos="4181"/>
        <p:guide pos="1359"/>
        <p:guide pos="3843"/>
        <p:guide pos="198"/>
        <p:guide pos="5584"/>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p:scale>
          <a:sx n="75" d="100"/>
          <a:sy n="75" d="100"/>
        </p:scale>
        <p:origin x="-792" y="-48"/>
      </p:cViewPr>
      <p:guideLst>
        <p:guide orient="horz" pos="2928"/>
        <p:guide orient="horz" pos="1882"/>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361A6FC-215E-440C-85C1-7C5D8113132A}" type="datetimeFigureOut">
              <a:rPr lang="en-US" smtClean="0"/>
              <a:t>3/7/2017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C5C4BCF-1057-4162-BB32-3C91D6411CCE}" type="slidenum">
              <a:rPr lang="en-US" smtClean="0"/>
              <a:t>‹#›</a:t>
            </a:fld>
            <a:endParaRPr lang="en-US"/>
          </a:p>
        </p:txBody>
      </p:sp>
    </p:spTree>
    <p:extLst>
      <p:ext uri="{BB962C8B-B14F-4D97-AF65-F5344CB8AC3E}">
        <p14:creationId xmlns:p14="http://schemas.microsoft.com/office/powerpoint/2010/main" val="273298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8762069-76AF-42C7-A5A2-4F411E37AD85}" type="datetimeFigureOut">
              <a:rPr lang="en-US" smtClean="0"/>
              <a:t>3/7/2017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86BAA5A-EBA8-43FC-A55E-47642B82A59C}" type="slidenum">
              <a:rPr lang="en-US" smtClean="0"/>
              <a:t>‹#›</a:t>
            </a:fld>
            <a:endParaRPr lang="en-US"/>
          </a:p>
        </p:txBody>
      </p:sp>
    </p:spTree>
    <p:extLst>
      <p:ext uri="{BB962C8B-B14F-4D97-AF65-F5344CB8AC3E}">
        <p14:creationId xmlns:p14="http://schemas.microsoft.com/office/powerpoint/2010/main" val="154281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e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10" name="Freeform 5"/>
          <p:cNvSpPr>
            <a:spLocks/>
          </p:cNvSpPr>
          <p:nvPr/>
        </p:nvSpPr>
        <p:spPr bwMode="auto">
          <a:xfrm>
            <a:off x="5679806" y="0"/>
            <a:ext cx="3464194" cy="6861871"/>
          </a:xfrm>
          <a:custGeom>
            <a:avLst/>
            <a:gdLst>
              <a:gd name="T0" fmla="*/ 149 w 1094"/>
              <a:gd name="T1" fmla="*/ 2166 h 2166"/>
              <a:gd name="T2" fmla="*/ 1094 w 1094"/>
              <a:gd name="T3" fmla="*/ 2166 h 2166"/>
              <a:gd name="T4" fmla="*/ 1094 w 1094"/>
              <a:gd name="T5" fmla="*/ 0 h 2166"/>
              <a:gd name="T6" fmla="*/ 0 w 1094"/>
              <a:gd name="T7" fmla="*/ 0 h 2166"/>
              <a:gd name="T8" fmla="*/ 149 w 1094"/>
              <a:gd name="T9" fmla="*/ 2166 h 2166"/>
            </a:gdLst>
            <a:ahLst/>
            <a:cxnLst>
              <a:cxn ang="0">
                <a:pos x="T0" y="T1"/>
              </a:cxn>
              <a:cxn ang="0">
                <a:pos x="T2" y="T3"/>
              </a:cxn>
              <a:cxn ang="0">
                <a:pos x="T4" y="T5"/>
              </a:cxn>
              <a:cxn ang="0">
                <a:pos x="T6" y="T7"/>
              </a:cxn>
              <a:cxn ang="0">
                <a:pos x="T8" y="T9"/>
              </a:cxn>
            </a:cxnLst>
            <a:rect l="0" t="0" r="r" b="b"/>
            <a:pathLst>
              <a:path w="1094" h="2166">
                <a:moveTo>
                  <a:pt x="149" y="2166"/>
                </a:moveTo>
                <a:cubicBezTo>
                  <a:pt x="1094" y="2166"/>
                  <a:pt x="1094" y="2166"/>
                  <a:pt x="1094" y="2166"/>
                </a:cubicBezTo>
                <a:cubicBezTo>
                  <a:pt x="1094" y="0"/>
                  <a:pt x="1094" y="0"/>
                  <a:pt x="1094" y="0"/>
                </a:cubicBezTo>
                <a:cubicBezTo>
                  <a:pt x="0" y="0"/>
                  <a:pt x="0" y="0"/>
                  <a:pt x="0" y="0"/>
                </a:cubicBezTo>
                <a:cubicBezTo>
                  <a:pt x="0" y="0"/>
                  <a:pt x="304" y="816"/>
                  <a:pt x="149" y="2166"/>
                </a:cubicBezTo>
                <a:close/>
              </a:path>
            </a:pathLst>
          </a:custGeom>
          <a:solidFill>
            <a:srgbClr val="027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5377263" y="0"/>
            <a:ext cx="1272781" cy="6861871"/>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7" y="767"/>
                  <a:pt x="221" y="2166"/>
                </a:cubicBezTo>
                <a:close/>
              </a:path>
            </a:pathLst>
          </a:custGeom>
          <a:solidFill>
            <a:srgbClr val="85B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6338" r="11360" b="9696"/>
          <a:stretch/>
        </p:blipFill>
        <p:spPr>
          <a:xfrm>
            <a:off x="6180667" y="65"/>
            <a:ext cx="2953546" cy="6192917"/>
          </a:xfrm>
          <a:prstGeom prst="rect">
            <a:avLst/>
          </a:prstGeom>
        </p:spPr>
      </p:pic>
      <p:pic>
        <p:nvPicPr>
          <p:cNvPr id="20" name="Picture 19"/>
          <p:cNvPicPr>
            <a:picLocks noChangeAspect="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8" name="AutoShape 3"/>
          <p:cNvSpPr>
            <a:spLocks noChangeAspect="1" noChangeArrowheads="1" noTextEdit="1"/>
          </p:cNvSpPr>
          <p:nvPr/>
        </p:nvSpPr>
        <p:spPr bwMode="auto">
          <a:xfrm rot="16200000">
            <a:off x="3800344" y="1503009"/>
            <a:ext cx="6858002" cy="38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01168" y="235945"/>
            <a:ext cx="4160172" cy="877163"/>
          </a:xfrm>
        </p:spPr>
        <p:txBody>
          <a:bodyPr/>
          <a:lstStyle>
            <a:lvl1pPr algn="l">
              <a:defRPr sz="3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116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Box 18"/>
          <p:cNvSpPr txBox="1"/>
          <p:nvPr/>
        </p:nvSpPr>
        <p:spPr>
          <a:xfrm>
            <a:off x="211134" y="631304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311" t="13294" r="12698" b="2941"/>
          <a:stretch/>
        </p:blipFill>
        <p:spPr bwMode="auto">
          <a:xfrm>
            <a:off x="4950457" y="817887"/>
            <a:ext cx="2148840" cy="2148840"/>
          </a:xfrm>
          <a:prstGeom prst="ellipse">
            <a:avLst/>
          </a:prstGeom>
          <a:blipFill>
            <a:blip r:embed="rId5" cstate="print">
              <a:extLst>
                <a:ext uri="{28A0092B-C50C-407E-A947-70E740481C1C}">
                  <a14:useLocalDpi xmlns:a14="http://schemas.microsoft.com/office/drawing/2010/main"/>
                </a:ext>
              </a:extLst>
            </a:blip>
            <a:srcRect/>
            <a:stretch>
              <a:fillRect t="16850"/>
            </a:stretch>
          </a:blipFill>
          <a:ln w="76200">
            <a:solidFill>
              <a:schemeClr val="accent2">
                <a:alpha val="65000"/>
              </a:schemeClr>
            </a:solidFill>
            <a:miter lim="800000"/>
            <a:headEnd/>
            <a:tailEnd/>
          </a:ln>
          <a:effectLst>
            <a:outerShdw blurRad="50800" dist="38100" dir="2700000" algn="tl" rotWithShape="0">
              <a:prstClr val="black">
                <a:alpha val="40000"/>
              </a:prstClr>
            </a:outerShdw>
          </a:effectLst>
          <a:extLst/>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0217" t="23109" r="25288" b="519"/>
          <a:stretch/>
        </p:blipFill>
        <p:spPr>
          <a:xfrm>
            <a:off x="6632953" y="1412247"/>
            <a:ext cx="1865376" cy="1865376"/>
          </a:xfrm>
          <a:prstGeom prst="ellipse">
            <a:avLst/>
          </a:prstGeom>
          <a:solidFill>
            <a:schemeClr val="tx1"/>
          </a:solidFill>
          <a:ln w="76200">
            <a:solidFill>
              <a:schemeClr val="accent2">
                <a:alpha val="65000"/>
              </a:schemeClr>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6898" t="22857" r="28945" b="6727"/>
          <a:stretch/>
        </p:blipFill>
        <p:spPr>
          <a:xfrm>
            <a:off x="5883145" y="2728983"/>
            <a:ext cx="1664208" cy="1664208"/>
          </a:xfrm>
          <a:prstGeom prst="ellipse">
            <a:avLst/>
          </a:prstGeom>
          <a:blipFill>
            <a:blip r:embed="rId8" cstate="print">
              <a:extLst>
                <a:ext uri="{28A0092B-C50C-407E-A947-70E740481C1C}">
                  <a14:useLocalDpi xmlns:a14="http://schemas.microsoft.com/office/drawing/2010/main"/>
                </a:ext>
              </a:extLst>
            </a:blip>
            <a:stretch>
              <a:fillRect/>
            </a:stretch>
          </a:blipFill>
          <a:ln w="76200">
            <a:solidFill>
              <a:schemeClr val="accent2">
                <a:alpha val="65000"/>
              </a:schemeClr>
            </a:solidFill>
          </a:ln>
          <a:effectLst>
            <a:outerShdw blurRad="50800" dist="38100" dir="2700000" algn="tl" rotWithShape="0">
              <a:prstClr val="black">
                <a:alpha val="40000"/>
              </a:prstClr>
            </a:outerShdw>
          </a:effectLst>
        </p:spPr>
      </p:pic>
      <p:pic>
        <p:nvPicPr>
          <p:cNvPr id="18" name="Picture 11" descr="C:\Users\xnv\Desktop\png\SNS_color.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11067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0" name="Freeform 5"/>
          <p:cNvSpPr>
            <a:spLocks/>
          </p:cNvSpPr>
          <p:nvPr/>
        </p:nvSpPr>
        <p:spPr bwMode="auto">
          <a:xfrm>
            <a:off x="5679806" y="0"/>
            <a:ext cx="3464194" cy="6861871"/>
          </a:xfrm>
          <a:custGeom>
            <a:avLst/>
            <a:gdLst>
              <a:gd name="T0" fmla="*/ 149 w 1094"/>
              <a:gd name="T1" fmla="*/ 2166 h 2166"/>
              <a:gd name="T2" fmla="*/ 1094 w 1094"/>
              <a:gd name="T3" fmla="*/ 2166 h 2166"/>
              <a:gd name="T4" fmla="*/ 1094 w 1094"/>
              <a:gd name="T5" fmla="*/ 0 h 2166"/>
              <a:gd name="T6" fmla="*/ 0 w 1094"/>
              <a:gd name="T7" fmla="*/ 0 h 2166"/>
              <a:gd name="T8" fmla="*/ 149 w 1094"/>
              <a:gd name="T9" fmla="*/ 2166 h 2166"/>
            </a:gdLst>
            <a:ahLst/>
            <a:cxnLst>
              <a:cxn ang="0">
                <a:pos x="T0" y="T1"/>
              </a:cxn>
              <a:cxn ang="0">
                <a:pos x="T2" y="T3"/>
              </a:cxn>
              <a:cxn ang="0">
                <a:pos x="T4" y="T5"/>
              </a:cxn>
              <a:cxn ang="0">
                <a:pos x="T6" y="T7"/>
              </a:cxn>
              <a:cxn ang="0">
                <a:pos x="T8" y="T9"/>
              </a:cxn>
            </a:cxnLst>
            <a:rect l="0" t="0" r="r" b="b"/>
            <a:pathLst>
              <a:path w="1094" h="2166">
                <a:moveTo>
                  <a:pt x="149" y="2166"/>
                </a:moveTo>
                <a:cubicBezTo>
                  <a:pt x="1094" y="2166"/>
                  <a:pt x="1094" y="2166"/>
                  <a:pt x="1094" y="2166"/>
                </a:cubicBezTo>
                <a:cubicBezTo>
                  <a:pt x="1094" y="0"/>
                  <a:pt x="1094" y="0"/>
                  <a:pt x="1094" y="0"/>
                </a:cubicBezTo>
                <a:cubicBezTo>
                  <a:pt x="0" y="0"/>
                  <a:pt x="0" y="0"/>
                  <a:pt x="0" y="0"/>
                </a:cubicBezTo>
                <a:cubicBezTo>
                  <a:pt x="0" y="0"/>
                  <a:pt x="304" y="816"/>
                  <a:pt x="149" y="2166"/>
                </a:cubicBezTo>
                <a:close/>
              </a:path>
            </a:pathLst>
          </a:custGeom>
          <a:solidFill>
            <a:srgbClr val="027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5377263" y="0"/>
            <a:ext cx="1272781" cy="6861871"/>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7" y="767"/>
                  <a:pt x="221" y="2166"/>
                </a:cubicBezTo>
                <a:close/>
              </a:path>
            </a:pathLst>
          </a:custGeom>
          <a:solidFill>
            <a:srgbClr val="85B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6338" r="11360" b="9696"/>
          <a:stretch/>
        </p:blipFill>
        <p:spPr>
          <a:xfrm>
            <a:off x="6180667" y="65"/>
            <a:ext cx="2953546" cy="6192917"/>
          </a:xfrm>
          <a:prstGeom prst="rect">
            <a:avLst/>
          </a:prstGeom>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5" t="8644" r="32955" b="36016"/>
          <a:stretch/>
        </p:blipFill>
        <p:spPr bwMode="auto">
          <a:xfrm>
            <a:off x="4951543" y="814717"/>
            <a:ext cx="2152274" cy="2152274"/>
          </a:xfrm>
          <a:prstGeom prst="ellipse">
            <a:avLst/>
          </a:prstGeom>
          <a:blipFill>
            <a:blip r:embed="rId4" cstate="print">
              <a:extLst>
                <a:ext uri="{28A0092B-C50C-407E-A947-70E740481C1C}">
                  <a14:useLocalDpi xmlns:a14="http://schemas.microsoft.com/office/drawing/2010/main"/>
                </a:ext>
              </a:extLst>
            </a:blip>
            <a:srcRect/>
            <a:stretch>
              <a:fillRect t="16850"/>
            </a:stretch>
          </a:blipFill>
          <a:ln w="76200">
            <a:solidFill>
              <a:schemeClr val="accent2">
                <a:alpha val="65000"/>
              </a:schemeClr>
            </a:solidFill>
            <a:miter lim="800000"/>
            <a:headEnd/>
            <a:tailEnd/>
          </a:ln>
          <a:effectLst>
            <a:outerShdw blurRad="50800" dist="38100" dir="2700000" algn="tl" rotWithShape="0">
              <a:prstClr val="black">
                <a:alpha val="40000"/>
              </a:prstClr>
            </a:outerShdw>
          </a:effectLst>
          <a:ex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040" t="874" r="14863" b="3253"/>
          <a:stretch/>
        </p:blipFill>
        <p:spPr>
          <a:xfrm>
            <a:off x="6650044" y="1402065"/>
            <a:ext cx="1865376" cy="1865376"/>
          </a:xfrm>
          <a:prstGeom prst="ellipse">
            <a:avLst/>
          </a:prstGeom>
          <a:solidFill>
            <a:schemeClr val="tx1"/>
          </a:solidFill>
          <a:ln w="76200">
            <a:solidFill>
              <a:schemeClr val="accent2">
                <a:alpha val="65000"/>
              </a:schemeClr>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6029" r="6029"/>
          <a:stretch/>
        </p:blipFill>
        <p:spPr>
          <a:xfrm>
            <a:off x="5883145" y="2728983"/>
            <a:ext cx="1664208" cy="1664208"/>
          </a:xfrm>
          <a:prstGeom prst="ellipse">
            <a:avLst/>
          </a:prstGeom>
          <a:blipFill>
            <a:blip r:embed="rId7" cstate="print">
              <a:extLst>
                <a:ext uri="{28A0092B-C50C-407E-A947-70E740481C1C}">
                  <a14:useLocalDpi xmlns:a14="http://schemas.microsoft.com/office/drawing/2010/main"/>
                </a:ext>
              </a:extLst>
            </a:blip>
            <a:stretch>
              <a:fillRect/>
            </a:stretch>
          </a:blipFill>
          <a:ln w="76200">
            <a:solidFill>
              <a:schemeClr val="accent2">
                <a:alpha val="65000"/>
              </a:schemeClr>
            </a:solidFill>
          </a:ln>
          <a:effectLst>
            <a:outerShdw blurRad="50800" dist="38100" dir="2700000" algn="tl" rotWithShape="0">
              <a:prstClr val="black">
                <a:alpha val="40000"/>
              </a:prstClr>
            </a:outerShdw>
          </a:effectLst>
        </p:spPr>
      </p:pic>
      <p:pic>
        <p:nvPicPr>
          <p:cNvPr id="20" name="Picture 19"/>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8" name="AutoShape 3"/>
          <p:cNvSpPr>
            <a:spLocks noChangeAspect="1" noChangeArrowheads="1" noTextEdit="1"/>
          </p:cNvSpPr>
          <p:nvPr/>
        </p:nvSpPr>
        <p:spPr bwMode="auto">
          <a:xfrm rot="16200000">
            <a:off x="3800344" y="1503009"/>
            <a:ext cx="6858002" cy="38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01168" y="235945"/>
            <a:ext cx="4160172" cy="877163"/>
          </a:xfrm>
        </p:spPr>
        <p:txBody>
          <a:bodyPr/>
          <a:lstStyle>
            <a:lvl1pPr algn="l">
              <a:defRPr sz="3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116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Box 18"/>
          <p:cNvSpPr txBox="1"/>
          <p:nvPr/>
        </p:nvSpPr>
        <p:spPr>
          <a:xfrm>
            <a:off x="211134" y="631304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pic>
        <p:nvPicPr>
          <p:cNvPr id="14" name="Picture 13" descr="HFIR_SNS-white.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324600" y="6324600"/>
            <a:ext cx="2609193" cy="336588"/>
          </a:xfrm>
          <a:prstGeom prst="rect">
            <a:avLst/>
          </a:prstGeom>
        </p:spPr>
      </p:pic>
    </p:spTree>
    <p:extLst>
      <p:ext uri="{BB962C8B-B14F-4D97-AF65-F5344CB8AC3E}">
        <p14:creationId xmlns:p14="http://schemas.microsoft.com/office/powerpoint/2010/main" val="37125199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484748"/>
          </a:xfrm>
        </p:spPr>
        <p:txBody>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201168" y="1508760"/>
            <a:ext cx="8642640" cy="419541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922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 y="236982"/>
            <a:ext cx="8628678" cy="48474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04415" y="1402417"/>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04415" y="2227999"/>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3492" y="1402417"/>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53492" y="2227999"/>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486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7" name="Freeform 13"/>
          <p:cNvSpPr>
            <a:spLocks/>
          </p:cNvSpPr>
          <p:nvPr userDrawn="1"/>
        </p:nvSpPr>
        <p:spPr bwMode="auto">
          <a:xfrm>
            <a:off x="5377263" y="0"/>
            <a:ext cx="1236663" cy="6858000"/>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6" y="767"/>
                  <a:pt x="221" y="2166"/>
                </a:cubicBezTo>
                <a:close/>
              </a:path>
            </a:pathLst>
          </a:custGeom>
          <a:solidFill>
            <a:schemeClr val="accent2"/>
          </a:solidFill>
          <a:ln>
            <a:noFill/>
          </a:ln>
          <a:effectLst>
            <a:outerShdw dist="25400" algn="l" rotWithShape="0">
              <a:schemeClr val="tx2"/>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201168" y="237744"/>
            <a:ext cx="3911890" cy="877163"/>
          </a:xfrm>
        </p:spPr>
        <p:txBody>
          <a:bodyPr/>
          <a:lstStyle>
            <a:lvl1pPr>
              <a:defRPr sz="3000"/>
            </a:lvl1pPr>
          </a:lstStyle>
          <a:p>
            <a:r>
              <a:rPr lang="en-US"/>
              <a:t>Click to edit Master title style</a:t>
            </a:r>
            <a:endParaRPr lang="en-US"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l="53628" r="14333" b="9696"/>
          <a:stretch/>
        </p:blipFill>
        <p:spPr>
          <a:xfrm>
            <a:off x="6214534" y="65"/>
            <a:ext cx="2929466" cy="6192917"/>
          </a:xfrm>
          <a:prstGeom prst="rect">
            <a:avLst/>
          </a:prstGeom>
        </p:spPr>
      </p:pic>
      <p:pic>
        <p:nvPicPr>
          <p:cNvPr id="18" name="Picture 11" descr="C:\Users\xnv\Desktop\png\SNS_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860" y="244004"/>
            <a:ext cx="8628678" cy="484748"/>
          </a:xfrm>
        </p:spPr>
        <p:txBody>
          <a:bodyPr/>
          <a:lstStyle/>
          <a:p>
            <a:r>
              <a:rPr lang="en-US"/>
              <a:t>Click to edit Master title style</a:t>
            </a:r>
            <a:endParaRPr lang="en-US" dirty="0"/>
          </a:p>
        </p:txBody>
      </p:sp>
    </p:spTree>
    <p:extLst>
      <p:ext uri="{BB962C8B-B14F-4D97-AF65-F5344CB8AC3E}">
        <p14:creationId xmlns:p14="http://schemas.microsoft.com/office/powerpoint/2010/main" val="219886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pic>
        <p:nvPicPr>
          <p:cNvPr id="10" name="Picture 9"/>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294972" y="-355534"/>
            <a:ext cx="9618043" cy="7213533"/>
          </a:xfrm>
          <a:prstGeom prst="rect">
            <a:avLst/>
          </a:prstGeom>
        </p:spPr>
      </p:pic>
      <p:pic>
        <p:nvPicPr>
          <p:cNvPr id="1035" name="Picture 11" descr="C:\Users\xnv\Desktop\png\SNS_color.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
        <p:nvSpPr>
          <p:cNvPr id="1026" name="Title Placeholder 1"/>
          <p:cNvSpPr>
            <a:spLocks noGrp="1"/>
          </p:cNvSpPr>
          <p:nvPr>
            <p:ph type="title"/>
          </p:nvPr>
        </p:nvSpPr>
        <p:spPr bwMode="auto">
          <a:xfrm>
            <a:off x="201168" y="237744"/>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01168" y="1508760"/>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3" y="6477000"/>
            <a:ext cx="2895600" cy="182562"/>
          </a:xfrm>
          <a:prstGeom prst="rect">
            <a:avLst/>
          </a:prstGeom>
          <a:ln/>
        </p:spPr>
        <p:txBody>
          <a:bodyPr anchor="ctr"/>
          <a:lstStyle/>
          <a:p>
            <a:pPr algn="l"/>
            <a:r>
              <a:rPr lang="en-US" sz="1000" b="0" dirty="0">
                <a:solidFill>
                  <a:srgbClr val="BFBFBF"/>
                </a:solidFill>
                <a:latin typeface="Arial" pitchFamily="34" charset="0"/>
                <a:cs typeface="Arial" pitchFamily="34" charset="0"/>
              </a:rPr>
              <a:t>SNS Accelerator Advisory</a:t>
            </a:r>
            <a:r>
              <a:rPr lang="en-US" sz="1000" b="0" baseline="0" dirty="0">
                <a:solidFill>
                  <a:srgbClr val="BFBFBF"/>
                </a:solidFill>
                <a:latin typeface="Arial" pitchFamily="34" charset="0"/>
                <a:cs typeface="Arial" pitchFamily="34" charset="0"/>
              </a:rPr>
              <a:t> Committee Meeting March 8-10, 2017</a:t>
            </a:r>
            <a:endParaRPr lang="en-US" sz="1000" b="0" dirty="0">
              <a:solidFill>
                <a:srgbClr val="BFBFBF"/>
              </a:solidFill>
              <a:latin typeface="Arial" pitchFamily="34" charset="0"/>
              <a:cs typeface="Arial" pitchFamily="34" charset="0"/>
            </a:endParaRPr>
          </a:p>
        </p:txBody>
      </p:sp>
      <p:sp>
        <p:nvSpPr>
          <p:cNvPr id="43" name="Rectangle 14"/>
          <p:cNvSpPr>
            <a:spLocks noChangeArrowheads="1"/>
          </p:cNvSpPr>
          <p:nvPr userDrawn="1"/>
        </p:nvSpPr>
        <p:spPr bwMode="auto">
          <a:xfrm>
            <a:off x="-569913" y="-2814638"/>
            <a:ext cx="25400" cy="1588"/>
          </a:xfrm>
          <a:prstGeom prst="rect">
            <a:avLst/>
          </a:prstGeom>
          <a:solidFill>
            <a:srgbClr val="85B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37" r:id="rId3"/>
    <p:sldLayoutId id="2147483939" r:id="rId4"/>
    <p:sldLayoutId id="2147483940" r:id="rId5"/>
    <p:sldLayoutId id="2147483941" r:id="rId6"/>
    <p:sldLayoutId id="2147483942" r:id="rId7"/>
  </p:sldLayoutIdLst>
  <p:hf hdr="0" ftr="0" dt="0"/>
  <p:txStyles>
    <p:titleStyle>
      <a:lvl1pPr algn="l" rtl="0" eaLnBrk="1" fontAlgn="base" hangingPunct="1">
        <a:lnSpc>
          <a:spcPct val="85000"/>
        </a:lnSpc>
        <a:spcBef>
          <a:spcPct val="0"/>
        </a:spcBef>
        <a:spcAft>
          <a:spcPct val="0"/>
        </a:spcAft>
        <a:defRPr sz="3000" b="1" kern="1200">
          <a:solidFill>
            <a:schemeClr val="tx2"/>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1168" y="235945"/>
            <a:ext cx="4160172" cy="1269578"/>
          </a:xfrm>
        </p:spPr>
        <p:txBody>
          <a:bodyPr/>
          <a:lstStyle/>
          <a:p>
            <a:r>
              <a:rPr lang="en-US" dirty="0"/>
              <a:t>Overview of </a:t>
            </a:r>
            <a:r>
              <a:rPr lang="en-US" dirty="0" smtClean="0"/>
              <a:t>Source Development and Engineering </a:t>
            </a:r>
            <a:r>
              <a:rPr lang="en-US" dirty="0"/>
              <a:t>Group</a:t>
            </a:r>
          </a:p>
        </p:txBody>
      </p:sp>
      <p:sp>
        <p:nvSpPr>
          <p:cNvPr id="5" name="Subtitle 4"/>
          <p:cNvSpPr>
            <a:spLocks noGrp="1"/>
          </p:cNvSpPr>
          <p:nvPr>
            <p:ph type="subTitle" idx="1"/>
          </p:nvPr>
        </p:nvSpPr>
        <p:spPr/>
        <p:txBody>
          <a:bodyPr/>
          <a:lstStyle/>
          <a:p>
            <a:r>
              <a:rPr lang="en-US" sz="1800" dirty="0"/>
              <a:t>Presented to the</a:t>
            </a:r>
            <a:r>
              <a:rPr lang="en-US" dirty="0"/>
              <a:t/>
            </a:r>
            <a:br>
              <a:rPr lang="en-US" dirty="0"/>
            </a:br>
            <a:r>
              <a:rPr lang="en-US" b="1" dirty="0"/>
              <a:t>SNS Accelerator Advisory Committee</a:t>
            </a:r>
          </a:p>
          <a:p>
            <a:endParaRPr lang="en-US" b="1" dirty="0"/>
          </a:p>
          <a:p>
            <a:endParaRPr lang="en-US" dirty="0"/>
          </a:p>
        </p:txBody>
      </p:sp>
      <p:sp>
        <p:nvSpPr>
          <p:cNvPr id="6" name="Subtitle 4"/>
          <p:cNvSpPr txBox="1">
            <a:spLocks/>
          </p:cNvSpPr>
          <p:nvPr/>
        </p:nvSpPr>
        <p:spPr bwMode="auto">
          <a:xfrm>
            <a:off x="221592" y="3459799"/>
            <a:ext cx="3255297" cy="757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b="1" dirty="0"/>
              <a:t>Mark Wendel</a:t>
            </a:r>
          </a:p>
          <a:p>
            <a:pPr>
              <a:spcBef>
                <a:spcPts val="0"/>
              </a:spcBef>
            </a:pPr>
            <a:r>
              <a:rPr lang="en-US" sz="1800" dirty="0"/>
              <a:t>Group Leader</a:t>
            </a:r>
            <a:endParaRPr lang="en-US" dirty="0"/>
          </a:p>
        </p:txBody>
      </p:sp>
      <p:sp>
        <p:nvSpPr>
          <p:cNvPr id="7" name="Subtitle 4"/>
          <p:cNvSpPr txBox="1">
            <a:spLocks/>
          </p:cNvSpPr>
          <p:nvPr/>
        </p:nvSpPr>
        <p:spPr bwMode="auto">
          <a:xfrm>
            <a:off x="220266" y="4536026"/>
            <a:ext cx="3255297" cy="757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1800" dirty="0"/>
              <a:t>March </a:t>
            </a:r>
            <a:r>
              <a:rPr lang="en-US" sz="1800" dirty="0" smtClean="0"/>
              <a:t>9, </a:t>
            </a:r>
            <a:r>
              <a:rPr lang="en-US" sz="1800" dirty="0"/>
              <a:t>2017</a:t>
            </a:r>
            <a:endParaRPr lang="en-US" dirty="0"/>
          </a:p>
        </p:txBody>
      </p:sp>
    </p:spTree>
    <p:extLst>
      <p:ext uri="{BB962C8B-B14F-4D97-AF65-F5344CB8AC3E}">
        <p14:creationId xmlns:p14="http://schemas.microsoft.com/office/powerpoint/2010/main" val="1832219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720197"/>
          </a:xfrm>
        </p:spPr>
        <p:txBody>
          <a:bodyPr/>
          <a:lstStyle/>
          <a:p>
            <a:r>
              <a:rPr lang="en-US" sz="2400" dirty="0"/>
              <a:t>Team structure defines authority and responsibility for work scope on </a:t>
            </a:r>
            <a:r>
              <a:rPr lang="en-US" sz="2400" dirty="0" smtClean="0"/>
              <a:t>the First Target Station (FTS)</a:t>
            </a:r>
            <a:endParaRPr lang="en-US" sz="2400" dirty="0"/>
          </a:p>
        </p:txBody>
      </p:sp>
      <p:sp>
        <p:nvSpPr>
          <p:cNvPr id="3" name="Rectangle 2"/>
          <p:cNvSpPr/>
          <p:nvPr/>
        </p:nvSpPr>
        <p:spPr>
          <a:xfrm>
            <a:off x="1910045" y="1765561"/>
            <a:ext cx="6858000" cy="3970318"/>
          </a:xfrm>
          <a:prstGeom prst="rect">
            <a:avLst/>
          </a:prstGeom>
        </p:spPr>
        <p:txBody>
          <a:bodyPr wrap="square">
            <a:spAutoFit/>
          </a:bodyPr>
          <a:lstStyle/>
          <a:p>
            <a:pPr>
              <a:spcBef>
                <a:spcPts val="0"/>
              </a:spcBef>
              <a:spcAft>
                <a:spcPts val="0"/>
              </a:spcAft>
            </a:pPr>
            <a:r>
              <a:rPr lang="en-US" sz="1400" b="1" dirty="0">
                <a:latin typeface="Calibri" panose="020F0502020204030204" pitchFamily="34" charset="0"/>
                <a:ea typeface="Calibri" panose="020F0502020204030204" pitchFamily="34" charset="0"/>
                <a:cs typeface="Times New Roman" panose="02020603050405020304" pitchFamily="18" charset="0"/>
              </a:rPr>
              <a:t>Development </a:t>
            </a:r>
            <a:r>
              <a:rPr lang="en-US" sz="1400" dirty="0">
                <a:latin typeface="Calibri" panose="020F0502020204030204" pitchFamily="34" charset="0"/>
                <a:ea typeface="Calibri" panose="020F0502020204030204" pitchFamily="34" charset="0"/>
                <a:cs typeface="Times New Roman" panose="02020603050405020304" pitchFamily="18" charset="0"/>
              </a:rPr>
              <a:t>– The development team is responsible for managing R&amp;D to improve the SNS source performance through more robust hardware. The efforts include experimental flow loops, various short-term test apparatuses, and ongoing post-irradiation examination activities.</a:t>
            </a:r>
          </a:p>
          <a:p>
            <a:pPr>
              <a:spcBef>
                <a:spcPts val="0"/>
              </a:spcBef>
              <a:spcAft>
                <a:spcPts val="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latin typeface="Calibri" panose="020F0502020204030204" pitchFamily="34" charset="0"/>
                <a:ea typeface="Calibri" panose="020F0502020204030204" pitchFamily="34" charset="0"/>
                <a:cs typeface="Times New Roman" panose="02020603050405020304" pitchFamily="18" charset="0"/>
              </a:rPr>
              <a:t>Target Systems</a:t>
            </a:r>
            <a:r>
              <a:rPr lang="en-US" sz="1400" dirty="0">
                <a:latin typeface="Calibri" panose="020F0502020204030204" pitchFamily="34" charset="0"/>
                <a:ea typeface="Calibri" panose="020F0502020204030204" pitchFamily="34" charset="0"/>
                <a:cs typeface="Times New Roman" panose="02020603050405020304" pitchFamily="18" charset="0"/>
              </a:rPr>
              <a:t> – This team is responsible for engineering design and oversight of core vessel systems and the target service bay infrastructure including operational support and technical oversight for remote handling and major component replacements.</a:t>
            </a:r>
          </a:p>
          <a:p>
            <a:pPr marL="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dirty="0">
                <a:latin typeface="Calibri" panose="020F0502020204030204" pitchFamily="34" charset="0"/>
                <a:ea typeface="Calibri" panose="020F0502020204030204" pitchFamily="34" charset="0"/>
                <a:cs typeface="Times New Roman" panose="02020603050405020304" pitchFamily="18" charset="0"/>
              </a:rPr>
              <a:t>Mercury Target Engineering</a:t>
            </a:r>
            <a:r>
              <a:rPr lang="en-US" sz="1400" dirty="0">
                <a:latin typeface="Calibri" panose="020F0502020204030204" pitchFamily="34" charset="0"/>
                <a:ea typeface="Calibri" panose="020F0502020204030204" pitchFamily="34" charset="0"/>
                <a:cs typeface="Times New Roman" panose="02020603050405020304" pitchFamily="18" charset="0"/>
              </a:rPr>
              <a:t> – This team is responsible for engineering associated with the SNS mercury target system, including support of operations and the design, analysis, and planning for replaceable components such as mercury target modules, pumps, and heat exchangers.</a:t>
            </a:r>
          </a:p>
          <a:p>
            <a:pPr marL="0" marR="0">
              <a:spcBef>
                <a:spcPts val="0"/>
              </a:spcBef>
              <a:spcAft>
                <a:spcPts val="0"/>
              </a:spcAft>
            </a:pPr>
            <a:r>
              <a:rPr lang="en-US" sz="1400" b="1"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latin typeface="Calibri" panose="020F0502020204030204" pitchFamily="34" charset="0"/>
                <a:ea typeface="Calibri" panose="020F0502020204030204" pitchFamily="34" charset="0"/>
                <a:cs typeface="Times New Roman" panose="02020603050405020304" pitchFamily="18" charset="0"/>
              </a:rPr>
              <a:t>Manufacturing </a:t>
            </a:r>
            <a:r>
              <a:rPr lang="en-US" sz="1400" dirty="0">
                <a:latin typeface="Calibri" panose="020F0502020204030204" pitchFamily="34" charset="0"/>
                <a:ea typeface="Calibri" panose="020F0502020204030204" pitchFamily="34" charset="0"/>
                <a:cs typeface="Times New Roman" panose="02020603050405020304" pitchFamily="18" charset="0"/>
              </a:rPr>
              <a:t>– This team is responsible for vendor management for all SNS source procurements and fabrications, including management of the SNS machine shop.</a:t>
            </a:r>
          </a:p>
          <a:p>
            <a:pPr marL="0" marR="0">
              <a:spcBef>
                <a:spcPts val="0"/>
              </a:spcBef>
              <a:spcAft>
                <a:spcPts val="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02910" y="1143000"/>
            <a:ext cx="1447800" cy="5083385"/>
          </a:xfrm>
          <a:prstGeom prst="rect">
            <a:avLst/>
          </a:prstGeom>
        </p:spPr>
      </p:pic>
    </p:spTree>
    <p:extLst>
      <p:ext uri="{BB962C8B-B14F-4D97-AF65-F5344CB8AC3E}">
        <p14:creationId xmlns:p14="http://schemas.microsoft.com/office/powerpoint/2010/main" val="2115872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descr="16-G00289_backgroun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8557" y="304803"/>
            <a:ext cx="6239975" cy="6216159"/>
          </a:xfrm>
          <a:prstGeom prst="rect">
            <a:avLst/>
          </a:prstGeom>
        </p:spPr>
      </p:pic>
      <p:pic>
        <p:nvPicPr>
          <p:cNvPr id="82" name="Picture 81" descr="16-G00289_board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373" y="337238"/>
            <a:ext cx="6216159" cy="6216159"/>
          </a:xfrm>
          <a:prstGeom prst="rect">
            <a:avLst/>
          </a:prstGeom>
        </p:spPr>
      </p:pic>
      <p:sp>
        <p:nvSpPr>
          <p:cNvPr id="81" name="Oval 80"/>
          <p:cNvSpPr/>
          <p:nvPr/>
        </p:nvSpPr>
        <p:spPr>
          <a:xfrm>
            <a:off x="6321181" y="5518818"/>
            <a:ext cx="875731" cy="606383"/>
          </a:xfrm>
          <a:prstGeom prst="ellipse">
            <a:avLst/>
          </a:prstGeom>
          <a:solidFill>
            <a:schemeClr val="bg1"/>
          </a:solidFill>
          <a:ln w="31750">
            <a:solidFill>
              <a:srgbClr val="FFC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PIE Support</a:t>
            </a:r>
          </a:p>
        </p:txBody>
      </p:sp>
      <p:pic>
        <p:nvPicPr>
          <p:cNvPr id="6" name="Picture 5" descr="16-G00289_gea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200" y="2344263"/>
            <a:ext cx="2098662" cy="2098662"/>
          </a:xfrm>
          <a:prstGeom prst="rect">
            <a:avLst/>
          </a:prstGeom>
        </p:spPr>
      </p:pic>
      <p:sp>
        <p:nvSpPr>
          <p:cNvPr id="12" name="Oval 11"/>
          <p:cNvSpPr/>
          <p:nvPr/>
        </p:nvSpPr>
        <p:spPr>
          <a:xfrm>
            <a:off x="4770850" y="5502300"/>
            <a:ext cx="1058333" cy="1058333"/>
          </a:xfrm>
          <a:prstGeom prst="ellipse">
            <a:avLst/>
          </a:prstGeom>
          <a:solidFill>
            <a:schemeClr val="bg1"/>
          </a:solidFill>
          <a:ln w="31750">
            <a:solidFill>
              <a:srgbClr val="FFC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4831911" y="5642137"/>
            <a:ext cx="902812" cy="584775"/>
          </a:xfrm>
          <a:prstGeom prst="rect">
            <a:avLst/>
          </a:prstGeom>
          <a:noFill/>
        </p:spPr>
        <p:txBody>
          <a:bodyPr wrap="none" rtlCol="0">
            <a:spAutoFit/>
          </a:bodyPr>
          <a:lstStyle/>
          <a:p>
            <a:pPr algn="ctr"/>
            <a:r>
              <a:rPr lang="en-US" sz="1600" b="1" dirty="0">
                <a:latin typeface="Arial Narrow Bold"/>
                <a:cs typeface="Arial Narrow Bold"/>
              </a:rPr>
              <a:t>Remote</a:t>
            </a:r>
          </a:p>
          <a:p>
            <a:pPr algn="ctr"/>
            <a:r>
              <a:rPr lang="en-US" sz="1600" b="1" dirty="0">
                <a:latin typeface="Arial Narrow Bold"/>
                <a:cs typeface="Arial Narrow Bold"/>
              </a:rPr>
              <a:t>Handling</a:t>
            </a:r>
          </a:p>
        </p:txBody>
      </p:sp>
      <p:sp>
        <p:nvSpPr>
          <p:cNvPr id="40" name="Oval 39"/>
          <p:cNvSpPr/>
          <p:nvPr/>
        </p:nvSpPr>
        <p:spPr>
          <a:xfrm>
            <a:off x="2386796" y="5051557"/>
            <a:ext cx="1013340" cy="753532"/>
          </a:xfrm>
          <a:prstGeom prst="ellipse">
            <a:avLst/>
          </a:prstGeom>
          <a:solidFill>
            <a:schemeClr val="bg1"/>
          </a:solidFill>
          <a:ln w="31750">
            <a:solidFill>
              <a:srgbClr val="FFC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41" name="TextBox 40"/>
          <p:cNvSpPr txBox="1"/>
          <p:nvPr/>
        </p:nvSpPr>
        <p:spPr>
          <a:xfrm>
            <a:off x="2369598" y="5202168"/>
            <a:ext cx="1027845" cy="307777"/>
          </a:xfrm>
          <a:prstGeom prst="rect">
            <a:avLst/>
          </a:prstGeom>
          <a:noFill/>
        </p:spPr>
        <p:txBody>
          <a:bodyPr wrap="none" rtlCol="0">
            <a:spAutoFit/>
          </a:bodyPr>
          <a:lstStyle/>
          <a:p>
            <a:pPr algn="ctr"/>
            <a:r>
              <a:rPr lang="en-US" sz="1400" dirty="0">
                <a:latin typeface="Arial Narrow"/>
                <a:cs typeface="Arial Narrow"/>
              </a:rPr>
              <a:t>STS Support</a:t>
            </a:r>
          </a:p>
        </p:txBody>
      </p:sp>
      <p:sp>
        <p:nvSpPr>
          <p:cNvPr id="42" name="Oval 41"/>
          <p:cNvSpPr/>
          <p:nvPr/>
        </p:nvSpPr>
        <p:spPr>
          <a:xfrm>
            <a:off x="5709856" y="5049555"/>
            <a:ext cx="1020327" cy="753532"/>
          </a:xfrm>
          <a:prstGeom prst="ellipse">
            <a:avLst/>
          </a:prstGeom>
          <a:solidFill>
            <a:schemeClr val="bg1"/>
          </a:solidFill>
          <a:ln w="31750">
            <a:solidFill>
              <a:schemeClr val="accent6">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43" name="TextBox 42"/>
          <p:cNvSpPr txBox="1"/>
          <p:nvPr/>
        </p:nvSpPr>
        <p:spPr>
          <a:xfrm>
            <a:off x="5721247" y="5021463"/>
            <a:ext cx="1063177" cy="785661"/>
          </a:xfrm>
          <a:prstGeom prst="rect">
            <a:avLst/>
          </a:prstGeom>
          <a:noFill/>
          <a:ln>
            <a:noFill/>
          </a:ln>
        </p:spPr>
        <p:txBody>
          <a:bodyPr wrap="square" rtlCol="0">
            <a:spAutoFit/>
          </a:bodyPr>
          <a:lstStyle/>
          <a:p>
            <a:pPr algn="ctr"/>
            <a:r>
              <a:rPr lang="en-US" sz="1100" dirty="0">
                <a:latin typeface="Arial Narrow"/>
                <a:cs typeface="Arial Narrow"/>
              </a:rPr>
              <a:t>Major</a:t>
            </a:r>
          </a:p>
          <a:p>
            <a:pPr algn="ctr"/>
            <a:r>
              <a:rPr lang="en-US" sz="1100" dirty="0">
                <a:latin typeface="Arial Narrow"/>
                <a:cs typeface="Arial Narrow"/>
              </a:rPr>
              <a:t>Component</a:t>
            </a:r>
          </a:p>
          <a:p>
            <a:pPr algn="ctr"/>
            <a:r>
              <a:rPr lang="en-US" sz="1100" dirty="0">
                <a:latin typeface="Arial Narrow"/>
                <a:cs typeface="Arial Narrow"/>
              </a:rPr>
              <a:t>Design/Change-</a:t>
            </a:r>
          </a:p>
          <a:p>
            <a:pPr algn="ctr"/>
            <a:r>
              <a:rPr lang="en-US" sz="1100" dirty="0">
                <a:latin typeface="Arial Narrow"/>
                <a:cs typeface="Arial Narrow"/>
              </a:rPr>
              <a:t>outs</a:t>
            </a:r>
          </a:p>
        </p:txBody>
      </p:sp>
      <p:sp>
        <p:nvSpPr>
          <p:cNvPr id="44" name="Oval 43"/>
          <p:cNvSpPr/>
          <p:nvPr/>
        </p:nvSpPr>
        <p:spPr>
          <a:xfrm>
            <a:off x="5679139" y="5712629"/>
            <a:ext cx="696541" cy="670809"/>
          </a:xfrm>
          <a:prstGeom prst="ellipse">
            <a:avLst/>
          </a:prstGeom>
          <a:solidFill>
            <a:schemeClr val="bg1"/>
          </a:solidFill>
          <a:ln w="31750">
            <a:solidFill>
              <a:srgbClr val="FFC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45" name="TextBox 44"/>
          <p:cNvSpPr txBox="1"/>
          <p:nvPr/>
        </p:nvSpPr>
        <p:spPr>
          <a:xfrm>
            <a:off x="5734723" y="5814360"/>
            <a:ext cx="593432" cy="461665"/>
          </a:xfrm>
          <a:prstGeom prst="rect">
            <a:avLst/>
          </a:prstGeom>
          <a:noFill/>
        </p:spPr>
        <p:txBody>
          <a:bodyPr wrap="none" rtlCol="0">
            <a:spAutoFit/>
          </a:bodyPr>
          <a:lstStyle/>
          <a:p>
            <a:pPr algn="ctr"/>
            <a:r>
              <a:rPr lang="en-US" sz="1200" dirty="0">
                <a:latin typeface="Arial Narrow"/>
                <a:cs typeface="Arial Narrow"/>
              </a:rPr>
              <a:t>Waste</a:t>
            </a:r>
          </a:p>
          <a:p>
            <a:pPr algn="ctr"/>
            <a:r>
              <a:rPr lang="en-US" sz="1200" dirty="0">
                <a:latin typeface="Arial Narrow"/>
                <a:cs typeface="Arial Narrow"/>
              </a:rPr>
              <a:t>Stream</a:t>
            </a:r>
          </a:p>
        </p:txBody>
      </p:sp>
      <p:sp>
        <p:nvSpPr>
          <p:cNvPr id="66" name="Oval 65"/>
          <p:cNvSpPr/>
          <p:nvPr/>
        </p:nvSpPr>
        <p:spPr>
          <a:xfrm>
            <a:off x="3431993" y="5559149"/>
            <a:ext cx="570977" cy="552339"/>
          </a:xfrm>
          <a:prstGeom prst="ellipse">
            <a:avLst/>
          </a:prstGeom>
          <a:solidFill>
            <a:schemeClr val="bg1"/>
          </a:solidFill>
          <a:ln w="31750">
            <a:solidFill>
              <a:srgbClr val="FFC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72" name="TextBox 71"/>
          <p:cNvSpPr txBox="1"/>
          <p:nvPr/>
        </p:nvSpPr>
        <p:spPr>
          <a:xfrm>
            <a:off x="3378137" y="5632552"/>
            <a:ext cx="584263" cy="276999"/>
          </a:xfrm>
          <a:prstGeom prst="rect">
            <a:avLst/>
          </a:prstGeom>
          <a:noFill/>
        </p:spPr>
        <p:txBody>
          <a:bodyPr wrap="none" rtlCol="0">
            <a:spAutoFit/>
          </a:bodyPr>
          <a:lstStyle/>
          <a:p>
            <a:pPr algn="ctr"/>
            <a:r>
              <a:rPr lang="en-US" sz="1200" dirty="0">
                <a:latin typeface="Arial Narrow"/>
                <a:cs typeface="Arial Narrow"/>
              </a:rPr>
              <a:t>Tooling</a:t>
            </a:r>
          </a:p>
        </p:txBody>
      </p:sp>
      <p:sp>
        <p:nvSpPr>
          <p:cNvPr id="73" name="Oval 72"/>
          <p:cNvSpPr/>
          <p:nvPr/>
        </p:nvSpPr>
        <p:spPr>
          <a:xfrm>
            <a:off x="2844422" y="5673134"/>
            <a:ext cx="536357" cy="538549"/>
          </a:xfrm>
          <a:prstGeom prst="ellipse">
            <a:avLst/>
          </a:prstGeom>
          <a:solidFill>
            <a:schemeClr val="bg1"/>
          </a:solidFill>
          <a:ln w="31750">
            <a:solidFill>
              <a:srgbClr val="FFC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n>
                <a:solidFill>
                  <a:srgbClr val="0070C0"/>
                </a:solidFill>
              </a:ln>
            </a:endParaRPr>
          </a:p>
        </p:txBody>
      </p:sp>
      <p:sp>
        <p:nvSpPr>
          <p:cNvPr id="74" name="TextBox 73"/>
          <p:cNvSpPr txBox="1"/>
          <p:nvPr/>
        </p:nvSpPr>
        <p:spPr>
          <a:xfrm>
            <a:off x="2862745" y="5762016"/>
            <a:ext cx="511680" cy="307777"/>
          </a:xfrm>
          <a:prstGeom prst="rect">
            <a:avLst/>
          </a:prstGeom>
          <a:noFill/>
        </p:spPr>
        <p:txBody>
          <a:bodyPr wrap="none" rtlCol="0">
            <a:spAutoFit/>
          </a:bodyPr>
          <a:lstStyle/>
          <a:p>
            <a:pPr algn="ctr"/>
            <a:r>
              <a:rPr lang="en-US" sz="1400" dirty="0">
                <a:latin typeface="Arial Narrow"/>
                <a:cs typeface="Arial Narrow"/>
              </a:rPr>
              <a:t>CMS</a:t>
            </a:r>
          </a:p>
        </p:txBody>
      </p:sp>
      <p:sp>
        <p:nvSpPr>
          <p:cNvPr id="75" name="Oval 74"/>
          <p:cNvSpPr/>
          <p:nvPr/>
        </p:nvSpPr>
        <p:spPr>
          <a:xfrm>
            <a:off x="1787405" y="4512036"/>
            <a:ext cx="783029" cy="753532"/>
          </a:xfrm>
          <a:prstGeom prst="ellipse">
            <a:avLst/>
          </a:prstGeom>
          <a:solidFill>
            <a:schemeClr val="bg1"/>
          </a:solidFill>
          <a:ln w="31750">
            <a:solidFill>
              <a:srgbClr val="00B05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 name="Oval 9"/>
          <p:cNvSpPr/>
          <p:nvPr/>
        </p:nvSpPr>
        <p:spPr>
          <a:xfrm>
            <a:off x="1104605" y="2144046"/>
            <a:ext cx="1116688" cy="1131750"/>
          </a:xfrm>
          <a:prstGeom prst="ellipse">
            <a:avLst/>
          </a:prstGeom>
          <a:solidFill>
            <a:schemeClr val="bg1"/>
          </a:solidFill>
          <a:ln w="31750">
            <a:solidFill>
              <a:srgbClr val="00B05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3457966" y="6000197"/>
            <a:ext cx="720221" cy="7283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chemeClr val="tx1"/>
                </a:solidFill>
              </a:rPr>
              <a:t>IRP</a:t>
            </a:r>
          </a:p>
        </p:txBody>
      </p:sp>
      <p:sp>
        <p:nvSpPr>
          <p:cNvPr id="30" name="TextBox 29"/>
          <p:cNvSpPr txBox="1"/>
          <p:nvPr/>
        </p:nvSpPr>
        <p:spPr>
          <a:xfrm>
            <a:off x="1128464" y="2462216"/>
            <a:ext cx="1120873" cy="507831"/>
          </a:xfrm>
          <a:prstGeom prst="rect">
            <a:avLst/>
          </a:prstGeom>
          <a:noFill/>
        </p:spPr>
        <p:txBody>
          <a:bodyPr wrap="none" rtlCol="0">
            <a:spAutoFit/>
          </a:bodyPr>
          <a:lstStyle/>
          <a:p>
            <a:pPr algn="ctr"/>
            <a:r>
              <a:rPr lang="en-US" sz="1300" b="1" dirty="0">
                <a:latin typeface="Arial Narrow Bold"/>
                <a:cs typeface="Arial Narrow Bold"/>
              </a:rPr>
              <a:t>Target Design </a:t>
            </a:r>
          </a:p>
          <a:p>
            <a:pPr algn="ctr"/>
            <a:r>
              <a:rPr lang="en-US" sz="1300" b="1" dirty="0">
                <a:latin typeface="Arial Narrow Bold"/>
                <a:cs typeface="Arial Narrow Bold"/>
              </a:rPr>
              <a:t>&amp; Analysis</a:t>
            </a:r>
          </a:p>
        </p:txBody>
      </p:sp>
      <p:sp>
        <p:nvSpPr>
          <p:cNvPr id="31" name="Oval 30"/>
          <p:cNvSpPr/>
          <p:nvPr/>
        </p:nvSpPr>
        <p:spPr>
          <a:xfrm>
            <a:off x="1363798" y="3897843"/>
            <a:ext cx="889672" cy="741089"/>
          </a:xfrm>
          <a:prstGeom prst="ellipse">
            <a:avLst/>
          </a:prstGeom>
          <a:solidFill>
            <a:schemeClr val="bg1"/>
          </a:solidFill>
          <a:ln w="31750">
            <a:solidFill>
              <a:srgbClr val="00B05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32" name="TextBox 31"/>
          <p:cNvSpPr txBox="1"/>
          <p:nvPr/>
        </p:nvSpPr>
        <p:spPr>
          <a:xfrm>
            <a:off x="1280191" y="3959331"/>
            <a:ext cx="998992" cy="600164"/>
          </a:xfrm>
          <a:prstGeom prst="rect">
            <a:avLst/>
          </a:prstGeom>
          <a:noFill/>
        </p:spPr>
        <p:txBody>
          <a:bodyPr wrap="none" rtlCol="0">
            <a:spAutoFit/>
          </a:bodyPr>
          <a:lstStyle/>
          <a:p>
            <a:pPr algn="ctr"/>
            <a:r>
              <a:rPr lang="en-US" sz="1100" dirty="0">
                <a:latin typeface="Arial Narrow"/>
                <a:cs typeface="Arial Narrow"/>
              </a:rPr>
              <a:t>Mercury</a:t>
            </a:r>
          </a:p>
          <a:p>
            <a:pPr algn="ctr"/>
            <a:r>
              <a:rPr lang="en-US" sz="1100" dirty="0">
                <a:latin typeface="Arial Narrow"/>
                <a:cs typeface="Arial Narrow"/>
              </a:rPr>
              <a:t> System/Target </a:t>
            </a:r>
          </a:p>
          <a:p>
            <a:pPr algn="ctr"/>
            <a:r>
              <a:rPr lang="en-US" sz="1100" dirty="0">
                <a:latin typeface="Arial Narrow"/>
                <a:cs typeface="Arial Narrow"/>
              </a:rPr>
              <a:t>Sensors</a:t>
            </a:r>
          </a:p>
        </p:txBody>
      </p:sp>
      <p:sp>
        <p:nvSpPr>
          <p:cNvPr id="64" name="Oval 63"/>
          <p:cNvSpPr/>
          <p:nvPr/>
        </p:nvSpPr>
        <p:spPr>
          <a:xfrm>
            <a:off x="1760427" y="1572072"/>
            <a:ext cx="753532" cy="753532"/>
          </a:xfrm>
          <a:prstGeom prst="ellipse">
            <a:avLst/>
          </a:prstGeom>
          <a:solidFill>
            <a:schemeClr val="bg1"/>
          </a:solidFill>
          <a:ln w="31750">
            <a:solidFill>
              <a:srgbClr val="00B05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65" name="TextBox 64"/>
          <p:cNvSpPr txBox="1"/>
          <p:nvPr/>
        </p:nvSpPr>
        <p:spPr>
          <a:xfrm>
            <a:off x="1712274" y="1697732"/>
            <a:ext cx="863414" cy="430887"/>
          </a:xfrm>
          <a:prstGeom prst="rect">
            <a:avLst/>
          </a:prstGeom>
          <a:noFill/>
        </p:spPr>
        <p:txBody>
          <a:bodyPr wrap="square" rtlCol="0">
            <a:spAutoFit/>
          </a:bodyPr>
          <a:lstStyle/>
          <a:p>
            <a:pPr algn="ctr"/>
            <a:r>
              <a:rPr lang="en-US" sz="1100" dirty="0">
                <a:latin typeface="Arial Narrow"/>
                <a:cs typeface="Arial Narrow"/>
              </a:rPr>
              <a:t>Design</a:t>
            </a:r>
          </a:p>
          <a:p>
            <a:pPr algn="ctr"/>
            <a:r>
              <a:rPr lang="en-US" sz="1100" dirty="0">
                <a:latin typeface="Arial Narrow"/>
                <a:cs typeface="Arial Narrow"/>
              </a:rPr>
              <a:t> Optimization</a:t>
            </a:r>
          </a:p>
        </p:txBody>
      </p:sp>
      <p:sp>
        <p:nvSpPr>
          <p:cNvPr id="76" name="TextBox 75"/>
          <p:cNvSpPr txBox="1"/>
          <p:nvPr/>
        </p:nvSpPr>
        <p:spPr>
          <a:xfrm>
            <a:off x="1745183" y="4638932"/>
            <a:ext cx="863414" cy="430887"/>
          </a:xfrm>
          <a:prstGeom prst="rect">
            <a:avLst/>
          </a:prstGeom>
          <a:noFill/>
        </p:spPr>
        <p:txBody>
          <a:bodyPr wrap="square" rtlCol="0">
            <a:spAutoFit/>
          </a:bodyPr>
          <a:lstStyle/>
          <a:p>
            <a:pPr algn="ctr"/>
            <a:r>
              <a:rPr lang="en-US" sz="1100" dirty="0">
                <a:latin typeface="Arial Narrow"/>
                <a:cs typeface="Arial Narrow"/>
              </a:rPr>
              <a:t>Mercury Pump &amp; HX</a:t>
            </a:r>
          </a:p>
        </p:txBody>
      </p:sp>
      <p:sp>
        <p:nvSpPr>
          <p:cNvPr id="4" name="Rectangle 3"/>
          <p:cNvSpPr/>
          <p:nvPr/>
        </p:nvSpPr>
        <p:spPr>
          <a:xfrm>
            <a:off x="3931248" y="154151"/>
            <a:ext cx="1532593" cy="990133"/>
          </a:xfrm>
          <a:prstGeom prst="rect">
            <a:avLst/>
          </a:prstGeom>
          <a:solidFill>
            <a:schemeClr val="bg2"/>
          </a:solidFill>
          <a:ln w="57150">
            <a:solidFill>
              <a:srgbClr val="FFFF00"/>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600" dirty="0">
              <a:solidFill>
                <a:schemeClr val="tx1"/>
              </a:solidFill>
            </a:endParaRPr>
          </a:p>
        </p:txBody>
      </p:sp>
      <p:sp>
        <p:nvSpPr>
          <p:cNvPr id="8" name="Oval 7"/>
          <p:cNvSpPr/>
          <p:nvPr/>
        </p:nvSpPr>
        <p:spPr>
          <a:xfrm>
            <a:off x="3112010" y="228416"/>
            <a:ext cx="1058333" cy="1058333"/>
          </a:xfrm>
          <a:prstGeom prst="ellipse">
            <a:avLst/>
          </a:prstGeom>
          <a:solidFill>
            <a:schemeClr val="bg1"/>
          </a:solidFill>
          <a:ln w="31750">
            <a:solidFill>
              <a:srgbClr val="FFF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5124109" y="356088"/>
            <a:ext cx="1058333" cy="1058333"/>
          </a:xfrm>
          <a:prstGeom prst="ellipse">
            <a:avLst/>
          </a:prstGeom>
          <a:solidFill>
            <a:schemeClr val="bg1"/>
          </a:solidFill>
          <a:ln w="31750">
            <a:solidFill>
              <a:srgbClr val="FFF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endParaRPr>
          </a:p>
        </p:txBody>
      </p:sp>
      <p:sp>
        <p:nvSpPr>
          <p:cNvPr id="17" name="Oval 16"/>
          <p:cNvSpPr/>
          <p:nvPr/>
        </p:nvSpPr>
        <p:spPr>
          <a:xfrm>
            <a:off x="2439741" y="226983"/>
            <a:ext cx="753532" cy="753532"/>
          </a:xfrm>
          <a:prstGeom prst="ellipse">
            <a:avLst/>
          </a:prstGeom>
          <a:solidFill>
            <a:schemeClr val="bg1"/>
          </a:solidFill>
          <a:ln w="31750">
            <a:solidFill>
              <a:srgbClr val="FFF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8" name="TextBox 17"/>
          <p:cNvSpPr txBox="1"/>
          <p:nvPr/>
        </p:nvSpPr>
        <p:spPr>
          <a:xfrm>
            <a:off x="2403535" y="254560"/>
            <a:ext cx="825867" cy="600164"/>
          </a:xfrm>
          <a:prstGeom prst="rect">
            <a:avLst/>
          </a:prstGeom>
          <a:noFill/>
          <a:ln>
            <a:noFill/>
          </a:ln>
        </p:spPr>
        <p:txBody>
          <a:bodyPr wrap="none" rtlCol="0">
            <a:spAutoFit/>
          </a:bodyPr>
          <a:lstStyle/>
          <a:p>
            <a:pPr algn="ctr"/>
            <a:r>
              <a:rPr lang="en-US" sz="1100" dirty="0">
                <a:latin typeface="Arial Narrow"/>
                <a:cs typeface="Arial Narrow"/>
              </a:rPr>
              <a:t>Mercury</a:t>
            </a:r>
          </a:p>
          <a:p>
            <a:pPr algn="ctr"/>
            <a:r>
              <a:rPr lang="en-US" sz="1100" dirty="0">
                <a:latin typeface="Arial Narrow"/>
                <a:cs typeface="Arial Narrow"/>
              </a:rPr>
              <a:t>Loop</a:t>
            </a:r>
          </a:p>
          <a:p>
            <a:pPr algn="ctr"/>
            <a:r>
              <a:rPr lang="en-US" sz="1100" dirty="0">
                <a:latin typeface="Arial Narrow"/>
                <a:cs typeface="Arial Narrow"/>
              </a:rPr>
              <a:t>Experiments</a:t>
            </a:r>
          </a:p>
        </p:txBody>
      </p:sp>
      <p:sp>
        <p:nvSpPr>
          <p:cNvPr id="19" name="Oval 18"/>
          <p:cNvSpPr/>
          <p:nvPr/>
        </p:nvSpPr>
        <p:spPr>
          <a:xfrm>
            <a:off x="2563139" y="905747"/>
            <a:ext cx="753532" cy="753532"/>
          </a:xfrm>
          <a:prstGeom prst="ellipse">
            <a:avLst/>
          </a:prstGeom>
          <a:solidFill>
            <a:schemeClr val="bg1"/>
          </a:solidFill>
          <a:ln w="31750">
            <a:solidFill>
              <a:srgbClr val="FFF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0" name="TextBox 19"/>
          <p:cNvSpPr txBox="1"/>
          <p:nvPr/>
        </p:nvSpPr>
        <p:spPr>
          <a:xfrm>
            <a:off x="2526933" y="914214"/>
            <a:ext cx="825867" cy="600164"/>
          </a:xfrm>
          <a:prstGeom prst="rect">
            <a:avLst/>
          </a:prstGeom>
          <a:noFill/>
          <a:ln>
            <a:noFill/>
          </a:ln>
        </p:spPr>
        <p:txBody>
          <a:bodyPr wrap="none" rtlCol="0">
            <a:spAutoFit/>
          </a:bodyPr>
          <a:lstStyle/>
          <a:p>
            <a:pPr algn="ctr"/>
            <a:r>
              <a:rPr lang="en-US" sz="1100" dirty="0">
                <a:latin typeface="Arial Narrow"/>
                <a:cs typeface="Arial Narrow"/>
              </a:rPr>
              <a:t>Water</a:t>
            </a:r>
          </a:p>
          <a:p>
            <a:pPr algn="ctr"/>
            <a:r>
              <a:rPr lang="en-US" sz="1100" dirty="0">
                <a:latin typeface="Arial Narrow"/>
                <a:cs typeface="Arial Narrow"/>
              </a:rPr>
              <a:t>Loop</a:t>
            </a:r>
          </a:p>
          <a:p>
            <a:pPr algn="ctr"/>
            <a:r>
              <a:rPr lang="en-US" sz="1100" dirty="0">
                <a:latin typeface="Arial Narrow"/>
                <a:cs typeface="Arial Narrow"/>
              </a:rPr>
              <a:t>Experiments</a:t>
            </a:r>
          </a:p>
        </p:txBody>
      </p:sp>
      <p:sp>
        <p:nvSpPr>
          <p:cNvPr id="21" name="TextBox 20"/>
          <p:cNvSpPr txBox="1"/>
          <p:nvPr/>
        </p:nvSpPr>
        <p:spPr>
          <a:xfrm>
            <a:off x="3120272" y="328066"/>
            <a:ext cx="1043055" cy="692497"/>
          </a:xfrm>
          <a:prstGeom prst="rect">
            <a:avLst/>
          </a:prstGeom>
          <a:noFill/>
        </p:spPr>
        <p:txBody>
          <a:bodyPr wrap="none" rtlCol="0">
            <a:spAutoFit/>
          </a:bodyPr>
          <a:lstStyle/>
          <a:p>
            <a:pPr algn="ctr"/>
            <a:r>
              <a:rPr lang="en-US" sz="1300" b="1" dirty="0">
                <a:latin typeface="Arial Narrow Bold"/>
                <a:cs typeface="Arial Narrow Bold"/>
              </a:rPr>
              <a:t>Gas </a:t>
            </a:r>
          </a:p>
          <a:p>
            <a:pPr algn="ctr"/>
            <a:r>
              <a:rPr lang="en-US" sz="1300" b="1" dirty="0">
                <a:latin typeface="Arial Narrow Bold"/>
                <a:cs typeface="Arial Narrow Bold"/>
              </a:rPr>
              <a:t>Injection</a:t>
            </a:r>
          </a:p>
          <a:p>
            <a:pPr algn="ctr"/>
            <a:r>
              <a:rPr lang="en-US" sz="1300" b="1" dirty="0">
                <a:latin typeface="Arial Narrow Bold"/>
                <a:cs typeface="Arial Narrow Bold"/>
              </a:rPr>
              <a:t>Development</a:t>
            </a:r>
          </a:p>
        </p:txBody>
      </p:sp>
      <p:sp>
        <p:nvSpPr>
          <p:cNvPr id="22" name="TextBox 21"/>
          <p:cNvSpPr txBox="1"/>
          <p:nvPr/>
        </p:nvSpPr>
        <p:spPr>
          <a:xfrm>
            <a:off x="4134380" y="226202"/>
            <a:ext cx="1277915" cy="830997"/>
          </a:xfrm>
          <a:prstGeom prst="rect">
            <a:avLst/>
          </a:prstGeom>
          <a:noFill/>
        </p:spPr>
        <p:txBody>
          <a:bodyPr wrap="none" rtlCol="0">
            <a:spAutoFit/>
          </a:bodyPr>
          <a:lstStyle/>
          <a:p>
            <a:pPr algn="ctr"/>
            <a:r>
              <a:rPr lang="en-US" sz="1600" b="1" dirty="0">
                <a:latin typeface="Arial Narrow Bold"/>
                <a:cs typeface="Arial Narrow Bold"/>
              </a:rPr>
              <a:t>Proton Power</a:t>
            </a:r>
          </a:p>
          <a:p>
            <a:pPr algn="ctr"/>
            <a:r>
              <a:rPr lang="en-US" sz="1600" b="1" dirty="0">
                <a:latin typeface="Arial Narrow Bold"/>
                <a:cs typeface="Arial Narrow Bold"/>
              </a:rPr>
              <a:t>Upgrade</a:t>
            </a:r>
          </a:p>
          <a:p>
            <a:pPr algn="ctr"/>
            <a:r>
              <a:rPr lang="en-US" sz="1600" b="1" dirty="0">
                <a:latin typeface="Arial Narrow Bold"/>
                <a:cs typeface="Arial Narrow Bold"/>
              </a:rPr>
              <a:t>(PPU)</a:t>
            </a:r>
          </a:p>
        </p:txBody>
      </p:sp>
      <p:sp>
        <p:nvSpPr>
          <p:cNvPr id="23" name="TextBox 22"/>
          <p:cNvSpPr txBox="1"/>
          <p:nvPr/>
        </p:nvSpPr>
        <p:spPr>
          <a:xfrm>
            <a:off x="5043859" y="714984"/>
            <a:ext cx="1178525" cy="300082"/>
          </a:xfrm>
          <a:prstGeom prst="rect">
            <a:avLst/>
          </a:prstGeom>
          <a:noFill/>
        </p:spPr>
        <p:txBody>
          <a:bodyPr wrap="none" rtlCol="0">
            <a:spAutoFit/>
          </a:bodyPr>
          <a:lstStyle/>
          <a:p>
            <a:pPr algn="ctr"/>
            <a:r>
              <a:rPr lang="en-US" sz="1300" b="1" dirty="0">
                <a:latin typeface="Arial Narrow Bold"/>
                <a:cs typeface="Arial Narrow Bold"/>
              </a:rPr>
              <a:t>Collaborations</a:t>
            </a:r>
          </a:p>
        </p:txBody>
      </p:sp>
      <p:sp>
        <p:nvSpPr>
          <p:cNvPr id="67" name="Oval 66"/>
          <p:cNvSpPr/>
          <p:nvPr/>
        </p:nvSpPr>
        <p:spPr>
          <a:xfrm>
            <a:off x="5935177" y="1098730"/>
            <a:ext cx="674862" cy="606383"/>
          </a:xfrm>
          <a:prstGeom prst="ellipse">
            <a:avLst/>
          </a:prstGeom>
          <a:solidFill>
            <a:schemeClr val="bg1"/>
          </a:solidFill>
          <a:ln w="31750">
            <a:solidFill>
              <a:srgbClr val="FFF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00"/>
              </a:solidFill>
            </a:endParaRPr>
          </a:p>
        </p:txBody>
      </p:sp>
      <p:sp>
        <p:nvSpPr>
          <p:cNvPr id="68" name="TextBox 67"/>
          <p:cNvSpPr txBox="1"/>
          <p:nvPr/>
        </p:nvSpPr>
        <p:spPr>
          <a:xfrm>
            <a:off x="5959000" y="1254326"/>
            <a:ext cx="652743" cy="261610"/>
          </a:xfrm>
          <a:prstGeom prst="rect">
            <a:avLst/>
          </a:prstGeom>
          <a:noFill/>
        </p:spPr>
        <p:txBody>
          <a:bodyPr wrap="none" rtlCol="0">
            <a:spAutoFit/>
          </a:bodyPr>
          <a:lstStyle/>
          <a:p>
            <a:pPr algn="ctr"/>
            <a:r>
              <a:rPr lang="en-US" sz="1100" dirty="0">
                <a:latin typeface="Arial Narrow"/>
                <a:cs typeface="Arial Narrow"/>
              </a:rPr>
              <a:t>Materials</a:t>
            </a:r>
          </a:p>
        </p:txBody>
      </p:sp>
      <p:sp>
        <p:nvSpPr>
          <p:cNvPr id="69" name="Oval 68"/>
          <p:cNvSpPr/>
          <p:nvPr/>
        </p:nvSpPr>
        <p:spPr>
          <a:xfrm>
            <a:off x="6183138" y="609600"/>
            <a:ext cx="674862" cy="606383"/>
          </a:xfrm>
          <a:prstGeom prst="ellipse">
            <a:avLst/>
          </a:prstGeom>
          <a:solidFill>
            <a:schemeClr val="bg1"/>
          </a:solidFill>
          <a:ln w="31750">
            <a:solidFill>
              <a:srgbClr val="FFF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00"/>
              </a:solidFill>
            </a:endParaRPr>
          </a:p>
        </p:txBody>
      </p:sp>
      <p:sp>
        <p:nvSpPr>
          <p:cNvPr id="70" name="TextBox 69"/>
          <p:cNvSpPr txBox="1"/>
          <p:nvPr/>
        </p:nvSpPr>
        <p:spPr>
          <a:xfrm>
            <a:off x="6348025" y="765196"/>
            <a:ext cx="370615" cy="261610"/>
          </a:xfrm>
          <a:prstGeom prst="rect">
            <a:avLst/>
          </a:prstGeom>
          <a:noFill/>
        </p:spPr>
        <p:txBody>
          <a:bodyPr wrap="none" rtlCol="0">
            <a:spAutoFit/>
          </a:bodyPr>
          <a:lstStyle/>
          <a:p>
            <a:pPr algn="ctr"/>
            <a:r>
              <a:rPr lang="en-US" sz="1100" dirty="0">
                <a:latin typeface="Arial Narrow"/>
                <a:cs typeface="Arial Narrow"/>
              </a:rPr>
              <a:t>PIE</a:t>
            </a:r>
          </a:p>
        </p:txBody>
      </p:sp>
      <p:sp>
        <p:nvSpPr>
          <p:cNvPr id="2" name="Donut 1"/>
          <p:cNvSpPr/>
          <p:nvPr/>
        </p:nvSpPr>
        <p:spPr>
          <a:xfrm>
            <a:off x="2270952" y="1126627"/>
            <a:ext cx="4583396" cy="4571663"/>
          </a:xfrm>
          <a:prstGeom prst="donut">
            <a:avLst>
              <a:gd name="adj" fmla="val 1030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24" name="TextBox 23"/>
          <p:cNvSpPr txBox="1"/>
          <p:nvPr/>
        </p:nvSpPr>
        <p:spPr>
          <a:xfrm>
            <a:off x="2817570" y="1662322"/>
            <a:ext cx="922047" cy="338554"/>
          </a:xfrm>
          <a:prstGeom prst="rect">
            <a:avLst/>
          </a:prstGeom>
          <a:noFill/>
        </p:spPr>
        <p:txBody>
          <a:bodyPr wrap="none" rtlCol="0">
            <a:spAutoFit/>
          </a:bodyPr>
          <a:lstStyle/>
          <a:p>
            <a:r>
              <a:rPr lang="en-US" sz="1600" b="1" dirty="0">
                <a:latin typeface="Arial Narrow Bold"/>
                <a:cs typeface="Arial Narrow Bold"/>
              </a:rPr>
              <a:t>Charlotte</a:t>
            </a:r>
          </a:p>
        </p:txBody>
      </p:sp>
      <p:sp>
        <p:nvSpPr>
          <p:cNvPr id="49" name="TextBox 48"/>
          <p:cNvSpPr txBox="1"/>
          <p:nvPr/>
        </p:nvSpPr>
        <p:spPr>
          <a:xfrm>
            <a:off x="5308759" y="5031116"/>
            <a:ext cx="473206" cy="338554"/>
          </a:xfrm>
          <a:prstGeom prst="rect">
            <a:avLst/>
          </a:prstGeom>
          <a:noFill/>
        </p:spPr>
        <p:txBody>
          <a:bodyPr wrap="none" rtlCol="0">
            <a:spAutoFit/>
          </a:bodyPr>
          <a:lstStyle/>
          <a:p>
            <a:r>
              <a:rPr lang="en-US" sz="1600" b="1" dirty="0">
                <a:latin typeface="Arial Narrow Bold"/>
                <a:cs typeface="Arial Narrow Bold"/>
              </a:rPr>
              <a:t>Jim</a:t>
            </a:r>
          </a:p>
        </p:txBody>
      </p:sp>
      <p:sp>
        <p:nvSpPr>
          <p:cNvPr id="50" name="TextBox 49"/>
          <p:cNvSpPr txBox="1"/>
          <p:nvPr/>
        </p:nvSpPr>
        <p:spPr>
          <a:xfrm>
            <a:off x="6332587" y="3041313"/>
            <a:ext cx="492443" cy="338554"/>
          </a:xfrm>
          <a:prstGeom prst="rect">
            <a:avLst/>
          </a:prstGeom>
          <a:noFill/>
        </p:spPr>
        <p:txBody>
          <a:bodyPr wrap="none" rtlCol="0">
            <a:spAutoFit/>
          </a:bodyPr>
          <a:lstStyle/>
          <a:p>
            <a:r>
              <a:rPr lang="en-US" sz="1600" b="1" dirty="0">
                <a:latin typeface="Arial Narrow Bold"/>
                <a:cs typeface="Arial Narrow Bold"/>
              </a:rPr>
              <a:t>Ray</a:t>
            </a:r>
          </a:p>
        </p:txBody>
      </p:sp>
      <p:sp>
        <p:nvSpPr>
          <p:cNvPr id="51" name="TextBox 50"/>
          <p:cNvSpPr txBox="1"/>
          <p:nvPr/>
        </p:nvSpPr>
        <p:spPr>
          <a:xfrm>
            <a:off x="6220000" y="2476105"/>
            <a:ext cx="492443" cy="338554"/>
          </a:xfrm>
          <a:prstGeom prst="rect">
            <a:avLst/>
          </a:prstGeom>
          <a:noFill/>
        </p:spPr>
        <p:txBody>
          <a:bodyPr wrap="none" rtlCol="0">
            <a:spAutoFit/>
          </a:bodyPr>
          <a:lstStyle/>
          <a:p>
            <a:r>
              <a:rPr lang="en-US" sz="1600" b="1" dirty="0">
                <a:latin typeface="Arial Narrow Bold"/>
                <a:cs typeface="Arial Narrow Bold"/>
              </a:rPr>
              <a:t>Rex</a:t>
            </a:r>
          </a:p>
        </p:txBody>
      </p:sp>
      <p:sp>
        <p:nvSpPr>
          <p:cNvPr id="52" name="TextBox 51"/>
          <p:cNvSpPr txBox="1"/>
          <p:nvPr/>
        </p:nvSpPr>
        <p:spPr>
          <a:xfrm>
            <a:off x="2226765" y="3552053"/>
            <a:ext cx="596638" cy="338554"/>
          </a:xfrm>
          <a:prstGeom prst="rect">
            <a:avLst/>
          </a:prstGeom>
          <a:noFill/>
        </p:spPr>
        <p:txBody>
          <a:bodyPr wrap="none" rtlCol="0">
            <a:spAutoFit/>
          </a:bodyPr>
          <a:lstStyle/>
          <a:p>
            <a:r>
              <a:rPr lang="en-US" sz="1600" b="1" dirty="0">
                <a:latin typeface="Arial Narrow Bold"/>
                <a:cs typeface="Arial Narrow Bold"/>
              </a:rPr>
              <a:t>Drew</a:t>
            </a:r>
          </a:p>
        </p:txBody>
      </p:sp>
      <p:sp>
        <p:nvSpPr>
          <p:cNvPr id="53" name="TextBox 52"/>
          <p:cNvSpPr txBox="1"/>
          <p:nvPr/>
        </p:nvSpPr>
        <p:spPr>
          <a:xfrm>
            <a:off x="2318478" y="2547946"/>
            <a:ext cx="538930" cy="338554"/>
          </a:xfrm>
          <a:prstGeom prst="rect">
            <a:avLst/>
          </a:prstGeom>
          <a:noFill/>
        </p:spPr>
        <p:txBody>
          <a:bodyPr wrap="none" rtlCol="0">
            <a:spAutoFit/>
          </a:bodyPr>
          <a:lstStyle/>
          <a:p>
            <a:r>
              <a:rPr lang="en-US" sz="1600" b="1" dirty="0">
                <a:latin typeface="Arial Narrow Bold"/>
                <a:cs typeface="Arial Narrow Bold"/>
              </a:rPr>
              <a:t>Saul</a:t>
            </a:r>
          </a:p>
        </p:txBody>
      </p:sp>
      <p:sp>
        <p:nvSpPr>
          <p:cNvPr id="54" name="TextBox 53"/>
          <p:cNvSpPr txBox="1"/>
          <p:nvPr/>
        </p:nvSpPr>
        <p:spPr>
          <a:xfrm>
            <a:off x="2173679" y="3027850"/>
            <a:ext cx="793510" cy="338554"/>
          </a:xfrm>
          <a:prstGeom prst="rect">
            <a:avLst/>
          </a:prstGeom>
          <a:noFill/>
        </p:spPr>
        <p:txBody>
          <a:bodyPr wrap="square" rtlCol="0">
            <a:spAutoFit/>
          </a:bodyPr>
          <a:lstStyle/>
          <a:p>
            <a:r>
              <a:rPr lang="en-US" sz="1600" b="1" dirty="0">
                <a:latin typeface="Arial Narrow Bold"/>
                <a:cs typeface="Arial Narrow Bold"/>
              </a:rPr>
              <a:t>Mark P.</a:t>
            </a:r>
          </a:p>
        </p:txBody>
      </p:sp>
      <p:sp>
        <p:nvSpPr>
          <p:cNvPr id="55" name="TextBox 54"/>
          <p:cNvSpPr txBox="1"/>
          <p:nvPr/>
        </p:nvSpPr>
        <p:spPr>
          <a:xfrm>
            <a:off x="4006700" y="5265568"/>
            <a:ext cx="771365" cy="338554"/>
          </a:xfrm>
          <a:prstGeom prst="rect">
            <a:avLst/>
          </a:prstGeom>
          <a:noFill/>
        </p:spPr>
        <p:txBody>
          <a:bodyPr wrap="none" rtlCol="0">
            <a:spAutoFit/>
          </a:bodyPr>
          <a:lstStyle/>
          <a:p>
            <a:r>
              <a:rPr lang="en-US" sz="1600" b="1" dirty="0">
                <a:latin typeface="Arial Narrow Bold"/>
                <a:cs typeface="Arial Narrow Bold"/>
              </a:rPr>
              <a:t>Mike D.</a:t>
            </a:r>
          </a:p>
        </p:txBody>
      </p:sp>
      <p:sp>
        <p:nvSpPr>
          <p:cNvPr id="56" name="TextBox 55"/>
          <p:cNvSpPr txBox="1"/>
          <p:nvPr/>
        </p:nvSpPr>
        <p:spPr>
          <a:xfrm>
            <a:off x="4622744" y="5212023"/>
            <a:ext cx="880671" cy="338554"/>
          </a:xfrm>
          <a:prstGeom prst="rect">
            <a:avLst/>
          </a:prstGeom>
          <a:noFill/>
        </p:spPr>
        <p:txBody>
          <a:bodyPr wrap="square" rtlCol="0">
            <a:spAutoFit/>
          </a:bodyPr>
          <a:lstStyle/>
          <a:p>
            <a:r>
              <a:rPr lang="en-US" sz="1600" b="1" dirty="0">
                <a:latin typeface="Arial Narrow Bold"/>
                <a:cs typeface="Arial Narrow Bold"/>
              </a:rPr>
              <a:t>Steve P.</a:t>
            </a:r>
          </a:p>
        </p:txBody>
      </p:sp>
      <p:sp>
        <p:nvSpPr>
          <p:cNvPr id="59" name="TextBox 58"/>
          <p:cNvSpPr txBox="1"/>
          <p:nvPr/>
        </p:nvSpPr>
        <p:spPr>
          <a:xfrm>
            <a:off x="5523294" y="4819888"/>
            <a:ext cx="758541" cy="307777"/>
          </a:xfrm>
          <a:prstGeom prst="rect">
            <a:avLst/>
          </a:prstGeom>
          <a:noFill/>
        </p:spPr>
        <p:txBody>
          <a:bodyPr wrap="none" rtlCol="0">
            <a:spAutoFit/>
          </a:bodyPr>
          <a:lstStyle/>
          <a:p>
            <a:r>
              <a:rPr lang="en-US" sz="1400" b="1" dirty="0">
                <a:latin typeface="Arial Narrow Bold"/>
                <a:cs typeface="Arial Narrow Bold"/>
              </a:rPr>
              <a:t>Steve S.</a:t>
            </a:r>
          </a:p>
        </p:txBody>
      </p:sp>
      <p:sp>
        <p:nvSpPr>
          <p:cNvPr id="61" name="TextBox 60"/>
          <p:cNvSpPr txBox="1"/>
          <p:nvPr/>
        </p:nvSpPr>
        <p:spPr>
          <a:xfrm>
            <a:off x="5873975" y="4534555"/>
            <a:ext cx="604653" cy="338554"/>
          </a:xfrm>
          <a:prstGeom prst="rect">
            <a:avLst/>
          </a:prstGeom>
          <a:noFill/>
        </p:spPr>
        <p:txBody>
          <a:bodyPr wrap="none" rtlCol="0">
            <a:spAutoFit/>
          </a:bodyPr>
          <a:lstStyle/>
          <a:p>
            <a:r>
              <a:rPr lang="en-US" sz="1600" b="1" dirty="0">
                <a:latin typeface="Arial Narrow Bold"/>
                <a:cs typeface="Arial Narrow Bold"/>
              </a:rPr>
              <a:t>Peter</a:t>
            </a:r>
          </a:p>
        </p:txBody>
      </p:sp>
      <p:sp>
        <p:nvSpPr>
          <p:cNvPr id="25" name="TextBox 24"/>
          <p:cNvSpPr txBox="1"/>
          <p:nvPr/>
        </p:nvSpPr>
        <p:spPr>
          <a:xfrm>
            <a:off x="3854418" y="1257176"/>
            <a:ext cx="511679" cy="338554"/>
          </a:xfrm>
          <a:prstGeom prst="rect">
            <a:avLst/>
          </a:prstGeom>
          <a:noFill/>
        </p:spPr>
        <p:txBody>
          <a:bodyPr wrap="none" rtlCol="0">
            <a:spAutoFit/>
          </a:bodyPr>
          <a:lstStyle/>
          <a:p>
            <a:r>
              <a:rPr lang="en-US" sz="1600" b="1" dirty="0">
                <a:latin typeface="Arial Narrow Bold"/>
                <a:cs typeface="Arial Narrow Bold"/>
              </a:rPr>
              <a:t>Bob</a:t>
            </a:r>
          </a:p>
        </p:txBody>
      </p:sp>
      <p:sp>
        <p:nvSpPr>
          <p:cNvPr id="26" name="TextBox 25"/>
          <p:cNvSpPr txBox="1"/>
          <p:nvPr/>
        </p:nvSpPr>
        <p:spPr>
          <a:xfrm>
            <a:off x="4293386" y="1185422"/>
            <a:ext cx="707245" cy="338554"/>
          </a:xfrm>
          <a:prstGeom prst="rect">
            <a:avLst/>
          </a:prstGeom>
          <a:noFill/>
        </p:spPr>
        <p:txBody>
          <a:bodyPr wrap="none" rtlCol="0">
            <a:spAutoFit/>
          </a:bodyPr>
          <a:lstStyle/>
          <a:p>
            <a:r>
              <a:rPr lang="en-US" sz="1600" b="1" dirty="0">
                <a:latin typeface="Arial Narrow Bold"/>
                <a:cs typeface="Arial Narrow Bold"/>
              </a:rPr>
              <a:t>Bernie</a:t>
            </a:r>
          </a:p>
        </p:txBody>
      </p:sp>
      <p:sp>
        <p:nvSpPr>
          <p:cNvPr id="27" name="TextBox 26"/>
          <p:cNvSpPr txBox="1"/>
          <p:nvPr/>
        </p:nvSpPr>
        <p:spPr>
          <a:xfrm>
            <a:off x="5361216" y="1542120"/>
            <a:ext cx="641522" cy="338554"/>
          </a:xfrm>
          <a:prstGeom prst="rect">
            <a:avLst/>
          </a:prstGeom>
          <a:noFill/>
        </p:spPr>
        <p:txBody>
          <a:bodyPr wrap="none" rtlCol="0">
            <a:spAutoFit/>
          </a:bodyPr>
          <a:lstStyle/>
          <a:p>
            <a:r>
              <a:rPr lang="en-US" sz="1600" b="1" dirty="0">
                <a:latin typeface="Arial Narrow Bold"/>
                <a:cs typeface="Arial Narrow Bold"/>
              </a:rPr>
              <a:t>David</a:t>
            </a:r>
          </a:p>
        </p:txBody>
      </p:sp>
      <p:sp>
        <p:nvSpPr>
          <p:cNvPr id="79" name="TextBox 78"/>
          <p:cNvSpPr txBox="1"/>
          <p:nvPr/>
        </p:nvSpPr>
        <p:spPr>
          <a:xfrm>
            <a:off x="2503122" y="2089558"/>
            <a:ext cx="766557" cy="307777"/>
          </a:xfrm>
          <a:prstGeom prst="rect">
            <a:avLst/>
          </a:prstGeom>
          <a:noFill/>
        </p:spPr>
        <p:txBody>
          <a:bodyPr wrap="none" rtlCol="0">
            <a:spAutoFit/>
          </a:bodyPr>
          <a:lstStyle/>
          <a:p>
            <a:r>
              <a:rPr lang="en-US" sz="1400" b="1" dirty="0">
                <a:latin typeface="Arial Narrow Bold"/>
                <a:cs typeface="Arial Narrow Bold"/>
              </a:rPr>
              <a:t>Steve C.</a:t>
            </a:r>
          </a:p>
        </p:txBody>
      </p:sp>
      <p:sp>
        <p:nvSpPr>
          <p:cNvPr id="87" name="TextBox 86"/>
          <p:cNvSpPr txBox="1"/>
          <p:nvPr/>
        </p:nvSpPr>
        <p:spPr>
          <a:xfrm>
            <a:off x="3345330" y="1423851"/>
            <a:ext cx="529312" cy="307777"/>
          </a:xfrm>
          <a:prstGeom prst="rect">
            <a:avLst/>
          </a:prstGeom>
          <a:noFill/>
        </p:spPr>
        <p:txBody>
          <a:bodyPr wrap="none" rtlCol="0">
            <a:spAutoFit/>
          </a:bodyPr>
          <a:lstStyle/>
          <a:p>
            <a:r>
              <a:rPr lang="en-US" sz="1400" b="1" dirty="0">
                <a:solidFill>
                  <a:schemeClr val="tx1">
                    <a:lumMod val="50000"/>
                    <a:lumOff val="50000"/>
                  </a:schemeClr>
                </a:solidFill>
                <a:latin typeface="Arial Narrow Bold"/>
                <a:cs typeface="Arial Narrow Bold"/>
              </a:rPr>
              <a:t>Elvis</a:t>
            </a:r>
          </a:p>
        </p:txBody>
      </p:sp>
      <p:sp>
        <p:nvSpPr>
          <p:cNvPr id="88" name="TextBox 87"/>
          <p:cNvSpPr txBox="1"/>
          <p:nvPr/>
        </p:nvSpPr>
        <p:spPr>
          <a:xfrm>
            <a:off x="4958484" y="1302004"/>
            <a:ext cx="692562" cy="307777"/>
          </a:xfrm>
          <a:prstGeom prst="rect">
            <a:avLst/>
          </a:prstGeom>
          <a:noFill/>
        </p:spPr>
        <p:txBody>
          <a:bodyPr wrap="none" rtlCol="0">
            <a:spAutoFit/>
          </a:bodyPr>
          <a:lstStyle/>
          <a:p>
            <a:r>
              <a:rPr lang="en-US" sz="1400" b="1" dirty="0">
                <a:solidFill>
                  <a:schemeClr val="tx1">
                    <a:lumMod val="50000"/>
                    <a:lumOff val="50000"/>
                  </a:schemeClr>
                </a:solidFill>
                <a:latin typeface="Arial Narrow Bold"/>
                <a:cs typeface="Arial Narrow Bold"/>
              </a:rPr>
              <a:t>Dave F.</a:t>
            </a:r>
          </a:p>
        </p:txBody>
      </p:sp>
      <p:sp>
        <p:nvSpPr>
          <p:cNvPr id="89" name="TextBox 88"/>
          <p:cNvSpPr txBox="1"/>
          <p:nvPr/>
        </p:nvSpPr>
        <p:spPr>
          <a:xfrm>
            <a:off x="2637838" y="4564770"/>
            <a:ext cx="484876" cy="307777"/>
          </a:xfrm>
          <a:prstGeom prst="rect">
            <a:avLst/>
          </a:prstGeom>
          <a:noFill/>
        </p:spPr>
        <p:txBody>
          <a:bodyPr wrap="none" rtlCol="0">
            <a:spAutoFit/>
          </a:bodyPr>
          <a:lstStyle/>
          <a:p>
            <a:r>
              <a:rPr lang="en-US" sz="1400" b="1" dirty="0">
                <a:solidFill>
                  <a:schemeClr val="tx1">
                    <a:lumMod val="50000"/>
                    <a:lumOff val="50000"/>
                  </a:schemeClr>
                </a:solidFill>
                <a:latin typeface="Arial Narrow Bold"/>
                <a:cs typeface="Arial Narrow Bold"/>
              </a:rPr>
              <a:t>Tom</a:t>
            </a:r>
          </a:p>
        </p:txBody>
      </p:sp>
      <p:sp>
        <p:nvSpPr>
          <p:cNvPr id="84" name="Oval 83"/>
          <p:cNvSpPr/>
          <p:nvPr/>
        </p:nvSpPr>
        <p:spPr>
          <a:xfrm>
            <a:off x="6657993" y="1821638"/>
            <a:ext cx="1174499" cy="1092034"/>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FFFF00"/>
              </a:solidFill>
            </a:endParaRPr>
          </a:p>
        </p:txBody>
      </p:sp>
      <p:sp>
        <p:nvSpPr>
          <p:cNvPr id="85" name="TextBox 84"/>
          <p:cNvSpPr txBox="1"/>
          <p:nvPr/>
        </p:nvSpPr>
        <p:spPr>
          <a:xfrm>
            <a:off x="6653107" y="2162935"/>
            <a:ext cx="1191865" cy="492443"/>
          </a:xfrm>
          <a:prstGeom prst="rect">
            <a:avLst/>
          </a:prstGeom>
          <a:noFill/>
        </p:spPr>
        <p:txBody>
          <a:bodyPr wrap="none" rtlCol="0">
            <a:spAutoFit/>
          </a:bodyPr>
          <a:lstStyle/>
          <a:p>
            <a:pPr algn="ctr"/>
            <a:r>
              <a:rPr lang="en-US" sz="1300" b="1" dirty="0">
                <a:latin typeface="Arial Narrow Bold"/>
                <a:cs typeface="Arial Narrow Bold"/>
              </a:rPr>
              <a:t>Outside Vendor</a:t>
            </a:r>
          </a:p>
          <a:p>
            <a:pPr algn="ctr"/>
            <a:r>
              <a:rPr lang="en-US" sz="1300" b="1" dirty="0">
                <a:latin typeface="Arial Narrow Bold"/>
                <a:cs typeface="Arial Narrow Bold"/>
              </a:rPr>
              <a:t>Fabrications</a:t>
            </a:r>
          </a:p>
        </p:txBody>
      </p:sp>
      <p:sp>
        <p:nvSpPr>
          <p:cNvPr id="86" name="Oval 85"/>
          <p:cNvSpPr/>
          <p:nvPr/>
        </p:nvSpPr>
        <p:spPr>
          <a:xfrm>
            <a:off x="6873627" y="2725567"/>
            <a:ext cx="642993" cy="623836"/>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solidFill>
                <a:srgbClr val="FFFF00"/>
              </a:solidFill>
            </a:endParaRPr>
          </a:p>
        </p:txBody>
      </p:sp>
      <p:sp>
        <p:nvSpPr>
          <p:cNvPr id="90" name="TextBox 89"/>
          <p:cNvSpPr txBox="1"/>
          <p:nvPr/>
        </p:nvSpPr>
        <p:spPr>
          <a:xfrm>
            <a:off x="6841500" y="2825269"/>
            <a:ext cx="707246" cy="338554"/>
          </a:xfrm>
          <a:prstGeom prst="rect">
            <a:avLst/>
          </a:prstGeom>
          <a:noFill/>
        </p:spPr>
        <p:txBody>
          <a:bodyPr wrap="none" rtlCol="0">
            <a:spAutoFit/>
          </a:bodyPr>
          <a:lstStyle/>
          <a:p>
            <a:pPr algn="ctr"/>
            <a:r>
              <a:rPr lang="en-US" sz="1600" dirty="0">
                <a:latin typeface="Arial Narrow"/>
                <a:cs typeface="Arial Narrow"/>
              </a:rPr>
              <a:t>Quality</a:t>
            </a:r>
          </a:p>
        </p:txBody>
      </p:sp>
      <p:sp>
        <p:nvSpPr>
          <p:cNvPr id="94" name="Oval 93"/>
          <p:cNvSpPr/>
          <p:nvPr/>
        </p:nvSpPr>
        <p:spPr>
          <a:xfrm>
            <a:off x="6731195" y="4116169"/>
            <a:ext cx="1257866" cy="904562"/>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FFFF00"/>
              </a:solidFill>
            </a:endParaRPr>
          </a:p>
        </p:txBody>
      </p:sp>
      <p:sp>
        <p:nvSpPr>
          <p:cNvPr id="95" name="TextBox 94"/>
          <p:cNvSpPr txBox="1"/>
          <p:nvPr/>
        </p:nvSpPr>
        <p:spPr>
          <a:xfrm>
            <a:off x="6663791" y="4408096"/>
            <a:ext cx="1414170" cy="292388"/>
          </a:xfrm>
          <a:prstGeom prst="rect">
            <a:avLst/>
          </a:prstGeom>
          <a:noFill/>
        </p:spPr>
        <p:txBody>
          <a:bodyPr wrap="none" rtlCol="0">
            <a:spAutoFit/>
          </a:bodyPr>
          <a:lstStyle/>
          <a:p>
            <a:pPr algn="ctr"/>
            <a:r>
              <a:rPr lang="en-US" sz="1300" b="1" dirty="0">
                <a:latin typeface="Arial Narrow Bold"/>
                <a:cs typeface="Arial Narrow Bold"/>
              </a:rPr>
              <a:t>SNS Machine shop</a:t>
            </a:r>
          </a:p>
        </p:txBody>
      </p:sp>
      <p:sp>
        <p:nvSpPr>
          <p:cNvPr id="98" name="Oval 97"/>
          <p:cNvSpPr/>
          <p:nvPr/>
        </p:nvSpPr>
        <p:spPr>
          <a:xfrm>
            <a:off x="7364873" y="2957461"/>
            <a:ext cx="872246" cy="623836"/>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solidFill>
                <a:srgbClr val="FFFF00"/>
              </a:solidFill>
            </a:endParaRPr>
          </a:p>
        </p:txBody>
      </p:sp>
      <p:sp>
        <p:nvSpPr>
          <p:cNvPr id="99" name="TextBox 98"/>
          <p:cNvSpPr txBox="1"/>
          <p:nvPr/>
        </p:nvSpPr>
        <p:spPr>
          <a:xfrm>
            <a:off x="7389559" y="3094919"/>
            <a:ext cx="910826" cy="307777"/>
          </a:xfrm>
          <a:prstGeom prst="rect">
            <a:avLst/>
          </a:prstGeom>
          <a:noFill/>
        </p:spPr>
        <p:txBody>
          <a:bodyPr wrap="none" rtlCol="0">
            <a:spAutoFit/>
          </a:bodyPr>
          <a:lstStyle/>
          <a:p>
            <a:pPr algn="ctr"/>
            <a:r>
              <a:rPr lang="en-US" sz="1400" dirty="0">
                <a:latin typeface="Arial Narrow"/>
                <a:cs typeface="Arial Narrow"/>
              </a:rPr>
              <a:t>Scheduling</a:t>
            </a:r>
          </a:p>
        </p:txBody>
      </p:sp>
      <p:sp>
        <p:nvSpPr>
          <p:cNvPr id="100" name="TextBox 99"/>
          <p:cNvSpPr txBox="1"/>
          <p:nvPr/>
        </p:nvSpPr>
        <p:spPr>
          <a:xfrm>
            <a:off x="3249862" y="5021637"/>
            <a:ext cx="502061" cy="338554"/>
          </a:xfrm>
          <a:prstGeom prst="rect">
            <a:avLst/>
          </a:prstGeom>
          <a:noFill/>
        </p:spPr>
        <p:txBody>
          <a:bodyPr wrap="none" rtlCol="0">
            <a:spAutoFit/>
          </a:bodyPr>
          <a:lstStyle/>
          <a:p>
            <a:r>
              <a:rPr lang="en-US" sz="1600" b="1" dirty="0">
                <a:latin typeface="Arial Narrow Bold"/>
                <a:cs typeface="Arial Narrow Bold"/>
              </a:rPr>
              <a:t>Ken</a:t>
            </a:r>
          </a:p>
        </p:txBody>
      </p:sp>
      <p:sp>
        <p:nvSpPr>
          <p:cNvPr id="101" name="TextBox 100"/>
          <p:cNvSpPr txBox="1"/>
          <p:nvPr/>
        </p:nvSpPr>
        <p:spPr>
          <a:xfrm>
            <a:off x="6179307" y="3762683"/>
            <a:ext cx="702436" cy="307777"/>
          </a:xfrm>
          <a:prstGeom prst="rect">
            <a:avLst/>
          </a:prstGeom>
          <a:noFill/>
        </p:spPr>
        <p:txBody>
          <a:bodyPr wrap="none" rtlCol="0">
            <a:spAutoFit/>
          </a:bodyPr>
          <a:lstStyle/>
          <a:p>
            <a:r>
              <a:rPr lang="en-US" sz="1400" b="1" dirty="0">
                <a:solidFill>
                  <a:schemeClr val="tx1">
                    <a:lumMod val="50000"/>
                    <a:lumOff val="50000"/>
                  </a:schemeClr>
                </a:solidFill>
                <a:latin typeface="Arial Narrow Bold"/>
                <a:cs typeface="Arial Narrow Bold"/>
              </a:rPr>
              <a:t>Mike C.</a:t>
            </a:r>
          </a:p>
        </p:txBody>
      </p:sp>
      <p:sp>
        <p:nvSpPr>
          <p:cNvPr id="102" name="TextBox 101"/>
          <p:cNvSpPr txBox="1"/>
          <p:nvPr/>
        </p:nvSpPr>
        <p:spPr>
          <a:xfrm>
            <a:off x="3587091" y="5181600"/>
            <a:ext cx="527709" cy="307777"/>
          </a:xfrm>
          <a:prstGeom prst="rect">
            <a:avLst/>
          </a:prstGeom>
          <a:noFill/>
        </p:spPr>
        <p:txBody>
          <a:bodyPr wrap="none" rtlCol="0">
            <a:spAutoFit/>
          </a:bodyPr>
          <a:lstStyle/>
          <a:p>
            <a:r>
              <a:rPr lang="en-US" sz="1400" b="1" dirty="0">
                <a:solidFill>
                  <a:schemeClr val="tx1">
                    <a:lumMod val="50000"/>
                    <a:lumOff val="50000"/>
                  </a:schemeClr>
                </a:solidFill>
                <a:latin typeface="Arial Narrow Bold"/>
                <a:cs typeface="Arial Narrow Bold"/>
              </a:rPr>
              <a:t>Greg</a:t>
            </a:r>
          </a:p>
        </p:txBody>
      </p:sp>
      <p:sp>
        <p:nvSpPr>
          <p:cNvPr id="106" name="TextBox 105"/>
          <p:cNvSpPr txBox="1"/>
          <p:nvPr/>
        </p:nvSpPr>
        <p:spPr>
          <a:xfrm>
            <a:off x="2372411" y="4070045"/>
            <a:ext cx="601447" cy="307777"/>
          </a:xfrm>
          <a:prstGeom prst="rect">
            <a:avLst/>
          </a:prstGeom>
          <a:noFill/>
        </p:spPr>
        <p:txBody>
          <a:bodyPr wrap="none" rtlCol="0">
            <a:spAutoFit/>
          </a:bodyPr>
          <a:lstStyle/>
          <a:p>
            <a:r>
              <a:rPr lang="en-US" sz="1400" b="1" dirty="0">
                <a:solidFill>
                  <a:schemeClr val="tx1">
                    <a:lumMod val="50000"/>
                    <a:lumOff val="50000"/>
                  </a:schemeClr>
                </a:solidFill>
                <a:latin typeface="Arial Narrow Bold"/>
                <a:cs typeface="Arial Narrow Bold"/>
              </a:rPr>
              <a:t>Henry</a:t>
            </a:r>
          </a:p>
        </p:txBody>
      </p:sp>
      <p:sp>
        <p:nvSpPr>
          <p:cNvPr id="109" name="TextBox 108"/>
          <p:cNvSpPr txBox="1"/>
          <p:nvPr/>
        </p:nvSpPr>
        <p:spPr>
          <a:xfrm>
            <a:off x="6034470" y="4130269"/>
            <a:ext cx="896399" cy="261610"/>
          </a:xfrm>
          <a:prstGeom prst="rect">
            <a:avLst/>
          </a:prstGeom>
          <a:noFill/>
        </p:spPr>
        <p:txBody>
          <a:bodyPr wrap="none" rtlCol="0">
            <a:spAutoFit/>
          </a:bodyPr>
          <a:lstStyle/>
          <a:p>
            <a:r>
              <a:rPr lang="en-US" sz="1100" b="1" dirty="0">
                <a:solidFill>
                  <a:schemeClr val="tx1">
                    <a:lumMod val="50000"/>
                    <a:lumOff val="50000"/>
                  </a:schemeClr>
                </a:solidFill>
                <a:latin typeface="Arial Narrow Bold"/>
                <a:cs typeface="Arial Narrow Bold"/>
              </a:rPr>
              <a:t>John &amp; Larry</a:t>
            </a:r>
          </a:p>
        </p:txBody>
      </p:sp>
      <p:sp>
        <p:nvSpPr>
          <p:cNvPr id="110" name="TextBox 109"/>
          <p:cNvSpPr txBox="1"/>
          <p:nvPr/>
        </p:nvSpPr>
        <p:spPr>
          <a:xfrm>
            <a:off x="2769095" y="4864247"/>
            <a:ext cx="790601" cy="338554"/>
          </a:xfrm>
          <a:prstGeom prst="rect">
            <a:avLst/>
          </a:prstGeom>
          <a:noFill/>
        </p:spPr>
        <p:txBody>
          <a:bodyPr wrap="none" rtlCol="0">
            <a:spAutoFit/>
          </a:bodyPr>
          <a:lstStyle/>
          <a:p>
            <a:r>
              <a:rPr lang="en-US" sz="1600" b="1" dirty="0">
                <a:latin typeface="Arial Narrow Bold"/>
                <a:cs typeface="Arial Narrow Bold"/>
              </a:rPr>
              <a:t>Mark R.</a:t>
            </a:r>
          </a:p>
        </p:txBody>
      </p:sp>
      <p:sp>
        <p:nvSpPr>
          <p:cNvPr id="91" name="Oval 90"/>
          <p:cNvSpPr/>
          <p:nvPr/>
        </p:nvSpPr>
        <p:spPr>
          <a:xfrm>
            <a:off x="6898535" y="3536416"/>
            <a:ext cx="1178319" cy="508286"/>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RFQs</a:t>
            </a:r>
          </a:p>
        </p:txBody>
      </p:sp>
      <p:sp>
        <p:nvSpPr>
          <p:cNvPr id="92" name="Oval 91"/>
          <p:cNvSpPr/>
          <p:nvPr/>
        </p:nvSpPr>
        <p:spPr>
          <a:xfrm>
            <a:off x="6523814" y="1541082"/>
            <a:ext cx="883527" cy="46419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solidFill>
                  <a:schemeClr val="tx1"/>
                </a:solidFill>
                <a:highlight>
                  <a:srgbClr val="FFFFFF"/>
                </a:highlight>
              </a:rPr>
              <a:t>NCRs</a:t>
            </a:r>
          </a:p>
        </p:txBody>
      </p:sp>
      <p:sp>
        <p:nvSpPr>
          <p:cNvPr id="103" name="Oval 102"/>
          <p:cNvSpPr/>
          <p:nvPr/>
        </p:nvSpPr>
        <p:spPr>
          <a:xfrm>
            <a:off x="3806808" y="5685778"/>
            <a:ext cx="679605" cy="463486"/>
          </a:xfrm>
          <a:prstGeom prst="ellipse">
            <a:avLst/>
          </a:prstGeom>
          <a:solidFill>
            <a:schemeClr val="bg1"/>
          </a:solidFill>
          <a:ln w="31750">
            <a:solidFill>
              <a:srgbClr val="FFC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PBW</a:t>
            </a:r>
          </a:p>
        </p:txBody>
      </p:sp>
      <p:sp>
        <p:nvSpPr>
          <p:cNvPr id="77" name="Oval 76"/>
          <p:cNvSpPr/>
          <p:nvPr/>
        </p:nvSpPr>
        <p:spPr>
          <a:xfrm>
            <a:off x="4117911" y="5914926"/>
            <a:ext cx="832257" cy="822046"/>
          </a:xfrm>
          <a:prstGeom prst="ellipse">
            <a:avLst/>
          </a:prstGeom>
          <a:solidFill>
            <a:schemeClr val="bg1"/>
          </a:solidFill>
          <a:ln w="31750">
            <a:solidFill>
              <a:srgbClr val="FFC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n>
                <a:solidFill>
                  <a:srgbClr val="0070C0"/>
                </a:solidFill>
              </a:ln>
            </a:endParaRPr>
          </a:p>
        </p:txBody>
      </p:sp>
      <p:sp>
        <p:nvSpPr>
          <p:cNvPr id="78" name="TextBox 77"/>
          <p:cNvSpPr txBox="1"/>
          <p:nvPr/>
        </p:nvSpPr>
        <p:spPr>
          <a:xfrm>
            <a:off x="4082782" y="5931333"/>
            <a:ext cx="883335" cy="738664"/>
          </a:xfrm>
          <a:prstGeom prst="rect">
            <a:avLst/>
          </a:prstGeom>
          <a:noFill/>
        </p:spPr>
        <p:txBody>
          <a:bodyPr wrap="square" rtlCol="0">
            <a:spAutoFit/>
          </a:bodyPr>
          <a:lstStyle/>
          <a:p>
            <a:pPr algn="ctr"/>
            <a:r>
              <a:rPr lang="en-US" sz="1400" dirty="0">
                <a:latin typeface="Arial Narrow"/>
                <a:cs typeface="Arial Narrow"/>
              </a:rPr>
              <a:t>Core Vessel</a:t>
            </a:r>
          </a:p>
          <a:p>
            <a:pPr algn="ctr"/>
            <a:r>
              <a:rPr lang="en-US" sz="1400" dirty="0">
                <a:latin typeface="Arial Narrow"/>
                <a:cs typeface="Arial Narrow"/>
              </a:rPr>
              <a:t>Systems</a:t>
            </a:r>
          </a:p>
        </p:txBody>
      </p:sp>
      <p:sp>
        <p:nvSpPr>
          <p:cNvPr id="104" name="Oval 103"/>
          <p:cNvSpPr/>
          <p:nvPr/>
        </p:nvSpPr>
        <p:spPr>
          <a:xfrm>
            <a:off x="1362395" y="3220332"/>
            <a:ext cx="783029" cy="753532"/>
          </a:xfrm>
          <a:prstGeom prst="ellipse">
            <a:avLst/>
          </a:prstGeom>
          <a:solidFill>
            <a:schemeClr val="bg1"/>
          </a:solidFill>
          <a:ln w="31750">
            <a:solidFill>
              <a:srgbClr val="00B05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5" name="TextBox 104"/>
          <p:cNvSpPr txBox="1"/>
          <p:nvPr/>
        </p:nvSpPr>
        <p:spPr>
          <a:xfrm>
            <a:off x="1320173" y="3347228"/>
            <a:ext cx="863414" cy="430887"/>
          </a:xfrm>
          <a:prstGeom prst="rect">
            <a:avLst/>
          </a:prstGeom>
          <a:noFill/>
        </p:spPr>
        <p:txBody>
          <a:bodyPr wrap="square" rtlCol="0">
            <a:spAutoFit/>
          </a:bodyPr>
          <a:lstStyle/>
          <a:p>
            <a:pPr algn="ctr"/>
            <a:r>
              <a:rPr lang="en-US" sz="1100" dirty="0">
                <a:latin typeface="Arial Narrow"/>
                <a:cs typeface="Arial Narrow"/>
              </a:rPr>
              <a:t>Fabrication Techniques</a:t>
            </a:r>
          </a:p>
        </p:txBody>
      </p:sp>
      <p:sp>
        <p:nvSpPr>
          <p:cNvPr id="108" name="Oval 107"/>
          <p:cNvSpPr/>
          <p:nvPr/>
        </p:nvSpPr>
        <p:spPr>
          <a:xfrm>
            <a:off x="3746547" y="4151153"/>
            <a:ext cx="1602175" cy="797404"/>
          </a:xfrm>
          <a:prstGeom prst="ellipse">
            <a:avLst/>
          </a:prstGeom>
          <a:solidFill>
            <a:schemeClr val="accent6">
              <a:lumMod val="40000"/>
              <a:lumOff val="60000"/>
            </a:schemeClr>
          </a:solidFill>
          <a:ln w="57150">
            <a:solidFill>
              <a:schemeClr val="tx1"/>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600" dirty="0">
                <a:solidFill>
                  <a:schemeClr val="tx1"/>
                </a:solidFill>
                <a:latin typeface="Aharoni" panose="02010803020104030203" pitchFamily="2" charset="-79"/>
                <a:cs typeface="Aharoni" panose="02010803020104030203" pitchFamily="2" charset="-79"/>
              </a:rPr>
              <a:t>Target Systems</a:t>
            </a:r>
          </a:p>
        </p:txBody>
      </p:sp>
      <p:sp>
        <p:nvSpPr>
          <p:cNvPr id="112" name="Oval 111"/>
          <p:cNvSpPr/>
          <p:nvPr/>
        </p:nvSpPr>
        <p:spPr>
          <a:xfrm>
            <a:off x="3649583" y="1905828"/>
            <a:ext cx="1995583" cy="621181"/>
          </a:xfrm>
          <a:prstGeom prst="ellipse">
            <a:avLst/>
          </a:prstGeom>
          <a:solidFill>
            <a:srgbClr val="FFFF00"/>
          </a:solidFill>
          <a:ln w="57150">
            <a:solidFill>
              <a:schemeClr val="tx1"/>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600" dirty="0">
                <a:solidFill>
                  <a:schemeClr val="tx1"/>
                </a:solidFill>
                <a:latin typeface="Aharoni" panose="02010803020104030203" pitchFamily="2" charset="-79"/>
                <a:cs typeface="Aharoni" panose="02010803020104030203" pitchFamily="2" charset="-79"/>
              </a:rPr>
              <a:t>Development</a:t>
            </a:r>
          </a:p>
        </p:txBody>
      </p:sp>
      <p:sp>
        <p:nvSpPr>
          <p:cNvPr id="113" name="Oval 112"/>
          <p:cNvSpPr/>
          <p:nvPr/>
        </p:nvSpPr>
        <p:spPr>
          <a:xfrm rot="16200000">
            <a:off x="2501252" y="2910577"/>
            <a:ext cx="1740949" cy="956723"/>
          </a:xfrm>
          <a:prstGeom prst="ellipse">
            <a:avLst/>
          </a:prstGeom>
          <a:solidFill>
            <a:schemeClr val="accent2">
              <a:lumMod val="40000"/>
              <a:lumOff val="60000"/>
            </a:schemeClr>
          </a:solidFill>
          <a:ln w="57150">
            <a:solidFill>
              <a:schemeClr val="tx1"/>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600" dirty="0">
                <a:solidFill>
                  <a:schemeClr val="tx1"/>
                </a:solidFill>
                <a:latin typeface="Aharoni" panose="02010803020104030203" pitchFamily="2" charset="-79"/>
                <a:cs typeface="Aharoni" panose="02010803020104030203" pitchFamily="2" charset="-79"/>
              </a:rPr>
              <a:t>Mercury Target Engineering</a:t>
            </a:r>
          </a:p>
        </p:txBody>
      </p:sp>
      <p:sp>
        <p:nvSpPr>
          <p:cNvPr id="114" name="Oval 113"/>
          <p:cNvSpPr/>
          <p:nvPr/>
        </p:nvSpPr>
        <p:spPr>
          <a:xfrm rot="5400000">
            <a:off x="4794919" y="3051974"/>
            <a:ext cx="2119738" cy="732738"/>
          </a:xfrm>
          <a:prstGeom prst="ellipse">
            <a:avLst/>
          </a:prstGeom>
          <a:solidFill>
            <a:schemeClr val="accent4">
              <a:lumMod val="40000"/>
              <a:lumOff val="60000"/>
            </a:schemeClr>
          </a:solidFill>
          <a:ln w="57150">
            <a:solidFill>
              <a:schemeClr val="tx1"/>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600" dirty="0">
                <a:solidFill>
                  <a:schemeClr val="tx1"/>
                </a:solidFill>
                <a:latin typeface="Aharoni" panose="02010803020104030203" pitchFamily="2" charset="-79"/>
                <a:cs typeface="Aharoni" panose="02010803020104030203" pitchFamily="2" charset="-79"/>
              </a:rPr>
              <a:t>Manufacturing</a:t>
            </a:r>
          </a:p>
        </p:txBody>
      </p:sp>
      <p:sp>
        <p:nvSpPr>
          <p:cNvPr id="93" name="TextBox 92"/>
          <p:cNvSpPr txBox="1"/>
          <p:nvPr/>
        </p:nvSpPr>
        <p:spPr>
          <a:xfrm>
            <a:off x="5919978" y="2093396"/>
            <a:ext cx="765274" cy="338554"/>
          </a:xfrm>
          <a:prstGeom prst="rect">
            <a:avLst/>
          </a:prstGeom>
          <a:noFill/>
        </p:spPr>
        <p:txBody>
          <a:bodyPr wrap="none" rtlCol="0">
            <a:spAutoFit/>
          </a:bodyPr>
          <a:lstStyle/>
          <a:p>
            <a:r>
              <a:rPr lang="en-US" sz="1600" b="1" dirty="0">
                <a:latin typeface="Arial Narrow Bold"/>
                <a:cs typeface="Arial Narrow Bold"/>
              </a:rPr>
              <a:t>Mike A.</a:t>
            </a:r>
          </a:p>
        </p:txBody>
      </p:sp>
      <p:sp>
        <p:nvSpPr>
          <p:cNvPr id="5" name="TextBox 4"/>
          <p:cNvSpPr txBox="1"/>
          <p:nvPr/>
        </p:nvSpPr>
        <p:spPr>
          <a:xfrm>
            <a:off x="4046364" y="3154530"/>
            <a:ext cx="1079613" cy="535531"/>
          </a:xfrm>
          <a:prstGeom prst="rect">
            <a:avLst/>
          </a:prstGeom>
          <a:noFill/>
        </p:spPr>
        <p:txBody>
          <a:bodyPr wrap="square" rtlCol="0">
            <a:spAutoFit/>
          </a:bodyPr>
          <a:lstStyle/>
          <a:p>
            <a:pPr algn="ctr">
              <a:lnSpc>
                <a:spcPct val="90000"/>
              </a:lnSpc>
            </a:pPr>
            <a:r>
              <a:rPr lang="en-US" sz="3200" dirty="0">
                <a:latin typeface="Berlin Sans FB" panose="020E0602020502020306" pitchFamily="34" charset="0"/>
              </a:rPr>
              <a:t>SDE</a:t>
            </a:r>
          </a:p>
        </p:txBody>
      </p:sp>
    </p:spTree>
    <p:extLst>
      <p:ext uri="{BB962C8B-B14F-4D97-AF65-F5344CB8AC3E}">
        <p14:creationId xmlns:p14="http://schemas.microsoft.com/office/powerpoint/2010/main" val="2342832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a:t>
            </a:r>
          </a:p>
        </p:txBody>
      </p:sp>
      <p:sp>
        <p:nvSpPr>
          <p:cNvPr id="3" name="Content Placeholder 2"/>
          <p:cNvSpPr>
            <a:spLocks noGrp="1"/>
          </p:cNvSpPr>
          <p:nvPr>
            <p:ph idx="1"/>
          </p:nvPr>
        </p:nvSpPr>
        <p:spPr/>
        <p:txBody>
          <a:bodyPr/>
          <a:lstStyle/>
          <a:p>
            <a:r>
              <a:rPr lang="en-US" dirty="0"/>
              <a:t>Mercury target engineering</a:t>
            </a:r>
          </a:p>
          <a:p>
            <a:pPr lvl="1"/>
            <a:r>
              <a:rPr lang="en-US" dirty="0"/>
              <a:t>Target design and analysis</a:t>
            </a:r>
          </a:p>
          <a:p>
            <a:r>
              <a:rPr lang="en-US" dirty="0"/>
              <a:t>Target systems</a:t>
            </a:r>
          </a:p>
          <a:p>
            <a:pPr lvl="1"/>
            <a:r>
              <a:rPr lang="en-US" dirty="0"/>
              <a:t>Inner reflector plug generation 2</a:t>
            </a:r>
          </a:p>
          <a:p>
            <a:r>
              <a:rPr lang="en-US" dirty="0"/>
              <a:t>Development</a:t>
            </a:r>
          </a:p>
          <a:p>
            <a:pPr lvl="1"/>
            <a:r>
              <a:rPr lang="en-US" dirty="0"/>
              <a:t>Bubbles</a:t>
            </a:r>
          </a:p>
          <a:p>
            <a:pPr lvl="1"/>
            <a:r>
              <a:rPr lang="en-US" dirty="0"/>
              <a:t>PIE</a:t>
            </a:r>
          </a:p>
          <a:p>
            <a:r>
              <a:rPr lang="en-US" dirty="0"/>
              <a:t>Manufacturing</a:t>
            </a:r>
          </a:p>
          <a:p>
            <a:pPr lvl="1"/>
            <a:r>
              <a:rPr lang="en-US" dirty="0"/>
              <a:t>Spares</a:t>
            </a:r>
          </a:p>
          <a:p>
            <a:pPr lvl="1"/>
            <a:r>
              <a:rPr lang="en-US" dirty="0"/>
              <a:t>Process</a:t>
            </a:r>
          </a:p>
        </p:txBody>
      </p:sp>
    </p:spTree>
    <p:extLst>
      <p:ext uri="{BB962C8B-B14F-4D97-AF65-F5344CB8AC3E}">
        <p14:creationId xmlns:p14="http://schemas.microsoft.com/office/powerpoint/2010/main" val="851537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improvements</a:t>
            </a:r>
          </a:p>
        </p:txBody>
      </p:sp>
      <p:sp>
        <p:nvSpPr>
          <p:cNvPr id="3" name="Content Placeholder 2"/>
          <p:cNvSpPr>
            <a:spLocks noGrp="1"/>
          </p:cNvSpPr>
          <p:nvPr>
            <p:ph idx="1"/>
          </p:nvPr>
        </p:nvSpPr>
        <p:spPr>
          <a:xfrm>
            <a:off x="201167" y="1508760"/>
            <a:ext cx="8734765" cy="4547087"/>
          </a:xfrm>
        </p:spPr>
        <p:txBody>
          <a:bodyPr>
            <a:normAutofit fontScale="92500" lnSpcReduction="20000"/>
          </a:bodyPr>
          <a:lstStyle/>
          <a:p>
            <a:r>
              <a:rPr lang="en-US" dirty="0"/>
              <a:t>Engineering design process</a:t>
            </a:r>
          </a:p>
          <a:p>
            <a:pPr lvl="1"/>
            <a:r>
              <a:rPr lang="en-US" dirty="0"/>
              <a:t>Biweekly meetings tracking DCNs</a:t>
            </a:r>
          </a:p>
          <a:p>
            <a:pPr lvl="1"/>
            <a:r>
              <a:rPr lang="en-US" dirty="0"/>
              <a:t>New work instruction for design changes</a:t>
            </a:r>
          </a:p>
          <a:p>
            <a:r>
              <a:rPr lang="en-US" dirty="0"/>
              <a:t>Manufacturing – vendor management</a:t>
            </a:r>
          </a:p>
          <a:p>
            <a:pPr lvl="1"/>
            <a:r>
              <a:rPr lang="en-US" dirty="0"/>
              <a:t>Developing a work instruction</a:t>
            </a:r>
          </a:p>
          <a:p>
            <a:pPr lvl="1"/>
            <a:r>
              <a:rPr lang="en-US" dirty="0"/>
              <a:t>Clearer definition of SNS internal roles</a:t>
            </a:r>
          </a:p>
          <a:p>
            <a:r>
              <a:rPr lang="en-US" dirty="0"/>
              <a:t>Documentation</a:t>
            </a:r>
          </a:p>
          <a:p>
            <a:pPr lvl="1"/>
            <a:r>
              <a:rPr lang="en-US" dirty="0"/>
              <a:t>Greater use of technical reports and Project-wise</a:t>
            </a:r>
          </a:p>
          <a:p>
            <a:pPr lvl="1"/>
            <a:r>
              <a:rPr lang="en-US" dirty="0"/>
              <a:t>Enforcing requirements of DACs before orders</a:t>
            </a:r>
          </a:p>
          <a:p>
            <a:pPr lvl="1"/>
            <a:r>
              <a:rPr lang="en-US" dirty="0"/>
              <a:t>Following through with closeouts on DCNs</a:t>
            </a:r>
          </a:p>
          <a:p>
            <a:r>
              <a:rPr lang="en-US" dirty="0"/>
              <a:t>Configuration control</a:t>
            </a:r>
          </a:p>
          <a:p>
            <a:pPr lvl="1"/>
            <a:r>
              <a:rPr lang="en-US" dirty="0"/>
              <a:t>Documenting changes</a:t>
            </a:r>
          </a:p>
          <a:p>
            <a:pPr lvl="1"/>
            <a:r>
              <a:rPr lang="en-US" dirty="0"/>
              <a:t>Documenting discovered inconsistencies</a:t>
            </a:r>
          </a:p>
        </p:txBody>
      </p:sp>
    </p:spTree>
    <p:extLst>
      <p:ext uri="{BB962C8B-B14F-4D97-AF65-F5344CB8AC3E}">
        <p14:creationId xmlns:p14="http://schemas.microsoft.com/office/powerpoint/2010/main" val="419538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4118013"/>
              </p:ext>
            </p:extLst>
          </p:nvPr>
        </p:nvGraphicFramePr>
        <p:xfrm>
          <a:off x="586798" y="1222678"/>
          <a:ext cx="7592926" cy="4468767"/>
        </p:xfrm>
        <a:graphic>
          <a:graphicData uri="http://schemas.openxmlformats.org/drawingml/2006/table">
            <a:tbl>
              <a:tblPr firstRow="1" firstCol="1" bandRow="1"/>
              <a:tblGrid>
                <a:gridCol w="5464867">
                  <a:extLst>
                    <a:ext uri="{9D8B030D-6E8A-4147-A177-3AD203B41FA5}">
                      <a16:colId xmlns="" xmlns:a16="http://schemas.microsoft.com/office/drawing/2014/main" val="2819041322"/>
                    </a:ext>
                  </a:extLst>
                </a:gridCol>
                <a:gridCol w="2128059">
                  <a:extLst>
                    <a:ext uri="{9D8B030D-6E8A-4147-A177-3AD203B41FA5}">
                      <a16:colId xmlns="" xmlns:a16="http://schemas.microsoft.com/office/drawing/2014/main" val="2120453675"/>
                    </a:ext>
                  </a:extLst>
                </a:gridCol>
              </a:tblGrid>
              <a:tr h="687503">
                <a:tc>
                  <a:txBody>
                    <a:bodyPr/>
                    <a:lstStyle/>
                    <a:p>
                      <a:pPr marL="0" marR="0">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Mercury Target Engineering Design &amp; Analysis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800" dirty="0">
                          <a:effectLst/>
                          <a:latin typeface="Tahoma" panose="020B0604030504040204" pitchFamily="34" charset="0"/>
                          <a:ea typeface="Times New Roman" panose="02020603050405020304" pitchFamily="18" charset="0"/>
                          <a:cs typeface="Times New Roman" panose="02020603050405020304" pitchFamily="18" charset="0"/>
                        </a:rPr>
                        <a:t>Drew Winder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 xmlns:a16="http://schemas.microsoft.com/office/drawing/2014/main" val="1993292514"/>
                  </a:ext>
                </a:extLst>
              </a:tr>
              <a:tr h="687503">
                <a:tc>
                  <a:txBody>
                    <a:bodyPr/>
                    <a:lstStyle/>
                    <a:p>
                      <a:pPr marL="0" marR="0">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Working Lunch / Long Range Plan for SNS to 2025</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800" dirty="0">
                          <a:effectLst/>
                          <a:latin typeface="Tahoma" panose="020B0604030504040204" pitchFamily="34" charset="0"/>
                          <a:ea typeface="Times New Roman" panose="02020603050405020304" pitchFamily="18" charset="0"/>
                          <a:cs typeface="Times New Roman" panose="02020603050405020304" pitchFamily="18" charset="0"/>
                        </a:rPr>
                        <a:t>All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 xmlns:a16="http://schemas.microsoft.com/office/drawing/2014/main" val="257267949"/>
                  </a:ext>
                </a:extLst>
              </a:tr>
              <a:tr h="687503">
                <a:tc>
                  <a:txBody>
                    <a:bodyPr/>
                    <a:lstStyle/>
                    <a:p>
                      <a:pPr marL="0" marR="0">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Fabrication of Major Source Components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800" dirty="0">
                          <a:effectLst/>
                          <a:latin typeface="Tahoma" panose="020B0604030504040204" pitchFamily="34" charset="0"/>
                          <a:ea typeface="Times New Roman" panose="02020603050405020304" pitchFamily="18" charset="0"/>
                          <a:cs typeface="Times New Roman" panose="02020603050405020304" pitchFamily="18" charset="0"/>
                        </a:rPr>
                        <a:t>Peter Rosenblad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 xmlns:a16="http://schemas.microsoft.com/office/drawing/2014/main" val="1370485029"/>
                  </a:ext>
                </a:extLst>
              </a:tr>
              <a:tr h="343751">
                <a:tc>
                  <a:txBody>
                    <a:bodyPr/>
                    <a:lstStyle/>
                    <a:p>
                      <a:pPr marL="0" marR="0">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Second Generation IRP Design</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800" dirty="0">
                          <a:effectLst/>
                          <a:latin typeface="Tahoma" panose="020B0604030504040204" pitchFamily="34" charset="0"/>
                          <a:ea typeface="Times New Roman" panose="02020603050405020304" pitchFamily="18" charset="0"/>
                          <a:cs typeface="Times New Roman" panose="02020603050405020304" pitchFamily="18" charset="0"/>
                        </a:rPr>
                        <a:t>Jim Janney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 xmlns:a16="http://schemas.microsoft.com/office/drawing/2014/main" val="1816714411"/>
                  </a:ext>
                </a:extLst>
              </a:tr>
              <a:tr h="343751">
                <a:tc>
                  <a:txBody>
                    <a:bodyPr/>
                    <a:lstStyle/>
                    <a:p>
                      <a:pPr marL="0" marR="0">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Post-irradiation Examination Activities</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800" dirty="0">
                          <a:effectLst/>
                          <a:latin typeface="Tahoma" panose="020B0604030504040204" pitchFamily="34" charset="0"/>
                          <a:ea typeface="Times New Roman" panose="02020603050405020304" pitchFamily="18" charset="0"/>
                          <a:cs typeface="Times New Roman" panose="02020603050405020304" pitchFamily="18" charset="0"/>
                        </a:rPr>
                        <a:t>David McClintock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 xmlns:a16="http://schemas.microsoft.com/office/drawing/2014/main" val="3395592642"/>
                  </a:ext>
                </a:extLst>
              </a:tr>
              <a:tr h="343751">
                <a:tc>
                  <a:txBody>
                    <a:bodyPr/>
                    <a:lstStyle/>
                    <a:p>
                      <a:pPr marL="0" marR="0">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Discussion</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 xmlns:a16="http://schemas.microsoft.com/office/drawing/2014/main" val="1668197330"/>
                  </a:ext>
                </a:extLst>
              </a:tr>
              <a:tr h="343751">
                <a:tc>
                  <a:txBody>
                    <a:bodyPr/>
                    <a:lstStyle/>
                    <a:p>
                      <a:pPr marL="0" marR="0">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Afternoon Refreshment Break</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 xmlns:a16="http://schemas.microsoft.com/office/drawing/2014/main" val="1002941068"/>
                  </a:ext>
                </a:extLst>
              </a:tr>
              <a:tr h="687503">
                <a:tc>
                  <a:txBody>
                    <a:bodyPr/>
                    <a:lstStyle/>
                    <a:p>
                      <a:pPr marL="0" marR="0">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Implementing Gas Bubble Injection at SNS: Short and Long Term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800" dirty="0">
                          <a:effectLst/>
                          <a:latin typeface="Tahoma" panose="020B0604030504040204" pitchFamily="34" charset="0"/>
                          <a:ea typeface="Times New Roman" panose="02020603050405020304" pitchFamily="18" charset="0"/>
                          <a:cs typeface="Times New Roman" panose="02020603050405020304" pitchFamily="18" charset="0"/>
                        </a:rPr>
                        <a:t>Bernie Riemer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 xmlns:a16="http://schemas.microsoft.com/office/drawing/2014/main" val="1192080356"/>
                  </a:ext>
                </a:extLst>
              </a:tr>
              <a:tr h="343751">
                <a:tc>
                  <a:txBody>
                    <a:bodyPr/>
                    <a:lstStyle/>
                    <a:p>
                      <a:pPr marL="0" marR="0">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Target Design Reaching for 2MW</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800" dirty="0">
                          <a:effectLst/>
                          <a:latin typeface="Tahoma" panose="020B0604030504040204" pitchFamily="34" charset="0"/>
                          <a:ea typeface="Times New Roman" panose="02020603050405020304" pitchFamily="18" charset="0"/>
                          <a:cs typeface="Times New Roman" panose="02020603050405020304" pitchFamily="18" charset="0"/>
                        </a:rPr>
                        <a:t>Saul Kaminskas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 xmlns:a16="http://schemas.microsoft.com/office/drawing/2014/main" val="3890675062"/>
                  </a:ext>
                </a:extLst>
              </a:tr>
            </a:tbl>
          </a:graphicData>
        </a:graphic>
      </p:graphicFrame>
    </p:spTree>
    <p:extLst>
      <p:ext uri="{BB962C8B-B14F-4D97-AF65-F5344CB8AC3E}">
        <p14:creationId xmlns:p14="http://schemas.microsoft.com/office/powerpoint/2010/main" val="139608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dirty="0"/>
              <a:t>Group is organized to define responsibility/authority</a:t>
            </a:r>
          </a:p>
          <a:p>
            <a:r>
              <a:rPr lang="en-US" dirty="0"/>
              <a:t>Often functions across organizational lines</a:t>
            </a:r>
          </a:p>
          <a:p>
            <a:r>
              <a:rPr lang="en-US" dirty="0"/>
              <a:t>Improvements must be implemented</a:t>
            </a:r>
          </a:p>
          <a:p>
            <a:r>
              <a:rPr lang="en-US" dirty="0"/>
              <a:t>Matrixed support to PPU and STS</a:t>
            </a:r>
          </a:p>
          <a:p>
            <a:endParaRPr lang="en-US" dirty="0"/>
          </a:p>
        </p:txBody>
      </p:sp>
    </p:spTree>
    <p:extLst>
      <p:ext uri="{BB962C8B-B14F-4D97-AF65-F5344CB8AC3E}">
        <p14:creationId xmlns:p14="http://schemas.microsoft.com/office/powerpoint/2010/main" val="1706934633"/>
      </p:ext>
    </p:extLst>
  </p:cSld>
  <p:clrMapOvr>
    <a:masterClrMapping/>
  </p:clrMapOvr>
</p:sld>
</file>

<file path=ppt/theme/theme1.xml><?xml version="1.0" encoding="utf-8"?>
<a:theme xmlns:a="http://schemas.openxmlformats.org/drawingml/2006/main" name="Default Theme">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 xmlns:thm15="http://schemas.microsoft.com/office/thememl/2012/main" name="ORNL template_4x3_SNS.pptx" id="{DA8F8B77-26AF-4285-B904-C56BC7FCC0C9}" vid="{89FA3E3C-681D-44A7-BF9E-F5C1CC4F5D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A43370-EC10-41BE-B147-54A1A4450E55}">
  <ds:schemaRefs>
    <ds:schemaRef ds:uri="http://schemas.microsoft.com/sharepoint/v3/contenttype/forms"/>
  </ds:schemaRefs>
</ds:datastoreItem>
</file>

<file path=customXml/itemProps2.xml><?xml version="1.0" encoding="utf-8"?>
<ds:datastoreItem xmlns:ds="http://schemas.openxmlformats.org/officeDocument/2006/customXml" ds:itemID="{DCF13401-7EB3-445E-A79C-700AD40B1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31148E9-6A60-411D-AFDE-DA9258D98C4B}">
  <ds:schemaRefs>
    <ds:schemaRef ds:uri="http://schemas.openxmlformats.org/package/2006/metadata/core-properties"/>
    <ds:schemaRef ds:uri="http://purl.org/dc/elements/1.1/"/>
    <ds:schemaRef ds:uri="http://purl.org/dc/dcmitype/"/>
    <ds:schemaRef ds:uri="http://purl.org/dc/terms/"/>
    <ds:schemaRef ds:uri="http://schemas.microsoft.com/office/infopath/2007/PartnerControls"/>
    <ds:schemaRef ds:uri="http://www.w3.org/XML/1998/namespace"/>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AAC 2017 presentation template</Template>
  <TotalTime>0</TotalTime>
  <Words>388</Words>
  <Application>Microsoft Office PowerPoint</Application>
  <PresentationFormat>On-screen Show (4:3)</PresentationFormat>
  <Paragraphs>137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Theme</vt:lpstr>
      <vt:lpstr>Overview of Source Development and Engineering Group</vt:lpstr>
      <vt:lpstr>Team structure defines authority and responsibility for work scope on the First Target Station (FTS)</vt:lpstr>
      <vt:lpstr>PowerPoint Presentation</vt:lpstr>
      <vt:lpstr>Progress</vt:lpstr>
      <vt:lpstr>Process improvements</vt:lpstr>
      <vt:lpstr>Agenda</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2017-02-15T20:15:40Z</dcterms:created>
  <dcterms:modified xsi:type="dcterms:W3CDTF">2017-03-07T16:11:29Z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