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935" r:id="rId4"/>
  </p:sldMasterIdLst>
  <p:notesMasterIdLst>
    <p:notesMasterId r:id="rId46"/>
  </p:notesMasterIdLst>
  <p:handoutMasterIdLst>
    <p:handoutMasterId r:id="rId47"/>
  </p:handoutMasterIdLst>
  <p:sldIdLst>
    <p:sldId id="258" r:id="rId5"/>
    <p:sldId id="257" r:id="rId6"/>
    <p:sldId id="259" r:id="rId7"/>
    <p:sldId id="285" r:id="rId8"/>
    <p:sldId id="288" r:id="rId9"/>
    <p:sldId id="287" r:id="rId10"/>
    <p:sldId id="289" r:id="rId11"/>
    <p:sldId id="286" r:id="rId12"/>
    <p:sldId id="260" r:id="rId13"/>
    <p:sldId id="299" r:id="rId14"/>
    <p:sldId id="291" r:id="rId15"/>
    <p:sldId id="292" r:id="rId16"/>
    <p:sldId id="300" r:id="rId17"/>
    <p:sldId id="298" r:id="rId18"/>
    <p:sldId id="301" r:id="rId19"/>
    <p:sldId id="272" r:id="rId20"/>
    <p:sldId id="303" r:id="rId21"/>
    <p:sldId id="277" r:id="rId22"/>
    <p:sldId id="304" r:id="rId23"/>
    <p:sldId id="283" r:id="rId24"/>
    <p:sldId id="261" r:id="rId25"/>
    <p:sldId id="264" r:id="rId26"/>
    <p:sldId id="265" r:id="rId27"/>
    <p:sldId id="266" r:id="rId28"/>
    <p:sldId id="262" r:id="rId29"/>
    <p:sldId id="290" r:id="rId30"/>
    <p:sldId id="276" r:id="rId31"/>
    <p:sldId id="273" r:id="rId32"/>
    <p:sldId id="274" r:id="rId33"/>
    <p:sldId id="293" r:id="rId34"/>
    <p:sldId id="275" r:id="rId35"/>
    <p:sldId id="281" r:id="rId36"/>
    <p:sldId id="282" r:id="rId37"/>
    <p:sldId id="295" r:id="rId38"/>
    <p:sldId id="294" r:id="rId39"/>
    <p:sldId id="297" r:id="rId40"/>
    <p:sldId id="296" r:id="rId41"/>
    <p:sldId id="263" r:id="rId42"/>
    <p:sldId id="269" r:id="rId43"/>
    <p:sldId id="270" r:id="rId44"/>
    <p:sldId id="271" r:id="rId45"/>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4181">
          <p15:clr>
            <a:srgbClr val="A4A3A4"/>
          </p15:clr>
        </p15:guide>
        <p15:guide id="2" pos="1359">
          <p15:clr>
            <a:srgbClr val="A4A3A4"/>
          </p15:clr>
        </p15:guide>
        <p15:guide id="3" pos="3843">
          <p15:clr>
            <a:srgbClr val="A4A3A4"/>
          </p15:clr>
        </p15:guide>
        <p15:guide id="4" pos="198">
          <p15:clr>
            <a:srgbClr val="A4A3A4"/>
          </p15:clr>
        </p15:guide>
        <p15:guide id="5" pos="5584">
          <p15:clr>
            <a:srgbClr val="A4A3A4"/>
          </p15:clr>
        </p15:guide>
      </p15:sldGuideLst>
    </p:ext>
    <p:ext uri="{2D200454-40CA-4A62-9FC3-DE9A4176ACB9}">
      <p15:notesGuideLst xmlns:p15="http://schemas.microsoft.com/office/powerpoint/2012/main">
        <p15:guide id="1" orient="horz" pos="2928">
          <p15:clr>
            <a:srgbClr val="A4A3A4"/>
          </p15:clr>
        </p15:guide>
        <p15:guide id="2" orient="horz" pos="1882">
          <p15:clr>
            <a:srgbClr val="A4A3A4"/>
          </p15:clr>
        </p15:guide>
        <p15:guide id="3"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73" autoAdjust="0"/>
    <p:restoredTop sz="95339" autoAdjust="0"/>
  </p:normalViewPr>
  <p:slideViewPr>
    <p:cSldViewPr snapToGrid="0" showGuides="1">
      <p:cViewPr varScale="1">
        <p:scale>
          <a:sx n="130" d="100"/>
          <a:sy n="130" d="100"/>
        </p:scale>
        <p:origin x="1086" y="168"/>
      </p:cViewPr>
      <p:guideLst>
        <p:guide orient="horz" pos="4181"/>
        <p:guide pos="1359"/>
        <p:guide pos="3843"/>
        <p:guide pos="198"/>
        <p:guide pos="5584"/>
      </p:guideLst>
    </p:cSldViewPr>
  </p:slideViewPr>
  <p:notesTextViewPr>
    <p:cViewPr>
      <p:scale>
        <a:sx n="1" d="1"/>
        <a:sy n="1" d="1"/>
      </p:scale>
      <p:origin x="0" y="0"/>
    </p:cViewPr>
  </p:notesTextViewPr>
  <p:sorterViewPr>
    <p:cViewPr>
      <p:scale>
        <a:sx n="80" d="100"/>
        <a:sy n="80" d="100"/>
      </p:scale>
      <p:origin x="0" y="0"/>
    </p:cViewPr>
  </p:sorterViewPr>
  <p:notesViewPr>
    <p:cSldViewPr snapToGrid="0" showGuides="1">
      <p:cViewPr>
        <p:scale>
          <a:sx n="75" d="100"/>
          <a:sy n="75" d="100"/>
        </p:scale>
        <p:origin x="-792" y="-48"/>
      </p:cViewPr>
      <p:guideLst>
        <p:guide orient="horz" pos="2928"/>
        <p:guide orient="horz" pos="1882"/>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https://d.docs.live.net/d937f567d8151e53/Documents/Hg%20Loop/Voltage%20Adjusted%20Flow%20Data%20-%20All%20Targe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600"/>
              <a:t>Target Initial Measured and Calculated Flow at 300 RPM</a:t>
            </a:r>
          </a:p>
        </c:rich>
      </c:tx>
      <c:overlay val="0"/>
    </c:title>
    <c:autoTitleDeleted val="0"/>
    <c:plotArea>
      <c:layout/>
      <c:lineChart>
        <c:grouping val="standard"/>
        <c:varyColors val="0"/>
        <c:ser>
          <c:idx val="0"/>
          <c:order val="0"/>
          <c:tx>
            <c:strRef>
              <c:f>'Window Flow Corrections-mV'!$B$405</c:f>
              <c:strCache>
                <c:ptCount val="1"/>
                <c:pt idx="0">
                  <c:v>Measured Flow</c:v>
                </c:pt>
              </c:strCache>
            </c:strRef>
          </c:tx>
          <c:spPr>
            <a:ln w="28575">
              <a:noFill/>
            </a:ln>
          </c:spPr>
          <c:cat>
            <c:strRef>
              <c:f>'Window Flow Corrections-mV'!$A$406:$A$423</c:f>
              <c:strCache>
                <c:ptCount val="18"/>
                <c:pt idx="0">
                  <c:v>T1</c:v>
                </c:pt>
                <c:pt idx="1">
                  <c:v>T2</c:v>
                </c:pt>
                <c:pt idx="2">
                  <c:v>T3</c:v>
                </c:pt>
                <c:pt idx="3">
                  <c:v>T4</c:v>
                </c:pt>
                <c:pt idx="4">
                  <c:v>T5</c:v>
                </c:pt>
                <c:pt idx="5">
                  <c:v>T6</c:v>
                </c:pt>
                <c:pt idx="6">
                  <c:v>T7</c:v>
                </c:pt>
                <c:pt idx="7">
                  <c:v>T8</c:v>
                </c:pt>
                <c:pt idx="8">
                  <c:v>T9</c:v>
                </c:pt>
                <c:pt idx="9">
                  <c:v>T10</c:v>
                </c:pt>
                <c:pt idx="10">
                  <c:v>T11</c:v>
                </c:pt>
                <c:pt idx="11">
                  <c:v>T12-LP</c:v>
                </c:pt>
                <c:pt idx="12">
                  <c:v>T12-NP</c:v>
                </c:pt>
                <c:pt idx="13">
                  <c:v>T13</c:v>
                </c:pt>
                <c:pt idx="14">
                  <c:v>T13 Oct 8, 2015</c:v>
                </c:pt>
                <c:pt idx="15">
                  <c:v>T14</c:v>
                </c:pt>
                <c:pt idx="16">
                  <c:v>T15 - Initial</c:v>
                </c:pt>
                <c:pt idx="17">
                  <c:v>T15 - 2 hours</c:v>
                </c:pt>
              </c:strCache>
            </c:strRef>
          </c:cat>
          <c:val>
            <c:numRef>
              <c:f>'Window Flow Corrections-mV'!$B$406:$B$423</c:f>
              <c:numCache>
                <c:formatCode>General</c:formatCode>
                <c:ptCount val="18"/>
                <c:pt idx="0">
                  <c:v>22.3</c:v>
                </c:pt>
                <c:pt idx="1">
                  <c:v>20.7</c:v>
                </c:pt>
                <c:pt idx="2">
                  <c:v>20</c:v>
                </c:pt>
                <c:pt idx="3">
                  <c:v>20.3</c:v>
                </c:pt>
                <c:pt idx="4">
                  <c:v>23.9</c:v>
                </c:pt>
                <c:pt idx="5">
                  <c:v>23.3</c:v>
                </c:pt>
                <c:pt idx="6">
                  <c:v>23.1</c:v>
                </c:pt>
                <c:pt idx="7">
                  <c:v>22.2</c:v>
                </c:pt>
                <c:pt idx="8">
                  <c:v>19.5</c:v>
                </c:pt>
                <c:pt idx="9">
                  <c:v>24.7</c:v>
                </c:pt>
                <c:pt idx="10">
                  <c:v>15.2</c:v>
                </c:pt>
                <c:pt idx="11">
                  <c:v>15.6</c:v>
                </c:pt>
                <c:pt idx="12">
                  <c:v>16.600000000000001</c:v>
                </c:pt>
                <c:pt idx="13">
                  <c:v>0</c:v>
                </c:pt>
                <c:pt idx="14">
                  <c:v>0</c:v>
                </c:pt>
                <c:pt idx="15">
                  <c:v>19.3</c:v>
                </c:pt>
                <c:pt idx="16">
                  <c:v>4.7</c:v>
                </c:pt>
                <c:pt idx="17">
                  <c:v>8.1</c:v>
                </c:pt>
              </c:numCache>
            </c:numRef>
          </c:val>
          <c:smooth val="0"/>
          <c:extLst>
            <c:ext xmlns:c16="http://schemas.microsoft.com/office/drawing/2014/chart" uri="{C3380CC4-5D6E-409C-BE32-E72D297353CC}">
              <c16:uniqueId val="{00000000-8230-4295-926B-04F84ACF9760}"/>
            </c:ext>
          </c:extLst>
        </c:ser>
        <c:ser>
          <c:idx val="1"/>
          <c:order val="1"/>
          <c:tx>
            <c:strRef>
              <c:f>'Window Flow Corrections-mV'!$C$405</c:f>
              <c:strCache>
                <c:ptCount val="1"/>
                <c:pt idx="0">
                  <c:v>Calculated Flow</c:v>
                </c:pt>
              </c:strCache>
            </c:strRef>
          </c:tx>
          <c:spPr>
            <a:ln w="28575">
              <a:noFill/>
            </a:ln>
          </c:spPr>
          <c:cat>
            <c:strRef>
              <c:f>'Window Flow Corrections-mV'!$A$406:$A$423</c:f>
              <c:strCache>
                <c:ptCount val="18"/>
                <c:pt idx="0">
                  <c:v>T1</c:v>
                </c:pt>
                <c:pt idx="1">
                  <c:v>T2</c:v>
                </c:pt>
                <c:pt idx="2">
                  <c:v>T3</c:v>
                </c:pt>
                <c:pt idx="3">
                  <c:v>T4</c:v>
                </c:pt>
                <c:pt idx="4">
                  <c:v>T5</c:v>
                </c:pt>
                <c:pt idx="5">
                  <c:v>T6</c:v>
                </c:pt>
                <c:pt idx="6">
                  <c:v>T7</c:v>
                </c:pt>
                <c:pt idx="7">
                  <c:v>T8</c:v>
                </c:pt>
                <c:pt idx="8">
                  <c:v>T9</c:v>
                </c:pt>
                <c:pt idx="9">
                  <c:v>T10</c:v>
                </c:pt>
                <c:pt idx="10">
                  <c:v>T11</c:v>
                </c:pt>
                <c:pt idx="11">
                  <c:v>T12-LP</c:v>
                </c:pt>
                <c:pt idx="12">
                  <c:v>T12-NP</c:v>
                </c:pt>
                <c:pt idx="13">
                  <c:v>T13</c:v>
                </c:pt>
                <c:pt idx="14">
                  <c:v>T13 Oct 8, 2015</c:v>
                </c:pt>
                <c:pt idx="15">
                  <c:v>T14</c:v>
                </c:pt>
                <c:pt idx="16">
                  <c:v>T15 - Initial</c:v>
                </c:pt>
                <c:pt idx="17">
                  <c:v>T15 - 2 hours</c:v>
                </c:pt>
              </c:strCache>
            </c:strRef>
          </c:cat>
          <c:val>
            <c:numRef>
              <c:f>'Window Flow Corrections-mV'!$C$406:$C$423</c:f>
              <c:numCache>
                <c:formatCode>0.0</c:formatCode>
                <c:ptCount val="18"/>
                <c:pt idx="0">
                  <c:v>22.61827152</c:v>
                </c:pt>
                <c:pt idx="1">
                  <c:v>21.124612079999999</c:v>
                </c:pt>
                <c:pt idx="2">
                  <c:v>20.057712479999999</c:v>
                </c:pt>
                <c:pt idx="3">
                  <c:v>21.551371919999998</c:v>
                </c:pt>
                <c:pt idx="4">
                  <c:v>24.111930959999999</c:v>
                </c:pt>
                <c:pt idx="5">
                  <c:v>24.325310880000004</c:v>
                </c:pt>
                <c:pt idx="6">
                  <c:v>24.325310880000004</c:v>
                </c:pt>
                <c:pt idx="7">
                  <c:v>23.045031359999999</c:v>
                </c:pt>
                <c:pt idx="8">
                  <c:v>20.057712479999999</c:v>
                </c:pt>
                <c:pt idx="9">
                  <c:v>25.818970319999995</c:v>
                </c:pt>
                <c:pt idx="10">
                  <c:v>22.191511679999998</c:v>
                </c:pt>
                <c:pt idx="11">
                  <c:v>23.414508000000001</c:v>
                </c:pt>
                <c:pt idx="12">
                  <c:v>24.488567999999997</c:v>
                </c:pt>
                <c:pt idx="13">
                  <c:v>18.903455999999998</c:v>
                </c:pt>
                <c:pt idx="14">
                  <c:v>18.903455999999998</c:v>
                </c:pt>
                <c:pt idx="15">
                  <c:v>18.044208000000001</c:v>
                </c:pt>
                <c:pt idx="16">
                  <c:v>17.829395999999999</c:v>
                </c:pt>
                <c:pt idx="17">
                  <c:v>17.18496</c:v>
                </c:pt>
              </c:numCache>
            </c:numRef>
          </c:val>
          <c:smooth val="0"/>
          <c:extLst>
            <c:ext xmlns:c16="http://schemas.microsoft.com/office/drawing/2014/chart" uri="{C3380CC4-5D6E-409C-BE32-E72D297353CC}">
              <c16:uniqueId val="{00000001-8230-4295-926B-04F84ACF9760}"/>
            </c:ext>
          </c:extLst>
        </c:ser>
        <c:dLbls>
          <c:showLegendKey val="0"/>
          <c:showVal val="0"/>
          <c:showCatName val="0"/>
          <c:showSerName val="0"/>
          <c:showPercent val="0"/>
          <c:showBubbleSize val="0"/>
        </c:dLbls>
        <c:marker val="1"/>
        <c:smooth val="0"/>
        <c:axId val="161979392"/>
        <c:axId val="167916288"/>
      </c:lineChart>
      <c:catAx>
        <c:axId val="161979392"/>
        <c:scaling>
          <c:orientation val="minMax"/>
        </c:scaling>
        <c:delete val="0"/>
        <c:axPos val="b"/>
        <c:numFmt formatCode="General" sourceLinked="0"/>
        <c:majorTickMark val="out"/>
        <c:minorTickMark val="none"/>
        <c:tickLblPos val="nextTo"/>
        <c:crossAx val="167916288"/>
        <c:crosses val="autoZero"/>
        <c:auto val="1"/>
        <c:lblAlgn val="ctr"/>
        <c:lblOffset val="100"/>
        <c:noMultiLvlLbl val="0"/>
      </c:catAx>
      <c:valAx>
        <c:axId val="167916288"/>
        <c:scaling>
          <c:orientation val="minMax"/>
        </c:scaling>
        <c:delete val="0"/>
        <c:axPos val="l"/>
        <c:majorGridlines/>
        <c:title>
          <c:tx>
            <c:rich>
              <a:bodyPr rot="-5400000" vert="horz"/>
              <a:lstStyle/>
              <a:p>
                <a:pPr>
                  <a:defRPr/>
                </a:pPr>
                <a:r>
                  <a:rPr lang="en-US"/>
                  <a:t>Window</a:t>
                </a:r>
                <a:r>
                  <a:rPr lang="en-US" baseline="0"/>
                  <a:t> Flow - gpm</a:t>
                </a:r>
                <a:endParaRPr lang="en-US"/>
              </a:p>
            </c:rich>
          </c:tx>
          <c:overlay val="0"/>
        </c:title>
        <c:numFmt formatCode="General" sourceLinked="1"/>
        <c:majorTickMark val="out"/>
        <c:minorTickMark val="none"/>
        <c:tickLblPos val="nextTo"/>
        <c:crossAx val="161979392"/>
        <c:crosses val="autoZero"/>
        <c:crossBetween val="between"/>
      </c:valAx>
    </c:plotArea>
    <c:legend>
      <c:legendPos val="r"/>
      <c:overlay val="0"/>
    </c:legend>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BD1A84-7A42-4C98-965B-D0AA3F6E7EAC}" type="doc">
      <dgm:prSet loTypeId="urn:microsoft.com/office/officeart/2005/8/layout/venn1" loCatId="relationship" qsTypeId="urn:microsoft.com/office/officeart/2005/8/quickstyle/simple1" qsCatId="simple" csTypeId="urn:microsoft.com/office/officeart/2005/8/colors/accent1_2" csCatId="accent1" phldr="1"/>
      <dgm:spPr/>
    </dgm:pt>
    <dgm:pt modelId="{63E8ABA0-4FE2-4E0C-9967-A469370C0B7C}">
      <dgm:prSet phldrT="[Text]"/>
      <dgm:spPr/>
      <dgm:t>
        <a:bodyPr/>
        <a:lstStyle/>
        <a:p>
          <a:r>
            <a:rPr lang="en-US" dirty="0"/>
            <a:t>High power operation</a:t>
          </a:r>
        </a:p>
      </dgm:t>
    </dgm:pt>
    <dgm:pt modelId="{80A4A9A0-2E23-4718-8C17-13E9788D07C6}" type="parTrans" cxnId="{E7F8AAD5-99A1-4CFB-B630-9EEA1BFF264F}">
      <dgm:prSet/>
      <dgm:spPr/>
      <dgm:t>
        <a:bodyPr/>
        <a:lstStyle/>
        <a:p>
          <a:endParaRPr lang="en-US"/>
        </a:p>
      </dgm:t>
    </dgm:pt>
    <dgm:pt modelId="{7423EC23-5F3C-4EBD-9BEB-8E7E16D29642}" type="sibTrans" cxnId="{E7F8AAD5-99A1-4CFB-B630-9EEA1BFF264F}">
      <dgm:prSet/>
      <dgm:spPr/>
      <dgm:t>
        <a:bodyPr/>
        <a:lstStyle/>
        <a:p>
          <a:endParaRPr lang="en-US"/>
        </a:p>
      </dgm:t>
    </dgm:pt>
    <dgm:pt modelId="{0803AEAA-869A-455E-85C4-8BA2541DEDA0}">
      <dgm:prSet phldrT="[Text]"/>
      <dgm:spPr/>
      <dgm:t>
        <a:bodyPr/>
        <a:lstStyle/>
        <a:p>
          <a:r>
            <a:rPr lang="en-US" dirty="0"/>
            <a:t>≤ 2 targets per year</a:t>
          </a:r>
        </a:p>
      </dgm:t>
    </dgm:pt>
    <dgm:pt modelId="{CB9EB9CB-A4EC-4F6C-A68A-7D61A9404B02}" type="parTrans" cxnId="{B5F230C7-D516-4CDB-9FDA-C60B6FEEC09A}">
      <dgm:prSet/>
      <dgm:spPr/>
      <dgm:t>
        <a:bodyPr/>
        <a:lstStyle/>
        <a:p>
          <a:endParaRPr lang="en-US"/>
        </a:p>
      </dgm:t>
    </dgm:pt>
    <dgm:pt modelId="{AAB6E8D5-86B5-4E5A-BB69-04AAAA1688BB}" type="sibTrans" cxnId="{B5F230C7-D516-4CDB-9FDA-C60B6FEEC09A}">
      <dgm:prSet/>
      <dgm:spPr/>
      <dgm:t>
        <a:bodyPr/>
        <a:lstStyle/>
        <a:p>
          <a:endParaRPr lang="en-US"/>
        </a:p>
      </dgm:t>
    </dgm:pt>
    <dgm:pt modelId="{980F081C-9A97-4528-8444-39AEE89C0283}">
      <dgm:prSet phldrT="[Text]"/>
      <dgm:spPr/>
      <dgm:t>
        <a:bodyPr/>
        <a:lstStyle/>
        <a:p>
          <a:r>
            <a:rPr lang="en-US" dirty="0"/>
            <a:t>No leaks</a:t>
          </a:r>
        </a:p>
      </dgm:t>
    </dgm:pt>
    <dgm:pt modelId="{E96485CA-61C0-418A-AED6-5CE298B23D6C}" type="parTrans" cxnId="{131DB94F-5887-4822-94F6-D3AAB83C7BC0}">
      <dgm:prSet/>
      <dgm:spPr/>
      <dgm:t>
        <a:bodyPr/>
        <a:lstStyle/>
        <a:p>
          <a:endParaRPr lang="en-US"/>
        </a:p>
      </dgm:t>
    </dgm:pt>
    <dgm:pt modelId="{2211EA0F-AC62-4B08-96DE-40BC653767AA}" type="sibTrans" cxnId="{131DB94F-5887-4822-94F6-D3AAB83C7BC0}">
      <dgm:prSet/>
      <dgm:spPr/>
      <dgm:t>
        <a:bodyPr/>
        <a:lstStyle/>
        <a:p>
          <a:endParaRPr lang="en-US"/>
        </a:p>
      </dgm:t>
    </dgm:pt>
    <dgm:pt modelId="{C0607A85-C9E5-4663-8F93-6C69CEC842D4}" type="pres">
      <dgm:prSet presAssocID="{92BD1A84-7A42-4C98-965B-D0AA3F6E7EAC}" presName="compositeShape" presStyleCnt="0">
        <dgm:presLayoutVars>
          <dgm:chMax val="7"/>
          <dgm:dir/>
          <dgm:resizeHandles val="exact"/>
        </dgm:presLayoutVars>
      </dgm:prSet>
      <dgm:spPr/>
    </dgm:pt>
    <dgm:pt modelId="{8C84F9D5-8BDC-49DE-97FD-709E6EC39BBC}" type="pres">
      <dgm:prSet presAssocID="{63E8ABA0-4FE2-4E0C-9967-A469370C0B7C}" presName="circ1" presStyleLbl="vennNode1" presStyleIdx="0" presStyleCnt="3"/>
      <dgm:spPr/>
    </dgm:pt>
    <dgm:pt modelId="{D242275F-6709-4A98-90A4-A3D3A20193E4}" type="pres">
      <dgm:prSet presAssocID="{63E8ABA0-4FE2-4E0C-9967-A469370C0B7C}" presName="circ1Tx" presStyleLbl="revTx" presStyleIdx="0" presStyleCnt="0">
        <dgm:presLayoutVars>
          <dgm:chMax val="0"/>
          <dgm:chPref val="0"/>
          <dgm:bulletEnabled val="1"/>
        </dgm:presLayoutVars>
      </dgm:prSet>
      <dgm:spPr/>
    </dgm:pt>
    <dgm:pt modelId="{55FBC382-4480-4FA0-830E-6628F9743BF3}" type="pres">
      <dgm:prSet presAssocID="{0803AEAA-869A-455E-85C4-8BA2541DEDA0}" presName="circ2" presStyleLbl="vennNode1" presStyleIdx="1" presStyleCnt="3"/>
      <dgm:spPr/>
    </dgm:pt>
    <dgm:pt modelId="{9E7C0DDC-78B0-4A63-ABC8-4286C950D931}" type="pres">
      <dgm:prSet presAssocID="{0803AEAA-869A-455E-85C4-8BA2541DEDA0}" presName="circ2Tx" presStyleLbl="revTx" presStyleIdx="0" presStyleCnt="0">
        <dgm:presLayoutVars>
          <dgm:chMax val="0"/>
          <dgm:chPref val="0"/>
          <dgm:bulletEnabled val="1"/>
        </dgm:presLayoutVars>
      </dgm:prSet>
      <dgm:spPr/>
    </dgm:pt>
    <dgm:pt modelId="{5188C553-8A48-4459-8834-85D848B71D24}" type="pres">
      <dgm:prSet presAssocID="{980F081C-9A97-4528-8444-39AEE89C0283}" presName="circ3" presStyleLbl="vennNode1" presStyleIdx="2" presStyleCnt="3"/>
      <dgm:spPr/>
    </dgm:pt>
    <dgm:pt modelId="{E4688660-A709-4A11-B52F-631F2394BD38}" type="pres">
      <dgm:prSet presAssocID="{980F081C-9A97-4528-8444-39AEE89C0283}" presName="circ3Tx" presStyleLbl="revTx" presStyleIdx="0" presStyleCnt="0">
        <dgm:presLayoutVars>
          <dgm:chMax val="0"/>
          <dgm:chPref val="0"/>
          <dgm:bulletEnabled val="1"/>
        </dgm:presLayoutVars>
      </dgm:prSet>
      <dgm:spPr/>
    </dgm:pt>
  </dgm:ptLst>
  <dgm:cxnLst>
    <dgm:cxn modelId="{3CF215FA-4148-4B33-A516-03B334E7F5BA}" type="presOf" srcId="{63E8ABA0-4FE2-4E0C-9967-A469370C0B7C}" destId="{8C84F9D5-8BDC-49DE-97FD-709E6EC39BBC}" srcOrd="0" destOrd="0" presId="urn:microsoft.com/office/officeart/2005/8/layout/venn1"/>
    <dgm:cxn modelId="{B5F230C7-D516-4CDB-9FDA-C60B6FEEC09A}" srcId="{92BD1A84-7A42-4C98-965B-D0AA3F6E7EAC}" destId="{0803AEAA-869A-455E-85C4-8BA2541DEDA0}" srcOrd="1" destOrd="0" parTransId="{CB9EB9CB-A4EC-4F6C-A68A-7D61A9404B02}" sibTransId="{AAB6E8D5-86B5-4E5A-BB69-04AAAA1688BB}"/>
    <dgm:cxn modelId="{CF1600F3-A2CC-44C4-8D5A-D3A7F171B0C6}" type="presOf" srcId="{0803AEAA-869A-455E-85C4-8BA2541DEDA0}" destId="{55FBC382-4480-4FA0-830E-6628F9743BF3}" srcOrd="0" destOrd="0" presId="urn:microsoft.com/office/officeart/2005/8/layout/venn1"/>
    <dgm:cxn modelId="{E7F8AAD5-99A1-4CFB-B630-9EEA1BFF264F}" srcId="{92BD1A84-7A42-4C98-965B-D0AA3F6E7EAC}" destId="{63E8ABA0-4FE2-4E0C-9967-A469370C0B7C}" srcOrd="0" destOrd="0" parTransId="{80A4A9A0-2E23-4718-8C17-13E9788D07C6}" sibTransId="{7423EC23-5F3C-4EBD-9BEB-8E7E16D29642}"/>
    <dgm:cxn modelId="{CDC79F31-A8AB-4D83-B7BC-899D0D0F2331}" type="presOf" srcId="{92BD1A84-7A42-4C98-965B-D0AA3F6E7EAC}" destId="{C0607A85-C9E5-4663-8F93-6C69CEC842D4}" srcOrd="0" destOrd="0" presId="urn:microsoft.com/office/officeart/2005/8/layout/venn1"/>
    <dgm:cxn modelId="{A722EF1E-CDC7-47FA-A0C1-8AB33EE73326}" type="presOf" srcId="{63E8ABA0-4FE2-4E0C-9967-A469370C0B7C}" destId="{D242275F-6709-4A98-90A4-A3D3A20193E4}" srcOrd="1" destOrd="0" presId="urn:microsoft.com/office/officeart/2005/8/layout/venn1"/>
    <dgm:cxn modelId="{832F802F-97FA-4EA4-A4B1-4C9A88DADC64}" type="presOf" srcId="{980F081C-9A97-4528-8444-39AEE89C0283}" destId="{5188C553-8A48-4459-8834-85D848B71D24}" srcOrd="0" destOrd="0" presId="urn:microsoft.com/office/officeart/2005/8/layout/venn1"/>
    <dgm:cxn modelId="{A3AD8F6F-3D83-491A-9990-58A571BE42A4}" type="presOf" srcId="{980F081C-9A97-4528-8444-39AEE89C0283}" destId="{E4688660-A709-4A11-B52F-631F2394BD38}" srcOrd="1" destOrd="0" presId="urn:microsoft.com/office/officeart/2005/8/layout/venn1"/>
    <dgm:cxn modelId="{131DB94F-5887-4822-94F6-D3AAB83C7BC0}" srcId="{92BD1A84-7A42-4C98-965B-D0AA3F6E7EAC}" destId="{980F081C-9A97-4528-8444-39AEE89C0283}" srcOrd="2" destOrd="0" parTransId="{E96485CA-61C0-418A-AED6-5CE298B23D6C}" sibTransId="{2211EA0F-AC62-4B08-96DE-40BC653767AA}"/>
    <dgm:cxn modelId="{4F8CAB5F-7154-45F6-B855-B0EC05781126}" type="presOf" srcId="{0803AEAA-869A-455E-85C4-8BA2541DEDA0}" destId="{9E7C0DDC-78B0-4A63-ABC8-4286C950D931}" srcOrd="1" destOrd="0" presId="urn:microsoft.com/office/officeart/2005/8/layout/venn1"/>
    <dgm:cxn modelId="{FEBF9B82-2FFF-4911-9A1F-EBA704DFDEE5}" type="presParOf" srcId="{C0607A85-C9E5-4663-8F93-6C69CEC842D4}" destId="{8C84F9D5-8BDC-49DE-97FD-709E6EC39BBC}" srcOrd="0" destOrd="0" presId="urn:microsoft.com/office/officeart/2005/8/layout/venn1"/>
    <dgm:cxn modelId="{69F817F0-66A0-4FCA-AC22-1327034B8593}" type="presParOf" srcId="{C0607A85-C9E5-4663-8F93-6C69CEC842D4}" destId="{D242275F-6709-4A98-90A4-A3D3A20193E4}" srcOrd="1" destOrd="0" presId="urn:microsoft.com/office/officeart/2005/8/layout/venn1"/>
    <dgm:cxn modelId="{5B167B53-A0E4-4428-B2F4-C197BDD20188}" type="presParOf" srcId="{C0607A85-C9E5-4663-8F93-6C69CEC842D4}" destId="{55FBC382-4480-4FA0-830E-6628F9743BF3}" srcOrd="2" destOrd="0" presId="urn:microsoft.com/office/officeart/2005/8/layout/venn1"/>
    <dgm:cxn modelId="{4E52EBC7-D21B-4506-80AB-4F9190839910}" type="presParOf" srcId="{C0607A85-C9E5-4663-8F93-6C69CEC842D4}" destId="{9E7C0DDC-78B0-4A63-ABC8-4286C950D931}" srcOrd="3" destOrd="0" presId="urn:microsoft.com/office/officeart/2005/8/layout/venn1"/>
    <dgm:cxn modelId="{F88E6262-0037-4D08-A338-270CBE68FD48}" type="presParOf" srcId="{C0607A85-C9E5-4663-8F93-6C69CEC842D4}" destId="{5188C553-8A48-4459-8834-85D848B71D24}" srcOrd="4" destOrd="0" presId="urn:microsoft.com/office/officeart/2005/8/layout/venn1"/>
    <dgm:cxn modelId="{274D546A-FB94-45BD-83CD-4C9B39BEE9E4}" type="presParOf" srcId="{C0607A85-C9E5-4663-8F93-6C69CEC842D4}" destId="{E4688660-A709-4A11-B52F-631F2394BD38}"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2BD1A84-7A42-4C98-965B-D0AA3F6E7EAC}" type="doc">
      <dgm:prSet loTypeId="urn:microsoft.com/office/officeart/2005/8/layout/venn1" loCatId="relationship" qsTypeId="urn:microsoft.com/office/officeart/2005/8/quickstyle/simple1" qsCatId="simple" csTypeId="urn:microsoft.com/office/officeart/2005/8/colors/accent1_2" csCatId="accent1" phldr="1"/>
      <dgm:spPr/>
    </dgm:pt>
    <dgm:pt modelId="{63E8ABA0-4FE2-4E0C-9967-A469370C0B7C}">
      <dgm:prSet phldrT="[Text]"/>
      <dgm:spPr/>
      <dgm:t>
        <a:bodyPr/>
        <a:lstStyle/>
        <a:p>
          <a:r>
            <a:rPr lang="en-US" dirty="0"/>
            <a:t>High power operation</a:t>
          </a:r>
        </a:p>
      </dgm:t>
    </dgm:pt>
    <dgm:pt modelId="{80A4A9A0-2E23-4718-8C17-13E9788D07C6}" type="parTrans" cxnId="{E7F8AAD5-99A1-4CFB-B630-9EEA1BFF264F}">
      <dgm:prSet/>
      <dgm:spPr/>
      <dgm:t>
        <a:bodyPr/>
        <a:lstStyle/>
        <a:p>
          <a:endParaRPr lang="en-US"/>
        </a:p>
      </dgm:t>
    </dgm:pt>
    <dgm:pt modelId="{7423EC23-5F3C-4EBD-9BEB-8E7E16D29642}" type="sibTrans" cxnId="{E7F8AAD5-99A1-4CFB-B630-9EEA1BFF264F}">
      <dgm:prSet/>
      <dgm:spPr/>
      <dgm:t>
        <a:bodyPr/>
        <a:lstStyle/>
        <a:p>
          <a:endParaRPr lang="en-US"/>
        </a:p>
      </dgm:t>
    </dgm:pt>
    <dgm:pt modelId="{0803AEAA-869A-455E-85C4-8BA2541DEDA0}">
      <dgm:prSet phldrT="[Text]"/>
      <dgm:spPr>
        <a:solidFill>
          <a:schemeClr val="accent1">
            <a:lumMod val="20000"/>
            <a:lumOff val="80000"/>
            <a:alpha val="50000"/>
          </a:schemeClr>
        </a:solidFill>
      </dgm:spPr>
      <dgm:t>
        <a:bodyPr/>
        <a:lstStyle/>
        <a:p>
          <a:r>
            <a:rPr lang="en-US" dirty="0"/>
            <a:t>≤ 2 targets per year</a:t>
          </a:r>
        </a:p>
      </dgm:t>
    </dgm:pt>
    <dgm:pt modelId="{CB9EB9CB-A4EC-4F6C-A68A-7D61A9404B02}" type="parTrans" cxnId="{B5F230C7-D516-4CDB-9FDA-C60B6FEEC09A}">
      <dgm:prSet/>
      <dgm:spPr/>
      <dgm:t>
        <a:bodyPr/>
        <a:lstStyle/>
        <a:p>
          <a:endParaRPr lang="en-US"/>
        </a:p>
      </dgm:t>
    </dgm:pt>
    <dgm:pt modelId="{AAB6E8D5-86B5-4E5A-BB69-04AAAA1688BB}" type="sibTrans" cxnId="{B5F230C7-D516-4CDB-9FDA-C60B6FEEC09A}">
      <dgm:prSet/>
      <dgm:spPr/>
      <dgm:t>
        <a:bodyPr/>
        <a:lstStyle/>
        <a:p>
          <a:endParaRPr lang="en-US"/>
        </a:p>
      </dgm:t>
    </dgm:pt>
    <dgm:pt modelId="{980F081C-9A97-4528-8444-39AEE89C0283}">
      <dgm:prSet phldrT="[Text]"/>
      <dgm:spPr/>
      <dgm:t>
        <a:bodyPr/>
        <a:lstStyle/>
        <a:p>
          <a:r>
            <a:rPr lang="en-US" dirty="0"/>
            <a:t>No leaks</a:t>
          </a:r>
        </a:p>
      </dgm:t>
    </dgm:pt>
    <dgm:pt modelId="{E96485CA-61C0-418A-AED6-5CE298B23D6C}" type="parTrans" cxnId="{131DB94F-5887-4822-94F6-D3AAB83C7BC0}">
      <dgm:prSet/>
      <dgm:spPr/>
      <dgm:t>
        <a:bodyPr/>
        <a:lstStyle/>
        <a:p>
          <a:endParaRPr lang="en-US"/>
        </a:p>
      </dgm:t>
    </dgm:pt>
    <dgm:pt modelId="{2211EA0F-AC62-4B08-96DE-40BC653767AA}" type="sibTrans" cxnId="{131DB94F-5887-4822-94F6-D3AAB83C7BC0}">
      <dgm:prSet/>
      <dgm:spPr/>
      <dgm:t>
        <a:bodyPr/>
        <a:lstStyle/>
        <a:p>
          <a:endParaRPr lang="en-US"/>
        </a:p>
      </dgm:t>
    </dgm:pt>
    <dgm:pt modelId="{C0607A85-C9E5-4663-8F93-6C69CEC842D4}" type="pres">
      <dgm:prSet presAssocID="{92BD1A84-7A42-4C98-965B-D0AA3F6E7EAC}" presName="compositeShape" presStyleCnt="0">
        <dgm:presLayoutVars>
          <dgm:chMax val="7"/>
          <dgm:dir/>
          <dgm:resizeHandles val="exact"/>
        </dgm:presLayoutVars>
      </dgm:prSet>
      <dgm:spPr/>
    </dgm:pt>
    <dgm:pt modelId="{8C84F9D5-8BDC-49DE-97FD-709E6EC39BBC}" type="pres">
      <dgm:prSet presAssocID="{63E8ABA0-4FE2-4E0C-9967-A469370C0B7C}" presName="circ1" presStyleLbl="vennNode1" presStyleIdx="0" presStyleCnt="3"/>
      <dgm:spPr/>
    </dgm:pt>
    <dgm:pt modelId="{D242275F-6709-4A98-90A4-A3D3A20193E4}" type="pres">
      <dgm:prSet presAssocID="{63E8ABA0-4FE2-4E0C-9967-A469370C0B7C}" presName="circ1Tx" presStyleLbl="revTx" presStyleIdx="0" presStyleCnt="0">
        <dgm:presLayoutVars>
          <dgm:chMax val="0"/>
          <dgm:chPref val="0"/>
          <dgm:bulletEnabled val="1"/>
        </dgm:presLayoutVars>
      </dgm:prSet>
      <dgm:spPr/>
    </dgm:pt>
    <dgm:pt modelId="{55FBC382-4480-4FA0-830E-6628F9743BF3}" type="pres">
      <dgm:prSet presAssocID="{0803AEAA-869A-455E-85C4-8BA2541DEDA0}" presName="circ2" presStyleLbl="vennNode1" presStyleIdx="1" presStyleCnt="3"/>
      <dgm:spPr/>
    </dgm:pt>
    <dgm:pt modelId="{9E7C0DDC-78B0-4A63-ABC8-4286C950D931}" type="pres">
      <dgm:prSet presAssocID="{0803AEAA-869A-455E-85C4-8BA2541DEDA0}" presName="circ2Tx" presStyleLbl="revTx" presStyleIdx="0" presStyleCnt="0">
        <dgm:presLayoutVars>
          <dgm:chMax val="0"/>
          <dgm:chPref val="0"/>
          <dgm:bulletEnabled val="1"/>
        </dgm:presLayoutVars>
      </dgm:prSet>
      <dgm:spPr/>
    </dgm:pt>
    <dgm:pt modelId="{5188C553-8A48-4459-8834-85D848B71D24}" type="pres">
      <dgm:prSet presAssocID="{980F081C-9A97-4528-8444-39AEE89C0283}" presName="circ3" presStyleLbl="vennNode1" presStyleIdx="2" presStyleCnt="3"/>
      <dgm:spPr/>
    </dgm:pt>
    <dgm:pt modelId="{E4688660-A709-4A11-B52F-631F2394BD38}" type="pres">
      <dgm:prSet presAssocID="{980F081C-9A97-4528-8444-39AEE89C0283}" presName="circ3Tx" presStyleLbl="revTx" presStyleIdx="0" presStyleCnt="0">
        <dgm:presLayoutVars>
          <dgm:chMax val="0"/>
          <dgm:chPref val="0"/>
          <dgm:bulletEnabled val="1"/>
        </dgm:presLayoutVars>
      </dgm:prSet>
      <dgm:spPr/>
    </dgm:pt>
  </dgm:ptLst>
  <dgm:cxnLst>
    <dgm:cxn modelId="{3CF215FA-4148-4B33-A516-03B334E7F5BA}" type="presOf" srcId="{63E8ABA0-4FE2-4E0C-9967-A469370C0B7C}" destId="{8C84F9D5-8BDC-49DE-97FD-709E6EC39BBC}" srcOrd="0" destOrd="0" presId="urn:microsoft.com/office/officeart/2005/8/layout/venn1"/>
    <dgm:cxn modelId="{B5F230C7-D516-4CDB-9FDA-C60B6FEEC09A}" srcId="{92BD1A84-7A42-4C98-965B-D0AA3F6E7EAC}" destId="{0803AEAA-869A-455E-85C4-8BA2541DEDA0}" srcOrd="1" destOrd="0" parTransId="{CB9EB9CB-A4EC-4F6C-A68A-7D61A9404B02}" sibTransId="{AAB6E8D5-86B5-4E5A-BB69-04AAAA1688BB}"/>
    <dgm:cxn modelId="{CF1600F3-A2CC-44C4-8D5A-D3A7F171B0C6}" type="presOf" srcId="{0803AEAA-869A-455E-85C4-8BA2541DEDA0}" destId="{55FBC382-4480-4FA0-830E-6628F9743BF3}" srcOrd="0" destOrd="0" presId="urn:microsoft.com/office/officeart/2005/8/layout/venn1"/>
    <dgm:cxn modelId="{E7F8AAD5-99A1-4CFB-B630-9EEA1BFF264F}" srcId="{92BD1A84-7A42-4C98-965B-D0AA3F6E7EAC}" destId="{63E8ABA0-4FE2-4E0C-9967-A469370C0B7C}" srcOrd="0" destOrd="0" parTransId="{80A4A9A0-2E23-4718-8C17-13E9788D07C6}" sibTransId="{7423EC23-5F3C-4EBD-9BEB-8E7E16D29642}"/>
    <dgm:cxn modelId="{CDC79F31-A8AB-4D83-B7BC-899D0D0F2331}" type="presOf" srcId="{92BD1A84-7A42-4C98-965B-D0AA3F6E7EAC}" destId="{C0607A85-C9E5-4663-8F93-6C69CEC842D4}" srcOrd="0" destOrd="0" presId="urn:microsoft.com/office/officeart/2005/8/layout/venn1"/>
    <dgm:cxn modelId="{A722EF1E-CDC7-47FA-A0C1-8AB33EE73326}" type="presOf" srcId="{63E8ABA0-4FE2-4E0C-9967-A469370C0B7C}" destId="{D242275F-6709-4A98-90A4-A3D3A20193E4}" srcOrd="1" destOrd="0" presId="urn:microsoft.com/office/officeart/2005/8/layout/venn1"/>
    <dgm:cxn modelId="{832F802F-97FA-4EA4-A4B1-4C9A88DADC64}" type="presOf" srcId="{980F081C-9A97-4528-8444-39AEE89C0283}" destId="{5188C553-8A48-4459-8834-85D848B71D24}" srcOrd="0" destOrd="0" presId="urn:microsoft.com/office/officeart/2005/8/layout/venn1"/>
    <dgm:cxn modelId="{A3AD8F6F-3D83-491A-9990-58A571BE42A4}" type="presOf" srcId="{980F081C-9A97-4528-8444-39AEE89C0283}" destId="{E4688660-A709-4A11-B52F-631F2394BD38}" srcOrd="1" destOrd="0" presId="urn:microsoft.com/office/officeart/2005/8/layout/venn1"/>
    <dgm:cxn modelId="{131DB94F-5887-4822-94F6-D3AAB83C7BC0}" srcId="{92BD1A84-7A42-4C98-965B-D0AA3F6E7EAC}" destId="{980F081C-9A97-4528-8444-39AEE89C0283}" srcOrd="2" destOrd="0" parTransId="{E96485CA-61C0-418A-AED6-5CE298B23D6C}" sibTransId="{2211EA0F-AC62-4B08-96DE-40BC653767AA}"/>
    <dgm:cxn modelId="{4F8CAB5F-7154-45F6-B855-B0EC05781126}" type="presOf" srcId="{0803AEAA-869A-455E-85C4-8BA2541DEDA0}" destId="{9E7C0DDC-78B0-4A63-ABC8-4286C950D931}" srcOrd="1" destOrd="0" presId="urn:microsoft.com/office/officeart/2005/8/layout/venn1"/>
    <dgm:cxn modelId="{FEBF9B82-2FFF-4911-9A1F-EBA704DFDEE5}" type="presParOf" srcId="{C0607A85-C9E5-4663-8F93-6C69CEC842D4}" destId="{8C84F9D5-8BDC-49DE-97FD-709E6EC39BBC}" srcOrd="0" destOrd="0" presId="urn:microsoft.com/office/officeart/2005/8/layout/venn1"/>
    <dgm:cxn modelId="{69F817F0-66A0-4FCA-AC22-1327034B8593}" type="presParOf" srcId="{C0607A85-C9E5-4663-8F93-6C69CEC842D4}" destId="{D242275F-6709-4A98-90A4-A3D3A20193E4}" srcOrd="1" destOrd="0" presId="urn:microsoft.com/office/officeart/2005/8/layout/venn1"/>
    <dgm:cxn modelId="{5B167B53-A0E4-4428-B2F4-C197BDD20188}" type="presParOf" srcId="{C0607A85-C9E5-4663-8F93-6C69CEC842D4}" destId="{55FBC382-4480-4FA0-830E-6628F9743BF3}" srcOrd="2" destOrd="0" presId="urn:microsoft.com/office/officeart/2005/8/layout/venn1"/>
    <dgm:cxn modelId="{4E52EBC7-D21B-4506-80AB-4F9190839910}" type="presParOf" srcId="{C0607A85-C9E5-4663-8F93-6C69CEC842D4}" destId="{9E7C0DDC-78B0-4A63-ABC8-4286C950D931}" srcOrd="3" destOrd="0" presId="urn:microsoft.com/office/officeart/2005/8/layout/venn1"/>
    <dgm:cxn modelId="{F88E6262-0037-4D08-A338-270CBE68FD48}" type="presParOf" srcId="{C0607A85-C9E5-4663-8F93-6C69CEC842D4}" destId="{5188C553-8A48-4459-8834-85D848B71D24}" srcOrd="4" destOrd="0" presId="urn:microsoft.com/office/officeart/2005/8/layout/venn1"/>
    <dgm:cxn modelId="{274D546A-FB94-45BD-83CD-4C9B39BEE9E4}" type="presParOf" srcId="{C0607A85-C9E5-4663-8F93-6C69CEC842D4}" destId="{E4688660-A709-4A11-B52F-631F2394BD38}"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84F9D5-8BDC-49DE-97FD-709E6EC39BBC}">
      <dsp:nvSpPr>
        <dsp:cNvPr id="0" name=""/>
        <dsp:cNvSpPr/>
      </dsp:nvSpPr>
      <dsp:spPr>
        <a:xfrm>
          <a:off x="3273241" y="46130"/>
          <a:ext cx="2214243" cy="221424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r>
            <a:rPr lang="en-US" sz="2500" kern="1200" dirty="0"/>
            <a:t>High power operation</a:t>
          </a:r>
        </a:p>
      </dsp:txBody>
      <dsp:txXfrm>
        <a:off x="3568473" y="433622"/>
        <a:ext cx="1623778" cy="996409"/>
      </dsp:txXfrm>
    </dsp:sp>
    <dsp:sp modelId="{55FBC382-4480-4FA0-830E-6628F9743BF3}">
      <dsp:nvSpPr>
        <dsp:cNvPr id="0" name=""/>
        <dsp:cNvSpPr/>
      </dsp:nvSpPr>
      <dsp:spPr>
        <a:xfrm>
          <a:off x="4072214" y="1430031"/>
          <a:ext cx="2214243" cy="221424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r>
            <a:rPr lang="en-US" sz="2500" kern="1200" dirty="0"/>
            <a:t>≤ 2 targets per year</a:t>
          </a:r>
        </a:p>
      </dsp:txBody>
      <dsp:txXfrm>
        <a:off x="4749403" y="2002044"/>
        <a:ext cx="1328545" cy="1217833"/>
      </dsp:txXfrm>
    </dsp:sp>
    <dsp:sp modelId="{5188C553-8A48-4459-8834-85D848B71D24}">
      <dsp:nvSpPr>
        <dsp:cNvPr id="0" name=""/>
        <dsp:cNvSpPr/>
      </dsp:nvSpPr>
      <dsp:spPr>
        <a:xfrm>
          <a:off x="2474268" y="1430031"/>
          <a:ext cx="2214243" cy="221424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r>
            <a:rPr lang="en-US" sz="2500" kern="1200" dirty="0"/>
            <a:t>No leaks</a:t>
          </a:r>
        </a:p>
      </dsp:txBody>
      <dsp:txXfrm>
        <a:off x="2682776" y="2002044"/>
        <a:ext cx="1328545" cy="12178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84F9D5-8BDC-49DE-97FD-709E6EC39BBC}">
      <dsp:nvSpPr>
        <dsp:cNvPr id="0" name=""/>
        <dsp:cNvSpPr/>
      </dsp:nvSpPr>
      <dsp:spPr>
        <a:xfrm>
          <a:off x="3273241" y="46130"/>
          <a:ext cx="2214243" cy="221424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r>
            <a:rPr lang="en-US" sz="2500" kern="1200" dirty="0"/>
            <a:t>High power operation</a:t>
          </a:r>
        </a:p>
      </dsp:txBody>
      <dsp:txXfrm>
        <a:off x="3568473" y="433622"/>
        <a:ext cx="1623778" cy="996409"/>
      </dsp:txXfrm>
    </dsp:sp>
    <dsp:sp modelId="{55FBC382-4480-4FA0-830E-6628F9743BF3}">
      <dsp:nvSpPr>
        <dsp:cNvPr id="0" name=""/>
        <dsp:cNvSpPr/>
      </dsp:nvSpPr>
      <dsp:spPr>
        <a:xfrm>
          <a:off x="4072214" y="1430031"/>
          <a:ext cx="2214243" cy="2214243"/>
        </a:xfrm>
        <a:prstGeom prst="ellipse">
          <a:avLst/>
        </a:prstGeom>
        <a:solidFill>
          <a:schemeClr val="accent1">
            <a:lumMod val="20000"/>
            <a:lumOff val="80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r>
            <a:rPr lang="en-US" sz="2500" kern="1200" dirty="0"/>
            <a:t>≤ 2 targets per year</a:t>
          </a:r>
        </a:p>
      </dsp:txBody>
      <dsp:txXfrm>
        <a:off x="4749403" y="2002044"/>
        <a:ext cx="1328545" cy="1217833"/>
      </dsp:txXfrm>
    </dsp:sp>
    <dsp:sp modelId="{5188C553-8A48-4459-8834-85D848B71D24}">
      <dsp:nvSpPr>
        <dsp:cNvPr id="0" name=""/>
        <dsp:cNvSpPr/>
      </dsp:nvSpPr>
      <dsp:spPr>
        <a:xfrm>
          <a:off x="2474268" y="1430031"/>
          <a:ext cx="2214243" cy="221424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r>
            <a:rPr lang="en-US" sz="2500" kern="1200" dirty="0"/>
            <a:t>No leaks</a:t>
          </a:r>
        </a:p>
      </dsp:txBody>
      <dsp:txXfrm>
        <a:off x="2682776" y="2002044"/>
        <a:ext cx="1328545" cy="1217833"/>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2361A6FC-215E-440C-85C1-7C5D8113132A}" type="datetimeFigureOut">
              <a:rPr lang="en-US" smtClean="0"/>
              <a:t>3/7/2017</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0C5C4BCF-1057-4162-BB32-3C91D6411CCE}" type="slidenum">
              <a:rPr lang="en-US" smtClean="0"/>
              <a:t>‹#›</a:t>
            </a:fld>
            <a:endParaRPr lang="en-US"/>
          </a:p>
        </p:txBody>
      </p:sp>
    </p:spTree>
    <p:extLst>
      <p:ext uri="{BB962C8B-B14F-4D97-AF65-F5344CB8AC3E}">
        <p14:creationId xmlns:p14="http://schemas.microsoft.com/office/powerpoint/2010/main" val="27329806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38762069-76AF-42C7-A5A2-4F411E37AD85}" type="datetimeFigureOut">
              <a:rPr lang="en-US" smtClean="0"/>
              <a:t>3/7/2017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B86BAA5A-EBA8-43FC-A55E-47642B82A59C}" type="slidenum">
              <a:rPr lang="en-US" smtClean="0"/>
              <a:t>‹#›</a:t>
            </a:fld>
            <a:endParaRPr lang="en-US"/>
          </a:p>
        </p:txBody>
      </p:sp>
    </p:spTree>
    <p:extLst>
      <p:ext uri="{BB962C8B-B14F-4D97-AF65-F5344CB8AC3E}">
        <p14:creationId xmlns:p14="http://schemas.microsoft.com/office/powerpoint/2010/main" val="15428169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7.jpg"/><Relationship Id="rId5" Type="http://schemas.openxmlformats.org/officeDocument/2006/relationships/image" Target="../media/image6.jpeg"/><Relationship Id="rId10" Type="http://schemas.microsoft.com/office/2007/relationships/hdphoto" Target="../media/hdphoto1.wdp"/><Relationship Id="rId4" Type="http://schemas.openxmlformats.org/officeDocument/2006/relationships/image" Target="../media/image5.jpg"/><Relationship Id="rId9"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1.jp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4_Title Slide">
    <p:spTree>
      <p:nvGrpSpPr>
        <p:cNvPr id="1" name=""/>
        <p:cNvGrpSpPr/>
        <p:nvPr/>
      </p:nvGrpSpPr>
      <p:grpSpPr>
        <a:xfrm>
          <a:off x="0" y="0"/>
          <a:ext cx="0" cy="0"/>
          <a:chOff x="0" y="0"/>
          <a:chExt cx="0" cy="0"/>
        </a:xfrm>
      </p:grpSpPr>
      <p:sp>
        <p:nvSpPr>
          <p:cNvPr id="10" name="Freeform 5"/>
          <p:cNvSpPr>
            <a:spLocks/>
          </p:cNvSpPr>
          <p:nvPr/>
        </p:nvSpPr>
        <p:spPr bwMode="auto">
          <a:xfrm>
            <a:off x="5679806" y="0"/>
            <a:ext cx="3464194" cy="6861871"/>
          </a:xfrm>
          <a:custGeom>
            <a:avLst/>
            <a:gdLst>
              <a:gd name="T0" fmla="*/ 149 w 1094"/>
              <a:gd name="T1" fmla="*/ 2166 h 2166"/>
              <a:gd name="T2" fmla="*/ 1094 w 1094"/>
              <a:gd name="T3" fmla="*/ 2166 h 2166"/>
              <a:gd name="T4" fmla="*/ 1094 w 1094"/>
              <a:gd name="T5" fmla="*/ 0 h 2166"/>
              <a:gd name="T6" fmla="*/ 0 w 1094"/>
              <a:gd name="T7" fmla="*/ 0 h 2166"/>
              <a:gd name="T8" fmla="*/ 149 w 1094"/>
              <a:gd name="T9" fmla="*/ 2166 h 2166"/>
            </a:gdLst>
            <a:ahLst/>
            <a:cxnLst>
              <a:cxn ang="0">
                <a:pos x="T0" y="T1"/>
              </a:cxn>
              <a:cxn ang="0">
                <a:pos x="T2" y="T3"/>
              </a:cxn>
              <a:cxn ang="0">
                <a:pos x="T4" y="T5"/>
              </a:cxn>
              <a:cxn ang="0">
                <a:pos x="T6" y="T7"/>
              </a:cxn>
              <a:cxn ang="0">
                <a:pos x="T8" y="T9"/>
              </a:cxn>
            </a:cxnLst>
            <a:rect l="0" t="0" r="r" b="b"/>
            <a:pathLst>
              <a:path w="1094" h="2166">
                <a:moveTo>
                  <a:pt x="149" y="2166"/>
                </a:moveTo>
                <a:cubicBezTo>
                  <a:pt x="1094" y="2166"/>
                  <a:pt x="1094" y="2166"/>
                  <a:pt x="1094" y="2166"/>
                </a:cubicBezTo>
                <a:cubicBezTo>
                  <a:pt x="1094" y="0"/>
                  <a:pt x="1094" y="0"/>
                  <a:pt x="1094" y="0"/>
                </a:cubicBezTo>
                <a:cubicBezTo>
                  <a:pt x="0" y="0"/>
                  <a:pt x="0" y="0"/>
                  <a:pt x="0" y="0"/>
                </a:cubicBezTo>
                <a:cubicBezTo>
                  <a:pt x="0" y="0"/>
                  <a:pt x="304" y="816"/>
                  <a:pt x="149" y="2166"/>
                </a:cubicBezTo>
                <a:close/>
              </a:path>
            </a:pathLst>
          </a:custGeom>
          <a:solidFill>
            <a:srgbClr val="027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6"/>
          <p:cNvSpPr>
            <a:spLocks/>
          </p:cNvSpPr>
          <p:nvPr/>
        </p:nvSpPr>
        <p:spPr bwMode="auto">
          <a:xfrm>
            <a:off x="5377263" y="0"/>
            <a:ext cx="1272781" cy="6861871"/>
          </a:xfrm>
          <a:custGeom>
            <a:avLst/>
            <a:gdLst>
              <a:gd name="T0" fmla="*/ 221 w 402"/>
              <a:gd name="T1" fmla="*/ 2166 h 2166"/>
              <a:gd name="T2" fmla="*/ 240 w 402"/>
              <a:gd name="T3" fmla="*/ 2166 h 2166"/>
              <a:gd name="T4" fmla="*/ 90 w 402"/>
              <a:gd name="T5" fmla="*/ 0 h 2166"/>
              <a:gd name="T6" fmla="*/ 0 w 402"/>
              <a:gd name="T7" fmla="*/ 0 h 2166"/>
              <a:gd name="T8" fmla="*/ 221 w 402"/>
              <a:gd name="T9" fmla="*/ 2166 h 2166"/>
            </a:gdLst>
            <a:ahLst/>
            <a:cxnLst>
              <a:cxn ang="0">
                <a:pos x="T0" y="T1"/>
              </a:cxn>
              <a:cxn ang="0">
                <a:pos x="T2" y="T3"/>
              </a:cxn>
              <a:cxn ang="0">
                <a:pos x="T4" y="T5"/>
              </a:cxn>
              <a:cxn ang="0">
                <a:pos x="T6" y="T7"/>
              </a:cxn>
              <a:cxn ang="0">
                <a:pos x="T8" y="T9"/>
              </a:cxn>
            </a:cxnLst>
            <a:rect l="0" t="0" r="r" b="b"/>
            <a:pathLst>
              <a:path w="402" h="2166">
                <a:moveTo>
                  <a:pt x="221" y="2166"/>
                </a:moveTo>
                <a:cubicBezTo>
                  <a:pt x="240" y="2166"/>
                  <a:pt x="240" y="2166"/>
                  <a:pt x="240" y="2166"/>
                </a:cubicBezTo>
                <a:cubicBezTo>
                  <a:pt x="240" y="2166"/>
                  <a:pt x="402" y="989"/>
                  <a:pt x="90" y="0"/>
                </a:cubicBezTo>
                <a:cubicBezTo>
                  <a:pt x="0" y="0"/>
                  <a:pt x="0" y="0"/>
                  <a:pt x="0" y="0"/>
                </a:cubicBezTo>
                <a:cubicBezTo>
                  <a:pt x="0" y="0"/>
                  <a:pt x="347" y="767"/>
                  <a:pt x="221" y="2166"/>
                </a:cubicBezTo>
                <a:close/>
              </a:path>
            </a:pathLst>
          </a:custGeom>
          <a:solidFill>
            <a:srgbClr val="85B7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pic>
        <p:nvPicPr>
          <p:cNvPr id="4" name="Picture 3"/>
          <p:cNvPicPr>
            <a:picLocks noChangeAspect="1"/>
          </p:cNvPicPr>
          <p:nvPr/>
        </p:nvPicPr>
        <p:blipFill rotWithShape="1">
          <a:blip r:embed="rId2" cstate="print">
            <a:duotone>
              <a:prstClr val="black"/>
              <a:schemeClr val="accent2">
                <a:tint val="45000"/>
                <a:satMod val="400000"/>
              </a:schemeClr>
            </a:duotone>
            <a:extLst>
              <a:ext uri="{28A0092B-C50C-407E-A947-70E740481C1C}">
                <a14:useLocalDpi xmlns:a14="http://schemas.microsoft.com/office/drawing/2010/main"/>
              </a:ext>
            </a:extLst>
          </a:blip>
          <a:srcRect l="56338" r="11360" b="9696"/>
          <a:stretch/>
        </p:blipFill>
        <p:spPr>
          <a:xfrm>
            <a:off x="6180667" y="65"/>
            <a:ext cx="2953546" cy="6192917"/>
          </a:xfrm>
          <a:prstGeom prst="rect">
            <a:avLst/>
          </a:prstGeom>
        </p:spPr>
      </p:pic>
      <p:pic>
        <p:nvPicPr>
          <p:cNvPr id="20" name="Picture 19"/>
          <p:cNvPicPr>
            <a:picLocks noChangeAspect="1"/>
          </p:cNvPicPr>
          <p:nvPr/>
        </p:nvPicPr>
        <p:blipFill rotWithShape="1">
          <a:blip r:embed="rId3" cstate="print">
            <a:duotone>
              <a:prstClr val="black"/>
              <a:schemeClr val="accent2">
                <a:tint val="45000"/>
                <a:satMod val="400000"/>
              </a:schemeClr>
            </a:duotone>
            <a:extLst>
              <a:ext uri="{28A0092B-C50C-407E-A947-70E740481C1C}">
                <a14:useLocalDpi xmlns:a14="http://schemas.microsoft.com/office/drawing/2010/main"/>
              </a:ext>
            </a:extLst>
          </a:blip>
          <a:srcRect l="53723" t="46829" r="5491"/>
          <a:stretch/>
        </p:blipFill>
        <p:spPr>
          <a:xfrm rot="5400000" flipH="1">
            <a:off x="-39313" y="38845"/>
            <a:ext cx="3519399" cy="3441027"/>
          </a:xfrm>
          <a:prstGeom prst="rect">
            <a:avLst/>
          </a:prstGeom>
        </p:spPr>
      </p:pic>
      <p:sp>
        <p:nvSpPr>
          <p:cNvPr id="8" name="AutoShape 3"/>
          <p:cNvSpPr>
            <a:spLocks noChangeAspect="1" noChangeArrowheads="1" noTextEdit="1"/>
          </p:cNvSpPr>
          <p:nvPr/>
        </p:nvSpPr>
        <p:spPr bwMode="auto">
          <a:xfrm rot="16200000">
            <a:off x="3800344" y="1503009"/>
            <a:ext cx="6858002" cy="3809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p:ph type="ctrTitle"/>
          </p:nvPr>
        </p:nvSpPr>
        <p:spPr>
          <a:xfrm>
            <a:off x="201168" y="235945"/>
            <a:ext cx="4160172" cy="877163"/>
          </a:xfrm>
        </p:spPr>
        <p:txBody>
          <a:bodyPr/>
          <a:lstStyle>
            <a:lvl1pPr algn="l">
              <a:defRPr sz="300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01168" y="1761403"/>
            <a:ext cx="3255297" cy="757130"/>
          </a:xfrm>
        </p:spPr>
        <p:txBody>
          <a:bodyPr/>
          <a:lstStyle>
            <a:lvl1pPr marL="0" indent="0" algn="l">
              <a:buNone/>
              <a:defRPr sz="240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9" name="TextBox 18"/>
          <p:cNvSpPr txBox="1"/>
          <p:nvPr/>
        </p:nvSpPr>
        <p:spPr>
          <a:xfrm>
            <a:off x="211134" y="6313043"/>
            <a:ext cx="2114681" cy="400110"/>
          </a:xfrm>
          <a:prstGeom prst="rect">
            <a:avLst/>
          </a:prstGeom>
          <a:noFill/>
        </p:spPr>
        <p:txBody>
          <a:bodyPr wrap="none" rtlCol="0">
            <a:spAutoFit/>
          </a:bodyPr>
          <a:lstStyle/>
          <a:p>
            <a:r>
              <a:rPr lang="en-US" sz="1000" b="0" dirty="0">
                <a:solidFill>
                  <a:schemeClr val="tx2"/>
                </a:solidFill>
              </a:rPr>
              <a:t>ORNL is managed by UT-Battelle </a:t>
            </a:r>
            <a:br>
              <a:rPr lang="en-US" sz="1000" b="0" dirty="0">
                <a:solidFill>
                  <a:schemeClr val="tx2"/>
                </a:solidFill>
              </a:rPr>
            </a:br>
            <a:r>
              <a:rPr lang="en-US" sz="1000" b="0" dirty="0">
                <a:solidFill>
                  <a:schemeClr val="tx2"/>
                </a:solidFill>
              </a:rPr>
              <a:t>for the US Department of Energy</a:t>
            </a:r>
          </a:p>
        </p:txBody>
      </p:sp>
      <p:pic>
        <p:nvPicPr>
          <p:cNvPr id="1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9311" t="13294" r="12698" b="2941"/>
          <a:stretch/>
        </p:blipFill>
        <p:spPr bwMode="auto">
          <a:xfrm>
            <a:off x="4950457" y="817887"/>
            <a:ext cx="2148840" cy="2148840"/>
          </a:xfrm>
          <a:prstGeom prst="ellipse">
            <a:avLst/>
          </a:prstGeom>
          <a:blipFill>
            <a:blip r:embed="rId5" cstate="print">
              <a:extLst>
                <a:ext uri="{28A0092B-C50C-407E-A947-70E740481C1C}">
                  <a14:useLocalDpi xmlns:a14="http://schemas.microsoft.com/office/drawing/2010/main"/>
                </a:ext>
              </a:extLst>
            </a:blip>
            <a:srcRect/>
            <a:stretch>
              <a:fillRect t="16850"/>
            </a:stretch>
          </a:blipFill>
          <a:ln w="76200">
            <a:solidFill>
              <a:schemeClr val="accent2">
                <a:alpha val="65000"/>
              </a:schemeClr>
            </a:solidFill>
            <a:miter lim="800000"/>
            <a:headEnd/>
            <a:tailEnd/>
          </a:ln>
          <a:effectLst>
            <a:outerShdw blurRad="50800" dist="38100" dir="2700000" algn="tl" rotWithShape="0">
              <a:prstClr val="black">
                <a:alpha val="40000"/>
              </a:prstClr>
            </a:outerShdw>
          </a:effectLst>
          <a:extLst/>
        </p:spPr>
      </p:pic>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l="20217" t="23109" r="25288" b="519"/>
          <a:stretch/>
        </p:blipFill>
        <p:spPr>
          <a:xfrm>
            <a:off x="6632953" y="1412247"/>
            <a:ext cx="1865376" cy="1865376"/>
          </a:xfrm>
          <a:prstGeom prst="ellipse">
            <a:avLst/>
          </a:prstGeom>
          <a:solidFill>
            <a:schemeClr val="tx1"/>
          </a:solidFill>
          <a:ln w="76200">
            <a:solidFill>
              <a:schemeClr val="accent2">
                <a:alpha val="65000"/>
              </a:schemeClr>
            </a:solidFill>
          </a:ln>
          <a:effectLst>
            <a:outerShdw blurRad="50800" dist="38100" dir="2700000" algn="tl" rotWithShape="0">
              <a:prstClr val="black">
                <a:alpha val="40000"/>
              </a:prstClr>
            </a:outerShdw>
          </a:effectLst>
        </p:spPr>
      </p:pic>
      <p:pic>
        <p:nvPicPr>
          <p:cNvPr id="17" name="Picture 16"/>
          <p:cNvPicPr>
            <a:picLocks noChangeAspect="1"/>
          </p:cNvPicPr>
          <p:nvPr/>
        </p:nvPicPr>
        <p:blipFill rotWithShape="1">
          <a:blip r:embed="rId7" cstate="print">
            <a:extLst>
              <a:ext uri="{28A0092B-C50C-407E-A947-70E740481C1C}">
                <a14:useLocalDpi xmlns:a14="http://schemas.microsoft.com/office/drawing/2010/main" val="0"/>
              </a:ext>
            </a:extLst>
          </a:blip>
          <a:srcRect l="16898" t="22857" r="28945" b="6727"/>
          <a:stretch/>
        </p:blipFill>
        <p:spPr>
          <a:xfrm>
            <a:off x="5883145" y="2728983"/>
            <a:ext cx="1664208" cy="1664208"/>
          </a:xfrm>
          <a:prstGeom prst="ellipse">
            <a:avLst/>
          </a:prstGeom>
          <a:blipFill>
            <a:blip r:embed="rId8" cstate="print">
              <a:extLst>
                <a:ext uri="{28A0092B-C50C-407E-A947-70E740481C1C}">
                  <a14:useLocalDpi xmlns:a14="http://schemas.microsoft.com/office/drawing/2010/main"/>
                </a:ext>
              </a:extLst>
            </a:blip>
            <a:stretch>
              <a:fillRect/>
            </a:stretch>
          </a:blipFill>
          <a:ln w="76200">
            <a:solidFill>
              <a:schemeClr val="accent2">
                <a:alpha val="65000"/>
              </a:schemeClr>
            </a:solidFill>
          </a:ln>
          <a:effectLst>
            <a:outerShdw blurRad="50800" dist="38100" dir="2700000" algn="tl" rotWithShape="0">
              <a:prstClr val="black">
                <a:alpha val="40000"/>
              </a:prstClr>
            </a:outerShdw>
          </a:effectLst>
        </p:spPr>
      </p:pic>
      <p:pic>
        <p:nvPicPr>
          <p:cNvPr id="18" name="Picture 11" descr="C:\Users\xnv\Desktop\png\SNS_color.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927331" y="6335096"/>
            <a:ext cx="1922748" cy="320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1110675"/>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sp>
        <p:nvSpPr>
          <p:cNvPr id="10" name="Freeform 5"/>
          <p:cNvSpPr>
            <a:spLocks/>
          </p:cNvSpPr>
          <p:nvPr/>
        </p:nvSpPr>
        <p:spPr bwMode="auto">
          <a:xfrm>
            <a:off x="5679806" y="0"/>
            <a:ext cx="3464194" cy="6861871"/>
          </a:xfrm>
          <a:custGeom>
            <a:avLst/>
            <a:gdLst>
              <a:gd name="T0" fmla="*/ 149 w 1094"/>
              <a:gd name="T1" fmla="*/ 2166 h 2166"/>
              <a:gd name="T2" fmla="*/ 1094 w 1094"/>
              <a:gd name="T3" fmla="*/ 2166 h 2166"/>
              <a:gd name="T4" fmla="*/ 1094 w 1094"/>
              <a:gd name="T5" fmla="*/ 0 h 2166"/>
              <a:gd name="T6" fmla="*/ 0 w 1094"/>
              <a:gd name="T7" fmla="*/ 0 h 2166"/>
              <a:gd name="T8" fmla="*/ 149 w 1094"/>
              <a:gd name="T9" fmla="*/ 2166 h 2166"/>
            </a:gdLst>
            <a:ahLst/>
            <a:cxnLst>
              <a:cxn ang="0">
                <a:pos x="T0" y="T1"/>
              </a:cxn>
              <a:cxn ang="0">
                <a:pos x="T2" y="T3"/>
              </a:cxn>
              <a:cxn ang="0">
                <a:pos x="T4" y="T5"/>
              </a:cxn>
              <a:cxn ang="0">
                <a:pos x="T6" y="T7"/>
              </a:cxn>
              <a:cxn ang="0">
                <a:pos x="T8" y="T9"/>
              </a:cxn>
            </a:cxnLst>
            <a:rect l="0" t="0" r="r" b="b"/>
            <a:pathLst>
              <a:path w="1094" h="2166">
                <a:moveTo>
                  <a:pt x="149" y="2166"/>
                </a:moveTo>
                <a:cubicBezTo>
                  <a:pt x="1094" y="2166"/>
                  <a:pt x="1094" y="2166"/>
                  <a:pt x="1094" y="2166"/>
                </a:cubicBezTo>
                <a:cubicBezTo>
                  <a:pt x="1094" y="0"/>
                  <a:pt x="1094" y="0"/>
                  <a:pt x="1094" y="0"/>
                </a:cubicBezTo>
                <a:cubicBezTo>
                  <a:pt x="0" y="0"/>
                  <a:pt x="0" y="0"/>
                  <a:pt x="0" y="0"/>
                </a:cubicBezTo>
                <a:cubicBezTo>
                  <a:pt x="0" y="0"/>
                  <a:pt x="304" y="816"/>
                  <a:pt x="149" y="2166"/>
                </a:cubicBezTo>
                <a:close/>
              </a:path>
            </a:pathLst>
          </a:custGeom>
          <a:solidFill>
            <a:srgbClr val="027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6"/>
          <p:cNvSpPr>
            <a:spLocks/>
          </p:cNvSpPr>
          <p:nvPr/>
        </p:nvSpPr>
        <p:spPr bwMode="auto">
          <a:xfrm>
            <a:off x="5377263" y="0"/>
            <a:ext cx="1272781" cy="6861871"/>
          </a:xfrm>
          <a:custGeom>
            <a:avLst/>
            <a:gdLst>
              <a:gd name="T0" fmla="*/ 221 w 402"/>
              <a:gd name="T1" fmla="*/ 2166 h 2166"/>
              <a:gd name="T2" fmla="*/ 240 w 402"/>
              <a:gd name="T3" fmla="*/ 2166 h 2166"/>
              <a:gd name="T4" fmla="*/ 90 w 402"/>
              <a:gd name="T5" fmla="*/ 0 h 2166"/>
              <a:gd name="T6" fmla="*/ 0 w 402"/>
              <a:gd name="T7" fmla="*/ 0 h 2166"/>
              <a:gd name="T8" fmla="*/ 221 w 402"/>
              <a:gd name="T9" fmla="*/ 2166 h 2166"/>
            </a:gdLst>
            <a:ahLst/>
            <a:cxnLst>
              <a:cxn ang="0">
                <a:pos x="T0" y="T1"/>
              </a:cxn>
              <a:cxn ang="0">
                <a:pos x="T2" y="T3"/>
              </a:cxn>
              <a:cxn ang="0">
                <a:pos x="T4" y="T5"/>
              </a:cxn>
              <a:cxn ang="0">
                <a:pos x="T6" y="T7"/>
              </a:cxn>
              <a:cxn ang="0">
                <a:pos x="T8" y="T9"/>
              </a:cxn>
            </a:cxnLst>
            <a:rect l="0" t="0" r="r" b="b"/>
            <a:pathLst>
              <a:path w="402" h="2166">
                <a:moveTo>
                  <a:pt x="221" y="2166"/>
                </a:moveTo>
                <a:cubicBezTo>
                  <a:pt x="240" y="2166"/>
                  <a:pt x="240" y="2166"/>
                  <a:pt x="240" y="2166"/>
                </a:cubicBezTo>
                <a:cubicBezTo>
                  <a:pt x="240" y="2166"/>
                  <a:pt x="402" y="989"/>
                  <a:pt x="90" y="0"/>
                </a:cubicBezTo>
                <a:cubicBezTo>
                  <a:pt x="0" y="0"/>
                  <a:pt x="0" y="0"/>
                  <a:pt x="0" y="0"/>
                </a:cubicBezTo>
                <a:cubicBezTo>
                  <a:pt x="0" y="0"/>
                  <a:pt x="347" y="767"/>
                  <a:pt x="221" y="2166"/>
                </a:cubicBezTo>
                <a:close/>
              </a:path>
            </a:pathLst>
          </a:custGeom>
          <a:solidFill>
            <a:srgbClr val="85B7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pic>
        <p:nvPicPr>
          <p:cNvPr id="4" name="Picture 3"/>
          <p:cNvPicPr>
            <a:picLocks noChangeAspect="1"/>
          </p:cNvPicPr>
          <p:nvPr/>
        </p:nvPicPr>
        <p:blipFill rotWithShape="1">
          <a:blip r:embed="rId2" cstate="print">
            <a:duotone>
              <a:prstClr val="black"/>
              <a:schemeClr val="accent2">
                <a:tint val="45000"/>
                <a:satMod val="400000"/>
              </a:schemeClr>
            </a:duotone>
            <a:extLst>
              <a:ext uri="{28A0092B-C50C-407E-A947-70E740481C1C}">
                <a14:useLocalDpi xmlns:a14="http://schemas.microsoft.com/office/drawing/2010/main"/>
              </a:ext>
            </a:extLst>
          </a:blip>
          <a:srcRect l="56338" r="11360" b="9696"/>
          <a:stretch/>
        </p:blipFill>
        <p:spPr>
          <a:xfrm>
            <a:off x="6180667" y="65"/>
            <a:ext cx="2953546" cy="6192917"/>
          </a:xfrm>
          <a:prstGeom prst="rect">
            <a:avLst/>
          </a:prstGeom>
        </p:spPr>
      </p:pic>
      <p:pic>
        <p:nvPicPr>
          <p:cNvPr id="1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15" t="8644" r="32955" b="36016"/>
          <a:stretch/>
        </p:blipFill>
        <p:spPr bwMode="auto">
          <a:xfrm>
            <a:off x="4951543" y="814717"/>
            <a:ext cx="2152274" cy="2152274"/>
          </a:xfrm>
          <a:prstGeom prst="ellipse">
            <a:avLst/>
          </a:prstGeom>
          <a:blipFill>
            <a:blip r:embed="rId4" cstate="print">
              <a:extLst>
                <a:ext uri="{28A0092B-C50C-407E-A947-70E740481C1C}">
                  <a14:useLocalDpi xmlns:a14="http://schemas.microsoft.com/office/drawing/2010/main"/>
                </a:ext>
              </a:extLst>
            </a:blip>
            <a:srcRect/>
            <a:stretch>
              <a:fillRect t="16850"/>
            </a:stretch>
          </a:blipFill>
          <a:ln w="76200">
            <a:solidFill>
              <a:schemeClr val="accent2">
                <a:alpha val="65000"/>
              </a:schemeClr>
            </a:solidFill>
            <a:miter lim="800000"/>
            <a:headEnd/>
            <a:tailEnd/>
          </a:ln>
          <a:effectLst>
            <a:outerShdw blurRad="50800" dist="38100" dir="2700000" algn="tl" rotWithShape="0">
              <a:prstClr val="black">
                <a:alpha val="40000"/>
              </a:prstClr>
            </a:outerShdw>
          </a:effectLst>
          <a:extLst/>
        </p:spPr>
      </p:pic>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l="6040" t="874" r="14863" b="3253"/>
          <a:stretch/>
        </p:blipFill>
        <p:spPr>
          <a:xfrm>
            <a:off x="6650044" y="1402065"/>
            <a:ext cx="1865376" cy="1865376"/>
          </a:xfrm>
          <a:prstGeom prst="ellipse">
            <a:avLst/>
          </a:prstGeom>
          <a:solidFill>
            <a:schemeClr val="tx1"/>
          </a:solidFill>
          <a:ln w="76200">
            <a:solidFill>
              <a:schemeClr val="accent2">
                <a:alpha val="65000"/>
              </a:schemeClr>
            </a:solidFill>
          </a:ln>
          <a:effectLst>
            <a:outerShdw blurRad="50800" dist="38100" dir="2700000" algn="tl" rotWithShape="0">
              <a:prstClr val="black">
                <a:alpha val="40000"/>
              </a:prstClr>
            </a:outerShdw>
          </a:effectLst>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l="6029" r="6029"/>
          <a:stretch/>
        </p:blipFill>
        <p:spPr>
          <a:xfrm>
            <a:off x="5883145" y="2728983"/>
            <a:ext cx="1664208" cy="1664208"/>
          </a:xfrm>
          <a:prstGeom prst="ellipse">
            <a:avLst/>
          </a:prstGeom>
          <a:blipFill>
            <a:blip r:embed="rId7" cstate="print">
              <a:extLst>
                <a:ext uri="{28A0092B-C50C-407E-A947-70E740481C1C}">
                  <a14:useLocalDpi xmlns:a14="http://schemas.microsoft.com/office/drawing/2010/main"/>
                </a:ext>
              </a:extLst>
            </a:blip>
            <a:stretch>
              <a:fillRect/>
            </a:stretch>
          </a:blipFill>
          <a:ln w="76200">
            <a:solidFill>
              <a:schemeClr val="accent2">
                <a:alpha val="65000"/>
              </a:schemeClr>
            </a:solidFill>
          </a:ln>
          <a:effectLst>
            <a:outerShdw blurRad="50800" dist="38100" dir="2700000" algn="tl" rotWithShape="0">
              <a:prstClr val="black">
                <a:alpha val="40000"/>
              </a:prstClr>
            </a:outerShdw>
          </a:effectLst>
        </p:spPr>
      </p:pic>
      <p:pic>
        <p:nvPicPr>
          <p:cNvPr id="20" name="Picture 19"/>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a:ext>
            </a:extLst>
          </a:blip>
          <a:srcRect l="53723" t="46829" r="5491"/>
          <a:stretch/>
        </p:blipFill>
        <p:spPr>
          <a:xfrm rot="5400000" flipH="1">
            <a:off x="-39313" y="38845"/>
            <a:ext cx="3519399" cy="3441027"/>
          </a:xfrm>
          <a:prstGeom prst="rect">
            <a:avLst/>
          </a:prstGeom>
        </p:spPr>
      </p:pic>
      <p:sp>
        <p:nvSpPr>
          <p:cNvPr id="8" name="AutoShape 3"/>
          <p:cNvSpPr>
            <a:spLocks noChangeAspect="1" noChangeArrowheads="1" noTextEdit="1"/>
          </p:cNvSpPr>
          <p:nvPr/>
        </p:nvSpPr>
        <p:spPr bwMode="auto">
          <a:xfrm rot="16200000">
            <a:off x="3800344" y="1503009"/>
            <a:ext cx="6858002" cy="3809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p:ph type="ctrTitle"/>
          </p:nvPr>
        </p:nvSpPr>
        <p:spPr>
          <a:xfrm>
            <a:off x="201168" y="235945"/>
            <a:ext cx="4160172" cy="877163"/>
          </a:xfrm>
        </p:spPr>
        <p:txBody>
          <a:bodyPr/>
          <a:lstStyle>
            <a:lvl1pPr algn="l">
              <a:defRPr sz="300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01168" y="1761403"/>
            <a:ext cx="3255297" cy="757130"/>
          </a:xfrm>
        </p:spPr>
        <p:txBody>
          <a:bodyPr/>
          <a:lstStyle>
            <a:lvl1pPr marL="0" indent="0" algn="l">
              <a:buNone/>
              <a:defRPr sz="240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9" name="TextBox 18"/>
          <p:cNvSpPr txBox="1"/>
          <p:nvPr/>
        </p:nvSpPr>
        <p:spPr>
          <a:xfrm>
            <a:off x="211134" y="6313043"/>
            <a:ext cx="2114681" cy="400110"/>
          </a:xfrm>
          <a:prstGeom prst="rect">
            <a:avLst/>
          </a:prstGeom>
          <a:noFill/>
        </p:spPr>
        <p:txBody>
          <a:bodyPr wrap="none" rtlCol="0">
            <a:spAutoFit/>
          </a:bodyPr>
          <a:lstStyle/>
          <a:p>
            <a:r>
              <a:rPr lang="en-US" sz="1000" b="0" dirty="0">
                <a:solidFill>
                  <a:schemeClr val="tx2"/>
                </a:solidFill>
              </a:rPr>
              <a:t>ORNL is managed by UT-Battelle </a:t>
            </a:r>
            <a:br>
              <a:rPr lang="en-US" sz="1000" b="0" dirty="0">
                <a:solidFill>
                  <a:schemeClr val="tx2"/>
                </a:solidFill>
              </a:rPr>
            </a:br>
            <a:r>
              <a:rPr lang="en-US" sz="1000" b="0" dirty="0">
                <a:solidFill>
                  <a:schemeClr val="tx2"/>
                </a:solidFill>
              </a:rPr>
              <a:t>for the US Department of Energy</a:t>
            </a:r>
          </a:p>
        </p:txBody>
      </p:sp>
      <p:pic>
        <p:nvPicPr>
          <p:cNvPr id="14" name="Picture 13" descr="HFIR_SNS-white.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324600" y="6324600"/>
            <a:ext cx="2609193" cy="336588"/>
          </a:xfrm>
          <a:prstGeom prst="rect">
            <a:avLst/>
          </a:prstGeom>
        </p:spPr>
      </p:pic>
    </p:spTree>
    <p:extLst>
      <p:ext uri="{BB962C8B-B14F-4D97-AF65-F5344CB8AC3E}">
        <p14:creationId xmlns:p14="http://schemas.microsoft.com/office/powerpoint/2010/main" val="3712519983"/>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9433" y="236982"/>
            <a:ext cx="8636290" cy="484748"/>
          </a:xfrm>
        </p:spPr>
        <p:txBody>
          <a:bodyPr/>
          <a:lstStyle>
            <a:lvl1pPr>
              <a:defRPr sz="3000"/>
            </a:lvl1pPr>
          </a:lstStyle>
          <a:p>
            <a:r>
              <a:rPr lang="en-US" dirty="0"/>
              <a:t>Click to edit Master title style</a:t>
            </a:r>
          </a:p>
        </p:txBody>
      </p:sp>
      <p:sp>
        <p:nvSpPr>
          <p:cNvPr id="3" name="Content Placeholder 2"/>
          <p:cNvSpPr>
            <a:spLocks noGrp="1"/>
          </p:cNvSpPr>
          <p:nvPr>
            <p:ph idx="1"/>
          </p:nvPr>
        </p:nvSpPr>
        <p:spPr>
          <a:xfrm>
            <a:off x="201168" y="1508760"/>
            <a:ext cx="8642640" cy="4195415"/>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marL="1482725" indent="-222250">
              <a:buFont typeface="Arial" panose="020B0604020202020204" pitchFamily="34" charset="0"/>
              <a:buChar char="•"/>
              <a:defRPr sz="1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092206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01168" y="236982"/>
            <a:ext cx="8628678" cy="484748"/>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204415" y="1402417"/>
            <a:ext cx="4192528" cy="821190"/>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04415" y="2227999"/>
            <a:ext cx="4192528" cy="3674610"/>
          </a:xfrm>
        </p:spPr>
        <p:txBody>
          <a:bodyPr/>
          <a:lstStyle>
            <a:lvl1pPr>
              <a:defRPr sz="2400"/>
            </a:lvl1pPr>
            <a:lvl2pPr>
              <a:defRPr sz="2000"/>
            </a:lvl2pPr>
            <a:lvl3pPr>
              <a:defRPr sz="1800"/>
            </a:lvl3pPr>
            <a:lvl4pPr>
              <a:defRPr sz="1600"/>
            </a:lvl4pPr>
            <a:lvl5pPr marL="1482725" indent="-222250">
              <a:buFont typeface="Arial" panose="020B0604020202020204" pitchFamily="34" charset="0"/>
              <a:buChar cha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3492" y="1402417"/>
            <a:ext cx="4194175" cy="821190"/>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53492" y="2227999"/>
            <a:ext cx="4194175" cy="3674610"/>
          </a:xfrm>
        </p:spPr>
        <p:txBody>
          <a:bodyPr/>
          <a:lstStyle>
            <a:lvl1pPr>
              <a:defRPr sz="2400"/>
            </a:lvl1pPr>
            <a:lvl2pPr>
              <a:defRPr sz="2000"/>
            </a:lvl2pPr>
            <a:lvl3pPr>
              <a:defRPr sz="1800"/>
            </a:lvl3pPr>
            <a:lvl4pPr>
              <a:defRPr sz="1600"/>
            </a:lvl4pPr>
            <a:lvl5pPr marL="1482725" indent="-222250">
              <a:defRPr lang="en-US" sz="18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74864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duotone>
              <a:prstClr val="black"/>
              <a:schemeClr val="accent2">
                <a:tint val="45000"/>
                <a:satMod val="400000"/>
              </a:schemeClr>
            </a:duotone>
            <a:extLst>
              <a:ext uri="{28A0092B-C50C-407E-A947-70E740481C1C}">
                <a14:useLocalDpi xmlns:a14="http://schemas.microsoft.com/office/drawing/2010/main"/>
              </a:ext>
            </a:extLst>
          </a:blip>
          <a:srcRect l="53723" t="46829" r="5491"/>
          <a:stretch/>
        </p:blipFill>
        <p:spPr>
          <a:xfrm rot="5400000" flipH="1">
            <a:off x="-39313" y="38845"/>
            <a:ext cx="3519399" cy="3441027"/>
          </a:xfrm>
          <a:prstGeom prst="rect">
            <a:avLst/>
          </a:prstGeom>
        </p:spPr>
      </p:pic>
      <p:sp>
        <p:nvSpPr>
          <p:cNvPr id="7" name="Freeform 13"/>
          <p:cNvSpPr>
            <a:spLocks/>
          </p:cNvSpPr>
          <p:nvPr userDrawn="1"/>
        </p:nvSpPr>
        <p:spPr bwMode="auto">
          <a:xfrm>
            <a:off x="5377263" y="0"/>
            <a:ext cx="1236663" cy="6858000"/>
          </a:xfrm>
          <a:custGeom>
            <a:avLst/>
            <a:gdLst>
              <a:gd name="T0" fmla="*/ 221 w 402"/>
              <a:gd name="T1" fmla="*/ 2166 h 2166"/>
              <a:gd name="T2" fmla="*/ 240 w 402"/>
              <a:gd name="T3" fmla="*/ 2166 h 2166"/>
              <a:gd name="T4" fmla="*/ 90 w 402"/>
              <a:gd name="T5" fmla="*/ 0 h 2166"/>
              <a:gd name="T6" fmla="*/ 0 w 402"/>
              <a:gd name="T7" fmla="*/ 0 h 2166"/>
              <a:gd name="T8" fmla="*/ 221 w 402"/>
              <a:gd name="T9" fmla="*/ 2166 h 2166"/>
            </a:gdLst>
            <a:ahLst/>
            <a:cxnLst>
              <a:cxn ang="0">
                <a:pos x="T0" y="T1"/>
              </a:cxn>
              <a:cxn ang="0">
                <a:pos x="T2" y="T3"/>
              </a:cxn>
              <a:cxn ang="0">
                <a:pos x="T4" y="T5"/>
              </a:cxn>
              <a:cxn ang="0">
                <a:pos x="T6" y="T7"/>
              </a:cxn>
              <a:cxn ang="0">
                <a:pos x="T8" y="T9"/>
              </a:cxn>
            </a:cxnLst>
            <a:rect l="0" t="0" r="r" b="b"/>
            <a:pathLst>
              <a:path w="402" h="2166">
                <a:moveTo>
                  <a:pt x="221" y="2166"/>
                </a:moveTo>
                <a:cubicBezTo>
                  <a:pt x="240" y="2166"/>
                  <a:pt x="240" y="2166"/>
                  <a:pt x="240" y="2166"/>
                </a:cubicBezTo>
                <a:cubicBezTo>
                  <a:pt x="240" y="2166"/>
                  <a:pt x="402" y="989"/>
                  <a:pt x="90" y="0"/>
                </a:cubicBezTo>
                <a:cubicBezTo>
                  <a:pt x="0" y="0"/>
                  <a:pt x="0" y="0"/>
                  <a:pt x="0" y="0"/>
                </a:cubicBezTo>
                <a:cubicBezTo>
                  <a:pt x="0" y="0"/>
                  <a:pt x="346" y="767"/>
                  <a:pt x="221" y="2166"/>
                </a:cubicBezTo>
                <a:close/>
              </a:path>
            </a:pathLst>
          </a:custGeom>
          <a:solidFill>
            <a:schemeClr val="accent2"/>
          </a:solidFill>
          <a:ln>
            <a:noFill/>
          </a:ln>
          <a:effectLst>
            <a:outerShdw dist="25400" algn="l" rotWithShape="0">
              <a:schemeClr val="tx2"/>
            </a:outerShdw>
          </a:effectLst>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201168" y="237744"/>
            <a:ext cx="3911890" cy="877163"/>
          </a:xfrm>
        </p:spPr>
        <p:txBody>
          <a:bodyPr/>
          <a:lstStyle>
            <a:lvl1pPr>
              <a:defRPr sz="3000"/>
            </a:lvl1pPr>
          </a:lstStyle>
          <a:p>
            <a:r>
              <a:rPr lang="en-US" dirty="0"/>
              <a:t>Click to edit Master title style</a:t>
            </a:r>
          </a:p>
        </p:txBody>
      </p:sp>
      <p:pic>
        <p:nvPicPr>
          <p:cNvPr id="11" name="Picture 10"/>
          <p:cNvPicPr>
            <a:picLocks noChangeAspect="1"/>
          </p:cNvPicPr>
          <p:nvPr userDrawn="1"/>
        </p:nvPicPr>
        <p:blipFill rotWithShape="1">
          <a:blip r:embed="rId3" cstate="print">
            <a:extLst>
              <a:ext uri="{28A0092B-C50C-407E-A947-70E740481C1C}">
                <a14:useLocalDpi xmlns:a14="http://schemas.microsoft.com/office/drawing/2010/main"/>
              </a:ext>
            </a:extLst>
          </a:blip>
          <a:srcRect l="53628" r="14333" b="9696"/>
          <a:stretch/>
        </p:blipFill>
        <p:spPr>
          <a:xfrm>
            <a:off x="6214534" y="65"/>
            <a:ext cx="2929466" cy="6192917"/>
          </a:xfrm>
          <a:prstGeom prst="rect">
            <a:avLst/>
          </a:prstGeom>
        </p:spPr>
      </p:pic>
      <p:pic>
        <p:nvPicPr>
          <p:cNvPr id="18" name="Picture 11" descr="C:\Users\xnv\Desktop\png\SNS_color.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927331" y="6335096"/>
            <a:ext cx="1922748" cy="320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2109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83860" y="244004"/>
            <a:ext cx="8628678" cy="484748"/>
          </a:xfrm>
        </p:spPr>
        <p:txBody>
          <a:bodyPr/>
          <a:lstStyle/>
          <a:p>
            <a:r>
              <a:rPr lang="en-US" dirty="0"/>
              <a:t>Click to edit Master title style</a:t>
            </a:r>
          </a:p>
        </p:txBody>
      </p:sp>
    </p:spTree>
    <p:extLst>
      <p:ext uri="{BB962C8B-B14F-4D97-AF65-F5344CB8AC3E}">
        <p14:creationId xmlns:p14="http://schemas.microsoft.com/office/powerpoint/2010/main" val="21988677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33367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a:ext>
            </a:extLst>
          </a:blip>
          <a:srcRect l="53723" t="46829" r="5491"/>
          <a:stretch/>
        </p:blipFill>
        <p:spPr>
          <a:xfrm rot="5400000" flipH="1">
            <a:off x="-39313" y="38845"/>
            <a:ext cx="3519399" cy="3441027"/>
          </a:xfrm>
          <a:prstGeom prst="rect">
            <a:avLst/>
          </a:prstGeom>
        </p:spPr>
      </p:pic>
      <p:pic>
        <p:nvPicPr>
          <p:cNvPr id="10" name="Picture 9"/>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294972" y="-355534"/>
            <a:ext cx="9618043" cy="7213533"/>
          </a:xfrm>
          <a:prstGeom prst="rect">
            <a:avLst/>
          </a:prstGeom>
        </p:spPr>
      </p:pic>
      <p:pic>
        <p:nvPicPr>
          <p:cNvPr id="1035" name="Picture 11" descr="C:\Users\xnv\Desktop\png\SNS_color.png"/>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6927331" y="6335096"/>
            <a:ext cx="1922748" cy="320040"/>
          </a:xfrm>
          <a:prstGeom prst="rect">
            <a:avLst/>
          </a:prstGeom>
          <a:noFill/>
          <a:extLst>
            <a:ext uri="{909E8E84-426E-40DD-AFC4-6F175D3DCCD1}">
              <a14:hiddenFill xmlns:a14="http://schemas.microsoft.com/office/drawing/2010/main">
                <a:solidFill>
                  <a:srgbClr val="FFFFFF"/>
                </a:solidFill>
              </a14:hiddenFill>
            </a:ext>
          </a:extLst>
        </p:spPr>
      </p:pic>
      <p:sp>
        <p:nvSpPr>
          <p:cNvPr id="1026" name="Title Placeholder 1"/>
          <p:cNvSpPr>
            <a:spLocks noGrp="1"/>
          </p:cNvSpPr>
          <p:nvPr>
            <p:ph type="title"/>
          </p:nvPr>
        </p:nvSpPr>
        <p:spPr bwMode="auto">
          <a:xfrm>
            <a:off x="201168" y="237744"/>
            <a:ext cx="8628678" cy="4847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a:t>Click to edit Master title style</a:t>
            </a:r>
          </a:p>
        </p:txBody>
      </p:sp>
      <p:sp>
        <p:nvSpPr>
          <p:cNvPr id="1027" name="Text Placeholder 2"/>
          <p:cNvSpPr>
            <a:spLocks noGrp="1"/>
          </p:cNvSpPr>
          <p:nvPr>
            <p:ph type="body" idx="1"/>
          </p:nvPr>
        </p:nvSpPr>
        <p:spPr bwMode="auto">
          <a:xfrm>
            <a:off x="201168" y="1508760"/>
            <a:ext cx="8642640"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sp>
        <p:nvSpPr>
          <p:cNvPr id="8" name="Rectangle 6"/>
          <p:cNvSpPr>
            <a:spLocks noChangeArrowheads="1"/>
          </p:cNvSpPr>
          <p:nvPr/>
        </p:nvSpPr>
        <p:spPr bwMode="auto">
          <a:xfrm flipH="1">
            <a:off x="22695" y="6513051"/>
            <a:ext cx="210301" cy="152400"/>
          </a:xfrm>
          <a:prstGeom prst="rect">
            <a:avLst/>
          </a:prstGeom>
          <a:noFill/>
          <a:ln w="9525">
            <a:noFill/>
            <a:miter lim="800000"/>
            <a:headEnd/>
            <a:tailEnd/>
          </a:ln>
          <a:effectLst/>
        </p:spPr>
        <p:txBody>
          <a:bodyPr lIns="0" tIns="0" rIns="0" bIns="0"/>
          <a:lstStyle/>
          <a:p>
            <a:pPr algn="r" defTabSz="173038">
              <a:lnSpc>
                <a:spcPct val="90000"/>
              </a:lnSpc>
              <a:tabLst>
                <a:tab pos="230188" algn="l"/>
              </a:tabLst>
              <a:defRPr/>
            </a:pPr>
            <a:fld id="{040BB257-551A-4736-B50F-DCF1BA034C06}" type="slidenum">
              <a:rPr lang="en-US" sz="1000" smtClean="0">
                <a:solidFill>
                  <a:schemeClr val="bg1">
                    <a:lumMod val="75000"/>
                  </a:schemeClr>
                </a:solidFill>
                <a:latin typeface="Arial" pitchFamily="34" charset="0"/>
                <a:cs typeface="Arial" pitchFamily="34" charset="0"/>
              </a:rPr>
              <a:pPr algn="r" defTabSz="173038">
                <a:lnSpc>
                  <a:spcPct val="90000"/>
                </a:lnSpc>
                <a:tabLst>
                  <a:tab pos="230188" algn="l"/>
                </a:tabLst>
                <a:defRPr/>
              </a:pPr>
              <a:t>‹#›</a:t>
            </a:fld>
            <a:endParaRPr lang="en-US" sz="1000" dirty="0">
              <a:solidFill>
                <a:schemeClr val="bg1">
                  <a:lumMod val="75000"/>
                </a:schemeClr>
              </a:solidFill>
              <a:latin typeface="Arial" pitchFamily="34" charset="0"/>
              <a:cs typeface="Arial" pitchFamily="34" charset="0"/>
            </a:endParaRPr>
          </a:p>
        </p:txBody>
      </p:sp>
      <p:sp>
        <p:nvSpPr>
          <p:cNvPr id="14" name="Rectangle 256"/>
          <p:cNvSpPr txBox="1">
            <a:spLocks noChangeArrowheads="1"/>
          </p:cNvSpPr>
          <p:nvPr/>
        </p:nvSpPr>
        <p:spPr>
          <a:xfrm>
            <a:off x="216123" y="6477000"/>
            <a:ext cx="2895600" cy="182562"/>
          </a:xfrm>
          <a:prstGeom prst="rect">
            <a:avLst/>
          </a:prstGeom>
          <a:ln/>
        </p:spPr>
        <p:txBody>
          <a:bodyPr anchor="ctr"/>
          <a:lstStyle/>
          <a:p>
            <a:pPr algn="l"/>
            <a:r>
              <a:rPr lang="en-US" sz="1000" b="0" dirty="0">
                <a:solidFill>
                  <a:srgbClr val="BFBFBF"/>
                </a:solidFill>
                <a:latin typeface="Arial" pitchFamily="34" charset="0"/>
                <a:cs typeface="Arial" pitchFamily="34" charset="0"/>
              </a:rPr>
              <a:t>SNS Accelerator Advisory</a:t>
            </a:r>
            <a:r>
              <a:rPr lang="en-US" sz="1000" b="0" baseline="0" dirty="0">
                <a:solidFill>
                  <a:srgbClr val="BFBFBF"/>
                </a:solidFill>
                <a:latin typeface="Arial" pitchFamily="34" charset="0"/>
                <a:cs typeface="Arial" pitchFamily="34" charset="0"/>
              </a:rPr>
              <a:t> Committee Meeting March 8-10, 2017</a:t>
            </a:r>
            <a:endParaRPr lang="en-US" sz="1000" b="0" dirty="0">
              <a:solidFill>
                <a:srgbClr val="BFBFBF"/>
              </a:solidFill>
              <a:latin typeface="Arial" pitchFamily="34" charset="0"/>
              <a:cs typeface="Arial" pitchFamily="34" charset="0"/>
            </a:endParaRPr>
          </a:p>
        </p:txBody>
      </p:sp>
      <p:sp>
        <p:nvSpPr>
          <p:cNvPr id="43" name="Rectangle 14"/>
          <p:cNvSpPr>
            <a:spLocks noChangeArrowheads="1"/>
          </p:cNvSpPr>
          <p:nvPr userDrawn="1"/>
        </p:nvSpPr>
        <p:spPr bwMode="auto">
          <a:xfrm>
            <a:off x="-569913" y="-2814638"/>
            <a:ext cx="25400" cy="1588"/>
          </a:xfrm>
          <a:prstGeom prst="rect">
            <a:avLst/>
          </a:prstGeom>
          <a:solidFill>
            <a:srgbClr val="85B7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081848127"/>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37" r:id="rId3"/>
    <p:sldLayoutId id="2147483939" r:id="rId4"/>
    <p:sldLayoutId id="2147483940" r:id="rId5"/>
    <p:sldLayoutId id="2147483941" r:id="rId6"/>
    <p:sldLayoutId id="2147483942" r:id="rId7"/>
  </p:sldLayoutIdLst>
  <p:hf hdr="0" ftr="0" dt="0"/>
  <p:txStyles>
    <p:titleStyle>
      <a:lvl1pPr algn="l" rtl="0" eaLnBrk="1" fontAlgn="base" hangingPunct="1">
        <a:lnSpc>
          <a:spcPct val="85000"/>
        </a:lnSpc>
        <a:spcBef>
          <a:spcPct val="0"/>
        </a:spcBef>
        <a:spcAft>
          <a:spcPct val="0"/>
        </a:spcAft>
        <a:defRPr sz="3000" b="1" kern="1200">
          <a:solidFill>
            <a:schemeClr val="tx2"/>
          </a:solidFill>
          <a:latin typeface="+mn-lt"/>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mn-lt"/>
          <a:ea typeface="+mn-ea"/>
          <a:cs typeface="+mn-cs"/>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mn-lt"/>
          <a:ea typeface="+mn-ea"/>
          <a:cs typeface="+mn-cs"/>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mn-lt"/>
          <a:ea typeface="+mn-ea"/>
          <a:cs typeface="+mn-cs"/>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mn-lt"/>
          <a:ea typeface="+mn-ea"/>
          <a:cs typeface="+mn-cs"/>
        </a:defRPr>
      </a:lvl4pPr>
      <a:lvl5pPr marL="1482725" indent="-222250" algn="l" rtl="0" eaLnBrk="1" fontAlgn="base" hangingPunct="1">
        <a:lnSpc>
          <a:spcPct val="90000"/>
        </a:lnSpc>
        <a:spcBef>
          <a:spcPts val="600"/>
        </a:spcBef>
        <a:spcAft>
          <a:spcPct val="0"/>
        </a:spcAft>
        <a:buClr>
          <a:schemeClr val="tx2"/>
        </a:buClr>
        <a:buFont typeface="Arial"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jpeg"/><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jpeg"/><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7.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2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png"/><Relationship Id="rId5" Type="http://schemas.openxmlformats.org/officeDocument/2006/relationships/slideLayout" Target="../slideLayouts/slideLayout3.xml"/><Relationship Id="rId4" Type="http://schemas.openxmlformats.org/officeDocument/2006/relationships/video" Target="../media/media2.mp4"/></Relationships>
</file>

<file path=ppt/slides/_rels/slide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01167" y="235945"/>
            <a:ext cx="5314353" cy="1269578"/>
          </a:xfrm>
        </p:spPr>
        <p:txBody>
          <a:bodyPr/>
          <a:lstStyle/>
          <a:p>
            <a:r>
              <a:rPr lang="en-US" dirty="0"/>
              <a:t>Mercury Target Engineering </a:t>
            </a:r>
            <a:br>
              <a:rPr lang="en-US" dirty="0"/>
            </a:br>
            <a:r>
              <a:rPr lang="en-US" dirty="0"/>
              <a:t>Design and Analysis</a:t>
            </a:r>
          </a:p>
        </p:txBody>
      </p:sp>
      <p:sp>
        <p:nvSpPr>
          <p:cNvPr id="5" name="Subtitle 4"/>
          <p:cNvSpPr>
            <a:spLocks noGrp="1"/>
          </p:cNvSpPr>
          <p:nvPr>
            <p:ph type="subTitle" idx="1"/>
          </p:nvPr>
        </p:nvSpPr>
        <p:spPr/>
        <p:txBody>
          <a:bodyPr/>
          <a:lstStyle/>
          <a:p>
            <a:r>
              <a:rPr lang="en-US" sz="1800" dirty="0"/>
              <a:t>Presented to the</a:t>
            </a:r>
            <a:br>
              <a:rPr lang="en-US" dirty="0"/>
            </a:br>
            <a:r>
              <a:rPr lang="en-US" b="1" dirty="0"/>
              <a:t>SNS Accelerator Advisory Committee</a:t>
            </a:r>
          </a:p>
          <a:p>
            <a:endParaRPr lang="en-US" b="1" dirty="0"/>
          </a:p>
          <a:p>
            <a:endParaRPr lang="en-US" dirty="0"/>
          </a:p>
        </p:txBody>
      </p:sp>
      <p:sp>
        <p:nvSpPr>
          <p:cNvPr id="6" name="Subtitle 4"/>
          <p:cNvSpPr txBox="1">
            <a:spLocks/>
          </p:cNvSpPr>
          <p:nvPr/>
        </p:nvSpPr>
        <p:spPr bwMode="auto">
          <a:xfrm>
            <a:off x="221592" y="3459799"/>
            <a:ext cx="3255297" cy="75713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0" algn="l" rtl="0" eaLnBrk="1" fontAlgn="base" hangingPunct="1">
              <a:lnSpc>
                <a:spcPct val="90000"/>
              </a:lnSpc>
              <a:spcBef>
                <a:spcPts val="1400"/>
              </a:spcBef>
              <a:spcAft>
                <a:spcPct val="0"/>
              </a:spcAft>
              <a:buClr>
                <a:schemeClr val="tx2"/>
              </a:buClr>
              <a:buFont typeface="Arial"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rtl="0" eaLnBrk="1" fontAlgn="base" hangingPunct="1">
              <a:lnSpc>
                <a:spcPct val="90000"/>
              </a:lnSpc>
              <a:spcBef>
                <a:spcPts val="800"/>
              </a:spcBef>
              <a:spcAft>
                <a:spcPct val="0"/>
              </a:spcAft>
              <a:buClr>
                <a:schemeClr val="tx2"/>
              </a:buClr>
              <a:buFont typeface="Arial" charset="0"/>
              <a:buNone/>
              <a:defRPr sz="2400" kern="1200">
                <a:solidFill>
                  <a:schemeClr val="tx1">
                    <a:tint val="75000"/>
                  </a:schemeClr>
                </a:solidFill>
                <a:latin typeface="+mn-lt"/>
                <a:ea typeface="+mn-ea"/>
                <a:cs typeface="+mn-cs"/>
              </a:defRPr>
            </a:lvl2pPr>
            <a:lvl3pPr marL="914400" indent="0" algn="ctr" rtl="0" eaLnBrk="1" fontAlgn="base" hangingPunct="1">
              <a:lnSpc>
                <a:spcPct val="90000"/>
              </a:lnSpc>
              <a:spcBef>
                <a:spcPts val="800"/>
              </a:spcBef>
              <a:spcAft>
                <a:spcPct val="0"/>
              </a:spcAft>
              <a:buClr>
                <a:schemeClr val="tx2"/>
              </a:buClr>
              <a:buFont typeface="Arial" charset="0"/>
              <a:buNone/>
              <a:defRPr sz="2000" kern="1200">
                <a:solidFill>
                  <a:schemeClr val="tx1">
                    <a:tint val="75000"/>
                  </a:schemeClr>
                </a:solidFill>
                <a:latin typeface="+mn-lt"/>
                <a:ea typeface="+mn-ea"/>
                <a:cs typeface="+mn-cs"/>
              </a:defRPr>
            </a:lvl3pPr>
            <a:lvl4pPr marL="1371600" indent="0" algn="ctr" rtl="0" eaLnBrk="1" fontAlgn="base" hangingPunct="1">
              <a:lnSpc>
                <a:spcPct val="90000"/>
              </a:lnSpc>
              <a:spcBef>
                <a:spcPts val="800"/>
              </a:spcBef>
              <a:spcAft>
                <a:spcPct val="0"/>
              </a:spcAft>
              <a:buClr>
                <a:schemeClr val="tx2"/>
              </a:buClr>
              <a:buFont typeface="Arial" charset="0"/>
              <a:buNone/>
              <a:defRPr kern="1200">
                <a:solidFill>
                  <a:schemeClr val="tx1">
                    <a:tint val="75000"/>
                  </a:schemeClr>
                </a:solidFill>
                <a:latin typeface="+mn-lt"/>
                <a:ea typeface="+mn-ea"/>
                <a:cs typeface="+mn-cs"/>
              </a:defRPr>
            </a:lvl4pPr>
            <a:lvl5pPr marL="1828800" indent="0" algn="ctr" rtl="0" eaLnBrk="1" fontAlgn="base" hangingPunct="1">
              <a:lnSpc>
                <a:spcPct val="90000"/>
              </a:lnSpc>
              <a:spcBef>
                <a:spcPts val="600"/>
              </a:spcBef>
              <a:spcAft>
                <a:spcPct val="0"/>
              </a:spcAft>
              <a:buClr>
                <a:schemeClr val="tx2"/>
              </a:buClr>
              <a:buFont typeface="Arial" charset="0"/>
              <a:buNone/>
              <a:defRPr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r>
              <a:rPr lang="en-US" b="1" dirty="0"/>
              <a:t>Drew Winder</a:t>
            </a:r>
          </a:p>
          <a:p>
            <a:pPr>
              <a:spcBef>
                <a:spcPts val="0"/>
              </a:spcBef>
            </a:pPr>
            <a:r>
              <a:rPr lang="en-US" sz="1800" dirty="0"/>
              <a:t>Team Lead, </a:t>
            </a:r>
            <a:br>
              <a:rPr lang="en-US" sz="1800" dirty="0"/>
            </a:br>
            <a:r>
              <a:rPr lang="en-US" sz="1800" dirty="0"/>
              <a:t>Mercury Target Engineering</a:t>
            </a:r>
            <a:endParaRPr lang="en-US" dirty="0"/>
          </a:p>
        </p:txBody>
      </p:sp>
      <p:sp>
        <p:nvSpPr>
          <p:cNvPr id="7" name="Subtitle 4"/>
          <p:cNvSpPr txBox="1">
            <a:spLocks/>
          </p:cNvSpPr>
          <p:nvPr/>
        </p:nvSpPr>
        <p:spPr bwMode="auto">
          <a:xfrm>
            <a:off x="238372" y="4536026"/>
            <a:ext cx="3255297" cy="75713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0" algn="l" rtl="0" eaLnBrk="1" fontAlgn="base" hangingPunct="1">
              <a:lnSpc>
                <a:spcPct val="90000"/>
              </a:lnSpc>
              <a:spcBef>
                <a:spcPts val="1400"/>
              </a:spcBef>
              <a:spcAft>
                <a:spcPct val="0"/>
              </a:spcAft>
              <a:buClr>
                <a:schemeClr val="tx2"/>
              </a:buClr>
              <a:buFont typeface="Arial"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rtl="0" eaLnBrk="1" fontAlgn="base" hangingPunct="1">
              <a:lnSpc>
                <a:spcPct val="90000"/>
              </a:lnSpc>
              <a:spcBef>
                <a:spcPts val="800"/>
              </a:spcBef>
              <a:spcAft>
                <a:spcPct val="0"/>
              </a:spcAft>
              <a:buClr>
                <a:schemeClr val="tx2"/>
              </a:buClr>
              <a:buFont typeface="Arial" charset="0"/>
              <a:buNone/>
              <a:defRPr sz="2400" kern="1200">
                <a:solidFill>
                  <a:schemeClr val="tx1">
                    <a:tint val="75000"/>
                  </a:schemeClr>
                </a:solidFill>
                <a:latin typeface="+mn-lt"/>
                <a:ea typeface="+mn-ea"/>
                <a:cs typeface="+mn-cs"/>
              </a:defRPr>
            </a:lvl2pPr>
            <a:lvl3pPr marL="914400" indent="0" algn="ctr" rtl="0" eaLnBrk="1" fontAlgn="base" hangingPunct="1">
              <a:lnSpc>
                <a:spcPct val="90000"/>
              </a:lnSpc>
              <a:spcBef>
                <a:spcPts val="800"/>
              </a:spcBef>
              <a:spcAft>
                <a:spcPct val="0"/>
              </a:spcAft>
              <a:buClr>
                <a:schemeClr val="tx2"/>
              </a:buClr>
              <a:buFont typeface="Arial" charset="0"/>
              <a:buNone/>
              <a:defRPr sz="2000" kern="1200">
                <a:solidFill>
                  <a:schemeClr val="tx1">
                    <a:tint val="75000"/>
                  </a:schemeClr>
                </a:solidFill>
                <a:latin typeface="+mn-lt"/>
                <a:ea typeface="+mn-ea"/>
                <a:cs typeface="+mn-cs"/>
              </a:defRPr>
            </a:lvl3pPr>
            <a:lvl4pPr marL="1371600" indent="0" algn="ctr" rtl="0" eaLnBrk="1" fontAlgn="base" hangingPunct="1">
              <a:lnSpc>
                <a:spcPct val="90000"/>
              </a:lnSpc>
              <a:spcBef>
                <a:spcPts val="800"/>
              </a:spcBef>
              <a:spcAft>
                <a:spcPct val="0"/>
              </a:spcAft>
              <a:buClr>
                <a:schemeClr val="tx2"/>
              </a:buClr>
              <a:buFont typeface="Arial" charset="0"/>
              <a:buNone/>
              <a:defRPr kern="1200">
                <a:solidFill>
                  <a:schemeClr val="tx1">
                    <a:tint val="75000"/>
                  </a:schemeClr>
                </a:solidFill>
                <a:latin typeface="+mn-lt"/>
                <a:ea typeface="+mn-ea"/>
                <a:cs typeface="+mn-cs"/>
              </a:defRPr>
            </a:lvl4pPr>
            <a:lvl5pPr marL="1828800" indent="0" algn="ctr" rtl="0" eaLnBrk="1" fontAlgn="base" hangingPunct="1">
              <a:lnSpc>
                <a:spcPct val="90000"/>
              </a:lnSpc>
              <a:spcBef>
                <a:spcPts val="600"/>
              </a:spcBef>
              <a:spcAft>
                <a:spcPct val="0"/>
              </a:spcAft>
              <a:buClr>
                <a:schemeClr val="tx2"/>
              </a:buClr>
              <a:buFont typeface="Arial" charset="0"/>
              <a:buNone/>
              <a:defRPr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r>
              <a:rPr lang="en-US" sz="1800" dirty="0"/>
              <a:t>March 9, 2017</a:t>
            </a:r>
            <a:endParaRPr lang="en-US" dirty="0"/>
          </a:p>
        </p:txBody>
      </p:sp>
    </p:spTree>
    <p:extLst>
      <p:ext uri="{BB962C8B-B14F-4D97-AF65-F5344CB8AC3E}">
        <p14:creationId xmlns:p14="http://schemas.microsoft.com/office/powerpoint/2010/main" val="18322197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 of the past year</a:t>
            </a:r>
          </a:p>
        </p:txBody>
      </p:sp>
      <p:sp>
        <p:nvSpPr>
          <p:cNvPr id="3" name="Content Placeholder 2"/>
          <p:cNvSpPr>
            <a:spLocks noGrp="1"/>
          </p:cNvSpPr>
          <p:nvPr>
            <p:ph idx="1"/>
          </p:nvPr>
        </p:nvSpPr>
        <p:spPr/>
        <p:txBody>
          <a:bodyPr/>
          <a:lstStyle/>
          <a:p>
            <a:r>
              <a:rPr lang="en-US" dirty="0"/>
              <a:t>In March, target T13 developed a leak in its nose at the same location as seen on T12</a:t>
            </a:r>
          </a:p>
          <a:p>
            <a:endParaRPr lang="en-US" dirty="0"/>
          </a:p>
          <a:p>
            <a:endParaRPr lang="en-US" dirty="0"/>
          </a:p>
          <a:p>
            <a:endParaRPr lang="en-US" dirty="0"/>
          </a:p>
          <a:p>
            <a:endParaRPr lang="en-US" dirty="0"/>
          </a:p>
          <a:p>
            <a:endParaRPr lang="en-US" dirty="0"/>
          </a:p>
          <a:p>
            <a:endParaRPr lang="en-US" dirty="0"/>
          </a:p>
          <a:p>
            <a:r>
              <a:rPr lang="en-US" dirty="0"/>
              <a:t>T14, a newer original type target, was installed</a:t>
            </a:r>
          </a:p>
          <a:p>
            <a:pPr lvl="1"/>
            <a:r>
              <a:rPr lang="en-US" dirty="0"/>
              <a:t>Provided us with our second opportunity to measure strains on the target</a:t>
            </a:r>
          </a:p>
          <a:p>
            <a:pPr lvl="1"/>
            <a:endParaRPr lang="en-US" dirty="0"/>
          </a:p>
          <a:p>
            <a:endParaRPr lang="en-US" dirty="0"/>
          </a:p>
          <a:p>
            <a:pPr lvl="1"/>
            <a:endParaRPr lang="en-US" dirty="0"/>
          </a:p>
          <a:p>
            <a:pPr lvl="1"/>
            <a:endParaRPr lang="en-US" dirty="0"/>
          </a:p>
        </p:txBody>
      </p:sp>
      <p:graphicFrame>
        <p:nvGraphicFramePr>
          <p:cNvPr id="4" name="Table 3"/>
          <p:cNvGraphicFramePr>
            <a:graphicFrameLocks noGrp="1"/>
          </p:cNvGraphicFramePr>
          <p:nvPr/>
        </p:nvGraphicFramePr>
        <p:xfrm>
          <a:off x="199432" y="832513"/>
          <a:ext cx="8712561" cy="423081"/>
        </p:xfrm>
        <a:graphic>
          <a:graphicData uri="http://schemas.openxmlformats.org/drawingml/2006/table">
            <a:tbl>
              <a:tblPr firstRow="1" bandRow="1">
                <a:tableStyleId>{D7AC3CCA-C797-4891-BE02-D94E43425B78}</a:tableStyleId>
              </a:tblPr>
              <a:tblGrid>
                <a:gridCol w="670197">
                  <a:extLst>
                    <a:ext uri="{9D8B030D-6E8A-4147-A177-3AD203B41FA5}">
                      <a16:colId xmlns:a16="http://schemas.microsoft.com/office/drawing/2014/main" val="2984162979"/>
                    </a:ext>
                  </a:extLst>
                </a:gridCol>
                <a:gridCol w="670197">
                  <a:extLst>
                    <a:ext uri="{9D8B030D-6E8A-4147-A177-3AD203B41FA5}">
                      <a16:colId xmlns:a16="http://schemas.microsoft.com/office/drawing/2014/main" val="3854855166"/>
                    </a:ext>
                  </a:extLst>
                </a:gridCol>
                <a:gridCol w="670197">
                  <a:extLst>
                    <a:ext uri="{9D8B030D-6E8A-4147-A177-3AD203B41FA5}">
                      <a16:colId xmlns:a16="http://schemas.microsoft.com/office/drawing/2014/main" val="1681772574"/>
                    </a:ext>
                  </a:extLst>
                </a:gridCol>
                <a:gridCol w="670197">
                  <a:extLst>
                    <a:ext uri="{9D8B030D-6E8A-4147-A177-3AD203B41FA5}">
                      <a16:colId xmlns:a16="http://schemas.microsoft.com/office/drawing/2014/main" val="1454928642"/>
                    </a:ext>
                  </a:extLst>
                </a:gridCol>
                <a:gridCol w="670197">
                  <a:extLst>
                    <a:ext uri="{9D8B030D-6E8A-4147-A177-3AD203B41FA5}">
                      <a16:colId xmlns:a16="http://schemas.microsoft.com/office/drawing/2014/main" val="3450614420"/>
                    </a:ext>
                  </a:extLst>
                </a:gridCol>
                <a:gridCol w="670197">
                  <a:extLst>
                    <a:ext uri="{9D8B030D-6E8A-4147-A177-3AD203B41FA5}">
                      <a16:colId xmlns:a16="http://schemas.microsoft.com/office/drawing/2014/main" val="1863757307"/>
                    </a:ext>
                  </a:extLst>
                </a:gridCol>
                <a:gridCol w="670197">
                  <a:extLst>
                    <a:ext uri="{9D8B030D-6E8A-4147-A177-3AD203B41FA5}">
                      <a16:colId xmlns:a16="http://schemas.microsoft.com/office/drawing/2014/main" val="2108639048"/>
                    </a:ext>
                  </a:extLst>
                </a:gridCol>
                <a:gridCol w="670197">
                  <a:extLst>
                    <a:ext uri="{9D8B030D-6E8A-4147-A177-3AD203B41FA5}">
                      <a16:colId xmlns:a16="http://schemas.microsoft.com/office/drawing/2014/main" val="3842271099"/>
                    </a:ext>
                  </a:extLst>
                </a:gridCol>
                <a:gridCol w="670197">
                  <a:extLst>
                    <a:ext uri="{9D8B030D-6E8A-4147-A177-3AD203B41FA5}">
                      <a16:colId xmlns:a16="http://schemas.microsoft.com/office/drawing/2014/main" val="2918819970"/>
                    </a:ext>
                  </a:extLst>
                </a:gridCol>
                <a:gridCol w="670197">
                  <a:extLst>
                    <a:ext uri="{9D8B030D-6E8A-4147-A177-3AD203B41FA5}">
                      <a16:colId xmlns:a16="http://schemas.microsoft.com/office/drawing/2014/main" val="1760374829"/>
                    </a:ext>
                  </a:extLst>
                </a:gridCol>
                <a:gridCol w="670197">
                  <a:extLst>
                    <a:ext uri="{9D8B030D-6E8A-4147-A177-3AD203B41FA5}">
                      <a16:colId xmlns:a16="http://schemas.microsoft.com/office/drawing/2014/main" val="1685849951"/>
                    </a:ext>
                  </a:extLst>
                </a:gridCol>
                <a:gridCol w="670197">
                  <a:extLst>
                    <a:ext uri="{9D8B030D-6E8A-4147-A177-3AD203B41FA5}">
                      <a16:colId xmlns:a16="http://schemas.microsoft.com/office/drawing/2014/main" val="1674788972"/>
                    </a:ext>
                  </a:extLst>
                </a:gridCol>
                <a:gridCol w="670197">
                  <a:extLst>
                    <a:ext uri="{9D8B030D-6E8A-4147-A177-3AD203B41FA5}">
                      <a16:colId xmlns:a16="http://schemas.microsoft.com/office/drawing/2014/main" val="1344637152"/>
                    </a:ext>
                  </a:extLst>
                </a:gridCol>
              </a:tblGrid>
              <a:tr h="423081">
                <a:tc>
                  <a:txBody>
                    <a:bodyPr/>
                    <a:lstStyle/>
                    <a:p>
                      <a:r>
                        <a:rPr lang="en-US" dirty="0"/>
                        <a:t>Feb</a:t>
                      </a:r>
                    </a:p>
                  </a:txBody>
                  <a:tcPr/>
                </a:tc>
                <a:tc>
                  <a:txBody>
                    <a:bodyPr/>
                    <a:lstStyle/>
                    <a:p>
                      <a:r>
                        <a:rPr lang="en-US" dirty="0"/>
                        <a:t>Mar</a:t>
                      </a:r>
                    </a:p>
                  </a:txBody>
                  <a:tcPr/>
                </a:tc>
                <a:tc>
                  <a:txBody>
                    <a:bodyPr/>
                    <a:lstStyle/>
                    <a:p>
                      <a:r>
                        <a:rPr lang="en-US" dirty="0"/>
                        <a:t>Apr</a:t>
                      </a:r>
                    </a:p>
                  </a:txBody>
                  <a:tcPr/>
                </a:tc>
                <a:tc>
                  <a:txBody>
                    <a:bodyPr/>
                    <a:lstStyle/>
                    <a:p>
                      <a:r>
                        <a:rPr lang="en-US" dirty="0"/>
                        <a:t>May</a:t>
                      </a:r>
                    </a:p>
                  </a:txBody>
                  <a:tcPr/>
                </a:tc>
                <a:tc>
                  <a:txBody>
                    <a:bodyPr/>
                    <a:lstStyle/>
                    <a:p>
                      <a:r>
                        <a:rPr lang="en-US" dirty="0"/>
                        <a:t>Jun</a:t>
                      </a:r>
                    </a:p>
                  </a:txBody>
                  <a:tcPr/>
                </a:tc>
                <a:tc>
                  <a:txBody>
                    <a:bodyPr/>
                    <a:lstStyle/>
                    <a:p>
                      <a:r>
                        <a:rPr lang="en-US" dirty="0"/>
                        <a:t>Jul</a:t>
                      </a:r>
                    </a:p>
                  </a:txBody>
                  <a:tcPr/>
                </a:tc>
                <a:tc>
                  <a:txBody>
                    <a:bodyPr/>
                    <a:lstStyle/>
                    <a:p>
                      <a:r>
                        <a:rPr lang="en-US" dirty="0"/>
                        <a:t>Aug</a:t>
                      </a:r>
                    </a:p>
                  </a:txBody>
                  <a:tcPr/>
                </a:tc>
                <a:tc>
                  <a:txBody>
                    <a:bodyPr/>
                    <a:lstStyle/>
                    <a:p>
                      <a:r>
                        <a:rPr lang="en-US" dirty="0"/>
                        <a:t>Sep</a:t>
                      </a:r>
                    </a:p>
                  </a:txBody>
                  <a:tcPr/>
                </a:tc>
                <a:tc>
                  <a:txBody>
                    <a:bodyPr/>
                    <a:lstStyle/>
                    <a:p>
                      <a:r>
                        <a:rPr lang="en-US" dirty="0"/>
                        <a:t>Oct</a:t>
                      </a:r>
                    </a:p>
                  </a:txBody>
                  <a:tcPr/>
                </a:tc>
                <a:tc>
                  <a:txBody>
                    <a:bodyPr/>
                    <a:lstStyle/>
                    <a:p>
                      <a:r>
                        <a:rPr lang="en-US" dirty="0"/>
                        <a:t>Nov</a:t>
                      </a:r>
                    </a:p>
                  </a:txBody>
                  <a:tcPr/>
                </a:tc>
                <a:tc>
                  <a:txBody>
                    <a:bodyPr/>
                    <a:lstStyle/>
                    <a:p>
                      <a:r>
                        <a:rPr lang="en-US" dirty="0"/>
                        <a:t>Dec</a:t>
                      </a:r>
                    </a:p>
                  </a:txBody>
                  <a:tcPr/>
                </a:tc>
                <a:tc>
                  <a:txBody>
                    <a:bodyPr/>
                    <a:lstStyle/>
                    <a:p>
                      <a:r>
                        <a:rPr lang="en-US" dirty="0"/>
                        <a:t>Jan</a:t>
                      </a:r>
                    </a:p>
                  </a:txBody>
                  <a:tcPr/>
                </a:tc>
                <a:tc>
                  <a:txBody>
                    <a:bodyPr/>
                    <a:lstStyle/>
                    <a:p>
                      <a:r>
                        <a:rPr lang="en-US" dirty="0"/>
                        <a:t>Feb</a:t>
                      </a:r>
                    </a:p>
                  </a:txBody>
                  <a:tcPr/>
                </a:tc>
                <a:extLst>
                  <a:ext uri="{0D108BD9-81ED-4DB2-BD59-A6C34878D82A}">
                    <a16:rowId xmlns:a16="http://schemas.microsoft.com/office/drawing/2014/main" val="2912942103"/>
                  </a:ext>
                </a:extLst>
              </a:tr>
            </a:tbl>
          </a:graphicData>
        </a:graphic>
      </p:graphicFrame>
      <p:pic>
        <p:nvPicPr>
          <p:cNvPr id="6" name="Picture 5" descr="&lt;strong&gt;Arrow&lt;/strong&gt; Right - vector Clip Art"/>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1130184" y="1229577"/>
            <a:ext cx="360000" cy="273600"/>
          </a:xfrm>
          <a:prstGeom prst="rect">
            <a:avLst/>
          </a:prstGeom>
        </p:spPr>
      </p:pic>
      <p:pic>
        <p:nvPicPr>
          <p:cNvPr id="7" name="Picture 6"/>
          <p:cNvPicPr>
            <a:picLocks noChangeAspect="1"/>
          </p:cNvPicPr>
          <p:nvPr/>
        </p:nvPicPr>
        <p:blipFill>
          <a:blip r:embed="rId3"/>
          <a:stretch>
            <a:fillRect/>
          </a:stretch>
        </p:blipFill>
        <p:spPr>
          <a:xfrm>
            <a:off x="3249344" y="2137293"/>
            <a:ext cx="4891546" cy="3267219"/>
          </a:xfrm>
          <a:prstGeom prst="rect">
            <a:avLst/>
          </a:prstGeom>
        </p:spPr>
      </p:pic>
      <p:sp>
        <p:nvSpPr>
          <p:cNvPr id="8" name="TextBox 7"/>
          <p:cNvSpPr txBox="1"/>
          <p:nvPr/>
        </p:nvSpPr>
        <p:spPr>
          <a:xfrm>
            <a:off x="771099" y="3350787"/>
            <a:ext cx="2094932" cy="133882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lnSpc>
                <a:spcPct val="90000"/>
              </a:lnSpc>
            </a:pPr>
            <a:r>
              <a:rPr lang="en-US" dirty="0"/>
              <a:t>Predicted erosion scaling from Haines, 2005, is not consistent with observed data.</a:t>
            </a:r>
          </a:p>
        </p:txBody>
      </p:sp>
    </p:spTree>
    <p:extLst>
      <p:ext uri="{BB962C8B-B14F-4D97-AF65-F5344CB8AC3E}">
        <p14:creationId xmlns:p14="http://schemas.microsoft.com/office/powerpoint/2010/main" val="5175067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433" y="236982"/>
            <a:ext cx="8636290" cy="484748"/>
          </a:xfrm>
        </p:spPr>
        <p:txBody>
          <a:bodyPr/>
          <a:lstStyle/>
          <a:p>
            <a:r>
              <a:rPr lang="en-US" dirty="0"/>
              <a:t>Instrumentation results need study</a:t>
            </a:r>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2"/>
          <a:stretch>
            <a:fillRect/>
          </a:stretch>
        </p:blipFill>
        <p:spPr bwMode="auto">
          <a:xfrm>
            <a:off x="18953" y="1486934"/>
            <a:ext cx="9242424" cy="4331930"/>
          </a:xfrm>
          <a:prstGeom prst="rect">
            <a:avLst/>
          </a:prstGeom>
          <a:noFill/>
          <a:ln w="9525">
            <a:noFill/>
            <a:miter lim="800000"/>
            <a:headEnd/>
            <a:tailEnd/>
          </a:ln>
        </p:spPr>
      </p:pic>
      <p:sp>
        <p:nvSpPr>
          <p:cNvPr id="5" name="Rectangle 4"/>
          <p:cNvSpPr/>
          <p:nvPr/>
        </p:nvSpPr>
        <p:spPr>
          <a:xfrm>
            <a:off x="6232358" y="2370221"/>
            <a:ext cx="324853" cy="192505"/>
          </a:xfrm>
          <a:prstGeom prst="rect">
            <a:avLst/>
          </a:prstGeom>
          <a:solidFill>
            <a:schemeClr val="bg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Tree>
    <p:extLst>
      <p:ext uri="{BB962C8B-B14F-4D97-AF65-F5344CB8AC3E}">
        <p14:creationId xmlns:p14="http://schemas.microsoft.com/office/powerpoint/2010/main" val="12914131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Instrumentation results need study</a:t>
            </a:r>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2"/>
          <a:stretch>
            <a:fillRect/>
          </a:stretch>
        </p:blipFill>
        <p:spPr bwMode="auto">
          <a:xfrm>
            <a:off x="99237" y="1408295"/>
            <a:ext cx="9178900" cy="4445428"/>
          </a:xfrm>
          <a:prstGeom prst="rect">
            <a:avLst/>
          </a:prstGeom>
          <a:noFill/>
          <a:ln w="9525">
            <a:noFill/>
            <a:miter lim="800000"/>
            <a:headEnd/>
            <a:tailEnd/>
          </a:ln>
        </p:spPr>
      </p:pic>
      <p:sp>
        <p:nvSpPr>
          <p:cNvPr id="5" name="Rectangle 4"/>
          <p:cNvSpPr/>
          <p:nvPr/>
        </p:nvSpPr>
        <p:spPr>
          <a:xfrm>
            <a:off x="7074569" y="1985211"/>
            <a:ext cx="324853" cy="192505"/>
          </a:xfrm>
          <a:prstGeom prst="rect">
            <a:avLst/>
          </a:prstGeom>
          <a:solidFill>
            <a:schemeClr val="bg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Tree>
    <p:extLst>
      <p:ext uri="{BB962C8B-B14F-4D97-AF65-F5344CB8AC3E}">
        <p14:creationId xmlns:p14="http://schemas.microsoft.com/office/powerpoint/2010/main" val="19303542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Instrumentation results need study</a:t>
            </a:r>
          </a:p>
        </p:txBody>
      </p:sp>
      <p:sp>
        <p:nvSpPr>
          <p:cNvPr id="3" name="Content Placeholder 2"/>
          <p:cNvSpPr>
            <a:spLocks noGrp="1"/>
          </p:cNvSpPr>
          <p:nvPr>
            <p:ph idx="1"/>
          </p:nvPr>
        </p:nvSpPr>
        <p:spPr/>
        <p:txBody>
          <a:bodyPr/>
          <a:lstStyle/>
          <a:p>
            <a:r>
              <a:rPr lang="en-US" dirty="0"/>
              <a:t>Switched focus to addressing issue at nose</a:t>
            </a:r>
          </a:p>
          <a:p>
            <a:pPr lvl="1"/>
            <a:r>
              <a:rPr lang="en-US" dirty="0"/>
              <a:t>Stopped work on Adelie target design and analysis</a:t>
            </a:r>
          </a:p>
          <a:p>
            <a:pPr lvl="1"/>
            <a:r>
              <a:rPr lang="en-US" dirty="0"/>
              <a:t>Started work on MTX-008 (4/2016)</a:t>
            </a:r>
          </a:p>
          <a:p>
            <a:pPr lvl="2"/>
            <a:r>
              <a:rPr lang="en-US" dirty="0"/>
              <a:t>This target was a jet-flow target which had been on hold</a:t>
            </a:r>
          </a:p>
          <a:p>
            <a:pPr lvl="2"/>
            <a:r>
              <a:rPr lang="en-US" dirty="0"/>
              <a:t>Due to an earlier issue, this target had a nose which was thinner than nominal at the T12 and T13 leak location, making it a prime candidate for improvement</a:t>
            </a:r>
          </a:p>
          <a:p>
            <a:pPr lvl="2"/>
            <a:r>
              <a:rPr lang="en-US" dirty="0"/>
              <a:t>As a stopgap measure, desired to add additional material at the leak location</a:t>
            </a:r>
          </a:p>
          <a:p>
            <a:endParaRPr lang="en-US" dirty="0"/>
          </a:p>
          <a:p>
            <a:pPr lvl="1"/>
            <a:endParaRPr lang="en-US" dirty="0"/>
          </a:p>
          <a:p>
            <a:pPr lvl="1"/>
            <a:endParaRPr lang="en-US" dirty="0"/>
          </a:p>
        </p:txBody>
      </p:sp>
      <p:graphicFrame>
        <p:nvGraphicFramePr>
          <p:cNvPr id="4" name="Table 3"/>
          <p:cNvGraphicFramePr>
            <a:graphicFrameLocks noGrp="1"/>
          </p:cNvGraphicFramePr>
          <p:nvPr/>
        </p:nvGraphicFramePr>
        <p:xfrm>
          <a:off x="199432" y="832513"/>
          <a:ext cx="8712561" cy="423081"/>
        </p:xfrm>
        <a:graphic>
          <a:graphicData uri="http://schemas.openxmlformats.org/drawingml/2006/table">
            <a:tbl>
              <a:tblPr firstRow="1" bandRow="1">
                <a:tableStyleId>{D7AC3CCA-C797-4891-BE02-D94E43425B78}</a:tableStyleId>
              </a:tblPr>
              <a:tblGrid>
                <a:gridCol w="670197">
                  <a:extLst>
                    <a:ext uri="{9D8B030D-6E8A-4147-A177-3AD203B41FA5}">
                      <a16:colId xmlns:a16="http://schemas.microsoft.com/office/drawing/2014/main" val="2984162979"/>
                    </a:ext>
                  </a:extLst>
                </a:gridCol>
                <a:gridCol w="670197">
                  <a:extLst>
                    <a:ext uri="{9D8B030D-6E8A-4147-A177-3AD203B41FA5}">
                      <a16:colId xmlns:a16="http://schemas.microsoft.com/office/drawing/2014/main" val="3854855166"/>
                    </a:ext>
                  </a:extLst>
                </a:gridCol>
                <a:gridCol w="670197">
                  <a:extLst>
                    <a:ext uri="{9D8B030D-6E8A-4147-A177-3AD203B41FA5}">
                      <a16:colId xmlns:a16="http://schemas.microsoft.com/office/drawing/2014/main" val="1681772574"/>
                    </a:ext>
                  </a:extLst>
                </a:gridCol>
                <a:gridCol w="670197">
                  <a:extLst>
                    <a:ext uri="{9D8B030D-6E8A-4147-A177-3AD203B41FA5}">
                      <a16:colId xmlns:a16="http://schemas.microsoft.com/office/drawing/2014/main" val="1454928642"/>
                    </a:ext>
                  </a:extLst>
                </a:gridCol>
                <a:gridCol w="670197">
                  <a:extLst>
                    <a:ext uri="{9D8B030D-6E8A-4147-A177-3AD203B41FA5}">
                      <a16:colId xmlns:a16="http://schemas.microsoft.com/office/drawing/2014/main" val="3450614420"/>
                    </a:ext>
                  </a:extLst>
                </a:gridCol>
                <a:gridCol w="670197">
                  <a:extLst>
                    <a:ext uri="{9D8B030D-6E8A-4147-A177-3AD203B41FA5}">
                      <a16:colId xmlns:a16="http://schemas.microsoft.com/office/drawing/2014/main" val="1863757307"/>
                    </a:ext>
                  </a:extLst>
                </a:gridCol>
                <a:gridCol w="670197">
                  <a:extLst>
                    <a:ext uri="{9D8B030D-6E8A-4147-A177-3AD203B41FA5}">
                      <a16:colId xmlns:a16="http://schemas.microsoft.com/office/drawing/2014/main" val="2108639048"/>
                    </a:ext>
                  </a:extLst>
                </a:gridCol>
                <a:gridCol w="670197">
                  <a:extLst>
                    <a:ext uri="{9D8B030D-6E8A-4147-A177-3AD203B41FA5}">
                      <a16:colId xmlns:a16="http://schemas.microsoft.com/office/drawing/2014/main" val="3842271099"/>
                    </a:ext>
                  </a:extLst>
                </a:gridCol>
                <a:gridCol w="670197">
                  <a:extLst>
                    <a:ext uri="{9D8B030D-6E8A-4147-A177-3AD203B41FA5}">
                      <a16:colId xmlns:a16="http://schemas.microsoft.com/office/drawing/2014/main" val="2918819970"/>
                    </a:ext>
                  </a:extLst>
                </a:gridCol>
                <a:gridCol w="670197">
                  <a:extLst>
                    <a:ext uri="{9D8B030D-6E8A-4147-A177-3AD203B41FA5}">
                      <a16:colId xmlns:a16="http://schemas.microsoft.com/office/drawing/2014/main" val="1760374829"/>
                    </a:ext>
                  </a:extLst>
                </a:gridCol>
                <a:gridCol w="670197">
                  <a:extLst>
                    <a:ext uri="{9D8B030D-6E8A-4147-A177-3AD203B41FA5}">
                      <a16:colId xmlns:a16="http://schemas.microsoft.com/office/drawing/2014/main" val="1685849951"/>
                    </a:ext>
                  </a:extLst>
                </a:gridCol>
                <a:gridCol w="670197">
                  <a:extLst>
                    <a:ext uri="{9D8B030D-6E8A-4147-A177-3AD203B41FA5}">
                      <a16:colId xmlns:a16="http://schemas.microsoft.com/office/drawing/2014/main" val="1674788972"/>
                    </a:ext>
                  </a:extLst>
                </a:gridCol>
                <a:gridCol w="670197">
                  <a:extLst>
                    <a:ext uri="{9D8B030D-6E8A-4147-A177-3AD203B41FA5}">
                      <a16:colId xmlns:a16="http://schemas.microsoft.com/office/drawing/2014/main" val="1344637152"/>
                    </a:ext>
                  </a:extLst>
                </a:gridCol>
              </a:tblGrid>
              <a:tr h="423081">
                <a:tc>
                  <a:txBody>
                    <a:bodyPr/>
                    <a:lstStyle/>
                    <a:p>
                      <a:r>
                        <a:rPr lang="en-US" dirty="0"/>
                        <a:t>Feb</a:t>
                      </a:r>
                    </a:p>
                  </a:txBody>
                  <a:tcPr/>
                </a:tc>
                <a:tc>
                  <a:txBody>
                    <a:bodyPr/>
                    <a:lstStyle/>
                    <a:p>
                      <a:r>
                        <a:rPr lang="en-US" dirty="0"/>
                        <a:t>Mar</a:t>
                      </a:r>
                    </a:p>
                  </a:txBody>
                  <a:tcPr/>
                </a:tc>
                <a:tc>
                  <a:txBody>
                    <a:bodyPr/>
                    <a:lstStyle/>
                    <a:p>
                      <a:r>
                        <a:rPr lang="en-US" dirty="0"/>
                        <a:t>Apr</a:t>
                      </a:r>
                    </a:p>
                  </a:txBody>
                  <a:tcPr/>
                </a:tc>
                <a:tc>
                  <a:txBody>
                    <a:bodyPr/>
                    <a:lstStyle/>
                    <a:p>
                      <a:r>
                        <a:rPr lang="en-US" dirty="0"/>
                        <a:t>May</a:t>
                      </a:r>
                    </a:p>
                  </a:txBody>
                  <a:tcPr/>
                </a:tc>
                <a:tc>
                  <a:txBody>
                    <a:bodyPr/>
                    <a:lstStyle/>
                    <a:p>
                      <a:r>
                        <a:rPr lang="en-US" dirty="0"/>
                        <a:t>Jun</a:t>
                      </a:r>
                    </a:p>
                  </a:txBody>
                  <a:tcPr/>
                </a:tc>
                <a:tc>
                  <a:txBody>
                    <a:bodyPr/>
                    <a:lstStyle/>
                    <a:p>
                      <a:r>
                        <a:rPr lang="en-US" dirty="0"/>
                        <a:t>Jul</a:t>
                      </a:r>
                    </a:p>
                  </a:txBody>
                  <a:tcPr/>
                </a:tc>
                <a:tc>
                  <a:txBody>
                    <a:bodyPr/>
                    <a:lstStyle/>
                    <a:p>
                      <a:r>
                        <a:rPr lang="en-US" dirty="0"/>
                        <a:t>Aug</a:t>
                      </a:r>
                    </a:p>
                  </a:txBody>
                  <a:tcPr/>
                </a:tc>
                <a:tc>
                  <a:txBody>
                    <a:bodyPr/>
                    <a:lstStyle/>
                    <a:p>
                      <a:r>
                        <a:rPr lang="en-US" dirty="0"/>
                        <a:t>Sep</a:t>
                      </a:r>
                    </a:p>
                  </a:txBody>
                  <a:tcPr/>
                </a:tc>
                <a:tc>
                  <a:txBody>
                    <a:bodyPr/>
                    <a:lstStyle/>
                    <a:p>
                      <a:r>
                        <a:rPr lang="en-US" dirty="0"/>
                        <a:t>Oct</a:t>
                      </a:r>
                    </a:p>
                  </a:txBody>
                  <a:tcPr/>
                </a:tc>
                <a:tc>
                  <a:txBody>
                    <a:bodyPr/>
                    <a:lstStyle/>
                    <a:p>
                      <a:r>
                        <a:rPr lang="en-US" dirty="0"/>
                        <a:t>Nov</a:t>
                      </a:r>
                    </a:p>
                  </a:txBody>
                  <a:tcPr/>
                </a:tc>
                <a:tc>
                  <a:txBody>
                    <a:bodyPr/>
                    <a:lstStyle/>
                    <a:p>
                      <a:r>
                        <a:rPr lang="en-US" dirty="0"/>
                        <a:t>Dec</a:t>
                      </a:r>
                    </a:p>
                  </a:txBody>
                  <a:tcPr/>
                </a:tc>
                <a:tc>
                  <a:txBody>
                    <a:bodyPr/>
                    <a:lstStyle/>
                    <a:p>
                      <a:r>
                        <a:rPr lang="en-US" dirty="0"/>
                        <a:t>Jan</a:t>
                      </a:r>
                    </a:p>
                  </a:txBody>
                  <a:tcPr/>
                </a:tc>
                <a:tc>
                  <a:txBody>
                    <a:bodyPr/>
                    <a:lstStyle/>
                    <a:p>
                      <a:r>
                        <a:rPr lang="en-US" dirty="0"/>
                        <a:t>Feb</a:t>
                      </a:r>
                    </a:p>
                  </a:txBody>
                  <a:tcPr/>
                </a:tc>
                <a:extLst>
                  <a:ext uri="{0D108BD9-81ED-4DB2-BD59-A6C34878D82A}">
                    <a16:rowId xmlns:a16="http://schemas.microsoft.com/office/drawing/2014/main" val="2912942103"/>
                  </a:ext>
                </a:extLst>
              </a:tr>
            </a:tbl>
          </a:graphicData>
        </a:graphic>
      </p:graphicFrame>
      <p:pic>
        <p:nvPicPr>
          <p:cNvPr id="6" name="Picture 5" descr="&lt;strong&gt;Arrow&lt;/strong&gt; Right - vector Clip Art"/>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1635151" y="1229577"/>
            <a:ext cx="360000" cy="273600"/>
          </a:xfrm>
          <a:prstGeom prst="rect">
            <a:avLst/>
          </a:prstGeom>
        </p:spPr>
      </p:pic>
    </p:spTree>
    <p:extLst>
      <p:ext uri="{BB962C8B-B14F-4D97-AF65-F5344CB8AC3E}">
        <p14:creationId xmlns:p14="http://schemas.microsoft.com/office/powerpoint/2010/main" val="3589691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 of the past year</a:t>
            </a:r>
          </a:p>
        </p:txBody>
      </p:sp>
      <p:sp>
        <p:nvSpPr>
          <p:cNvPr id="3" name="Content Placeholder 2"/>
          <p:cNvSpPr>
            <a:spLocks noGrp="1"/>
          </p:cNvSpPr>
          <p:nvPr>
            <p:ph idx="1"/>
          </p:nvPr>
        </p:nvSpPr>
        <p:spPr/>
        <p:txBody>
          <a:bodyPr/>
          <a:lstStyle/>
          <a:p>
            <a:r>
              <a:rPr lang="en-US" dirty="0"/>
              <a:t>Unplanned leaks in T12 and T13 had decreased our planned number of spare targets</a:t>
            </a:r>
          </a:p>
          <a:p>
            <a:r>
              <a:rPr lang="en-US" dirty="0"/>
              <a:t>No time to create new target design by the time we needed more</a:t>
            </a:r>
          </a:p>
          <a:p>
            <a:pPr lvl="1"/>
            <a:r>
              <a:rPr lang="en-US" dirty="0"/>
              <a:t>Started fabrication of additional jet-flow target</a:t>
            </a:r>
          </a:p>
          <a:p>
            <a:endParaRPr lang="en-US" dirty="0"/>
          </a:p>
          <a:p>
            <a:pPr lvl="1"/>
            <a:endParaRPr lang="en-US" dirty="0"/>
          </a:p>
          <a:p>
            <a:pPr lvl="1"/>
            <a:endParaRPr lang="en-US" dirty="0"/>
          </a:p>
        </p:txBody>
      </p:sp>
      <p:graphicFrame>
        <p:nvGraphicFramePr>
          <p:cNvPr id="4" name="Table 3"/>
          <p:cNvGraphicFramePr>
            <a:graphicFrameLocks noGrp="1"/>
          </p:cNvGraphicFramePr>
          <p:nvPr/>
        </p:nvGraphicFramePr>
        <p:xfrm>
          <a:off x="199432" y="832513"/>
          <a:ext cx="8712561" cy="423081"/>
        </p:xfrm>
        <a:graphic>
          <a:graphicData uri="http://schemas.openxmlformats.org/drawingml/2006/table">
            <a:tbl>
              <a:tblPr firstRow="1" bandRow="1">
                <a:tableStyleId>{D7AC3CCA-C797-4891-BE02-D94E43425B78}</a:tableStyleId>
              </a:tblPr>
              <a:tblGrid>
                <a:gridCol w="670197">
                  <a:extLst>
                    <a:ext uri="{9D8B030D-6E8A-4147-A177-3AD203B41FA5}">
                      <a16:colId xmlns:a16="http://schemas.microsoft.com/office/drawing/2014/main" val="2984162979"/>
                    </a:ext>
                  </a:extLst>
                </a:gridCol>
                <a:gridCol w="670197">
                  <a:extLst>
                    <a:ext uri="{9D8B030D-6E8A-4147-A177-3AD203B41FA5}">
                      <a16:colId xmlns:a16="http://schemas.microsoft.com/office/drawing/2014/main" val="3854855166"/>
                    </a:ext>
                  </a:extLst>
                </a:gridCol>
                <a:gridCol w="670197">
                  <a:extLst>
                    <a:ext uri="{9D8B030D-6E8A-4147-A177-3AD203B41FA5}">
                      <a16:colId xmlns:a16="http://schemas.microsoft.com/office/drawing/2014/main" val="1681772574"/>
                    </a:ext>
                  </a:extLst>
                </a:gridCol>
                <a:gridCol w="670197">
                  <a:extLst>
                    <a:ext uri="{9D8B030D-6E8A-4147-A177-3AD203B41FA5}">
                      <a16:colId xmlns:a16="http://schemas.microsoft.com/office/drawing/2014/main" val="1454928642"/>
                    </a:ext>
                  </a:extLst>
                </a:gridCol>
                <a:gridCol w="670197">
                  <a:extLst>
                    <a:ext uri="{9D8B030D-6E8A-4147-A177-3AD203B41FA5}">
                      <a16:colId xmlns:a16="http://schemas.microsoft.com/office/drawing/2014/main" val="3450614420"/>
                    </a:ext>
                  </a:extLst>
                </a:gridCol>
                <a:gridCol w="670197">
                  <a:extLst>
                    <a:ext uri="{9D8B030D-6E8A-4147-A177-3AD203B41FA5}">
                      <a16:colId xmlns:a16="http://schemas.microsoft.com/office/drawing/2014/main" val="1863757307"/>
                    </a:ext>
                  </a:extLst>
                </a:gridCol>
                <a:gridCol w="670197">
                  <a:extLst>
                    <a:ext uri="{9D8B030D-6E8A-4147-A177-3AD203B41FA5}">
                      <a16:colId xmlns:a16="http://schemas.microsoft.com/office/drawing/2014/main" val="2108639048"/>
                    </a:ext>
                  </a:extLst>
                </a:gridCol>
                <a:gridCol w="670197">
                  <a:extLst>
                    <a:ext uri="{9D8B030D-6E8A-4147-A177-3AD203B41FA5}">
                      <a16:colId xmlns:a16="http://schemas.microsoft.com/office/drawing/2014/main" val="3842271099"/>
                    </a:ext>
                  </a:extLst>
                </a:gridCol>
                <a:gridCol w="670197">
                  <a:extLst>
                    <a:ext uri="{9D8B030D-6E8A-4147-A177-3AD203B41FA5}">
                      <a16:colId xmlns:a16="http://schemas.microsoft.com/office/drawing/2014/main" val="2918819970"/>
                    </a:ext>
                  </a:extLst>
                </a:gridCol>
                <a:gridCol w="670197">
                  <a:extLst>
                    <a:ext uri="{9D8B030D-6E8A-4147-A177-3AD203B41FA5}">
                      <a16:colId xmlns:a16="http://schemas.microsoft.com/office/drawing/2014/main" val="1760374829"/>
                    </a:ext>
                  </a:extLst>
                </a:gridCol>
                <a:gridCol w="670197">
                  <a:extLst>
                    <a:ext uri="{9D8B030D-6E8A-4147-A177-3AD203B41FA5}">
                      <a16:colId xmlns:a16="http://schemas.microsoft.com/office/drawing/2014/main" val="1685849951"/>
                    </a:ext>
                  </a:extLst>
                </a:gridCol>
                <a:gridCol w="670197">
                  <a:extLst>
                    <a:ext uri="{9D8B030D-6E8A-4147-A177-3AD203B41FA5}">
                      <a16:colId xmlns:a16="http://schemas.microsoft.com/office/drawing/2014/main" val="1674788972"/>
                    </a:ext>
                  </a:extLst>
                </a:gridCol>
                <a:gridCol w="670197">
                  <a:extLst>
                    <a:ext uri="{9D8B030D-6E8A-4147-A177-3AD203B41FA5}">
                      <a16:colId xmlns:a16="http://schemas.microsoft.com/office/drawing/2014/main" val="1344637152"/>
                    </a:ext>
                  </a:extLst>
                </a:gridCol>
              </a:tblGrid>
              <a:tr h="423081">
                <a:tc>
                  <a:txBody>
                    <a:bodyPr/>
                    <a:lstStyle/>
                    <a:p>
                      <a:r>
                        <a:rPr lang="en-US" dirty="0"/>
                        <a:t>Feb</a:t>
                      </a:r>
                    </a:p>
                  </a:txBody>
                  <a:tcPr/>
                </a:tc>
                <a:tc>
                  <a:txBody>
                    <a:bodyPr/>
                    <a:lstStyle/>
                    <a:p>
                      <a:r>
                        <a:rPr lang="en-US" dirty="0"/>
                        <a:t>Mar</a:t>
                      </a:r>
                    </a:p>
                  </a:txBody>
                  <a:tcPr/>
                </a:tc>
                <a:tc>
                  <a:txBody>
                    <a:bodyPr/>
                    <a:lstStyle/>
                    <a:p>
                      <a:r>
                        <a:rPr lang="en-US" dirty="0"/>
                        <a:t>Apr</a:t>
                      </a:r>
                    </a:p>
                  </a:txBody>
                  <a:tcPr/>
                </a:tc>
                <a:tc>
                  <a:txBody>
                    <a:bodyPr/>
                    <a:lstStyle/>
                    <a:p>
                      <a:r>
                        <a:rPr lang="en-US" dirty="0"/>
                        <a:t>May</a:t>
                      </a:r>
                    </a:p>
                  </a:txBody>
                  <a:tcPr/>
                </a:tc>
                <a:tc>
                  <a:txBody>
                    <a:bodyPr/>
                    <a:lstStyle/>
                    <a:p>
                      <a:r>
                        <a:rPr lang="en-US" dirty="0"/>
                        <a:t>Jun</a:t>
                      </a:r>
                    </a:p>
                  </a:txBody>
                  <a:tcPr/>
                </a:tc>
                <a:tc>
                  <a:txBody>
                    <a:bodyPr/>
                    <a:lstStyle/>
                    <a:p>
                      <a:r>
                        <a:rPr lang="en-US" dirty="0"/>
                        <a:t>Jul</a:t>
                      </a:r>
                    </a:p>
                  </a:txBody>
                  <a:tcPr/>
                </a:tc>
                <a:tc>
                  <a:txBody>
                    <a:bodyPr/>
                    <a:lstStyle/>
                    <a:p>
                      <a:r>
                        <a:rPr lang="en-US" dirty="0"/>
                        <a:t>Aug</a:t>
                      </a:r>
                    </a:p>
                  </a:txBody>
                  <a:tcPr/>
                </a:tc>
                <a:tc>
                  <a:txBody>
                    <a:bodyPr/>
                    <a:lstStyle/>
                    <a:p>
                      <a:r>
                        <a:rPr lang="en-US" dirty="0"/>
                        <a:t>Sep</a:t>
                      </a:r>
                    </a:p>
                  </a:txBody>
                  <a:tcPr/>
                </a:tc>
                <a:tc>
                  <a:txBody>
                    <a:bodyPr/>
                    <a:lstStyle/>
                    <a:p>
                      <a:r>
                        <a:rPr lang="en-US" dirty="0"/>
                        <a:t>Oct</a:t>
                      </a:r>
                    </a:p>
                  </a:txBody>
                  <a:tcPr/>
                </a:tc>
                <a:tc>
                  <a:txBody>
                    <a:bodyPr/>
                    <a:lstStyle/>
                    <a:p>
                      <a:r>
                        <a:rPr lang="en-US" dirty="0"/>
                        <a:t>Nov</a:t>
                      </a:r>
                    </a:p>
                  </a:txBody>
                  <a:tcPr/>
                </a:tc>
                <a:tc>
                  <a:txBody>
                    <a:bodyPr/>
                    <a:lstStyle/>
                    <a:p>
                      <a:r>
                        <a:rPr lang="en-US" dirty="0"/>
                        <a:t>Dec</a:t>
                      </a:r>
                    </a:p>
                  </a:txBody>
                  <a:tcPr/>
                </a:tc>
                <a:tc>
                  <a:txBody>
                    <a:bodyPr/>
                    <a:lstStyle/>
                    <a:p>
                      <a:r>
                        <a:rPr lang="en-US" dirty="0"/>
                        <a:t>Jan</a:t>
                      </a:r>
                    </a:p>
                  </a:txBody>
                  <a:tcPr/>
                </a:tc>
                <a:tc>
                  <a:txBody>
                    <a:bodyPr/>
                    <a:lstStyle/>
                    <a:p>
                      <a:r>
                        <a:rPr lang="en-US" dirty="0"/>
                        <a:t>Feb</a:t>
                      </a:r>
                    </a:p>
                  </a:txBody>
                  <a:tcPr/>
                </a:tc>
                <a:extLst>
                  <a:ext uri="{0D108BD9-81ED-4DB2-BD59-A6C34878D82A}">
                    <a16:rowId xmlns:a16="http://schemas.microsoft.com/office/drawing/2014/main" val="2912942103"/>
                  </a:ext>
                </a:extLst>
              </a:tr>
            </a:tbl>
          </a:graphicData>
        </a:graphic>
      </p:graphicFrame>
      <p:pic>
        <p:nvPicPr>
          <p:cNvPr id="6" name="Picture 5" descr="&lt;strong&gt;Arrow&lt;/strong&gt; Right - vector Clip Art"/>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2372131" y="1229577"/>
            <a:ext cx="360000" cy="273600"/>
          </a:xfrm>
          <a:prstGeom prst="rect">
            <a:avLst/>
          </a:prstGeom>
        </p:spPr>
      </p:pic>
    </p:spTree>
    <p:extLst>
      <p:ext uri="{BB962C8B-B14F-4D97-AF65-F5344CB8AC3E}">
        <p14:creationId xmlns:p14="http://schemas.microsoft.com/office/powerpoint/2010/main" val="27357398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 of the past year</a:t>
            </a:r>
          </a:p>
        </p:txBody>
      </p:sp>
      <p:sp>
        <p:nvSpPr>
          <p:cNvPr id="3" name="Content Placeholder 2"/>
          <p:cNvSpPr>
            <a:spLocks noGrp="1"/>
          </p:cNvSpPr>
          <p:nvPr>
            <p:ph idx="1"/>
          </p:nvPr>
        </p:nvSpPr>
        <p:spPr/>
        <p:txBody>
          <a:bodyPr/>
          <a:lstStyle/>
          <a:p>
            <a:r>
              <a:rPr lang="en-US" dirty="0"/>
              <a:t>Issued design change in early August 2016 for both original and jet-flow target change</a:t>
            </a:r>
          </a:p>
          <a:p>
            <a:pPr lvl="1"/>
            <a:r>
              <a:rPr lang="en-US" dirty="0"/>
              <a:t>Released fabrication hold on MTX-008</a:t>
            </a:r>
          </a:p>
          <a:p>
            <a:r>
              <a:rPr lang="en-US" dirty="0"/>
              <a:t>We were swiftly running through our original type targets.  Since jet-flow was relatively unproven, decided to buy additional original targets</a:t>
            </a:r>
          </a:p>
          <a:p>
            <a:pPr lvl="2"/>
            <a:r>
              <a:rPr lang="en-US" dirty="0"/>
              <a:t>These targets were updated to include increased thickness at nose</a:t>
            </a:r>
          </a:p>
          <a:p>
            <a:pPr lvl="2"/>
            <a:r>
              <a:rPr lang="en-US" dirty="0"/>
              <a:t>Requirements and specifications also updated based on lessons learned</a:t>
            </a:r>
          </a:p>
          <a:p>
            <a:endParaRPr lang="en-US" dirty="0"/>
          </a:p>
          <a:p>
            <a:pPr lvl="1"/>
            <a:endParaRPr lang="en-US" dirty="0"/>
          </a:p>
          <a:p>
            <a:pPr lvl="1"/>
            <a:endParaRPr lang="en-US" dirty="0"/>
          </a:p>
        </p:txBody>
      </p:sp>
      <p:graphicFrame>
        <p:nvGraphicFramePr>
          <p:cNvPr id="4" name="Table 3"/>
          <p:cNvGraphicFramePr>
            <a:graphicFrameLocks noGrp="1"/>
          </p:cNvGraphicFramePr>
          <p:nvPr/>
        </p:nvGraphicFramePr>
        <p:xfrm>
          <a:off x="199432" y="832513"/>
          <a:ext cx="8712561" cy="423081"/>
        </p:xfrm>
        <a:graphic>
          <a:graphicData uri="http://schemas.openxmlformats.org/drawingml/2006/table">
            <a:tbl>
              <a:tblPr firstRow="1" bandRow="1">
                <a:tableStyleId>{D7AC3CCA-C797-4891-BE02-D94E43425B78}</a:tableStyleId>
              </a:tblPr>
              <a:tblGrid>
                <a:gridCol w="670197">
                  <a:extLst>
                    <a:ext uri="{9D8B030D-6E8A-4147-A177-3AD203B41FA5}">
                      <a16:colId xmlns:a16="http://schemas.microsoft.com/office/drawing/2014/main" val="2984162979"/>
                    </a:ext>
                  </a:extLst>
                </a:gridCol>
                <a:gridCol w="670197">
                  <a:extLst>
                    <a:ext uri="{9D8B030D-6E8A-4147-A177-3AD203B41FA5}">
                      <a16:colId xmlns:a16="http://schemas.microsoft.com/office/drawing/2014/main" val="3854855166"/>
                    </a:ext>
                  </a:extLst>
                </a:gridCol>
                <a:gridCol w="670197">
                  <a:extLst>
                    <a:ext uri="{9D8B030D-6E8A-4147-A177-3AD203B41FA5}">
                      <a16:colId xmlns:a16="http://schemas.microsoft.com/office/drawing/2014/main" val="1681772574"/>
                    </a:ext>
                  </a:extLst>
                </a:gridCol>
                <a:gridCol w="670197">
                  <a:extLst>
                    <a:ext uri="{9D8B030D-6E8A-4147-A177-3AD203B41FA5}">
                      <a16:colId xmlns:a16="http://schemas.microsoft.com/office/drawing/2014/main" val="1454928642"/>
                    </a:ext>
                  </a:extLst>
                </a:gridCol>
                <a:gridCol w="670197">
                  <a:extLst>
                    <a:ext uri="{9D8B030D-6E8A-4147-A177-3AD203B41FA5}">
                      <a16:colId xmlns:a16="http://schemas.microsoft.com/office/drawing/2014/main" val="3450614420"/>
                    </a:ext>
                  </a:extLst>
                </a:gridCol>
                <a:gridCol w="670197">
                  <a:extLst>
                    <a:ext uri="{9D8B030D-6E8A-4147-A177-3AD203B41FA5}">
                      <a16:colId xmlns:a16="http://schemas.microsoft.com/office/drawing/2014/main" val="1863757307"/>
                    </a:ext>
                  </a:extLst>
                </a:gridCol>
                <a:gridCol w="670197">
                  <a:extLst>
                    <a:ext uri="{9D8B030D-6E8A-4147-A177-3AD203B41FA5}">
                      <a16:colId xmlns:a16="http://schemas.microsoft.com/office/drawing/2014/main" val="2108639048"/>
                    </a:ext>
                  </a:extLst>
                </a:gridCol>
                <a:gridCol w="670197">
                  <a:extLst>
                    <a:ext uri="{9D8B030D-6E8A-4147-A177-3AD203B41FA5}">
                      <a16:colId xmlns:a16="http://schemas.microsoft.com/office/drawing/2014/main" val="3842271099"/>
                    </a:ext>
                  </a:extLst>
                </a:gridCol>
                <a:gridCol w="670197">
                  <a:extLst>
                    <a:ext uri="{9D8B030D-6E8A-4147-A177-3AD203B41FA5}">
                      <a16:colId xmlns:a16="http://schemas.microsoft.com/office/drawing/2014/main" val="2918819970"/>
                    </a:ext>
                  </a:extLst>
                </a:gridCol>
                <a:gridCol w="670197">
                  <a:extLst>
                    <a:ext uri="{9D8B030D-6E8A-4147-A177-3AD203B41FA5}">
                      <a16:colId xmlns:a16="http://schemas.microsoft.com/office/drawing/2014/main" val="1760374829"/>
                    </a:ext>
                  </a:extLst>
                </a:gridCol>
                <a:gridCol w="670197">
                  <a:extLst>
                    <a:ext uri="{9D8B030D-6E8A-4147-A177-3AD203B41FA5}">
                      <a16:colId xmlns:a16="http://schemas.microsoft.com/office/drawing/2014/main" val="1685849951"/>
                    </a:ext>
                  </a:extLst>
                </a:gridCol>
                <a:gridCol w="670197">
                  <a:extLst>
                    <a:ext uri="{9D8B030D-6E8A-4147-A177-3AD203B41FA5}">
                      <a16:colId xmlns:a16="http://schemas.microsoft.com/office/drawing/2014/main" val="1674788972"/>
                    </a:ext>
                  </a:extLst>
                </a:gridCol>
                <a:gridCol w="670197">
                  <a:extLst>
                    <a:ext uri="{9D8B030D-6E8A-4147-A177-3AD203B41FA5}">
                      <a16:colId xmlns:a16="http://schemas.microsoft.com/office/drawing/2014/main" val="1344637152"/>
                    </a:ext>
                  </a:extLst>
                </a:gridCol>
              </a:tblGrid>
              <a:tr h="423081">
                <a:tc>
                  <a:txBody>
                    <a:bodyPr/>
                    <a:lstStyle/>
                    <a:p>
                      <a:r>
                        <a:rPr lang="en-US" dirty="0"/>
                        <a:t>Feb</a:t>
                      </a:r>
                    </a:p>
                  </a:txBody>
                  <a:tcPr/>
                </a:tc>
                <a:tc>
                  <a:txBody>
                    <a:bodyPr/>
                    <a:lstStyle/>
                    <a:p>
                      <a:r>
                        <a:rPr lang="en-US" dirty="0"/>
                        <a:t>Mar</a:t>
                      </a:r>
                    </a:p>
                  </a:txBody>
                  <a:tcPr/>
                </a:tc>
                <a:tc>
                  <a:txBody>
                    <a:bodyPr/>
                    <a:lstStyle/>
                    <a:p>
                      <a:r>
                        <a:rPr lang="en-US" dirty="0"/>
                        <a:t>Apr</a:t>
                      </a:r>
                    </a:p>
                  </a:txBody>
                  <a:tcPr/>
                </a:tc>
                <a:tc>
                  <a:txBody>
                    <a:bodyPr/>
                    <a:lstStyle/>
                    <a:p>
                      <a:r>
                        <a:rPr lang="en-US" dirty="0"/>
                        <a:t>May</a:t>
                      </a:r>
                    </a:p>
                  </a:txBody>
                  <a:tcPr/>
                </a:tc>
                <a:tc>
                  <a:txBody>
                    <a:bodyPr/>
                    <a:lstStyle/>
                    <a:p>
                      <a:r>
                        <a:rPr lang="en-US" dirty="0"/>
                        <a:t>Jun</a:t>
                      </a:r>
                    </a:p>
                  </a:txBody>
                  <a:tcPr/>
                </a:tc>
                <a:tc>
                  <a:txBody>
                    <a:bodyPr/>
                    <a:lstStyle/>
                    <a:p>
                      <a:r>
                        <a:rPr lang="en-US" dirty="0"/>
                        <a:t>Jul</a:t>
                      </a:r>
                    </a:p>
                  </a:txBody>
                  <a:tcPr/>
                </a:tc>
                <a:tc>
                  <a:txBody>
                    <a:bodyPr/>
                    <a:lstStyle/>
                    <a:p>
                      <a:r>
                        <a:rPr lang="en-US" dirty="0"/>
                        <a:t>Aug</a:t>
                      </a:r>
                    </a:p>
                  </a:txBody>
                  <a:tcPr/>
                </a:tc>
                <a:tc>
                  <a:txBody>
                    <a:bodyPr/>
                    <a:lstStyle/>
                    <a:p>
                      <a:r>
                        <a:rPr lang="en-US" dirty="0"/>
                        <a:t>Sep</a:t>
                      </a:r>
                    </a:p>
                  </a:txBody>
                  <a:tcPr/>
                </a:tc>
                <a:tc>
                  <a:txBody>
                    <a:bodyPr/>
                    <a:lstStyle/>
                    <a:p>
                      <a:r>
                        <a:rPr lang="en-US" dirty="0"/>
                        <a:t>Oct</a:t>
                      </a:r>
                    </a:p>
                  </a:txBody>
                  <a:tcPr/>
                </a:tc>
                <a:tc>
                  <a:txBody>
                    <a:bodyPr/>
                    <a:lstStyle/>
                    <a:p>
                      <a:r>
                        <a:rPr lang="en-US" dirty="0"/>
                        <a:t>Nov</a:t>
                      </a:r>
                    </a:p>
                  </a:txBody>
                  <a:tcPr/>
                </a:tc>
                <a:tc>
                  <a:txBody>
                    <a:bodyPr/>
                    <a:lstStyle/>
                    <a:p>
                      <a:r>
                        <a:rPr lang="en-US" dirty="0"/>
                        <a:t>Dec</a:t>
                      </a:r>
                    </a:p>
                  </a:txBody>
                  <a:tcPr/>
                </a:tc>
                <a:tc>
                  <a:txBody>
                    <a:bodyPr/>
                    <a:lstStyle/>
                    <a:p>
                      <a:r>
                        <a:rPr lang="en-US" dirty="0"/>
                        <a:t>Jan</a:t>
                      </a:r>
                    </a:p>
                  </a:txBody>
                  <a:tcPr/>
                </a:tc>
                <a:tc>
                  <a:txBody>
                    <a:bodyPr/>
                    <a:lstStyle/>
                    <a:p>
                      <a:r>
                        <a:rPr lang="en-US" dirty="0"/>
                        <a:t>Feb</a:t>
                      </a:r>
                    </a:p>
                  </a:txBody>
                  <a:tcPr/>
                </a:tc>
                <a:extLst>
                  <a:ext uri="{0D108BD9-81ED-4DB2-BD59-A6C34878D82A}">
                    <a16:rowId xmlns:a16="http://schemas.microsoft.com/office/drawing/2014/main" val="2912942103"/>
                  </a:ext>
                </a:extLst>
              </a:tr>
            </a:tbl>
          </a:graphicData>
        </a:graphic>
      </p:graphicFrame>
      <p:pic>
        <p:nvPicPr>
          <p:cNvPr id="6" name="Picture 5" descr="&lt;strong&gt;Arrow&lt;/strong&gt; Right - vector Clip Art"/>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4091749" y="1229577"/>
            <a:ext cx="360000" cy="273600"/>
          </a:xfrm>
          <a:prstGeom prst="rect">
            <a:avLst/>
          </a:prstGeom>
        </p:spPr>
      </p:pic>
    </p:spTree>
    <p:extLst>
      <p:ext uri="{BB962C8B-B14F-4D97-AF65-F5344CB8AC3E}">
        <p14:creationId xmlns:p14="http://schemas.microsoft.com/office/powerpoint/2010/main" val="22355921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 of the past year</a:t>
            </a:r>
          </a:p>
        </p:txBody>
      </p:sp>
      <p:sp>
        <p:nvSpPr>
          <p:cNvPr id="3" name="Content Placeholder 2"/>
          <p:cNvSpPr>
            <a:spLocks noGrp="1"/>
          </p:cNvSpPr>
          <p:nvPr>
            <p:ph idx="1"/>
          </p:nvPr>
        </p:nvSpPr>
        <p:spPr/>
        <p:txBody>
          <a:bodyPr/>
          <a:lstStyle/>
          <a:p>
            <a:r>
              <a:rPr lang="en-US" dirty="0"/>
              <a:t>Work on the Blue target ramped up as work on the thicker-nose target finished</a:t>
            </a:r>
          </a:p>
          <a:p>
            <a:pPr lvl="1"/>
            <a:r>
              <a:rPr lang="en-US" dirty="0"/>
              <a:t>Blue target is based on the jet-flow design and was to include</a:t>
            </a:r>
          </a:p>
          <a:p>
            <a:pPr lvl="2"/>
            <a:r>
              <a:rPr lang="en-US" dirty="0"/>
              <a:t>Improvements to the nose leak location of T12 and T13</a:t>
            </a:r>
          </a:p>
          <a:p>
            <a:pPr lvl="2"/>
            <a:r>
              <a:rPr lang="en-US" dirty="0"/>
              <a:t>Other improvements as possible</a:t>
            </a:r>
          </a:p>
          <a:p>
            <a:r>
              <a:rPr lang="en-US" dirty="0"/>
              <a:t>Developed multiple candidate concepts</a:t>
            </a:r>
          </a:p>
          <a:p>
            <a:pPr lvl="1"/>
            <a:r>
              <a:rPr lang="en-US" dirty="0"/>
              <a:t>Planned to purchase water shroud ahead of mercury vessel to buy more time for analysis</a:t>
            </a:r>
          </a:p>
          <a:p>
            <a:pPr lvl="1"/>
            <a:r>
              <a:rPr lang="en-US" dirty="0"/>
              <a:t>Planned to evaluate concepts until October and then start final design and analysis, which was projected to take ~4 months</a:t>
            </a:r>
          </a:p>
          <a:p>
            <a:pPr lvl="1"/>
            <a:endParaRPr lang="en-US" dirty="0"/>
          </a:p>
        </p:txBody>
      </p:sp>
      <p:graphicFrame>
        <p:nvGraphicFramePr>
          <p:cNvPr id="4" name="Table 3"/>
          <p:cNvGraphicFramePr>
            <a:graphicFrameLocks noGrp="1"/>
          </p:cNvGraphicFramePr>
          <p:nvPr/>
        </p:nvGraphicFramePr>
        <p:xfrm>
          <a:off x="199432" y="832513"/>
          <a:ext cx="8712561" cy="423081"/>
        </p:xfrm>
        <a:graphic>
          <a:graphicData uri="http://schemas.openxmlformats.org/drawingml/2006/table">
            <a:tbl>
              <a:tblPr firstRow="1" bandRow="1">
                <a:tableStyleId>{D7AC3CCA-C797-4891-BE02-D94E43425B78}</a:tableStyleId>
              </a:tblPr>
              <a:tblGrid>
                <a:gridCol w="670197">
                  <a:extLst>
                    <a:ext uri="{9D8B030D-6E8A-4147-A177-3AD203B41FA5}">
                      <a16:colId xmlns:a16="http://schemas.microsoft.com/office/drawing/2014/main" val="2984162979"/>
                    </a:ext>
                  </a:extLst>
                </a:gridCol>
                <a:gridCol w="670197">
                  <a:extLst>
                    <a:ext uri="{9D8B030D-6E8A-4147-A177-3AD203B41FA5}">
                      <a16:colId xmlns:a16="http://schemas.microsoft.com/office/drawing/2014/main" val="3854855166"/>
                    </a:ext>
                  </a:extLst>
                </a:gridCol>
                <a:gridCol w="670197">
                  <a:extLst>
                    <a:ext uri="{9D8B030D-6E8A-4147-A177-3AD203B41FA5}">
                      <a16:colId xmlns:a16="http://schemas.microsoft.com/office/drawing/2014/main" val="1681772574"/>
                    </a:ext>
                  </a:extLst>
                </a:gridCol>
                <a:gridCol w="670197">
                  <a:extLst>
                    <a:ext uri="{9D8B030D-6E8A-4147-A177-3AD203B41FA5}">
                      <a16:colId xmlns:a16="http://schemas.microsoft.com/office/drawing/2014/main" val="1454928642"/>
                    </a:ext>
                  </a:extLst>
                </a:gridCol>
                <a:gridCol w="670197">
                  <a:extLst>
                    <a:ext uri="{9D8B030D-6E8A-4147-A177-3AD203B41FA5}">
                      <a16:colId xmlns:a16="http://schemas.microsoft.com/office/drawing/2014/main" val="3450614420"/>
                    </a:ext>
                  </a:extLst>
                </a:gridCol>
                <a:gridCol w="670197">
                  <a:extLst>
                    <a:ext uri="{9D8B030D-6E8A-4147-A177-3AD203B41FA5}">
                      <a16:colId xmlns:a16="http://schemas.microsoft.com/office/drawing/2014/main" val="1863757307"/>
                    </a:ext>
                  </a:extLst>
                </a:gridCol>
                <a:gridCol w="670197">
                  <a:extLst>
                    <a:ext uri="{9D8B030D-6E8A-4147-A177-3AD203B41FA5}">
                      <a16:colId xmlns:a16="http://schemas.microsoft.com/office/drawing/2014/main" val="2108639048"/>
                    </a:ext>
                  </a:extLst>
                </a:gridCol>
                <a:gridCol w="670197">
                  <a:extLst>
                    <a:ext uri="{9D8B030D-6E8A-4147-A177-3AD203B41FA5}">
                      <a16:colId xmlns:a16="http://schemas.microsoft.com/office/drawing/2014/main" val="3842271099"/>
                    </a:ext>
                  </a:extLst>
                </a:gridCol>
                <a:gridCol w="670197">
                  <a:extLst>
                    <a:ext uri="{9D8B030D-6E8A-4147-A177-3AD203B41FA5}">
                      <a16:colId xmlns:a16="http://schemas.microsoft.com/office/drawing/2014/main" val="2918819970"/>
                    </a:ext>
                  </a:extLst>
                </a:gridCol>
                <a:gridCol w="670197">
                  <a:extLst>
                    <a:ext uri="{9D8B030D-6E8A-4147-A177-3AD203B41FA5}">
                      <a16:colId xmlns:a16="http://schemas.microsoft.com/office/drawing/2014/main" val="1760374829"/>
                    </a:ext>
                  </a:extLst>
                </a:gridCol>
                <a:gridCol w="670197">
                  <a:extLst>
                    <a:ext uri="{9D8B030D-6E8A-4147-A177-3AD203B41FA5}">
                      <a16:colId xmlns:a16="http://schemas.microsoft.com/office/drawing/2014/main" val="1685849951"/>
                    </a:ext>
                  </a:extLst>
                </a:gridCol>
                <a:gridCol w="670197">
                  <a:extLst>
                    <a:ext uri="{9D8B030D-6E8A-4147-A177-3AD203B41FA5}">
                      <a16:colId xmlns:a16="http://schemas.microsoft.com/office/drawing/2014/main" val="1674788972"/>
                    </a:ext>
                  </a:extLst>
                </a:gridCol>
                <a:gridCol w="670197">
                  <a:extLst>
                    <a:ext uri="{9D8B030D-6E8A-4147-A177-3AD203B41FA5}">
                      <a16:colId xmlns:a16="http://schemas.microsoft.com/office/drawing/2014/main" val="1344637152"/>
                    </a:ext>
                  </a:extLst>
                </a:gridCol>
              </a:tblGrid>
              <a:tr h="423081">
                <a:tc>
                  <a:txBody>
                    <a:bodyPr/>
                    <a:lstStyle/>
                    <a:p>
                      <a:r>
                        <a:rPr lang="en-US" dirty="0"/>
                        <a:t>Feb</a:t>
                      </a:r>
                    </a:p>
                  </a:txBody>
                  <a:tcPr/>
                </a:tc>
                <a:tc>
                  <a:txBody>
                    <a:bodyPr/>
                    <a:lstStyle/>
                    <a:p>
                      <a:r>
                        <a:rPr lang="en-US" dirty="0"/>
                        <a:t>Mar</a:t>
                      </a:r>
                    </a:p>
                  </a:txBody>
                  <a:tcPr/>
                </a:tc>
                <a:tc>
                  <a:txBody>
                    <a:bodyPr/>
                    <a:lstStyle/>
                    <a:p>
                      <a:r>
                        <a:rPr lang="en-US" dirty="0"/>
                        <a:t>Apr</a:t>
                      </a:r>
                    </a:p>
                  </a:txBody>
                  <a:tcPr/>
                </a:tc>
                <a:tc>
                  <a:txBody>
                    <a:bodyPr/>
                    <a:lstStyle/>
                    <a:p>
                      <a:r>
                        <a:rPr lang="en-US" dirty="0"/>
                        <a:t>May</a:t>
                      </a:r>
                    </a:p>
                  </a:txBody>
                  <a:tcPr/>
                </a:tc>
                <a:tc>
                  <a:txBody>
                    <a:bodyPr/>
                    <a:lstStyle/>
                    <a:p>
                      <a:r>
                        <a:rPr lang="en-US" dirty="0"/>
                        <a:t>Jun</a:t>
                      </a:r>
                    </a:p>
                  </a:txBody>
                  <a:tcPr/>
                </a:tc>
                <a:tc>
                  <a:txBody>
                    <a:bodyPr/>
                    <a:lstStyle/>
                    <a:p>
                      <a:r>
                        <a:rPr lang="en-US" dirty="0"/>
                        <a:t>Jul</a:t>
                      </a:r>
                    </a:p>
                  </a:txBody>
                  <a:tcPr/>
                </a:tc>
                <a:tc>
                  <a:txBody>
                    <a:bodyPr/>
                    <a:lstStyle/>
                    <a:p>
                      <a:r>
                        <a:rPr lang="en-US" dirty="0"/>
                        <a:t>Aug</a:t>
                      </a:r>
                    </a:p>
                  </a:txBody>
                  <a:tcPr/>
                </a:tc>
                <a:tc>
                  <a:txBody>
                    <a:bodyPr/>
                    <a:lstStyle/>
                    <a:p>
                      <a:r>
                        <a:rPr lang="en-US" dirty="0"/>
                        <a:t>Sep</a:t>
                      </a:r>
                    </a:p>
                  </a:txBody>
                  <a:tcPr/>
                </a:tc>
                <a:tc>
                  <a:txBody>
                    <a:bodyPr/>
                    <a:lstStyle/>
                    <a:p>
                      <a:r>
                        <a:rPr lang="en-US" dirty="0"/>
                        <a:t>Oct</a:t>
                      </a:r>
                    </a:p>
                  </a:txBody>
                  <a:tcPr/>
                </a:tc>
                <a:tc>
                  <a:txBody>
                    <a:bodyPr/>
                    <a:lstStyle/>
                    <a:p>
                      <a:r>
                        <a:rPr lang="en-US" dirty="0"/>
                        <a:t>Nov</a:t>
                      </a:r>
                    </a:p>
                  </a:txBody>
                  <a:tcPr/>
                </a:tc>
                <a:tc>
                  <a:txBody>
                    <a:bodyPr/>
                    <a:lstStyle/>
                    <a:p>
                      <a:r>
                        <a:rPr lang="en-US" dirty="0"/>
                        <a:t>Dec</a:t>
                      </a:r>
                    </a:p>
                  </a:txBody>
                  <a:tcPr/>
                </a:tc>
                <a:tc>
                  <a:txBody>
                    <a:bodyPr/>
                    <a:lstStyle/>
                    <a:p>
                      <a:r>
                        <a:rPr lang="en-US" dirty="0"/>
                        <a:t>Jan</a:t>
                      </a:r>
                    </a:p>
                  </a:txBody>
                  <a:tcPr/>
                </a:tc>
                <a:tc>
                  <a:txBody>
                    <a:bodyPr/>
                    <a:lstStyle/>
                    <a:p>
                      <a:r>
                        <a:rPr lang="en-US" dirty="0"/>
                        <a:t>Feb</a:t>
                      </a:r>
                    </a:p>
                  </a:txBody>
                  <a:tcPr/>
                </a:tc>
                <a:extLst>
                  <a:ext uri="{0D108BD9-81ED-4DB2-BD59-A6C34878D82A}">
                    <a16:rowId xmlns:a16="http://schemas.microsoft.com/office/drawing/2014/main" val="2912942103"/>
                  </a:ext>
                </a:extLst>
              </a:tr>
            </a:tbl>
          </a:graphicData>
        </a:graphic>
      </p:graphicFrame>
      <p:pic>
        <p:nvPicPr>
          <p:cNvPr id="5" name="Picture 4" descr="&lt;strong&gt;Arrow&lt;/strong&gt; Right - vector Clip Art"/>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4091749" y="1229577"/>
            <a:ext cx="360000" cy="273600"/>
          </a:xfrm>
          <a:prstGeom prst="rect">
            <a:avLst/>
          </a:prstGeom>
        </p:spPr>
      </p:pic>
    </p:spTree>
    <p:extLst>
      <p:ext uri="{BB962C8B-B14F-4D97-AF65-F5344CB8AC3E}">
        <p14:creationId xmlns:p14="http://schemas.microsoft.com/office/powerpoint/2010/main" val="28230926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 of the past year</a:t>
            </a:r>
          </a:p>
        </p:txBody>
      </p:sp>
      <p:sp>
        <p:nvSpPr>
          <p:cNvPr id="3" name="Content Placeholder 2"/>
          <p:cNvSpPr>
            <a:spLocks noGrp="1"/>
          </p:cNvSpPr>
          <p:nvPr>
            <p:ph idx="1"/>
          </p:nvPr>
        </p:nvSpPr>
        <p:spPr>
          <a:xfrm>
            <a:off x="199432" y="1689847"/>
            <a:ext cx="8642640" cy="4195415"/>
          </a:xfrm>
        </p:spPr>
        <p:txBody>
          <a:bodyPr/>
          <a:lstStyle/>
          <a:p>
            <a:r>
              <a:rPr lang="en-US" dirty="0"/>
              <a:t>T14 completed its run after 2762 MW∙hr at a steady 1.0 MW</a:t>
            </a:r>
          </a:p>
          <a:p>
            <a:pPr lvl="1"/>
            <a:r>
              <a:rPr lang="en-US" dirty="0"/>
              <a:t>First part of a planned approach wherein two targets would be operated for near the same number of operating hours at two different power levels</a:t>
            </a:r>
          </a:p>
          <a:p>
            <a:r>
              <a:rPr lang="en-US" dirty="0"/>
              <a:t>A near identical target was installed as T15 to complete the other part of the experiment at 1.2 MW</a:t>
            </a:r>
          </a:p>
        </p:txBody>
      </p:sp>
      <p:graphicFrame>
        <p:nvGraphicFramePr>
          <p:cNvPr id="6" name="Table 5"/>
          <p:cNvGraphicFramePr>
            <a:graphicFrameLocks noGrp="1"/>
          </p:cNvGraphicFramePr>
          <p:nvPr/>
        </p:nvGraphicFramePr>
        <p:xfrm>
          <a:off x="199432" y="832513"/>
          <a:ext cx="8712561" cy="423081"/>
        </p:xfrm>
        <a:graphic>
          <a:graphicData uri="http://schemas.openxmlformats.org/drawingml/2006/table">
            <a:tbl>
              <a:tblPr firstRow="1" bandRow="1">
                <a:tableStyleId>{D7AC3CCA-C797-4891-BE02-D94E43425B78}</a:tableStyleId>
              </a:tblPr>
              <a:tblGrid>
                <a:gridCol w="670197">
                  <a:extLst>
                    <a:ext uri="{9D8B030D-6E8A-4147-A177-3AD203B41FA5}">
                      <a16:colId xmlns:a16="http://schemas.microsoft.com/office/drawing/2014/main" val="2984162979"/>
                    </a:ext>
                  </a:extLst>
                </a:gridCol>
                <a:gridCol w="670197">
                  <a:extLst>
                    <a:ext uri="{9D8B030D-6E8A-4147-A177-3AD203B41FA5}">
                      <a16:colId xmlns:a16="http://schemas.microsoft.com/office/drawing/2014/main" val="3854855166"/>
                    </a:ext>
                  </a:extLst>
                </a:gridCol>
                <a:gridCol w="670197">
                  <a:extLst>
                    <a:ext uri="{9D8B030D-6E8A-4147-A177-3AD203B41FA5}">
                      <a16:colId xmlns:a16="http://schemas.microsoft.com/office/drawing/2014/main" val="1681772574"/>
                    </a:ext>
                  </a:extLst>
                </a:gridCol>
                <a:gridCol w="670197">
                  <a:extLst>
                    <a:ext uri="{9D8B030D-6E8A-4147-A177-3AD203B41FA5}">
                      <a16:colId xmlns:a16="http://schemas.microsoft.com/office/drawing/2014/main" val="1454928642"/>
                    </a:ext>
                  </a:extLst>
                </a:gridCol>
                <a:gridCol w="670197">
                  <a:extLst>
                    <a:ext uri="{9D8B030D-6E8A-4147-A177-3AD203B41FA5}">
                      <a16:colId xmlns:a16="http://schemas.microsoft.com/office/drawing/2014/main" val="3450614420"/>
                    </a:ext>
                  </a:extLst>
                </a:gridCol>
                <a:gridCol w="670197">
                  <a:extLst>
                    <a:ext uri="{9D8B030D-6E8A-4147-A177-3AD203B41FA5}">
                      <a16:colId xmlns:a16="http://schemas.microsoft.com/office/drawing/2014/main" val="1863757307"/>
                    </a:ext>
                  </a:extLst>
                </a:gridCol>
                <a:gridCol w="670197">
                  <a:extLst>
                    <a:ext uri="{9D8B030D-6E8A-4147-A177-3AD203B41FA5}">
                      <a16:colId xmlns:a16="http://schemas.microsoft.com/office/drawing/2014/main" val="2108639048"/>
                    </a:ext>
                  </a:extLst>
                </a:gridCol>
                <a:gridCol w="670197">
                  <a:extLst>
                    <a:ext uri="{9D8B030D-6E8A-4147-A177-3AD203B41FA5}">
                      <a16:colId xmlns:a16="http://schemas.microsoft.com/office/drawing/2014/main" val="3842271099"/>
                    </a:ext>
                  </a:extLst>
                </a:gridCol>
                <a:gridCol w="670197">
                  <a:extLst>
                    <a:ext uri="{9D8B030D-6E8A-4147-A177-3AD203B41FA5}">
                      <a16:colId xmlns:a16="http://schemas.microsoft.com/office/drawing/2014/main" val="2918819970"/>
                    </a:ext>
                  </a:extLst>
                </a:gridCol>
                <a:gridCol w="670197">
                  <a:extLst>
                    <a:ext uri="{9D8B030D-6E8A-4147-A177-3AD203B41FA5}">
                      <a16:colId xmlns:a16="http://schemas.microsoft.com/office/drawing/2014/main" val="1760374829"/>
                    </a:ext>
                  </a:extLst>
                </a:gridCol>
                <a:gridCol w="670197">
                  <a:extLst>
                    <a:ext uri="{9D8B030D-6E8A-4147-A177-3AD203B41FA5}">
                      <a16:colId xmlns:a16="http://schemas.microsoft.com/office/drawing/2014/main" val="1685849951"/>
                    </a:ext>
                  </a:extLst>
                </a:gridCol>
                <a:gridCol w="670197">
                  <a:extLst>
                    <a:ext uri="{9D8B030D-6E8A-4147-A177-3AD203B41FA5}">
                      <a16:colId xmlns:a16="http://schemas.microsoft.com/office/drawing/2014/main" val="1674788972"/>
                    </a:ext>
                  </a:extLst>
                </a:gridCol>
                <a:gridCol w="670197">
                  <a:extLst>
                    <a:ext uri="{9D8B030D-6E8A-4147-A177-3AD203B41FA5}">
                      <a16:colId xmlns:a16="http://schemas.microsoft.com/office/drawing/2014/main" val="1344637152"/>
                    </a:ext>
                  </a:extLst>
                </a:gridCol>
              </a:tblGrid>
              <a:tr h="423081">
                <a:tc>
                  <a:txBody>
                    <a:bodyPr/>
                    <a:lstStyle/>
                    <a:p>
                      <a:r>
                        <a:rPr lang="en-US" dirty="0"/>
                        <a:t>Feb</a:t>
                      </a:r>
                    </a:p>
                  </a:txBody>
                  <a:tcPr/>
                </a:tc>
                <a:tc>
                  <a:txBody>
                    <a:bodyPr/>
                    <a:lstStyle/>
                    <a:p>
                      <a:r>
                        <a:rPr lang="en-US" dirty="0"/>
                        <a:t>Mar</a:t>
                      </a:r>
                    </a:p>
                  </a:txBody>
                  <a:tcPr/>
                </a:tc>
                <a:tc>
                  <a:txBody>
                    <a:bodyPr/>
                    <a:lstStyle/>
                    <a:p>
                      <a:r>
                        <a:rPr lang="en-US" dirty="0"/>
                        <a:t>Apr</a:t>
                      </a:r>
                    </a:p>
                  </a:txBody>
                  <a:tcPr/>
                </a:tc>
                <a:tc>
                  <a:txBody>
                    <a:bodyPr/>
                    <a:lstStyle/>
                    <a:p>
                      <a:r>
                        <a:rPr lang="en-US" dirty="0"/>
                        <a:t>May</a:t>
                      </a:r>
                    </a:p>
                  </a:txBody>
                  <a:tcPr/>
                </a:tc>
                <a:tc>
                  <a:txBody>
                    <a:bodyPr/>
                    <a:lstStyle/>
                    <a:p>
                      <a:r>
                        <a:rPr lang="en-US" dirty="0"/>
                        <a:t>Jun</a:t>
                      </a:r>
                    </a:p>
                  </a:txBody>
                  <a:tcPr/>
                </a:tc>
                <a:tc>
                  <a:txBody>
                    <a:bodyPr/>
                    <a:lstStyle/>
                    <a:p>
                      <a:r>
                        <a:rPr lang="en-US" dirty="0"/>
                        <a:t>Jul</a:t>
                      </a:r>
                    </a:p>
                  </a:txBody>
                  <a:tcPr/>
                </a:tc>
                <a:tc>
                  <a:txBody>
                    <a:bodyPr/>
                    <a:lstStyle/>
                    <a:p>
                      <a:r>
                        <a:rPr lang="en-US" dirty="0"/>
                        <a:t>Aug</a:t>
                      </a:r>
                    </a:p>
                  </a:txBody>
                  <a:tcPr/>
                </a:tc>
                <a:tc>
                  <a:txBody>
                    <a:bodyPr/>
                    <a:lstStyle/>
                    <a:p>
                      <a:r>
                        <a:rPr lang="en-US" dirty="0"/>
                        <a:t>Sep</a:t>
                      </a:r>
                    </a:p>
                  </a:txBody>
                  <a:tcPr/>
                </a:tc>
                <a:tc>
                  <a:txBody>
                    <a:bodyPr/>
                    <a:lstStyle/>
                    <a:p>
                      <a:r>
                        <a:rPr lang="en-US" dirty="0"/>
                        <a:t>Oct</a:t>
                      </a:r>
                    </a:p>
                  </a:txBody>
                  <a:tcPr/>
                </a:tc>
                <a:tc>
                  <a:txBody>
                    <a:bodyPr/>
                    <a:lstStyle/>
                    <a:p>
                      <a:r>
                        <a:rPr lang="en-US" dirty="0"/>
                        <a:t>Nov</a:t>
                      </a:r>
                    </a:p>
                  </a:txBody>
                  <a:tcPr/>
                </a:tc>
                <a:tc>
                  <a:txBody>
                    <a:bodyPr/>
                    <a:lstStyle/>
                    <a:p>
                      <a:r>
                        <a:rPr lang="en-US" dirty="0"/>
                        <a:t>Dec</a:t>
                      </a:r>
                    </a:p>
                  </a:txBody>
                  <a:tcPr/>
                </a:tc>
                <a:tc>
                  <a:txBody>
                    <a:bodyPr/>
                    <a:lstStyle/>
                    <a:p>
                      <a:r>
                        <a:rPr lang="en-US" dirty="0"/>
                        <a:t>Jan</a:t>
                      </a:r>
                    </a:p>
                  </a:txBody>
                  <a:tcPr/>
                </a:tc>
                <a:tc>
                  <a:txBody>
                    <a:bodyPr/>
                    <a:lstStyle/>
                    <a:p>
                      <a:r>
                        <a:rPr lang="en-US" dirty="0"/>
                        <a:t>Feb</a:t>
                      </a:r>
                    </a:p>
                  </a:txBody>
                  <a:tcPr/>
                </a:tc>
                <a:extLst>
                  <a:ext uri="{0D108BD9-81ED-4DB2-BD59-A6C34878D82A}">
                    <a16:rowId xmlns:a16="http://schemas.microsoft.com/office/drawing/2014/main" val="2912942103"/>
                  </a:ext>
                </a:extLst>
              </a:tr>
            </a:tbl>
          </a:graphicData>
        </a:graphic>
      </p:graphicFrame>
      <p:pic>
        <p:nvPicPr>
          <p:cNvPr id="7" name="Picture 6" descr="&lt;strong&gt;Arrow&lt;/strong&gt; Right - vector Clip Art"/>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5408758" y="1229577"/>
            <a:ext cx="360000" cy="273600"/>
          </a:xfrm>
          <a:prstGeom prst="rect">
            <a:avLst/>
          </a:prstGeom>
        </p:spPr>
      </p:pic>
    </p:spTree>
    <p:extLst>
      <p:ext uri="{BB962C8B-B14F-4D97-AF65-F5344CB8AC3E}">
        <p14:creationId xmlns:p14="http://schemas.microsoft.com/office/powerpoint/2010/main" val="39705119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 of the past year</a:t>
            </a:r>
          </a:p>
        </p:txBody>
      </p:sp>
      <p:sp>
        <p:nvSpPr>
          <p:cNvPr id="3" name="Content Placeholder 2"/>
          <p:cNvSpPr>
            <a:spLocks noGrp="1"/>
          </p:cNvSpPr>
          <p:nvPr>
            <p:ph idx="1"/>
          </p:nvPr>
        </p:nvSpPr>
        <p:spPr>
          <a:xfrm>
            <a:off x="193083" y="1471482"/>
            <a:ext cx="8642640" cy="4195415"/>
          </a:xfrm>
        </p:spPr>
        <p:txBody>
          <a:bodyPr/>
          <a:lstStyle/>
          <a:p>
            <a:r>
              <a:rPr lang="en-US" dirty="0"/>
              <a:t>Concept chosen at beginning of October</a:t>
            </a:r>
          </a:p>
          <a:p>
            <a:pPr lvl="1"/>
            <a:r>
              <a:rPr lang="en-US" dirty="0"/>
              <a:t>Based on a significant amount of analysis on four concepts</a:t>
            </a:r>
          </a:p>
        </p:txBody>
      </p:sp>
      <p:pic>
        <p:nvPicPr>
          <p:cNvPr id="5" name="Picture 4"/>
          <p:cNvPicPr>
            <a:picLocks noChangeAspect="1"/>
          </p:cNvPicPr>
          <p:nvPr/>
        </p:nvPicPr>
        <p:blipFill>
          <a:blip r:embed="rId2"/>
          <a:stretch>
            <a:fillRect/>
          </a:stretch>
        </p:blipFill>
        <p:spPr>
          <a:xfrm>
            <a:off x="1034931" y="2228176"/>
            <a:ext cx="7255016" cy="4362550"/>
          </a:xfrm>
          <a:prstGeom prst="rect">
            <a:avLst/>
          </a:prstGeom>
        </p:spPr>
      </p:pic>
      <p:graphicFrame>
        <p:nvGraphicFramePr>
          <p:cNvPr id="6" name="Table 5"/>
          <p:cNvGraphicFramePr>
            <a:graphicFrameLocks noGrp="1"/>
          </p:cNvGraphicFramePr>
          <p:nvPr/>
        </p:nvGraphicFramePr>
        <p:xfrm>
          <a:off x="199432" y="832513"/>
          <a:ext cx="8712561" cy="423081"/>
        </p:xfrm>
        <a:graphic>
          <a:graphicData uri="http://schemas.openxmlformats.org/drawingml/2006/table">
            <a:tbl>
              <a:tblPr firstRow="1" bandRow="1">
                <a:tableStyleId>{D7AC3CCA-C797-4891-BE02-D94E43425B78}</a:tableStyleId>
              </a:tblPr>
              <a:tblGrid>
                <a:gridCol w="670197">
                  <a:extLst>
                    <a:ext uri="{9D8B030D-6E8A-4147-A177-3AD203B41FA5}">
                      <a16:colId xmlns:a16="http://schemas.microsoft.com/office/drawing/2014/main" val="2984162979"/>
                    </a:ext>
                  </a:extLst>
                </a:gridCol>
                <a:gridCol w="670197">
                  <a:extLst>
                    <a:ext uri="{9D8B030D-6E8A-4147-A177-3AD203B41FA5}">
                      <a16:colId xmlns:a16="http://schemas.microsoft.com/office/drawing/2014/main" val="3854855166"/>
                    </a:ext>
                  </a:extLst>
                </a:gridCol>
                <a:gridCol w="670197">
                  <a:extLst>
                    <a:ext uri="{9D8B030D-6E8A-4147-A177-3AD203B41FA5}">
                      <a16:colId xmlns:a16="http://schemas.microsoft.com/office/drawing/2014/main" val="1681772574"/>
                    </a:ext>
                  </a:extLst>
                </a:gridCol>
                <a:gridCol w="670197">
                  <a:extLst>
                    <a:ext uri="{9D8B030D-6E8A-4147-A177-3AD203B41FA5}">
                      <a16:colId xmlns:a16="http://schemas.microsoft.com/office/drawing/2014/main" val="1454928642"/>
                    </a:ext>
                  </a:extLst>
                </a:gridCol>
                <a:gridCol w="670197">
                  <a:extLst>
                    <a:ext uri="{9D8B030D-6E8A-4147-A177-3AD203B41FA5}">
                      <a16:colId xmlns:a16="http://schemas.microsoft.com/office/drawing/2014/main" val="3450614420"/>
                    </a:ext>
                  </a:extLst>
                </a:gridCol>
                <a:gridCol w="670197">
                  <a:extLst>
                    <a:ext uri="{9D8B030D-6E8A-4147-A177-3AD203B41FA5}">
                      <a16:colId xmlns:a16="http://schemas.microsoft.com/office/drawing/2014/main" val="1863757307"/>
                    </a:ext>
                  </a:extLst>
                </a:gridCol>
                <a:gridCol w="670197">
                  <a:extLst>
                    <a:ext uri="{9D8B030D-6E8A-4147-A177-3AD203B41FA5}">
                      <a16:colId xmlns:a16="http://schemas.microsoft.com/office/drawing/2014/main" val="2108639048"/>
                    </a:ext>
                  </a:extLst>
                </a:gridCol>
                <a:gridCol w="670197">
                  <a:extLst>
                    <a:ext uri="{9D8B030D-6E8A-4147-A177-3AD203B41FA5}">
                      <a16:colId xmlns:a16="http://schemas.microsoft.com/office/drawing/2014/main" val="3842271099"/>
                    </a:ext>
                  </a:extLst>
                </a:gridCol>
                <a:gridCol w="670197">
                  <a:extLst>
                    <a:ext uri="{9D8B030D-6E8A-4147-A177-3AD203B41FA5}">
                      <a16:colId xmlns:a16="http://schemas.microsoft.com/office/drawing/2014/main" val="2918819970"/>
                    </a:ext>
                  </a:extLst>
                </a:gridCol>
                <a:gridCol w="670197">
                  <a:extLst>
                    <a:ext uri="{9D8B030D-6E8A-4147-A177-3AD203B41FA5}">
                      <a16:colId xmlns:a16="http://schemas.microsoft.com/office/drawing/2014/main" val="1760374829"/>
                    </a:ext>
                  </a:extLst>
                </a:gridCol>
                <a:gridCol w="670197">
                  <a:extLst>
                    <a:ext uri="{9D8B030D-6E8A-4147-A177-3AD203B41FA5}">
                      <a16:colId xmlns:a16="http://schemas.microsoft.com/office/drawing/2014/main" val="1685849951"/>
                    </a:ext>
                  </a:extLst>
                </a:gridCol>
                <a:gridCol w="670197">
                  <a:extLst>
                    <a:ext uri="{9D8B030D-6E8A-4147-A177-3AD203B41FA5}">
                      <a16:colId xmlns:a16="http://schemas.microsoft.com/office/drawing/2014/main" val="1674788972"/>
                    </a:ext>
                  </a:extLst>
                </a:gridCol>
                <a:gridCol w="670197">
                  <a:extLst>
                    <a:ext uri="{9D8B030D-6E8A-4147-A177-3AD203B41FA5}">
                      <a16:colId xmlns:a16="http://schemas.microsoft.com/office/drawing/2014/main" val="1344637152"/>
                    </a:ext>
                  </a:extLst>
                </a:gridCol>
              </a:tblGrid>
              <a:tr h="423081">
                <a:tc>
                  <a:txBody>
                    <a:bodyPr/>
                    <a:lstStyle/>
                    <a:p>
                      <a:r>
                        <a:rPr lang="en-US" dirty="0"/>
                        <a:t>Feb</a:t>
                      </a:r>
                    </a:p>
                  </a:txBody>
                  <a:tcPr/>
                </a:tc>
                <a:tc>
                  <a:txBody>
                    <a:bodyPr/>
                    <a:lstStyle/>
                    <a:p>
                      <a:r>
                        <a:rPr lang="en-US" dirty="0"/>
                        <a:t>Mar</a:t>
                      </a:r>
                    </a:p>
                  </a:txBody>
                  <a:tcPr/>
                </a:tc>
                <a:tc>
                  <a:txBody>
                    <a:bodyPr/>
                    <a:lstStyle/>
                    <a:p>
                      <a:r>
                        <a:rPr lang="en-US" dirty="0"/>
                        <a:t>Apr</a:t>
                      </a:r>
                    </a:p>
                  </a:txBody>
                  <a:tcPr/>
                </a:tc>
                <a:tc>
                  <a:txBody>
                    <a:bodyPr/>
                    <a:lstStyle/>
                    <a:p>
                      <a:r>
                        <a:rPr lang="en-US" dirty="0"/>
                        <a:t>May</a:t>
                      </a:r>
                    </a:p>
                  </a:txBody>
                  <a:tcPr/>
                </a:tc>
                <a:tc>
                  <a:txBody>
                    <a:bodyPr/>
                    <a:lstStyle/>
                    <a:p>
                      <a:r>
                        <a:rPr lang="en-US" dirty="0"/>
                        <a:t>Jun</a:t>
                      </a:r>
                    </a:p>
                  </a:txBody>
                  <a:tcPr/>
                </a:tc>
                <a:tc>
                  <a:txBody>
                    <a:bodyPr/>
                    <a:lstStyle/>
                    <a:p>
                      <a:r>
                        <a:rPr lang="en-US" dirty="0"/>
                        <a:t>Jul</a:t>
                      </a:r>
                    </a:p>
                  </a:txBody>
                  <a:tcPr/>
                </a:tc>
                <a:tc>
                  <a:txBody>
                    <a:bodyPr/>
                    <a:lstStyle/>
                    <a:p>
                      <a:r>
                        <a:rPr lang="en-US" dirty="0"/>
                        <a:t>Aug</a:t>
                      </a:r>
                    </a:p>
                  </a:txBody>
                  <a:tcPr/>
                </a:tc>
                <a:tc>
                  <a:txBody>
                    <a:bodyPr/>
                    <a:lstStyle/>
                    <a:p>
                      <a:r>
                        <a:rPr lang="en-US" dirty="0"/>
                        <a:t>Sep</a:t>
                      </a:r>
                    </a:p>
                  </a:txBody>
                  <a:tcPr/>
                </a:tc>
                <a:tc>
                  <a:txBody>
                    <a:bodyPr/>
                    <a:lstStyle/>
                    <a:p>
                      <a:r>
                        <a:rPr lang="en-US" dirty="0"/>
                        <a:t>Oct</a:t>
                      </a:r>
                    </a:p>
                  </a:txBody>
                  <a:tcPr/>
                </a:tc>
                <a:tc>
                  <a:txBody>
                    <a:bodyPr/>
                    <a:lstStyle/>
                    <a:p>
                      <a:r>
                        <a:rPr lang="en-US" dirty="0"/>
                        <a:t>Nov</a:t>
                      </a:r>
                    </a:p>
                  </a:txBody>
                  <a:tcPr/>
                </a:tc>
                <a:tc>
                  <a:txBody>
                    <a:bodyPr/>
                    <a:lstStyle/>
                    <a:p>
                      <a:r>
                        <a:rPr lang="en-US" dirty="0"/>
                        <a:t>Dec</a:t>
                      </a:r>
                    </a:p>
                  </a:txBody>
                  <a:tcPr/>
                </a:tc>
                <a:tc>
                  <a:txBody>
                    <a:bodyPr/>
                    <a:lstStyle/>
                    <a:p>
                      <a:r>
                        <a:rPr lang="en-US" dirty="0"/>
                        <a:t>Jan</a:t>
                      </a:r>
                    </a:p>
                  </a:txBody>
                  <a:tcPr/>
                </a:tc>
                <a:tc>
                  <a:txBody>
                    <a:bodyPr/>
                    <a:lstStyle/>
                    <a:p>
                      <a:r>
                        <a:rPr lang="en-US" dirty="0"/>
                        <a:t>Feb</a:t>
                      </a:r>
                    </a:p>
                  </a:txBody>
                  <a:tcPr/>
                </a:tc>
                <a:extLst>
                  <a:ext uri="{0D108BD9-81ED-4DB2-BD59-A6C34878D82A}">
                    <a16:rowId xmlns:a16="http://schemas.microsoft.com/office/drawing/2014/main" val="2912942103"/>
                  </a:ext>
                </a:extLst>
              </a:tr>
            </a:tbl>
          </a:graphicData>
        </a:graphic>
      </p:graphicFrame>
      <p:pic>
        <p:nvPicPr>
          <p:cNvPr id="7" name="Picture 6" descr="&lt;strong&gt;Arrow&lt;/strong&gt; Right - vector Clip Art"/>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5408758" y="1229577"/>
            <a:ext cx="360000" cy="273600"/>
          </a:xfrm>
          <a:prstGeom prst="rect">
            <a:avLst/>
          </a:prstGeom>
        </p:spPr>
      </p:pic>
    </p:spTree>
    <p:extLst>
      <p:ext uri="{BB962C8B-B14F-4D97-AF65-F5344CB8AC3E}">
        <p14:creationId xmlns:p14="http://schemas.microsoft.com/office/powerpoint/2010/main" val="9831690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 of the past year</a:t>
            </a:r>
          </a:p>
        </p:txBody>
      </p:sp>
      <p:sp>
        <p:nvSpPr>
          <p:cNvPr id="3" name="Content Placeholder 2"/>
          <p:cNvSpPr>
            <a:spLocks noGrp="1"/>
          </p:cNvSpPr>
          <p:nvPr>
            <p:ph idx="1"/>
          </p:nvPr>
        </p:nvSpPr>
        <p:spPr>
          <a:xfrm>
            <a:off x="199432" y="1689847"/>
            <a:ext cx="8642640" cy="4195415"/>
          </a:xfrm>
        </p:spPr>
        <p:txBody>
          <a:bodyPr/>
          <a:lstStyle/>
          <a:p>
            <a:r>
              <a:rPr lang="en-US" dirty="0"/>
              <a:t>Decision made to remove T15 early</a:t>
            </a:r>
          </a:p>
          <a:p>
            <a:pPr lvl="1"/>
            <a:r>
              <a:rPr lang="en-US" dirty="0"/>
              <a:t>Move to a quicker target cycle (3 targets per year vs. 2)</a:t>
            </a:r>
          </a:p>
          <a:p>
            <a:pPr lvl="1"/>
            <a:r>
              <a:rPr lang="en-US" dirty="0"/>
              <a:t>Supported by higher than expected erosion in T14 samples</a:t>
            </a:r>
          </a:p>
        </p:txBody>
      </p:sp>
      <p:graphicFrame>
        <p:nvGraphicFramePr>
          <p:cNvPr id="6" name="Table 5"/>
          <p:cNvGraphicFramePr>
            <a:graphicFrameLocks noGrp="1"/>
          </p:cNvGraphicFramePr>
          <p:nvPr/>
        </p:nvGraphicFramePr>
        <p:xfrm>
          <a:off x="199432" y="832513"/>
          <a:ext cx="8712561" cy="423081"/>
        </p:xfrm>
        <a:graphic>
          <a:graphicData uri="http://schemas.openxmlformats.org/drawingml/2006/table">
            <a:tbl>
              <a:tblPr firstRow="1" bandRow="1">
                <a:tableStyleId>{D7AC3CCA-C797-4891-BE02-D94E43425B78}</a:tableStyleId>
              </a:tblPr>
              <a:tblGrid>
                <a:gridCol w="670197">
                  <a:extLst>
                    <a:ext uri="{9D8B030D-6E8A-4147-A177-3AD203B41FA5}">
                      <a16:colId xmlns:a16="http://schemas.microsoft.com/office/drawing/2014/main" val="2984162979"/>
                    </a:ext>
                  </a:extLst>
                </a:gridCol>
                <a:gridCol w="670197">
                  <a:extLst>
                    <a:ext uri="{9D8B030D-6E8A-4147-A177-3AD203B41FA5}">
                      <a16:colId xmlns:a16="http://schemas.microsoft.com/office/drawing/2014/main" val="3854855166"/>
                    </a:ext>
                  </a:extLst>
                </a:gridCol>
                <a:gridCol w="670197">
                  <a:extLst>
                    <a:ext uri="{9D8B030D-6E8A-4147-A177-3AD203B41FA5}">
                      <a16:colId xmlns:a16="http://schemas.microsoft.com/office/drawing/2014/main" val="1681772574"/>
                    </a:ext>
                  </a:extLst>
                </a:gridCol>
                <a:gridCol w="670197">
                  <a:extLst>
                    <a:ext uri="{9D8B030D-6E8A-4147-A177-3AD203B41FA5}">
                      <a16:colId xmlns:a16="http://schemas.microsoft.com/office/drawing/2014/main" val="1454928642"/>
                    </a:ext>
                  </a:extLst>
                </a:gridCol>
                <a:gridCol w="670197">
                  <a:extLst>
                    <a:ext uri="{9D8B030D-6E8A-4147-A177-3AD203B41FA5}">
                      <a16:colId xmlns:a16="http://schemas.microsoft.com/office/drawing/2014/main" val="3450614420"/>
                    </a:ext>
                  </a:extLst>
                </a:gridCol>
                <a:gridCol w="670197">
                  <a:extLst>
                    <a:ext uri="{9D8B030D-6E8A-4147-A177-3AD203B41FA5}">
                      <a16:colId xmlns:a16="http://schemas.microsoft.com/office/drawing/2014/main" val="1863757307"/>
                    </a:ext>
                  </a:extLst>
                </a:gridCol>
                <a:gridCol w="670197">
                  <a:extLst>
                    <a:ext uri="{9D8B030D-6E8A-4147-A177-3AD203B41FA5}">
                      <a16:colId xmlns:a16="http://schemas.microsoft.com/office/drawing/2014/main" val="2108639048"/>
                    </a:ext>
                  </a:extLst>
                </a:gridCol>
                <a:gridCol w="670197">
                  <a:extLst>
                    <a:ext uri="{9D8B030D-6E8A-4147-A177-3AD203B41FA5}">
                      <a16:colId xmlns:a16="http://schemas.microsoft.com/office/drawing/2014/main" val="3842271099"/>
                    </a:ext>
                  </a:extLst>
                </a:gridCol>
                <a:gridCol w="670197">
                  <a:extLst>
                    <a:ext uri="{9D8B030D-6E8A-4147-A177-3AD203B41FA5}">
                      <a16:colId xmlns:a16="http://schemas.microsoft.com/office/drawing/2014/main" val="2918819970"/>
                    </a:ext>
                  </a:extLst>
                </a:gridCol>
                <a:gridCol w="670197">
                  <a:extLst>
                    <a:ext uri="{9D8B030D-6E8A-4147-A177-3AD203B41FA5}">
                      <a16:colId xmlns:a16="http://schemas.microsoft.com/office/drawing/2014/main" val="1760374829"/>
                    </a:ext>
                  </a:extLst>
                </a:gridCol>
                <a:gridCol w="670197">
                  <a:extLst>
                    <a:ext uri="{9D8B030D-6E8A-4147-A177-3AD203B41FA5}">
                      <a16:colId xmlns:a16="http://schemas.microsoft.com/office/drawing/2014/main" val="1685849951"/>
                    </a:ext>
                  </a:extLst>
                </a:gridCol>
                <a:gridCol w="670197">
                  <a:extLst>
                    <a:ext uri="{9D8B030D-6E8A-4147-A177-3AD203B41FA5}">
                      <a16:colId xmlns:a16="http://schemas.microsoft.com/office/drawing/2014/main" val="1674788972"/>
                    </a:ext>
                  </a:extLst>
                </a:gridCol>
                <a:gridCol w="670197">
                  <a:extLst>
                    <a:ext uri="{9D8B030D-6E8A-4147-A177-3AD203B41FA5}">
                      <a16:colId xmlns:a16="http://schemas.microsoft.com/office/drawing/2014/main" val="1344637152"/>
                    </a:ext>
                  </a:extLst>
                </a:gridCol>
              </a:tblGrid>
              <a:tr h="423081">
                <a:tc>
                  <a:txBody>
                    <a:bodyPr/>
                    <a:lstStyle/>
                    <a:p>
                      <a:r>
                        <a:rPr lang="en-US" dirty="0"/>
                        <a:t>Feb</a:t>
                      </a:r>
                    </a:p>
                  </a:txBody>
                  <a:tcPr/>
                </a:tc>
                <a:tc>
                  <a:txBody>
                    <a:bodyPr/>
                    <a:lstStyle/>
                    <a:p>
                      <a:r>
                        <a:rPr lang="en-US" dirty="0"/>
                        <a:t>Mar</a:t>
                      </a:r>
                    </a:p>
                  </a:txBody>
                  <a:tcPr/>
                </a:tc>
                <a:tc>
                  <a:txBody>
                    <a:bodyPr/>
                    <a:lstStyle/>
                    <a:p>
                      <a:r>
                        <a:rPr lang="en-US" dirty="0"/>
                        <a:t>Apr</a:t>
                      </a:r>
                    </a:p>
                  </a:txBody>
                  <a:tcPr/>
                </a:tc>
                <a:tc>
                  <a:txBody>
                    <a:bodyPr/>
                    <a:lstStyle/>
                    <a:p>
                      <a:r>
                        <a:rPr lang="en-US" dirty="0"/>
                        <a:t>May</a:t>
                      </a:r>
                    </a:p>
                  </a:txBody>
                  <a:tcPr/>
                </a:tc>
                <a:tc>
                  <a:txBody>
                    <a:bodyPr/>
                    <a:lstStyle/>
                    <a:p>
                      <a:r>
                        <a:rPr lang="en-US" dirty="0"/>
                        <a:t>Jun</a:t>
                      </a:r>
                    </a:p>
                  </a:txBody>
                  <a:tcPr/>
                </a:tc>
                <a:tc>
                  <a:txBody>
                    <a:bodyPr/>
                    <a:lstStyle/>
                    <a:p>
                      <a:r>
                        <a:rPr lang="en-US" dirty="0"/>
                        <a:t>Jul</a:t>
                      </a:r>
                    </a:p>
                  </a:txBody>
                  <a:tcPr/>
                </a:tc>
                <a:tc>
                  <a:txBody>
                    <a:bodyPr/>
                    <a:lstStyle/>
                    <a:p>
                      <a:r>
                        <a:rPr lang="en-US" dirty="0"/>
                        <a:t>Aug</a:t>
                      </a:r>
                    </a:p>
                  </a:txBody>
                  <a:tcPr/>
                </a:tc>
                <a:tc>
                  <a:txBody>
                    <a:bodyPr/>
                    <a:lstStyle/>
                    <a:p>
                      <a:r>
                        <a:rPr lang="en-US" dirty="0"/>
                        <a:t>Sep</a:t>
                      </a:r>
                    </a:p>
                  </a:txBody>
                  <a:tcPr/>
                </a:tc>
                <a:tc>
                  <a:txBody>
                    <a:bodyPr/>
                    <a:lstStyle/>
                    <a:p>
                      <a:r>
                        <a:rPr lang="en-US" dirty="0"/>
                        <a:t>Oct</a:t>
                      </a:r>
                    </a:p>
                  </a:txBody>
                  <a:tcPr/>
                </a:tc>
                <a:tc>
                  <a:txBody>
                    <a:bodyPr/>
                    <a:lstStyle/>
                    <a:p>
                      <a:r>
                        <a:rPr lang="en-US" dirty="0"/>
                        <a:t>Nov</a:t>
                      </a:r>
                    </a:p>
                  </a:txBody>
                  <a:tcPr/>
                </a:tc>
                <a:tc>
                  <a:txBody>
                    <a:bodyPr/>
                    <a:lstStyle/>
                    <a:p>
                      <a:r>
                        <a:rPr lang="en-US" dirty="0"/>
                        <a:t>Dec</a:t>
                      </a:r>
                    </a:p>
                  </a:txBody>
                  <a:tcPr/>
                </a:tc>
                <a:tc>
                  <a:txBody>
                    <a:bodyPr/>
                    <a:lstStyle/>
                    <a:p>
                      <a:r>
                        <a:rPr lang="en-US" dirty="0"/>
                        <a:t>Jan</a:t>
                      </a:r>
                    </a:p>
                  </a:txBody>
                  <a:tcPr/>
                </a:tc>
                <a:tc>
                  <a:txBody>
                    <a:bodyPr/>
                    <a:lstStyle/>
                    <a:p>
                      <a:r>
                        <a:rPr lang="en-US" dirty="0"/>
                        <a:t>Feb</a:t>
                      </a:r>
                    </a:p>
                  </a:txBody>
                  <a:tcPr/>
                </a:tc>
                <a:extLst>
                  <a:ext uri="{0D108BD9-81ED-4DB2-BD59-A6C34878D82A}">
                    <a16:rowId xmlns:a16="http://schemas.microsoft.com/office/drawing/2014/main" val="2912942103"/>
                  </a:ext>
                </a:extLst>
              </a:tr>
            </a:tbl>
          </a:graphicData>
        </a:graphic>
      </p:graphicFrame>
      <p:pic>
        <p:nvPicPr>
          <p:cNvPr id="7" name="Picture 6" descr="&lt;strong&gt;Arrow&lt;/strong&gt; Right - vector Clip Art"/>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7128376" y="1229577"/>
            <a:ext cx="360000" cy="273600"/>
          </a:xfrm>
          <a:prstGeom prst="rect">
            <a:avLst/>
          </a:prstGeom>
        </p:spPr>
      </p:pic>
    </p:spTree>
    <p:extLst>
      <p:ext uri="{BB962C8B-B14F-4D97-AF65-F5344CB8AC3E}">
        <p14:creationId xmlns:p14="http://schemas.microsoft.com/office/powerpoint/2010/main" val="15511304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Outline</a:t>
            </a:r>
          </a:p>
        </p:txBody>
      </p:sp>
      <p:sp>
        <p:nvSpPr>
          <p:cNvPr id="6" name="Content Placeholder 5"/>
          <p:cNvSpPr>
            <a:spLocks noGrp="1"/>
          </p:cNvSpPr>
          <p:nvPr>
            <p:ph idx="1"/>
          </p:nvPr>
        </p:nvSpPr>
        <p:spPr/>
        <p:txBody>
          <a:bodyPr/>
          <a:lstStyle/>
          <a:p>
            <a:r>
              <a:rPr lang="en-US" dirty="0"/>
              <a:t>Overview</a:t>
            </a:r>
          </a:p>
          <a:p>
            <a:r>
              <a:rPr lang="en-US" dirty="0"/>
              <a:t>Review of Past Year</a:t>
            </a:r>
          </a:p>
          <a:p>
            <a:r>
              <a:rPr lang="en-US" dirty="0"/>
              <a:t>Review of Previous AAC Recommendations</a:t>
            </a:r>
          </a:p>
          <a:p>
            <a:r>
              <a:rPr lang="en-US" dirty="0"/>
              <a:t>Status and Remaining Challenges</a:t>
            </a:r>
          </a:p>
          <a:p>
            <a:pPr lvl="1"/>
            <a:r>
              <a:rPr lang="en-US" dirty="0"/>
              <a:t>Mercury Process System</a:t>
            </a:r>
          </a:p>
          <a:p>
            <a:pPr lvl="1"/>
            <a:r>
              <a:rPr lang="en-US" dirty="0"/>
              <a:t>Target Carriage</a:t>
            </a:r>
          </a:p>
          <a:p>
            <a:pPr lvl="1"/>
            <a:r>
              <a:rPr lang="en-US" dirty="0"/>
              <a:t>Target Modules</a:t>
            </a:r>
          </a:p>
          <a:p>
            <a:r>
              <a:rPr lang="en-US" dirty="0"/>
              <a:t>Looking Ahead</a:t>
            </a:r>
          </a:p>
        </p:txBody>
      </p:sp>
    </p:spTree>
    <p:extLst>
      <p:ext uri="{BB962C8B-B14F-4D97-AF65-F5344CB8AC3E}">
        <p14:creationId xmlns:p14="http://schemas.microsoft.com/office/powerpoint/2010/main" val="25519472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 of the past year</a:t>
            </a:r>
          </a:p>
        </p:txBody>
      </p:sp>
      <p:sp>
        <p:nvSpPr>
          <p:cNvPr id="3" name="Content Placeholder 2"/>
          <p:cNvSpPr>
            <a:spLocks noGrp="1"/>
          </p:cNvSpPr>
          <p:nvPr>
            <p:ph idx="1"/>
          </p:nvPr>
        </p:nvSpPr>
        <p:spPr/>
        <p:txBody>
          <a:bodyPr/>
          <a:lstStyle/>
          <a:p>
            <a:r>
              <a:rPr lang="en-US" dirty="0"/>
              <a:t>Blue target is reaching end of analysis and design effort</a:t>
            </a:r>
          </a:p>
          <a:p>
            <a:r>
              <a:rPr lang="en-US" dirty="0"/>
              <a:t>~1 ½ months behind schedule</a:t>
            </a:r>
          </a:p>
          <a:p>
            <a:r>
              <a:rPr lang="en-US" dirty="0"/>
              <a:t>Delays associated with </a:t>
            </a:r>
          </a:p>
          <a:p>
            <a:pPr lvl="1"/>
            <a:r>
              <a:rPr lang="en-US" dirty="0" err="1"/>
              <a:t>Neutronics</a:t>
            </a:r>
            <a:r>
              <a:rPr lang="en-US" dirty="0"/>
              <a:t> </a:t>
            </a:r>
          </a:p>
          <a:p>
            <a:pPr lvl="1"/>
            <a:r>
              <a:rPr lang="en-US" dirty="0"/>
              <a:t>Meshing/structural analysis</a:t>
            </a:r>
          </a:p>
          <a:p>
            <a:pPr lvl="1"/>
            <a:r>
              <a:rPr lang="en-US" dirty="0"/>
              <a:t>Conflicts for team attention</a:t>
            </a:r>
          </a:p>
        </p:txBody>
      </p:sp>
      <p:graphicFrame>
        <p:nvGraphicFramePr>
          <p:cNvPr id="4" name="Table 3"/>
          <p:cNvGraphicFramePr>
            <a:graphicFrameLocks noGrp="1"/>
          </p:cNvGraphicFramePr>
          <p:nvPr/>
        </p:nvGraphicFramePr>
        <p:xfrm>
          <a:off x="199432" y="832513"/>
          <a:ext cx="8712561" cy="423081"/>
        </p:xfrm>
        <a:graphic>
          <a:graphicData uri="http://schemas.openxmlformats.org/drawingml/2006/table">
            <a:tbl>
              <a:tblPr firstRow="1" bandRow="1">
                <a:tableStyleId>{D7AC3CCA-C797-4891-BE02-D94E43425B78}</a:tableStyleId>
              </a:tblPr>
              <a:tblGrid>
                <a:gridCol w="670197">
                  <a:extLst>
                    <a:ext uri="{9D8B030D-6E8A-4147-A177-3AD203B41FA5}">
                      <a16:colId xmlns:a16="http://schemas.microsoft.com/office/drawing/2014/main" val="2984162979"/>
                    </a:ext>
                  </a:extLst>
                </a:gridCol>
                <a:gridCol w="670197">
                  <a:extLst>
                    <a:ext uri="{9D8B030D-6E8A-4147-A177-3AD203B41FA5}">
                      <a16:colId xmlns:a16="http://schemas.microsoft.com/office/drawing/2014/main" val="3854855166"/>
                    </a:ext>
                  </a:extLst>
                </a:gridCol>
                <a:gridCol w="670197">
                  <a:extLst>
                    <a:ext uri="{9D8B030D-6E8A-4147-A177-3AD203B41FA5}">
                      <a16:colId xmlns:a16="http://schemas.microsoft.com/office/drawing/2014/main" val="1681772574"/>
                    </a:ext>
                  </a:extLst>
                </a:gridCol>
                <a:gridCol w="670197">
                  <a:extLst>
                    <a:ext uri="{9D8B030D-6E8A-4147-A177-3AD203B41FA5}">
                      <a16:colId xmlns:a16="http://schemas.microsoft.com/office/drawing/2014/main" val="1454928642"/>
                    </a:ext>
                  </a:extLst>
                </a:gridCol>
                <a:gridCol w="670197">
                  <a:extLst>
                    <a:ext uri="{9D8B030D-6E8A-4147-A177-3AD203B41FA5}">
                      <a16:colId xmlns:a16="http://schemas.microsoft.com/office/drawing/2014/main" val="3450614420"/>
                    </a:ext>
                  </a:extLst>
                </a:gridCol>
                <a:gridCol w="670197">
                  <a:extLst>
                    <a:ext uri="{9D8B030D-6E8A-4147-A177-3AD203B41FA5}">
                      <a16:colId xmlns:a16="http://schemas.microsoft.com/office/drawing/2014/main" val="1863757307"/>
                    </a:ext>
                  </a:extLst>
                </a:gridCol>
                <a:gridCol w="670197">
                  <a:extLst>
                    <a:ext uri="{9D8B030D-6E8A-4147-A177-3AD203B41FA5}">
                      <a16:colId xmlns:a16="http://schemas.microsoft.com/office/drawing/2014/main" val="2108639048"/>
                    </a:ext>
                  </a:extLst>
                </a:gridCol>
                <a:gridCol w="670197">
                  <a:extLst>
                    <a:ext uri="{9D8B030D-6E8A-4147-A177-3AD203B41FA5}">
                      <a16:colId xmlns:a16="http://schemas.microsoft.com/office/drawing/2014/main" val="3842271099"/>
                    </a:ext>
                  </a:extLst>
                </a:gridCol>
                <a:gridCol w="670197">
                  <a:extLst>
                    <a:ext uri="{9D8B030D-6E8A-4147-A177-3AD203B41FA5}">
                      <a16:colId xmlns:a16="http://schemas.microsoft.com/office/drawing/2014/main" val="2918819970"/>
                    </a:ext>
                  </a:extLst>
                </a:gridCol>
                <a:gridCol w="670197">
                  <a:extLst>
                    <a:ext uri="{9D8B030D-6E8A-4147-A177-3AD203B41FA5}">
                      <a16:colId xmlns:a16="http://schemas.microsoft.com/office/drawing/2014/main" val="1760374829"/>
                    </a:ext>
                  </a:extLst>
                </a:gridCol>
                <a:gridCol w="670197">
                  <a:extLst>
                    <a:ext uri="{9D8B030D-6E8A-4147-A177-3AD203B41FA5}">
                      <a16:colId xmlns:a16="http://schemas.microsoft.com/office/drawing/2014/main" val="1685849951"/>
                    </a:ext>
                  </a:extLst>
                </a:gridCol>
                <a:gridCol w="670197">
                  <a:extLst>
                    <a:ext uri="{9D8B030D-6E8A-4147-A177-3AD203B41FA5}">
                      <a16:colId xmlns:a16="http://schemas.microsoft.com/office/drawing/2014/main" val="1674788972"/>
                    </a:ext>
                  </a:extLst>
                </a:gridCol>
                <a:gridCol w="670197">
                  <a:extLst>
                    <a:ext uri="{9D8B030D-6E8A-4147-A177-3AD203B41FA5}">
                      <a16:colId xmlns:a16="http://schemas.microsoft.com/office/drawing/2014/main" val="1344637152"/>
                    </a:ext>
                  </a:extLst>
                </a:gridCol>
              </a:tblGrid>
              <a:tr h="423081">
                <a:tc>
                  <a:txBody>
                    <a:bodyPr/>
                    <a:lstStyle/>
                    <a:p>
                      <a:r>
                        <a:rPr lang="en-US" dirty="0"/>
                        <a:t>Feb</a:t>
                      </a:r>
                    </a:p>
                  </a:txBody>
                  <a:tcPr/>
                </a:tc>
                <a:tc>
                  <a:txBody>
                    <a:bodyPr/>
                    <a:lstStyle/>
                    <a:p>
                      <a:r>
                        <a:rPr lang="en-US" dirty="0"/>
                        <a:t>Mar</a:t>
                      </a:r>
                    </a:p>
                  </a:txBody>
                  <a:tcPr/>
                </a:tc>
                <a:tc>
                  <a:txBody>
                    <a:bodyPr/>
                    <a:lstStyle/>
                    <a:p>
                      <a:r>
                        <a:rPr lang="en-US" dirty="0"/>
                        <a:t>Apr</a:t>
                      </a:r>
                    </a:p>
                  </a:txBody>
                  <a:tcPr/>
                </a:tc>
                <a:tc>
                  <a:txBody>
                    <a:bodyPr/>
                    <a:lstStyle/>
                    <a:p>
                      <a:r>
                        <a:rPr lang="en-US" dirty="0"/>
                        <a:t>May</a:t>
                      </a:r>
                    </a:p>
                  </a:txBody>
                  <a:tcPr/>
                </a:tc>
                <a:tc>
                  <a:txBody>
                    <a:bodyPr/>
                    <a:lstStyle/>
                    <a:p>
                      <a:r>
                        <a:rPr lang="en-US" dirty="0"/>
                        <a:t>Jun</a:t>
                      </a:r>
                    </a:p>
                  </a:txBody>
                  <a:tcPr/>
                </a:tc>
                <a:tc>
                  <a:txBody>
                    <a:bodyPr/>
                    <a:lstStyle/>
                    <a:p>
                      <a:r>
                        <a:rPr lang="en-US" dirty="0"/>
                        <a:t>Jul</a:t>
                      </a:r>
                    </a:p>
                  </a:txBody>
                  <a:tcPr/>
                </a:tc>
                <a:tc>
                  <a:txBody>
                    <a:bodyPr/>
                    <a:lstStyle/>
                    <a:p>
                      <a:r>
                        <a:rPr lang="en-US" dirty="0"/>
                        <a:t>Aug</a:t>
                      </a:r>
                    </a:p>
                  </a:txBody>
                  <a:tcPr/>
                </a:tc>
                <a:tc>
                  <a:txBody>
                    <a:bodyPr/>
                    <a:lstStyle/>
                    <a:p>
                      <a:r>
                        <a:rPr lang="en-US" dirty="0"/>
                        <a:t>Sep</a:t>
                      </a:r>
                    </a:p>
                  </a:txBody>
                  <a:tcPr/>
                </a:tc>
                <a:tc>
                  <a:txBody>
                    <a:bodyPr/>
                    <a:lstStyle/>
                    <a:p>
                      <a:r>
                        <a:rPr lang="en-US" dirty="0"/>
                        <a:t>Oct</a:t>
                      </a:r>
                    </a:p>
                  </a:txBody>
                  <a:tcPr/>
                </a:tc>
                <a:tc>
                  <a:txBody>
                    <a:bodyPr/>
                    <a:lstStyle/>
                    <a:p>
                      <a:r>
                        <a:rPr lang="en-US" dirty="0"/>
                        <a:t>Nov</a:t>
                      </a:r>
                    </a:p>
                  </a:txBody>
                  <a:tcPr/>
                </a:tc>
                <a:tc>
                  <a:txBody>
                    <a:bodyPr/>
                    <a:lstStyle/>
                    <a:p>
                      <a:r>
                        <a:rPr lang="en-US" dirty="0"/>
                        <a:t>Dec</a:t>
                      </a:r>
                    </a:p>
                  </a:txBody>
                  <a:tcPr/>
                </a:tc>
                <a:tc>
                  <a:txBody>
                    <a:bodyPr/>
                    <a:lstStyle/>
                    <a:p>
                      <a:r>
                        <a:rPr lang="en-US" dirty="0"/>
                        <a:t>Jan</a:t>
                      </a:r>
                    </a:p>
                  </a:txBody>
                  <a:tcPr/>
                </a:tc>
                <a:tc>
                  <a:txBody>
                    <a:bodyPr/>
                    <a:lstStyle/>
                    <a:p>
                      <a:r>
                        <a:rPr lang="en-US" dirty="0"/>
                        <a:t>Feb</a:t>
                      </a:r>
                    </a:p>
                  </a:txBody>
                  <a:tcPr/>
                </a:tc>
                <a:extLst>
                  <a:ext uri="{0D108BD9-81ED-4DB2-BD59-A6C34878D82A}">
                    <a16:rowId xmlns:a16="http://schemas.microsoft.com/office/drawing/2014/main" val="2912942103"/>
                  </a:ext>
                </a:extLst>
              </a:tr>
            </a:tbl>
          </a:graphicData>
        </a:graphic>
      </p:graphicFrame>
      <p:pic>
        <p:nvPicPr>
          <p:cNvPr id="5" name="Picture 4" descr="&lt;strong&gt;Arrow&lt;/strong&gt; Right - vector Clip Art"/>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8186077" y="1229577"/>
            <a:ext cx="360000" cy="273600"/>
          </a:xfrm>
          <a:prstGeom prst="rect">
            <a:avLst/>
          </a:prstGeom>
        </p:spPr>
      </p:pic>
    </p:spTree>
    <p:extLst>
      <p:ext uri="{BB962C8B-B14F-4D97-AF65-F5344CB8AC3E}">
        <p14:creationId xmlns:p14="http://schemas.microsoft.com/office/powerpoint/2010/main" val="41398348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2016 AAC Recommendations</a:t>
            </a:r>
          </a:p>
        </p:txBody>
      </p:sp>
      <p:sp>
        <p:nvSpPr>
          <p:cNvPr id="3" name="Content Placeholder 2"/>
          <p:cNvSpPr>
            <a:spLocks noGrp="1"/>
          </p:cNvSpPr>
          <p:nvPr>
            <p:ph idx="1"/>
          </p:nvPr>
        </p:nvSpPr>
        <p:spPr/>
        <p:txBody>
          <a:bodyPr/>
          <a:lstStyle/>
          <a:p>
            <a:r>
              <a:rPr lang="en-US" dirty="0"/>
              <a:t>Recommendation: </a:t>
            </a:r>
          </a:p>
          <a:p>
            <a:pPr lvl="1"/>
            <a:r>
              <a:rPr lang="en-US" dirty="0"/>
              <a:t>Place more emphasis on an effective and stable gas bubble injection system.</a:t>
            </a:r>
          </a:p>
          <a:p>
            <a:r>
              <a:rPr lang="en-US" dirty="0"/>
              <a:t>Progress:</a:t>
            </a:r>
          </a:p>
          <a:p>
            <a:pPr lvl="1"/>
            <a:r>
              <a:rPr lang="en-US" dirty="0"/>
              <a:t>Two gas injection capable targets have been delivered</a:t>
            </a:r>
          </a:p>
          <a:p>
            <a:pPr lvl="1"/>
            <a:r>
              <a:rPr lang="en-US" dirty="0"/>
              <a:t>Replacement mercury pump tank rupture disk and venting hardware has been designed</a:t>
            </a:r>
          </a:p>
          <a:p>
            <a:pPr lvl="1"/>
            <a:r>
              <a:rPr lang="en-US" dirty="0"/>
              <a:t>Miscellaneous gas supply jumpers for gas injection targets in final design</a:t>
            </a:r>
          </a:p>
        </p:txBody>
      </p:sp>
    </p:spTree>
    <p:extLst>
      <p:ext uri="{BB962C8B-B14F-4D97-AF65-F5344CB8AC3E}">
        <p14:creationId xmlns:p14="http://schemas.microsoft.com/office/powerpoint/2010/main" val="11285018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2016 AAC Recommendations</a:t>
            </a:r>
          </a:p>
        </p:txBody>
      </p:sp>
      <p:sp>
        <p:nvSpPr>
          <p:cNvPr id="3" name="Content Placeholder 2"/>
          <p:cNvSpPr>
            <a:spLocks noGrp="1"/>
          </p:cNvSpPr>
          <p:nvPr>
            <p:ph idx="1"/>
          </p:nvPr>
        </p:nvSpPr>
        <p:spPr/>
        <p:txBody>
          <a:bodyPr/>
          <a:lstStyle/>
          <a:p>
            <a:r>
              <a:rPr lang="en-US" dirty="0"/>
              <a:t>Recommendation: </a:t>
            </a:r>
          </a:p>
          <a:p>
            <a:pPr lvl="1"/>
            <a:r>
              <a:rPr lang="en-US" dirty="0"/>
              <a:t>Use fatigue and stress analysis to set a quantitative minimum reduction in strain required to achieve satisfactory target vessel performance. </a:t>
            </a:r>
          </a:p>
          <a:p>
            <a:r>
              <a:rPr lang="en-US" dirty="0"/>
              <a:t>Progress:</a:t>
            </a:r>
          </a:p>
          <a:p>
            <a:pPr lvl="1"/>
            <a:r>
              <a:rPr lang="en-US" dirty="0"/>
              <a:t>Instrumentation has provided critical checks of simulation models</a:t>
            </a:r>
          </a:p>
          <a:p>
            <a:pPr lvl="1"/>
            <a:r>
              <a:rPr lang="en-US" dirty="0"/>
              <a:t>Developed an updated Structural Design Criteria document for targets</a:t>
            </a:r>
          </a:p>
          <a:p>
            <a:pPr lvl="2"/>
            <a:r>
              <a:rPr lang="en-US" dirty="0"/>
              <a:t>Includes fatigue design curves</a:t>
            </a:r>
          </a:p>
          <a:p>
            <a:pPr lvl="1"/>
            <a:r>
              <a:rPr lang="en-US" dirty="0"/>
              <a:t>Target vessel life performance is complicated by interactions between fatigue and cavitation damage</a:t>
            </a:r>
          </a:p>
        </p:txBody>
      </p:sp>
    </p:spTree>
    <p:extLst>
      <p:ext uri="{BB962C8B-B14F-4D97-AF65-F5344CB8AC3E}">
        <p14:creationId xmlns:p14="http://schemas.microsoft.com/office/powerpoint/2010/main" val="1505649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2016 AAC Recommendations</a:t>
            </a:r>
          </a:p>
        </p:txBody>
      </p:sp>
      <p:sp>
        <p:nvSpPr>
          <p:cNvPr id="3" name="Content Placeholder 2"/>
          <p:cNvSpPr>
            <a:spLocks noGrp="1"/>
          </p:cNvSpPr>
          <p:nvPr>
            <p:ph idx="1"/>
          </p:nvPr>
        </p:nvSpPr>
        <p:spPr/>
        <p:txBody>
          <a:bodyPr/>
          <a:lstStyle/>
          <a:p>
            <a:r>
              <a:rPr lang="en-US" dirty="0"/>
              <a:t>Recommendation: </a:t>
            </a:r>
          </a:p>
          <a:p>
            <a:pPr lvl="1"/>
            <a:r>
              <a:rPr lang="en-US" dirty="0"/>
              <a:t>Set the requirements and scope of the short-term bubble injection system such that significant pressure wave mitigation is achieved even at the expense of making needed changes to the mercury loop. Steps in this process are:</a:t>
            </a:r>
          </a:p>
          <a:p>
            <a:pPr lvl="2"/>
            <a:r>
              <a:rPr lang="en-US" dirty="0"/>
              <a:t>Incorporate the short-term bubble injection system with the jet-flow design concept in the next target/build cycle.</a:t>
            </a:r>
          </a:p>
          <a:p>
            <a:pPr lvl="2"/>
            <a:r>
              <a:rPr lang="en-US" dirty="0"/>
              <a:t>Incorporate target vessel instrumentation in the gas bubble/jet-flow target design to ensure comprehensive evaluation of the effects of the gas bubble injection system.</a:t>
            </a:r>
          </a:p>
          <a:p>
            <a:r>
              <a:rPr lang="en-US" dirty="0"/>
              <a:t>Progress:</a:t>
            </a:r>
          </a:p>
          <a:p>
            <a:pPr lvl="1"/>
            <a:r>
              <a:rPr lang="en-US" dirty="0"/>
              <a:t>Multiple jet-flow targets with gas injection hardware have been delivered and are being fabricated</a:t>
            </a:r>
          </a:p>
          <a:p>
            <a:pPr lvl="1"/>
            <a:r>
              <a:rPr lang="en-US" dirty="0"/>
              <a:t>Instrumentation system has matured and is ready for study of gas injection system effectiveness</a:t>
            </a:r>
          </a:p>
        </p:txBody>
      </p:sp>
    </p:spTree>
    <p:extLst>
      <p:ext uri="{BB962C8B-B14F-4D97-AF65-F5344CB8AC3E}">
        <p14:creationId xmlns:p14="http://schemas.microsoft.com/office/powerpoint/2010/main" val="5061390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2016 AAC Recommendations</a:t>
            </a:r>
          </a:p>
        </p:txBody>
      </p:sp>
      <p:sp>
        <p:nvSpPr>
          <p:cNvPr id="3" name="Content Placeholder 2"/>
          <p:cNvSpPr>
            <a:spLocks noGrp="1"/>
          </p:cNvSpPr>
          <p:nvPr>
            <p:ph idx="1"/>
          </p:nvPr>
        </p:nvSpPr>
        <p:spPr/>
        <p:txBody>
          <a:bodyPr/>
          <a:lstStyle/>
          <a:p>
            <a:r>
              <a:rPr lang="en-US" dirty="0"/>
              <a:t>Recommendation: </a:t>
            </a:r>
          </a:p>
          <a:p>
            <a:pPr lvl="1"/>
            <a:r>
              <a:rPr lang="en-US" dirty="0"/>
              <a:t>A re-prioritization of activities should be considered:</a:t>
            </a:r>
          </a:p>
          <a:p>
            <a:pPr marL="1027112" lvl="2" indent="-342900">
              <a:buFont typeface="+mj-lt"/>
              <a:buAutoNum type="arabicPeriod"/>
            </a:pPr>
            <a:r>
              <a:rPr lang="en-US" dirty="0"/>
              <a:t>Gas bubble injection with jet flow, including strain measurements</a:t>
            </a:r>
          </a:p>
          <a:p>
            <a:pPr marL="1027112" lvl="2" indent="-342900">
              <a:buFont typeface="+mj-lt"/>
              <a:buAutoNum type="arabicPeriod"/>
            </a:pPr>
            <a:r>
              <a:rPr lang="en-US" dirty="0"/>
              <a:t>Continued PIE of spent targets</a:t>
            </a:r>
          </a:p>
          <a:p>
            <a:pPr marL="1027112" lvl="2" indent="-342900">
              <a:buFont typeface="+mj-lt"/>
              <a:buAutoNum type="arabicPeriod"/>
            </a:pPr>
            <a:r>
              <a:rPr lang="en-US" dirty="0"/>
              <a:t>Target design modifications to reduce stress concentrations and effects of fabrication flaws</a:t>
            </a:r>
          </a:p>
          <a:p>
            <a:pPr marL="1027112" lvl="2" indent="-342900">
              <a:buFont typeface="+mj-lt"/>
              <a:buAutoNum type="arabicPeriod"/>
            </a:pPr>
            <a:r>
              <a:rPr lang="en-US" dirty="0"/>
              <a:t>Fabrication improvements (QA, manufacturing methods, welding)</a:t>
            </a:r>
          </a:p>
          <a:p>
            <a:r>
              <a:rPr lang="en-US" dirty="0"/>
              <a:t>Progress:</a:t>
            </a:r>
          </a:p>
          <a:p>
            <a:pPr lvl="1"/>
            <a:r>
              <a:rPr lang="en-US" dirty="0"/>
              <a:t>Activities have continued, and will continue in all areas. Most significant progress has been made in the highest priority areas.</a:t>
            </a:r>
          </a:p>
          <a:p>
            <a:pPr lvl="2"/>
            <a:r>
              <a:rPr lang="en-US" dirty="0"/>
              <a:t>Gas capable targets have been delivered</a:t>
            </a:r>
          </a:p>
          <a:p>
            <a:pPr lvl="2"/>
            <a:r>
              <a:rPr lang="en-US" dirty="0"/>
              <a:t>Strain measurement capabilities have matured</a:t>
            </a:r>
          </a:p>
          <a:p>
            <a:pPr lvl="2"/>
            <a:r>
              <a:rPr lang="en-US" dirty="0"/>
              <a:t>Target design improvement work continues</a:t>
            </a:r>
          </a:p>
        </p:txBody>
      </p:sp>
    </p:spTree>
    <p:extLst>
      <p:ext uri="{BB962C8B-B14F-4D97-AF65-F5344CB8AC3E}">
        <p14:creationId xmlns:p14="http://schemas.microsoft.com/office/powerpoint/2010/main" val="12937518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433" y="236982"/>
            <a:ext cx="8636290" cy="877163"/>
          </a:xfrm>
        </p:spPr>
        <p:txBody>
          <a:bodyPr/>
          <a:lstStyle/>
          <a:p>
            <a:r>
              <a:rPr lang="en-US" dirty="0"/>
              <a:t>Mercury pump operating, work needed for gas injection</a:t>
            </a:r>
          </a:p>
        </p:txBody>
      </p:sp>
      <p:sp>
        <p:nvSpPr>
          <p:cNvPr id="3" name="Content Placeholder 2"/>
          <p:cNvSpPr>
            <a:spLocks noGrp="1"/>
          </p:cNvSpPr>
          <p:nvPr>
            <p:ph idx="1"/>
          </p:nvPr>
        </p:nvSpPr>
        <p:spPr>
          <a:xfrm>
            <a:off x="199433" y="1157068"/>
            <a:ext cx="8642640" cy="4195415"/>
          </a:xfrm>
        </p:spPr>
        <p:txBody>
          <a:bodyPr/>
          <a:lstStyle/>
          <a:p>
            <a:r>
              <a:rPr lang="en-US" dirty="0"/>
              <a:t>Mercury Process System</a:t>
            </a:r>
          </a:p>
          <a:p>
            <a:pPr lvl="1"/>
            <a:r>
              <a:rPr lang="en-US" dirty="0"/>
              <a:t>Mercury pump operating successfully at 350 RPM</a:t>
            </a:r>
          </a:p>
          <a:p>
            <a:pPr lvl="2"/>
            <a:r>
              <a:rPr lang="en-US" dirty="0"/>
              <a:t>Need to change pump tank rupture disk to support gas injection</a:t>
            </a:r>
          </a:p>
          <a:p>
            <a:pPr lvl="2"/>
            <a:r>
              <a:rPr lang="en-US" dirty="0"/>
              <a:t>Spare pump needs changes to handle possible tank level swings from gas injection</a:t>
            </a:r>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l="1888" t="32253" r="2831" b="2991"/>
          <a:stretch>
            <a:fillRect/>
          </a:stretch>
        </p:blipFill>
        <p:spPr bwMode="auto">
          <a:xfrm>
            <a:off x="742616" y="2982713"/>
            <a:ext cx="6567488" cy="316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884322" y="4477302"/>
            <a:ext cx="3266574" cy="1419727"/>
          </a:xfrm>
          <a:prstGeom prst="rect">
            <a:avLst/>
          </a:prstGeom>
          <a:solidFill>
            <a:schemeClr val="bg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7" name="Rectangle 6"/>
          <p:cNvSpPr/>
          <p:nvPr/>
        </p:nvSpPr>
        <p:spPr>
          <a:xfrm>
            <a:off x="4658228" y="4477301"/>
            <a:ext cx="3266574" cy="1419727"/>
          </a:xfrm>
          <a:prstGeom prst="rect">
            <a:avLst/>
          </a:prstGeom>
          <a:solidFill>
            <a:schemeClr val="bg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Tree>
    <p:extLst>
      <p:ext uri="{BB962C8B-B14F-4D97-AF65-F5344CB8AC3E}">
        <p14:creationId xmlns:p14="http://schemas.microsoft.com/office/powerpoint/2010/main" val="4113550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433" y="236982"/>
            <a:ext cx="8702290" cy="484748"/>
          </a:xfrm>
        </p:spPr>
        <p:txBody>
          <a:bodyPr/>
          <a:lstStyle/>
          <a:p>
            <a:r>
              <a:rPr lang="en-US" dirty="0"/>
              <a:t>Uncredited mercury loop sensors not reliable</a:t>
            </a:r>
          </a:p>
        </p:txBody>
      </p:sp>
      <p:sp>
        <p:nvSpPr>
          <p:cNvPr id="3" name="Content Placeholder 2"/>
          <p:cNvSpPr>
            <a:spLocks noGrp="1"/>
          </p:cNvSpPr>
          <p:nvPr>
            <p:ph idx="1"/>
          </p:nvPr>
        </p:nvSpPr>
        <p:spPr>
          <a:xfrm>
            <a:off x="199433" y="1157068"/>
            <a:ext cx="8642640" cy="4195415"/>
          </a:xfrm>
        </p:spPr>
        <p:txBody>
          <a:bodyPr/>
          <a:lstStyle/>
          <a:p>
            <a:r>
              <a:rPr lang="en-US" dirty="0"/>
              <a:t>Mercury Process System</a:t>
            </a:r>
          </a:p>
          <a:p>
            <a:pPr lvl="1"/>
            <a:r>
              <a:rPr lang="en-US" dirty="0"/>
              <a:t>Process loop flow sensors (not safety credited) are not reliable</a:t>
            </a:r>
          </a:p>
          <a:p>
            <a:pPr lvl="2"/>
            <a:r>
              <a:rPr lang="en-US" dirty="0"/>
              <a:t>Thanks to work from RAD Process Controls, we now have spares</a:t>
            </a:r>
          </a:p>
          <a:p>
            <a:pPr lvl="2"/>
            <a:r>
              <a:rPr lang="en-US" dirty="0"/>
              <a:t>We have not replaced these sensors before - new remote handling operation</a:t>
            </a:r>
          </a:p>
        </p:txBody>
      </p:sp>
      <p:graphicFrame>
        <p:nvGraphicFramePr>
          <p:cNvPr id="4" name="Chart 3"/>
          <p:cNvGraphicFramePr>
            <a:graphicFrameLocks/>
          </p:cNvGraphicFramePr>
          <p:nvPr>
            <p:extLst>
              <p:ext uri="{D42A27DB-BD31-4B8C-83A1-F6EECF244321}">
                <p14:modId xmlns:p14="http://schemas.microsoft.com/office/powerpoint/2010/main" val="4077153997"/>
              </p:ext>
            </p:extLst>
          </p:nvPr>
        </p:nvGraphicFramePr>
        <p:xfrm>
          <a:off x="199433" y="2953753"/>
          <a:ext cx="8702290" cy="352520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679588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Target carriage issues increasing</a:t>
            </a:r>
          </a:p>
        </p:txBody>
      </p:sp>
      <p:sp>
        <p:nvSpPr>
          <p:cNvPr id="3" name="Content Placeholder 2"/>
          <p:cNvSpPr>
            <a:spLocks noGrp="1"/>
          </p:cNvSpPr>
          <p:nvPr>
            <p:ph idx="1"/>
          </p:nvPr>
        </p:nvSpPr>
        <p:spPr>
          <a:xfrm>
            <a:off x="0" y="1446240"/>
            <a:ext cx="5786114" cy="4195415"/>
          </a:xfrm>
        </p:spPr>
        <p:txBody>
          <a:bodyPr/>
          <a:lstStyle/>
          <a:p>
            <a:r>
              <a:rPr lang="en-US" dirty="0"/>
              <a:t>Target Carriage</a:t>
            </a:r>
          </a:p>
          <a:p>
            <a:pPr lvl="1"/>
            <a:r>
              <a:rPr lang="en-US" dirty="0"/>
              <a:t>Carriage is starting to show its age</a:t>
            </a:r>
          </a:p>
          <a:p>
            <a:pPr lvl="2"/>
            <a:r>
              <a:rPr lang="en-US" dirty="0"/>
              <a:t>Rollers – The alignment rollers at the front of the carriage cannot be removed for replacement. Currently working better. </a:t>
            </a:r>
          </a:p>
          <a:p>
            <a:pPr lvl="2"/>
            <a:r>
              <a:rPr lang="en-US" dirty="0"/>
              <a:t>Vibration – Set-screws at the target have loosened repeatedly during operation.  In addition, the pivot pin at the rear has come out during operation.</a:t>
            </a:r>
          </a:p>
          <a:p>
            <a:pPr lvl="2"/>
            <a:r>
              <a:rPr lang="en-US" dirty="0"/>
              <a:t>Iron seals – Have had to increase the thickness of the iron seal gaskets, but leak rates for this seal continue to be larger than planned.</a:t>
            </a:r>
          </a:p>
          <a:p>
            <a:pPr lvl="2"/>
            <a:r>
              <a:rPr lang="en-US" dirty="0"/>
              <a:t>Carriage drive – Became stuck and couldn’t move forward several times during the last target change.</a:t>
            </a:r>
          </a:p>
        </p:txBody>
      </p:sp>
      <p:pic>
        <p:nvPicPr>
          <p:cNvPr id="4" name="Picture 4" descr="https://lh3.googleusercontent.com/jkY_ratLXWCzSEP_CFKz-ap0s1aJV6pOhBXkndLZBMKe_unlZikgXK19eVtAF291FmP9QCofQOEMK-B1H_mZgtO0eppWn9fYssXk37epoVeUkVm4B38mBEUYQYmh3QZkfYEbdl0qdzyf6qnO2BmV2DMLFB4sViVLlszD8LUC4X00FbfBl30FPZiGLBjBWV2nSYkZR59hV73wwHj6_vT8eYPz0npcVYpJMcDfmf-25bIuPflu-1SyLdnBt6xjgqlaXyKZJL4LqZDAq-vryep02N_lHKK1aoOeYbxI5rZrknOh_1-mDV3RtUN8wyu33eqBzBk4KI6e9OPAIQgjpJP-mvtYvFx-EUzMZOHkLk_BsY1_J9zPwdzRGh9CocdlJ3TEsSAe92my0v5pC5GyYdmJUIcA5cgsM9Tl2u8ZC3b3pu7S31g3TuVTUQGUwbTQcV5KumV6pquHMNVmB9VLrVRmZfVNXNfUTHT9g9VR2LhvgirR-6Q_Hieennsu5kPl5_SiUrP2duq0yI7dIZnNfBZslU8m--XHCcrxheKQBkwksA5s0zAv0CqBayw_ldQfZU3IPwq42m9pDeD9BvAXbE-8nm5TV6J8PHnCA8W0nXmTO179jpzjbKCdlg=w2372-h1334-n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25209" y="2273749"/>
            <a:ext cx="4739513" cy="2665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80316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Improvements to analysis needed</a:t>
            </a:r>
          </a:p>
        </p:txBody>
      </p:sp>
      <p:sp>
        <p:nvSpPr>
          <p:cNvPr id="3" name="Content Placeholder 2"/>
          <p:cNvSpPr>
            <a:spLocks noGrp="1"/>
          </p:cNvSpPr>
          <p:nvPr>
            <p:ph idx="1"/>
          </p:nvPr>
        </p:nvSpPr>
        <p:spPr/>
        <p:txBody>
          <a:bodyPr/>
          <a:lstStyle/>
          <a:p>
            <a:r>
              <a:rPr lang="en-US" dirty="0"/>
              <a:t>Target Modules</a:t>
            </a:r>
          </a:p>
          <a:p>
            <a:pPr lvl="1"/>
            <a:r>
              <a:rPr lang="en-US" dirty="0"/>
              <a:t>Improvements to Pulse Simulations and Measurements</a:t>
            </a:r>
          </a:p>
          <a:p>
            <a:pPr lvl="2"/>
            <a:r>
              <a:rPr lang="en-US" dirty="0"/>
              <a:t>Understand issues with sensor data</a:t>
            </a:r>
          </a:p>
          <a:p>
            <a:pPr lvl="2"/>
            <a:r>
              <a:rPr lang="en-US" dirty="0"/>
              <a:t>Use sensor data to improve our modeling of single phase mercury</a:t>
            </a:r>
          </a:p>
          <a:p>
            <a:pPr lvl="2"/>
            <a:r>
              <a:rPr lang="en-US" dirty="0"/>
              <a:t>Develop models capable of simulating mercury with gas bubbles</a:t>
            </a:r>
          </a:p>
          <a:p>
            <a:pPr lvl="3"/>
            <a:r>
              <a:rPr lang="en-US" dirty="0"/>
              <a:t>Use WNR experimental data for support</a:t>
            </a:r>
          </a:p>
          <a:p>
            <a:pPr lvl="1"/>
            <a:r>
              <a:rPr lang="en-US" dirty="0"/>
              <a:t>Continuous Improvement of Design and Analysis Methods and Processes</a:t>
            </a:r>
          </a:p>
          <a:p>
            <a:pPr lvl="2"/>
            <a:r>
              <a:rPr lang="en-US" dirty="0"/>
              <a:t>Continue to improve methods and processes to obtain the maximum value from our limited resources</a:t>
            </a:r>
          </a:p>
        </p:txBody>
      </p:sp>
    </p:spTree>
    <p:extLst>
      <p:ext uri="{BB962C8B-B14F-4D97-AF65-F5344CB8AC3E}">
        <p14:creationId xmlns:p14="http://schemas.microsoft.com/office/powerpoint/2010/main" val="10792120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srcRect l="843"/>
          <a:stretch/>
        </p:blipFill>
        <p:spPr>
          <a:xfrm flipH="1">
            <a:off x="199433" y="3830318"/>
            <a:ext cx="4447091" cy="2157406"/>
          </a:xfrm>
          <a:prstGeom prst="rect">
            <a:avLst/>
          </a:prstGeom>
        </p:spPr>
      </p:pic>
      <p:sp>
        <p:nvSpPr>
          <p:cNvPr id="2" name="Title 1"/>
          <p:cNvSpPr>
            <a:spLocks noGrp="1"/>
          </p:cNvSpPr>
          <p:nvPr>
            <p:ph type="title"/>
          </p:nvPr>
        </p:nvSpPr>
        <p:spPr>
          <a:xfrm>
            <a:off x="199433" y="236982"/>
            <a:ext cx="8636290" cy="877163"/>
          </a:xfrm>
        </p:spPr>
        <p:txBody>
          <a:bodyPr/>
          <a:lstStyle/>
          <a:p>
            <a:r>
              <a:rPr lang="en-US" dirty="0"/>
              <a:t>Prediction of cavitation damage erosion is a challenge</a:t>
            </a:r>
          </a:p>
        </p:txBody>
      </p:sp>
      <p:sp>
        <p:nvSpPr>
          <p:cNvPr id="3" name="Content Placeholder 2"/>
          <p:cNvSpPr>
            <a:spLocks noGrp="1"/>
          </p:cNvSpPr>
          <p:nvPr>
            <p:ph idx="1"/>
          </p:nvPr>
        </p:nvSpPr>
        <p:spPr>
          <a:xfrm>
            <a:off x="201168" y="1048040"/>
            <a:ext cx="8642640" cy="4531096"/>
          </a:xfrm>
        </p:spPr>
        <p:txBody>
          <a:bodyPr/>
          <a:lstStyle/>
          <a:p>
            <a:r>
              <a:rPr lang="en-US" dirty="0"/>
              <a:t>Target Modules Continued</a:t>
            </a:r>
          </a:p>
          <a:p>
            <a:pPr lvl="1"/>
            <a:r>
              <a:rPr lang="en-US" dirty="0"/>
              <a:t>We have a method of predicting cavitation damage potential, but it needs refinement</a:t>
            </a:r>
          </a:p>
          <a:p>
            <a:pPr lvl="2"/>
            <a:r>
              <a:rPr lang="en-US" dirty="0"/>
              <a:t>Investigating alternate approaches, including prediction of bubble size</a:t>
            </a:r>
          </a:p>
          <a:p>
            <a:pPr lvl="1"/>
            <a:r>
              <a:rPr lang="en-US" dirty="0"/>
              <a:t>Look again at cavitation damage prediction</a:t>
            </a:r>
          </a:p>
          <a:p>
            <a:pPr lvl="2"/>
            <a:r>
              <a:rPr lang="en-US" dirty="0"/>
              <a:t>Use our past PIE photographs, fluids simulations, and pulse simulations to try to stake out “safe zones” and “danger zones”</a:t>
            </a:r>
          </a:p>
          <a:p>
            <a:pPr lvl="2"/>
            <a:r>
              <a:rPr lang="en-US" dirty="0"/>
              <a:t>Use measurements of nose erosion to develop power scaling rules</a:t>
            </a:r>
          </a:p>
          <a:p>
            <a:endParaRPr lang="en-US" dirty="0"/>
          </a:p>
        </p:txBody>
      </p:sp>
      <p:pic>
        <p:nvPicPr>
          <p:cNvPr id="5" name="Picture 4"/>
          <p:cNvPicPr>
            <a:picLocks noChangeAspect="1"/>
          </p:cNvPicPr>
          <p:nvPr/>
        </p:nvPicPr>
        <p:blipFill rotWithShape="1">
          <a:blip r:embed="rId2"/>
          <a:srcRect l="843"/>
          <a:stretch/>
        </p:blipFill>
        <p:spPr>
          <a:xfrm>
            <a:off x="4646524" y="3829695"/>
            <a:ext cx="4447091" cy="2157406"/>
          </a:xfrm>
          <a:prstGeom prst="rect">
            <a:avLst/>
          </a:prstGeom>
        </p:spPr>
      </p:pic>
      <p:sp>
        <p:nvSpPr>
          <p:cNvPr id="6" name="TextBox 5"/>
          <p:cNvSpPr txBox="1"/>
          <p:nvPr/>
        </p:nvSpPr>
        <p:spPr>
          <a:xfrm>
            <a:off x="3108108" y="5905446"/>
            <a:ext cx="3076832" cy="840230"/>
          </a:xfrm>
          <a:prstGeom prst="rect">
            <a:avLst/>
          </a:prstGeom>
          <a:noFill/>
        </p:spPr>
        <p:txBody>
          <a:bodyPr wrap="square" rtlCol="0">
            <a:spAutoFit/>
          </a:bodyPr>
          <a:lstStyle/>
          <a:p>
            <a:pPr algn="ctr">
              <a:lnSpc>
                <a:spcPct val="90000"/>
              </a:lnSpc>
            </a:pPr>
            <a:r>
              <a:rPr lang="en-US" dirty="0"/>
              <a:t>Predicted Max Cavitation Bubble Size at Target Nose after 1 millisecond</a:t>
            </a:r>
          </a:p>
        </p:txBody>
      </p:sp>
    </p:spTree>
    <p:extLst>
      <p:ext uri="{BB962C8B-B14F-4D97-AF65-F5344CB8AC3E}">
        <p14:creationId xmlns:p14="http://schemas.microsoft.com/office/powerpoint/2010/main" val="21933986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433" y="123574"/>
            <a:ext cx="8636290" cy="484748"/>
          </a:xfrm>
        </p:spPr>
        <p:txBody>
          <a:bodyPr/>
          <a:lstStyle/>
          <a:p>
            <a:r>
              <a:rPr lang="en-US" dirty="0"/>
              <a:t>Overview</a:t>
            </a:r>
          </a:p>
        </p:txBody>
      </p:sp>
      <p:sp>
        <p:nvSpPr>
          <p:cNvPr id="6" name="Content Placeholder 5"/>
          <p:cNvSpPr>
            <a:spLocks noGrp="1"/>
          </p:cNvSpPr>
          <p:nvPr>
            <p:ph idx="1"/>
          </p:nvPr>
        </p:nvSpPr>
        <p:spPr>
          <a:xfrm>
            <a:off x="250113" y="640685"/>
            <a:ext cx="8642640" cy="4195415"/>
          </a:xfrm>
        </p:spPr>
        <p:txBody>
          <a:bodyPr/>
          <a:lstStyle/>
          <a:p>
            <a:r>
              <a:rPr lang="en-US" b="1" dirty="0"/>
              <a:t>Mercury Target Engineering</a:t>
            </a:r>
            <a:r>
              <a:rPr lang="en-US" dirty="0"/>
              <a:t> – This team is responsible for engineering associated with the SNS mercury target system, including support of operations and the design, analysis, and planning for replaceable components such as mercury target modules, pumps, and heat exchangers.</a:t>
            </a:r>
          </a:p>
          <a:p>
            <a:endParaRPr lang="en-US" dirty="0"/>
          </a:p>
        </p:txBody>
      </p:sp>
      <p:grpSp>
        <p:nvGrpSpPr>
          <p:cNvPr id="7" name="Group 6"/>
          <p:cNvGrpSpPr/>
          <p:nvPr/>
        </p:nvGrpSpPr>
        <p:grpSpPr>
          <a:xfrm>
            <a:off x="3144005" y="2204068"/>
            <a:ext cx="5893949" cy="4193212"/>
            <a:chOff x="1469268" y="858549"/>
            <a:chExt cx="7421566" cy="5280025"/>
          </a:xfrm>
        </p:grpSpPr>
        <p:pic>
          <p:nvPicPr>
            <p:cNvPr id="8" name="Picture 6" descr="PipingA1"/>
            <p:cNvPicPr>
              <a:picLocks noChangeAspect="1" noChangeArrowheads="1"/>
            </p:cNvPicPr>
            <p:nvPr/>
          </p:nvPicPr>
          <p:blipFill>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2145" r="2557" b="5066"/>
            <a:stretch>
              <a:fillRect/>
            </a:stretch>
          </p:blipFill>
          <p:spPr bwMode="auto">
            <a:xfrm>
              <a:off x="2032831" y="858549"/>
              <a:ext cx="6858003" cy="5280025"/>
            </a:xfrm>
            <a:prstGeom prst="rect">
              <a:avLst/>
            </a:prstGeom>
            <a:noFill/>
            <a:ln w="6350">
              <a:noFill/>
              <a:miter lim="800000"/>
              <a:headEnd/>
              <a:tailEnd/>
            </a:ln>
            <a:extLst>
              <a:ext uri="{909E8E84-426E-40DD-AFC4-6F175D3DCCD1}">
                <a14:hiddenFill xmlns:a14="http://schemas.microsoft.com/office/drawing/2010/main">
                  <a:solidFill>
                    <a:srgbClr val="FFFFFF"/>
                  </a:solidFill>
                </a14:hiddenFill>
              </a:ext>
            </a:extLst>
          </p:spPr>
        </p:pic>
        <p:sp>
          <p:nvSpPr>
            <p:cNvPr id="9" name="Text Box 7"/>
            <p:cNvSpPr txBox="1">
              <a:spLocks noChangeArrowheads="1"/>
            </p:cNvSpPr>
            <p:nvPr/>
          </p:nvSpPr>
          <p:spPr bwMode="auto">
            <a:xfrm>
              <a:off x="1469268" y="1626899"/>
              <a:ext cx="866774" cy="348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spcBef>
                  <a:spcPct val="50000"/>
                </a:spcBef>
              </a:pPr>
              <a:r>
                <a:rPr lang="en-US" sz="1200" b="1" dirty="0">
                  <a:latin typeface="Arial Narrow"/>
                  <a:cs typeface="Arial Narrow"/>
                </a:rPr>
                <a:t>Target</a:t>
              </a:r>
            </a:p>
          </p:txBody>
        </p:sp>
        <p:sp>
          <p:nvSpPr>
            <p:cNvPr id="10" name="Line 8"/>
            <p:cNvSpPr>
              <a:spLocks noChangeShapeType="1"/>
            </p:cNvSpPr>
            <p:nvPr/>
          </p:nvSpPr>
          <p:spPr bwMode="auto">
            <a:xfrm flipV="1">
              <a:off x="2201106" y="1228437"/>
              <a:ext cx="439738" cy="533400"/>
            </a:xfrm>
            <a:prstGeom prst="line">
              <a:avLst/>
            </a:prstGeom>
            <a:noFill/>
            <a:ln w="19050">
              <a:solidFill>
                <a:srgbClr val="FF0000">
                  <a:alpha val="75000"/>
                </a:srgbClr>
              </a:solidFill>
              <a:round/>
              <a:headEnd/>
              <a:tailEnd type="stealth" w="lg" len="lg"/>
            </a:ln>
            <a:extLst>
              <a:ext uri="{909E8E84-426E-40DD-AFC4-6F175D3DCCD1}">
                <a14:hiddenFill xmlns:a14="http://schemas.microsoft.com/office/drawing/2010/main">
                  <a:noFill/>
                </a14:hiddenFill>
              </a:ext>
            </a:extLst>
          </p:spPr>
          <p:txBody>
            <a:bodyPr/>
            <a:lstStyle/>
            <a:p>
              <a:endParaRPr lang="en-US" sz="1200" dirty="0"/>
            </a:p>
          </p:txBody>
        </p:sp>
        <p:sp>
          <p:nvSpPr>
            <p:cNvPr id="11" name="Text Box 9"/>
            <p:cNvSpPr txBox="1">
              <a:spLocks noChangeArrowheads="1"/>
            </p:cNvSpPr>
            <p:nvPr/>
          </p:nvSpPr>
          <p:spPr bwMode="auto">
            <a:xfrm>
              <a:off x="7417633" y="977612"/>
              <a:ext cx="1047494" cy="488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lnSpc>
                  <a:spcPct val="80000"/>
                </a:lnSpc>
                <a:spcBef>
                  <a:spcPct val="50000"/>
                </a:spcBef>
              </a:pPr>
              <a:r>
                <a:rPr lang="en-US" sz="1200" b="1" dirty="0">
                  <a:latin typeface="Arial Narrow"/>
                  <a:cs typeface="Arial Narrow"/>
                </a:rPr>
                <a:t>Hg Pump Motor</a:t>
              </a:r>
            </a:p>
          </p:txBody>
        </p:sp>
        <p:sp>
          <p:nvSpPr>
            <p:cNvPr id="12" name="Line 10"/>
            <p:cNvSpPr>
              <a:spLocks noChangeShapeType="1"/>
            </p:cNvSpPr>
            <p:nvPr/>
          </p:nvSpPr>
          <p:spPr bwMode="auto">
            <a:xfrm flipH="1">
              <a:off x="6909633" y="1422112"/>
              <a:ext cx="646113" cy="274638"/>
            </a:xfrm>
            <a:prstGeom prst="line">
              <a:avLst/>
            </a:prstGeom>
            <a:noFill/>
            <a:ln w="19050">
              <a:solidFill>
                <a:srgbClr val="FF0000">
                  <a:alpha val="75000"/>
                </a:srgbClr>
              </a:solidFill>
              <a:round/>
              <a:headEnd/>
              <a:tailEnd type="stealth" w="lg" len="lg"/>
            </a:ln>
            <a:extLst>
              <a:ext uri="{909E8E84-426E-40DD-AFC4-6F175D3DCCD1}">
                <a14:hiddenFill xmlns:a14="http://schemas.microsoft.com/office/drawing/2010/main">
                  <a:noFill/>
                </a14:hiddenFill>
              </a:ext>
            </a:extLst>
          </p:spPr>
          <p:txBody>
            <a:bodyPr/>
            <a:lstStyle/>
            <a:p>
              <a:endParaRPr lang="en-US" sz="1200" dirty="0"/>
            </a:p>
          </p:txBody>
        </p:sp>
        <p:sp>
          <p:nvSpPr>
            <p:cNvPr id="13" name="Text Box 11"/>
            <p:cNvSpPr txBox="1">
              <a:spLocks noChangeArrowheads="1"/>
            </p:cNvSpPr>
            <p:nvPr/>
          </p:nvSpPr>
          <p:spPr bwMode="auto">
            <a:xfrm>
              <a:off x="3510794" y="3371561"/>
              <a:ext cx="1939926" cy="348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spcBef>
                  <a:spcPct val="50000"/>
                </a:spcBef>
              </a:pPr>
              <a:r>
                <a:rPr lang="en-US" sz="1200" b="1" dirty="0">
                  <a:latin typeface="Arial Narrow"/>
                  <a:cs typeface="Arial Narrow"/>
                </a:rPr>
                <a:t>Heat Exchanger</a:t>
              </a:r>
            </a:p>
          </p:txBody>
        </p:sp>
        <p:sp>
          <p:nvSpPr>
            <p:cNvPr id="14" name="Line 12"/>
            <p:cNvSpPr>
              <a:spLocks noChangeShapeType="1"/>
            </p:cNvSpPr>
            <p:nvPr/>
          </p:nvSpPr>
          <p:spPr bwMode="auto">
            <a:xfrm>
              <a:off x="5215770" y="3643024"/>
              <a:ext cx="1541463" cy="177800"/>
            </a:xfrm>
            <a:prstGeom prst="line">
              <a:avLst/>
            </a:prstGeom>
            <a:noFill/>
            <a:ln w="19050">
              <a:solidFill>
                <a:srgbClr val="FF0000">
                  <a:alpha val="75000"/>
                </a:srgbClr>
              </a:solidFill>
              <a:round/>
              <a:headEnd/>
              <a:tailEnd type="stealth" w="lg" len="lg"/>
            </a:ln>
            <a:extLst>
              <a:ext uri="{909E8E84-426E-40DD-AFC4-6F175D3DCCD1}">
                <a14:hiddenFill xmlns:a14="http://schemas.microsoft.com/office/drawing/2010/main">
                  <a:noFill/>
                </a14:hiddenFill>
              </a:ext>
            </a:extLst>
          </p:spPr>
          <p:txBody>
            <a:bodyPr/>
            <a:lstStyle/>
            <a:p>
              <a:endParaRPr lang="en-US" sz="1200" dirty="0"/>
            </a:p>
          </p:txBody>
        </p:sp>
        <p:sp>
          <p:nvSpPr>
            <p:cNvPr id="15" name="Text Box 13"/>
            <p:cNvSpPr txBox="1">
              <a:spLocks noChangeArrowheads="1"/>
            </p:cNvSpPr>
            <p:nvPr/>
          </p:nvSpPr>
          <p:spPr bwMode="auto">
            <a:xfrm>
              <a:off x="5472945" y="4690774"/>
              <a:ext cx="1608138" cy="488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lnSpc>
                  <a:spcPct val="80000"/>
                </a:lnSpc>
                <a:spcBef>
                  <a:spcPct val="50000"/>
                </a:spcBef>
              </a:pPr>
              <a:r>
                <a:rPr lang="en-US" sz="1200" b="1" dirty="0">
                  <a:latin typeface="Arial Narrow"/>
                  <a:cs typeface="Arial Narrow"/>
                </a:rPr>
                <a:t>Mercury Storage Tank</a:t>
              </a:r>
            </a:p>
          </p:txBody>
        </p:sp>
        <p:sp>
          <p:nvSpPr>
            <p:cNvPr id="16" name="Line 14"/>
            <p:cNvSpPr>
              <a:spLocks noChangeShapeType="1"/>
            </p:cNvSpPr>
            <p:nvPr/>
          </p:nvSpPr>
          <p:spPr bwMode="auto">
            <a:xfrm>
              <a:off x="6909633" y="4904508"/>
              <a:ext cx="1216058" cy="124691"/>
            </a:xfrm>
            <a:prstGeom prst="line">
              <a:avLst/>
            </a:prstGeom>
            <a:noFill/>
            <a:ln w="19050">
              <a:solidFill>
                <a:srgbClr val="FF0000">
                  <a:alpha val="75000"/>
                </a:srgbClr>
              </a:solidFill>
              <a:round/>
              <a:headEnd/>
              <a:tailEnd type="stealth" w="lg" len="lg"/>
            </a:ln>
            <a:extLst>
              <a:ext uri="{909E8E84-426E-40DD-AFC4-6F175D3DCCD1}">
                <a14:hiddenFill xmlns:a14="http://schemas.microsoft.com/office/drawing/2010/main">
                  <a:noFill/>
                </a14:hiddenFill>
              </a:ext>
            </a:extLst>
          </p:spPr>
          <p:txBody>
            <a:bodyPr/>
            <a:lstStyle/>
            <a:p>
              <a:endParaRPr lang="en-US" sz="1200" dirty="0"/>
            </a:p>
          </p:txBody>
        </p:sp>
        <p:sp>
          <p:nvSpPr>
            <p:cNvPr id="17" name="Text Box 15"/>
            <p:cNvSpPr txBox="1">
              <a:spLocks noChangeArrowheads="1"/>
            </p:cNvSpPr>
            <p:nvPr/>
          </p:nvSpPr>
          <p:spPr bwMode="auto">
            <a:xfrm>
              <a:off x="7463671" y="2795298"/>
              <a:ext cx="1249364" cy="488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lnSpc>
                  <a:spcPct val="80000"/>
                </a:lnSpc>
                <a:spcBef>
                  <a:spcPct val="50000"/>
                </a:spcBef>
              </a:pPr>
              <a:r>
                <a:rPr lang="en-US" sz="1200" b="1" dirty="0">
                  <a:latin typeface="Arial Narrow"/>
                  <a:cs typeface="Arial Narrow"/>
                </a:rPr>
                <a:t>Transfer Valve</a:t>
              </a:r>
            </a:p>
          </p:txBody>
        </p:sp>
        <p:sp>
          <p:nvSpPr>
            <p:cNvPr id="18" name="Line 16"/>
            <p:cNvSpPr>
              <a:spLocks noChangeShapeType="1"/>
            </p:cNvSpPr>
            <p:nvPr/>
          </p:nvSpPr>
          <p:spPr bwMode="auto">
            <a:xfrm>
              <a:off x="8066921" y="3262024"/>
              <a:ext cx="192088" cy="666750"/>
            </a:xfrm>
            <a:prstGeom prst="line">
              <a:avLst/>
            </a:prstGeom>
            <a:noFill/>
            <a:ln w="19050">
              <a:solidFill>
                <a:srgbClr val="FF0000">
                  <a:alpha val="75000"/>
                </a:srgbClr>
              </a:solidFill>
              <a:round/>
              <a:headEnd/>
              <a:tailEnd type="stealth" w="lg" len="lg"/>
            </a:ln>
            <a:extLst>
              <a:ext uri="{909E8E84-426E-40DD-AFC4-6F175D3DCCD1}">
                <a14:hiddenFill xmlns:a14="http://schemas.microsoft.com/office/drawing/2010/main">
                  <a:noFill/>
                </a14:hiddenFill>
              </a:ext>
            </a:extLst>
          </p:spPr>
          <p:txBody>
            <a:bodyPr/>
            <a:lstStyle/>
            <a:p>
              <a:endParaRPr lang="en-US" sz="1200" dirty="0"/>
            </a:p>
          </p:txBody>
        </p:sp>
        <p:sp>
          <p:nvSpPr>
            <p:cNvPr id="19" name="Text Box 9"/>
            <p:cNvSpPr txBox="1">
              <a:spLocks noChangeArrowheads="1"/>
            </p:cNvSpPr>
            <p:nvPr/>
          </p:nvSpPr>
          <p:spPr bwMode="auto">
            <a:xfrm>
              <a:off x="4391063" y="1512810"/>
              <a:ext cx="1752351" cy="30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lnSpc>
                  <a:spcPct val="80000"/>
                </a:lnSpc>
                <a:spcBef>
                  <a:spcPct val="50000"/>
                </a:spcBef>
              </a:pPr>
              <a:r>
                <a:rPr lang="en-US" sz="1200" b="1" dirty="0">
                  <a:latin typeface="Arial Narrow"/>
                  <a:cs typeface="Arial Narrow"/>
                </a:rPr>
                <a:t>Supply Pipes (3)</a:t>
              </a:r>
            </a:p>
          </p:txBody>
        </p:sp>
        <p:sp>
          <p:nvSpPr>
            <p:cNvPr id="20" name="Line 10"/>
            <p:cNvSpPr>
              <a:spLocks noChangeShapeType="1"/>
            </p:cNvSpPr>
            <p:nvPr/>
          </p:nvSpPr>
          <p:spPr bwMode="auto">
            <a:xfrm flipH="1">
              <a:off x="4434537" y="1772949"/>
              <a:ext cx="911403" cy="638175"/>
            </a:xfrm>
            <a:prstGeom prst="line">
              <a:avLst/>
            </a:prstGeom>
            <a:noFill/>
            <a:ln w="19050">
              <a:solidFill>
                <a:srgbClr val="FF0000">
                  <a:alpha val="75000"/>
                </a:srgbClr>
              </a:solidFill>
              <a:round/>
              <a:headEnd/>
              <a:tailEnd type="stealth" w="lg" len="lg"/>
            </a:ln>
            <a:extLst>
              <a:ext uri="{909E8E84-426E-40DD-AFC4-6F175D3DCCD1}">
                <a14:hiddenFill xmlns:a14="http://schemas.microsoft.com/office/drawing/2010/main">
                  <a:noFill/>
                </a14:hiddenFill>
              </a:ext>
            </a:extLst>
          </p:spPr>
          <p:txBody>
            <a:bodyPr/>
            <a:lstStyle/>
            <a:p>
              <a:endParaRPr lang="en-US" sz="1200" dirty="0"/>
            </a:p>
          </p:txBody>
        </p:sp>
        <p:sp>
          <p:nvSpPr>
            <p:cNvPr id="21" name="Line 10"/>
            <p:cNvSpPr>
              <a:spLocks noChangeShapeType="1"/>
            </p:cNvSpPr>
            <p:nvPr/>
          </p:nvSpPr>
          <p:spPr bwMode="auto">
            <a:xfrm flipH="1">
              <a:off x="4434536" y="1772949"/>
              <a:ext cx="911403" cy="373856"/>
            </a:xfrm>
            <a:prstGeom prst="line">
              <a:avLst/>
            </a:prstGeom>
            <a:noFill/>
            <a:ln w="19050">
              <a:solidFill>
                <a:srgbClr val="FF0000">
                  <a:alpha val="75000"/>
                </a:srgbClr>
              </a:solidFill>
              <a:round/>
              <a:headEnd/>
              <a:tailEnd type="stealth" w="lg" len="lg"/>
            </a:ln>
            <a:extLst>
              <a:ext uri="{909E8E84-426E-40DD-AFC4-6F175D3DCCD1}">
                <a14:hiddenFill xmlns:a14="http://schemas.microsoft.com/office/drawing/2010/main">
                  <a:noFill/>
                </a14:hiddenFill>
              </a:ext>
            </a:extLst>
          </p:spPr>
          <p:txBody>
            <a:bodyPr/>
            <a:lstStyle/>
            <a:p>
              <a:endParaRPr lang="en-US" sz="1200" dirty="0"/>
            </a:p>
          </p:txBody>
        </p:sp>
        <p:sp>
          <p:nvSpPr>
            <p:cNvPr id="22" name="Line 10"/>
            <p:cNvSpPr>
              <a:spLocks noChangeShapeType="1"/>
            </p:cNvSpPr>
            <p:nvPr/>
          </p:nvSpPr>
          <p:spPr bwMode="auto">
            <a:xfrm flipH="1">
              <a:off x="4737748" y="1772949"/>
              <a:ext cx="608190" cy="638175"/>
            </a:xfrm>
            <a:prstGeom prst="line">
              <a:avLst/>
            </a:prstGeom>
            <a:noFill/>
            <a:ln w="19050">
              <a:solidFill>
                <a:srgbClr val="FF0000">
                  <a:alpha val="75000"/>
                </a:srgbClr>
              </a:solidFill>
              <a:round/>
              <a:headEnd/>
              <a:tailEnd type="stealth" w="lg" len="lg"/>
            </a:ln>
            <a:extLst>
              <a:ext uri="{909E8E84-426E-40DD-AFC4-6F175D3DCCD1}">
                <a14:hiddenFill xmlns:a14="http://schemas.microsoft.com/office/drawing/2010/main">
                  <a:noFill/>
                </a14:hiddenFill>
              </a:ext>
            </a:extLst>
          </p:spPr>
          <p:txBody>
            <a:bodyPr/>
            <a:lstStyle/>
            <a:p>
              <a:endParaRPr lang="en-US" sz="1200" dirty="0"/>
            </a:p>
          </p:txBody>
        </p:sp>
        <p:sp>
          <p:nvSpPr>
            <p:cNvPr id="23" name="Text Box 9"/>
            <p:cNvSpPr txBox="1">
              <a:spLocks noChangeArrowheads="1"/>
            </p:cNvSpPr>
            <p:nvPr/>
          </p:nvSpPr>
          <p:spPr bwMode="auto">
            <a:xfrm>
              <a:off x="2573569" y="2832636"/>
              <a:ext cx="1752351" cy="30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lnSpc>
                  <a:spcPct val="80000"/>
                </a:lnSpc>
                <a:spcBef>
                  <a:spcPct val="50000"/>
                </a:spcBef>
              </a:pPr>
              <a:r>
                <a:rPr lang="en-US" sz="1200" b="1" dirty="0">
                  <a:latin typeface="Arial Narrow"/>
                  <a:cs typeface="Arial Narrow"/>
                </a:rPr>
                <a:t>Return Pipe (1)</a:t>
              </a:r>
            </a:p>
          </p:txBody>
        </p:sp>
        <p:sp>
          <p:nvSpPr>
            <p:cNvPr id="24" name="Line 12"/>
            <p:cNvSpPr>
              <a:spLocks noChangeShapeType="1"/>
            </p:cNvSpPr>
            <p:nvPr/>
          </p:nvSpPr>
          <p:spPr bwMode="auto">
            <a:xfrm flipV="1">
              <a:off x="4113068" y="2932616"/>
              <a:ext cx="1000126" cy="42863"/>
            </a:xfrm>
            <a:prstGeom prst="line">
              <a:avLst/>
            </a:prstGeom>
            <a:noFill/>
            <a:ln w="19050">
              <a:solidFill>
                <a:srgbClr val="FF0000">
                  <a:alpha val="75000"/>
                </a:srgbClr>
              </a:solidFill>
              <a:round/>
              <a:headEnd/>
              <a:tailEnd type="stealth" w="lg" len="lg"/>
            </a:ln>
            <a:extLst>
              <a:ext uri="{909E8E84-426E-40DD-AFC4-6F175D3DCCD1}">
                <a14:hiddenFill xmlns:a14="http://schemas.microsoft.com/office/drawing/2010/main">
                  <a:noFill/>
                </a14:hiddenFill>
              </a:ext>
            </a:extLst>
          </p:spPr>
          <p:txBody>
            <a:bodyPr/>
            <a:lstStyle/>
            <a:p>
              <a:endParaRPr lang="en-US" sz="1200" dirty="0"/>
            </a:p>
          </p:txBody>
        </p:sp>
        <p:sp>
          <p:nvSpPr>
            <p:cNvPr id="25" name="Text Box 9"/>
            <p:cNvSpPr txBox="1">
              <a:spLocks noChangeArrowheads="1"/>
            </p:cNvSpPr>
            <p:nvPr/>
          </p:nvSpPr>
          <p:spPr bwMode="auto">
            <a:xfrm>
              <a:off x="7439432" y="1923019"/>
              <a:ext cx="1172974" cy="488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lnSpc>
                  <a:spcPct val="80000"/>
                </a:lnSpc>
                <a:spcBef>
                  <a:spcPct val="50000"/>
                </a:spcBef>
              </a:pPr>
              <a:r>
                <a:rPr lang="en-US" sz="1200" b="1" dirty="0">
                  <a:latin typeface="Arial Narrow"/>
                  <a:cs typeface="Arial Narrow"/>
                </a:rPr>
                <a:t>Hg Pump Tank</a:t>
              </a:r>
            </a:p>
          </p:txBody>
        </p:sp>
        <p:sp>
          <p:nvSpPr>
            <p:cNvPr id="26" name="Line 10"/>
            <p:cNvSpPr>
              <a:spLocks noChangeShapeType="1"/>
            </p:cNvSpPr>
            <p:nvPr/>
          </p:nvSpPr>
          <p:spPr bwMode="auto">
            <a:xfrm flipH="1">
              <a:off x="6968835" y="2206337"/>
              <a:ext cx="727363" cy="554883"/>
            </a:xfrm>
            <a:prstGeom prst="line">
              <a:avLst/>
            </a:prstGeom>
            <a:noFill/>
            <a:ln w="19050">
              <a:solidFill>
                <a:srgbClr val="FF0000">
                  <a:alpha val="75000"/>
                </a:srgbClr>
              </a:solidFill>
              <a:round/>
              <a:headEnd/>
              <a:tailEnd type="stealth" w="lg" len="lg"/>
            </a:ln>
            <a:extLst>
              <a:ext uri="{909E8E84-426E-40DD-AFC4-6F175D3DCCD1}">
                <a14:hiddenFill xmlns:a14="http://schemas.microsoft.com/office/drawing/2010/main">
                  <a:noFill/>
                </a14:hiddenFill>
              </a:ext>
            </a:extLst>
          </p:spPr>
          <p:txBody>
            <a:bodyPr/>
            <a:lstStyle/>
            <a:p>
              <a:endParaRPr lang="en-US" sz="1200" dirty="0"/>
            </a:p>
          </p:txBody>
        </p:sp>
      </p:grpSp>
      <p:pic>
        <p:nvPicPr>
          <p:cNvPr id="27" name="Picture 26"/>
          <p:cNvPicPr>
            <a:picLocks noChangeAspect="1"/>
          </p:cNvPicPr>
          <p:nvPr/>
        </p:nvPicPr>
        <p:blipFill>
          <a:blip r:embed="rId4"/>
          <a:stretch>
            <a:fillRect/>
          </a:stretch>
        </p:blipFill>
        <p:spPr>
          <a:xfrm>
            <a:off x="427718" y="4937534"/>
            <a:ext cx="4359239" cy="1193816"/>
          </a:xfrm>
          <a:prstGeom prst="rect">
            <a:avLst/>
          </a:prstGeom>
        </p:spPr>
      </p:pic>
    </p:spTree>
    <p:extLst>
      <p:ext uri="{BB962C8B-B14F-4D97-AF65-F5344CB8AC3E}">
        <p14:creationId xmlns:p14="http://schemas.microsoft.com/office/powerpoint/2010/main" val="10752154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Prediction of Cavitation Erosion a Challenge</a:t>
            </a:r>
          </a:p>
        </p:txBody>
      </p:sp>
      <p:sp>
        <p:nvSpPr>
          <p:cNvPr id="3" name="Content Placeholder 2"/>
          <p:cNvSpPr>
            <a:spLocks noGrp="1"/>
          </p:cNvSpPr>
          <p:nvPr>
            <p:ph idx="1"/>
          </p:nvPr>
        </p:nvSpPr>
        <p:spPr>
          <a:xfrm>
            <a:off x="201168" y="1173080"/>
            <a:ext cx="8642640" cy="4531096"/>
          </a:xfrm>
        </p:spPr>
        <p:txBody>
          <a:bodyPr/>
          <a:lstStyle/>
          <a:p>
            <a:r>
              <a:rPr lang="en-US" dirty="0"/>
              <a:t>Target Modules Continued</a:t>
            </a:r>
          </a:p>
          <a:p>
            <a:pPr lvl="1"/>
            <a:r>
              <a:rPr lang="en-US" dirty="0"/>
              <a:t>We have a method of predicting cavitation damage potential, but it needs refinement</a:t>
            </a:r>
          </a:p>
          <a:p>
            <a:pPr lvl="1"/>
            <a:r>
              <a:rPr lang="en-US" dirty="0"/>
              <a:t>Look again at cavitation damage prediction</a:t>
            </a:r>
          </a:p>
          <a:p>
            <a:pPr lvl="2"/>
            <a:r>
              <a:rPr lang="en-US" dirty="0"/>
              <a:t>Use our past PIE photographs, fluids simulations, and pulse simulations to try to stake out “safe zones” and “danger zones”</a:t>
            </a:r>
          </a:p>
          <a:p>
            <a:pPr lvl="2"/>
            <a:r>
              <a:rPr lang="en-US" dirty="0"/>
              <a:t>Use measurements of nose erosion to develop power scaling rules</a:t>
            </a:r>
          </a:p>
          <a:p>
            <a:endParaRPr lang="en-US" dirty="0"/>
          </a:p>
        </p:txBody>
      </p:sp>
      <p:pic>
        <p:nvPicPr>
          <p:cNvPr id="8" name="Picture 7"/>
          <p:cNvPicPr>
            <a:picLocks noChangeAspect="1"/>
          </p:cNvPicPr>
          <p:nvPr/>
        </p:nvPicPr>
        <p:blipFill>
          <a:blip r:embed="rId2"/>
          <a:stretch>
            <a:fillRect/>
          </a:stretch>
        </p:blipFill>
        <p:spPr>
          <a:xfrm>
            <a:off x="2880854" y="3590781"/>
            <a:ext cx="4891546" cy="3267219"/>
          </a:xfrm>
          <a:prstGeom prst="rect">
            <a:avLst/>
          </a:prstGeom>
        </p:spPr>
      </p:pic>
      <p:sp>
        <p:nvSpPr>
          <p:cNvPr id="9" name="TextBox 8"/>
          <p:cNvSpPr txBox="1"/>
          <p:nvPr/>
        </p:nvSpPr>
        <p:spPr>
          <a:xfrm>
            <a:off x="493545" y="4614647"/>
            <a:ext cx="2094932" cy="133882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lnSpc>
                <a:spcPct val="90000"/>
              </a:lnSpc>
            </a:pPr>
            <a:r>
              <a:rPr lang="en-US" dirty="0"/>
              <a:t>Predicted erosion scaling from Haines, 2005, is not consistent with observed data.</a:t>
            </a:r>
          </a:p>
        </p:txBody>
      </p:sp>
    </p:spTree>
    <p:extLst>
      <p:ext uri="{BB962C8B-B14F-4D97-AF65-F5344CB8AC3E}">
        <p14:creationId xmlns:p14="http://schemas.microsoft.com/office/powerpoint/2010/main" val="34249373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Improving methods</a:t>
            </a:r>
          </a:p>
        </p:txBody>
      </p:sp>
      <p:sp>
        <p:nvSpPr>
          <p:cNvPr id="3" name="Content Placeholder 2"/>
          <p:cNvSpPr>
            <a:spLocks noGrp="1"/>
          </p:cNvSpPr>
          <p:nvPr>
            <p:ph idx="1"/>
          </p:nvPr>
        </p:nvSpPr>
        <p:spPr/>
        <p:txBody>
          <a:bodyPr/>
          <a:lstStyle/>
          <a:p>
            <a:r>
              <a:rPr lang="en-US" dirty="0"/>
              <a:t>Target Modules continued</a:t>
            </a:r>
          </a:p>
          <a:p>
            <a:pPr lvl="1"/>
            <a:r>
              <a:rPr lang="en-US" dirty="0"/>
              <a:t>Improve design and analysis methods</a:t>
            </a:r>
          </a:p>
          <a:p>
            <a:pPr lvl="2"/>
            <a:r>
              <a:rPr lang="en-US" dirty="0"/>
              <a:t>Develop and implement optimization methods</a:t>
            </a:r>
          </a:p>
          <a:p>
            <a:pPr lvl="3"/>
            <a:r>
              <a:rPr lang="en-US" dirty="0"/>
              <a:t>Later talk by Saul Kaminskas</a:t>
            </a:r>
          </a:p>
          <a:p>
            <a:pPr lvl="2"/>
            <a:r>
              <a:rPr lang="en-US" dirty="0"/>
              <a:t>Improve fatigue evaluation</a:t>
            </a:r>
          </a:p>
          <a:p>
            <a:pPr lvl="3"/>
            <a:r>
              <a:rPr lang="en-US" dirty="0"/>
              <a:t>Synergy with cavitation damage</a:t>
            </a:r>
          </a:p>
          <a:p>
            <a:endParaRPr lang="en-US" dirty="0"/>
          </a:p>
        </p:txBody>
      </p:sp>
    </p:spTree>
    <p:extLst>
      <p:ext uri="{BB962C8B-B14F-4D97-AF65-F5344CB8AC3E}">
        <p14:creationId xmlns:p14="http://schemas.microsoft.com/office/powerpoint/2010/main" val="20059115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ORTE-003 spare needs repair</a:t>
            </a:r>
          </a:p>
        </p:txBody>
      </p:sp>
      <p:sp>
        <p:nvSpPr>
          <p:cNvPr id="3" name="Content Placeholder 2"/>
          <p:cNvSpPr>
            <a:spLocks noGrp="1"/>
          </p:cNvSpPr>
          <p:nvPr>
            <p:ph idx="1"/>
          </p:nvPr>
        </p:nvSpPr>
        <p:spPr/>
        <p:txBody>
          <a:bodyPr/>
          <a:lstStyle/>
          <a:p>
            <a:r>
              <a:rPr lang="en-US" dirty="0"/>
              <a:t>ORTE-003 target repair</a:t>
            </a:r>
          </a:p>
          <a:p>
            <a:pPr lvl="1"/>
            <a:r>
              <a:rPr lang="en-US" dirty="0"/>
              <a:t>One of our current spares, ORTE-003, is an older design which has an area which has been a failure location on three previous targets</a:t>
            </a:r>
          </a:p>
          <a:p>
            <a:pPr lvl="2"/>
            <a:r>
              <a:rPr lang="en-US" dirty="0"/>
              <a:t>Failure of two of these targets was attributed to manufacturing defects</a:t>
            </a:r>
          </a:p>
          <a:p>
            <a:pPr lvl="2"/>
            <a:r>
              <a:rPr lang="en-US" dirty="0"/>
              <a:t>Failure of one is not attributable to manufacturing defects, leads to questions about ORTE-003 reliability</a:t>
            </a:r>
          </a:p>
          <a:p>
            <a:pPr lvl="1"/>
            <a:r>
              <a:rPr lang="en-US" dirty="0"/>
              <a:t>Plan to perform repair of this target to increase our assurance of its reliability</a:t>
            </a:r>
          </a:p>
          <a:p>
            <a:pPr lvl="1"/>
            <a:r>
              <a:rPr lang="en-US" dirty="0"/>
              <a:t>Repair is currently planned for during the long IRP/RFQ shutdown to minimize the amount of operating hours when the target is unavailable for use</a:t>
            </a:r>
          </a:p>
        </p:txBody>
      </p:sp>
    </p:spTree>
    <p:extLst>
      <p:ext uri="{BB962C8B-B14F-4D97-AF65-F5344CB8AC3E}">
        <p14:creationId xmlns:p14="http://schemas.microsoft.com/office/powerpoint/2010/main" val="16769451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Interface with operations</a:t>
            </a:r>
          </a:p>
        </p:txBody>
      </p:sp>
      <p:sp>
        <p:nvSpPr>
          <p:cNvPr id="3" name="Content Placeholder 2"/>
          <p:cNvSpPr>
            <a:spLocks noGrp="1"/>
          </p:cNvSpPr>
          <p:nvPr>
            <p:ph idx="1"/>
          </p:nvPr>
        </p:nvSpPr>
        <p:spPr/>
        <p:txBody>
          <a:bodyPr/>
          <a:lstStyle/>
          <a:p>
            <a:r>
              <a:rPr lang="en-US" dirty="0"/>
              <a:t>Over the past year, there has been a serious push to integrate target engineering activities with operational needs</a:t>
            </a:r>
          </a:p>
          <a:p>
            <a:r>
              <a:rPr lang="en-US" dirty="0"/>
              <a:t>Historically, the goal of target operations has been to satisfy the following triad</a:t>
            </a:r>
          </a:p>
          <a:p>
            <a:endParaRPr lang="en-US" dirty="0"/>
          </a:p>
        </p:txBody>
      </p:sp>
      <p:graphicFrame>
        <p:nvGraphicFramePr>
          <p:cNvPr id="4" name="Content Placeholder 3"/>
          <p:cNvGraphicFramePr>
            <a:graphicFrameLocks/>
          </p:cNvGraphicFramePr>
          <p:nvPr>
            <p:extLst>
              <p:ext uri="{D42A27DB-BD31-4B8C-83A1-F6EECF244321}">
                <p14:modId xmlns:p14="http://schemas.microsoft.com/office/powerpoint/2010/main" val="3778315191"/>
              </p:ext>
            </p:extLst>
          </p:nvPr>
        </p:nvGraphicFramePr>
        <p:xfrm>
          <a:off x="383274" y="2751106"/>
          <a:ext cx="8760726" cy="3690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817048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Interface with operations</a:t>
            </a:r>
          </a:p>
        </p:txBody>
      </p:sp>
      <p:sp>
        <p:nvSpPr>
          <p:cNvPr id="3" name="Content Placeholder 2"/>
          <p:cNvSpPr>
            <a:spLocks noGrp="1"/>
          </p:cNvSpPr>
          <p:nvPr>
            <p:ph idx="1"/>
          </p:nvPr>
        </p:nvSpPr>
        <p:spPr/>
        <p:txBody>
          <a:bodyPr/>
          <a:lstStyle/>
          <a:p>
            <a:r>
              <a:rPr lang="en-US" dirty="0"/>
              <a:t>In order to support goals associated with high power, reliable operation…</a:t>
            </a:r>
          </a:p>
          <a:p>
            <a:pPr lvl="1"/>
            <a:r>
              <a:rPr lang="en-US" dirty="0"/>
              <a:t>In the short term we plan to operate three targets per year</a:t>
            </a:r>
          </a:p>
          <a:p>
            <a:pPr lvl="1"/>
            <a:r>
              <a:rPr lang="en-US" dirty="0"/>
              <a:t>Speeds learning</a:t>
            </a:r>
          </a:p>
          <a:p>
            <a:pPr lvl="1"/>
            <a:r>
              <a:rPr lang="en-US" dirty="0"/>
              <a:t>Reduces demands on </a:t>
            </a:r>
            <a:br>
              <a:rPr lang="en-US" dirty="0"/>
            </a:br>
            <a:r>
              <a:rPr lang="en-US" dirty="0"/>
              <a:t>each target module</a:t>
            </a:r>
          </a:p>
          <a:p>
            <a:endParaRPr lang="en-US" dirty="0"/>
          </a:p>
        </p:txBody>
      </p:sp>
      <p:graphicFrame>
        <p:nvGraphicFramePr>
          <p:cNvPr id="4" name="Content Placeholder 3"/>
          <p:cNvGraphicFramePr>
            <a:graphicFrameLocks/>
          </p:cNvGraphicFramePr>
          <p:nvPr>
            <p:extLst>
              <p:ext uri="{D42A27DB-BD31-4B8C-83A1-F6EECF244321}">
                <p14:modId xmlns:p14="http://schemas.microsoft.com/office/powerpoint/2010/main" val="2396869100"/>
              </p:ext>
            </p:extLst>
          </p:nvPr>
        </p:nvGraphicFramePr>
        <p:xfrm>
          <a:off x="383274" y="2751106"/>
          <a:ext cx="8760726" cy="3690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425039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59307" y="3070746"/>
            <a:ext cx="8884693" cy="3787254"/>
          </a:xfrm>
          <a:prstGeom prst="rect">
            <a:avLst/>
          </a:prstGeom>
          <a:solidFill>
            <a:schemeClr val="bg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p:cNvSpPr>
            <a:spLocks noGrp="1"/>
          </p:cNvSpPr>
          <p:nvPr>
            <p:ph type="title"/>
          </p:nvPr>
        </p:nvSpPr>
        <p:spPr/>
        <p:txBody>
          <a:bodyPr/>
          <a:lstStyle/>
          <a:p>
            <a:r>
              <a:rPr lang="en-US" dirty="0"/>
              <a:t>Interface with operations</a:t>
            </a:r>
          </a:p>
        </p:txBody>
      </p:sp>
      <p:sp>
        <p:nvSpPr>
          <p:cNvPr id="3" name="Content Placeholder 2"/>
          <p:cNvSpPr>
            <a:spLocks noGrp="1"/>
          </p:cNvSpPr>
          <p:nvPr>
            <p:ph idx="1"/>
          </p:nvPr>
        </p:nvSpPr>
        <p:spPr>
          <a:xfrm>
            <a:off x="193083" y="1147094"/>
            <a:ext cx="8642640" cy="4195415"/>
          </a:xfrm>
        </p:spPr>
        <p:txBody>
          <a:bodyPr/>
          <a:lstStyle/>
          <a:p>
            <a:r>
              <a:rPr lang="en-US" dirty="0"/>
              <a:t>A </a:t>
            </a:r>
            <a:r>
              <a:rPr lang="en-US" b="1" dirty="0"/>
              <a:t>Target Management Plan </a:t>
            </a:r>
            <a:r>
              <a:rPr lang="en-US" dirty="0"/>
              <a:t>document has become a vehicle for developing a comprehensive plan for target operation, design, and fabrication</a:t>
            </a:r>
          </a:p>
          <a:p>
            <a:r>
              <a:rPr lang="en-US" dirty="0"/>
              <a:t>Operation of upcoming targets has been planned to facilitate systematic learning</a:t>
            </a:r>
          </a:p>
          <a:p>
            <a:endParaRPr lang="en-US" dirty="0"/>
          </a:p>
        </p:txBody>
      </p:sp>
      <p:pic>
        <p:nvPicPr>
          <p:cNvPr id="7" name="Picture 6"/>
          <p:cNvPicPr>
            <a:picLocks noChangeAspect="1"/>
          </p:cNvPicPr>
          <p:nvPr/>
        </p:nvPicPr>
        <p:blipFill rotWithShape="1">
          <a:blip r:embed="rId2"/>
          <a:srcRect l="11662"/>
          <a:stretch/>
        </p:blipFill>
        <p:spPr>
          <a:xfrm>
            <a:off x="313898" y="2955322"/>
            <a:ext cx="9407846" cy="4202928"/>
          </a:xfrm>
          <a:prstGeom prst="rect">
            <a:avLst/>
          </a:prstGeom>
        </p:spPr>
      </p:pic>
      <p:sp>
        <p:nvSpPr>
          <p:cNvPr id="4" name="TextBox 3"/>
          <p:cNvSpPr txBox="1"/>
          <p:nvPr/>
        </p:nvSpPr>
        <p:spPr>
          <a:xfrm>
            <a:off x="3351556" y="3001899"/>
            <a:ext cx="1155032" cy="272382"/>
          </a:xfrm>
          <a:prstGeom prst="rect">
            <a:avLst/>
          </a:prstGeom>
          <a:noFill/>
        </p:spPr>
        <p:txBody>
          <a:bodyPr wrap="square" rtlCol="0">
            <a:spAutoFit/>
          </a:bodyPr>
          <a:lstStyle/>
          <a:p>
            <a:pPr algn="ctr">
              <a:lnSpc>
                <a:spcPct val="90000"/>
              </a:lnSpc>
            </a:pPr>
            <a:r>
              <a:rPr lang="en-US" sz="1300" dirty="0"/>
              <a:t>Oct 2017</a:t>
            </a:r>
          </a:p>
        </p:txBody>
      </p:sp>
    </p:spTree>
    <p:extLst>
      <p:ext uri="{BB962C8B-B14F-4D97-AF65-F5344CB8AC3E}">
        <p14:creationId xmlns:p14="http://schemas.microsoft.com/office/powerpoint/2010/main" val="5223821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Interface with operations</a:t>
            </a:r>
          </a:p>
        </p:txBody>
      </p:sp>
      <p:pic>
        <p:nvPicPr>
          <p:cNvPr id="6" name="Content Placeholder 5"/>
          <p:cNvPicPr>
            <a:picLocks noGrp="1" noChangeAspect="1"/>
          </p:cNvPicPr>
          <p:nvPr>
            <p:ph idx="1"/>
          </p:nvPr>
        </p:nvPicPr>
        <p:blipFill>
          <a:blip r:embed="rId2"/>
          <a:stretch>
            <a:fillRect/>
          </a:stretch>
        </p:blipFill>
        <p:spPr>
          <a:xfrm>
            <a:off x="201613" y="1626521"/>
            <a:ext cx="8642350" cy="3958971"/>
          </a:xfrm>
          <a:prstGeom prst="rect">
            <a:avLst/>
          </a:prstGeom>
        </p:spPr>
      </p:pic>
    </p:spTree>
    <p:extLst>
      <p:ext uri="{BB962C8B-B14F-4D97-AF65-F5344CB8AC3E}">
        <p14:creationId xmlns:p14="http://schemas.microsoft.com/office/powerpoint/2010/main" val="29652210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Interface with operations</a:t>
            </a:r>
          </a:p>
        </p:txBody>
      </p:sp>
      <p:pic>
        <p:nvPicPr>
          <p:cNvPr id="5" name="Content Placeholder 4"/>
          <p:cNvPicPr>
            <a:picLocks noGrp="1" noChangeAspect="1"/>
          </p:cNvPicPr>
          <p:nvPr>
            <p:ph idx="1"/>
          </p:nvPr>
        </p:nvPicPr>
        <p:blipFill>
          <a:blip r:embed="rId2"/>
          <a:stretch>
            <a:fillRect/>
          </a:stretch>
        </p:blipFill>
        <p:spPr>
          <a:xfrm>
            <a:off x="201613" y="1641068"/>
            <a:ext cx="8642350" cy="3929876"/>
          </a:xfrm>
          <a:prstGeom prst="rect">
            <a:avLst/>
          </a:prstGeom>
        </p:spPr>
      </p:pic>
    </p:spTree>
    <p:extLst>
      <p:ext uri="{BB962C8B-B14F-4D97-AF65-F5344CB8AC3E}">
        <p14:creationId xmlns:p14="http://schemas.microsoft.com/office/powerpoint/2010/main" val="24357977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Interface </a:t>
            </a:r>
            <a:r>
              <a:rPr lang="en-US"/>
              <a:t>with operations</a:t>
            </a:r>
            <a:endParaRPr lang="en-US" dirty="0"/>
          </a:p>
        </p:txBody>
      </p:sp>
      <p:sp>
        <p:nvSpPr>
          <p:cNvPr id="3" name="Content Placeholder 2"/>
          <p:cNvSpPr>
            <a:spLocks noGrp="1"/>
          </p:cNvSpPr>
          <p:nvPr>
            <p:ph idx="1"/>
          </p:nvPr>
        </p:nvSpPr>
        <p:spPr>
          <a:xfrm>
            <a:off x="193083" y="1031088"/>
            <a:ext cx="8642640" cy="4195415"/>
          </a:xfrm>
        </p:spPr>
        <p:txBody>
          <a:bodyPr/>
          <a:lstStyle/>
          <a:p>
            <a:r>
              <a:rPr lang="en-US" dirty="0"/>
              <a:t>Increased target use tempo will put a strain on our supply lines until mid 2018</a:t>
            </a:r>
          </a:p>
          <a:p>
            <a:pPr lvl="1"/>
            <a:r>
              <a:rPr lang="en-US" dirty="0"/>
              <a:t>Addressed in target management plan</a:t>
            </a:r>
          </a:p>
          <a:p>
            <a:pPr lvl="1"/>
            <a:r>
              <a:rPr lang="en-US" dirty="0"/>
              <a:t>Peter Rosenblad will discuss fabrication issues in a later talk</a:t>
            </a:r>
          </a:p>
        </p:txBody>
      </p:sp>
      <p:pic>
        <p:nvPicPr>
          <p:cNvPr id="6" name="Picture 5"/>
          <p:cNvPicPr>
            <a:picLocks noChangeAspect="1"/>
          </p:cNvPicPr>
          <p:nvPr/>
        </p:nvPicPr>
        <p:blipFill>
          <a:blip r:embed="rId2"/>
          <a:stretch>
            <a:fillRect/>
          </a:stretch>
        </p:blipFill>
        <p:spPr>
          <a:xfrm>
            <a:off x="-334638" y="2555223"/>
            <a:ext cx="11546825" cy="3328704"/>
          </a:xfrm>
          <a:prstGeom prst="rect">
            <a:avLst/>
          </a:prstGeom>
        </p:spPr>
      </p:pic>
      <p:sp>
        <p:nvSpPr>
          <p:cNvPr id="7" name="TextBox 6"/>
          <p:cNvSpPr txBox="1"/>
          <p:nvPr/>
        </p:nvSpPr>
        <p:spPr>
          <a:xfrm>
            <a:off x="199433" y="5768471"/>
            <a:ext cx="5654949" cy="1089529"/>
          </a:xfrm>
          <a:prstGeom prst="rect">
            <a:avLst/>
          </a:prstGeom>
          <a:noFill/>
        </p:spPr>
        <p:txBody>
          <a:bodyPr wrap="square" numCol="3" rtlCol="0">
            <a:spAutoFit/>
          </a:bodyPr>
          <a:lstStyle/>
          <a:p>
            <a:pPr algn="ctr">
              <a:lnSpc>
                <a:spcPct val="90000"/>
              </a:lnSpc>
            </a:pPr>
            <a:r>
              <a:rPr lang="en-US" sz="1200" dirty="0"/>
              <a:t>Original – </a:t>
            </a:r>
            <a:r>
              <a:rPr lang="en-US" sz="1200" dirty="0">
                <a:solidFill>
                  <a:srgbClr val="FFC000"/>
                </a:solidFill>
              </a:rPr>
              <a:t>Yellow</a:t>
            </a:r>
          </a:p>
          <a:p>
            <a:pPr algn="ctr">
              <a:lnSpc>
                <a:spcPct val="90000"/>
              </a:lnSpc>
            </a:pPr>
            <a:r>
              <a:rPr lang="en-US" sz="1200" dirty="0"/>
              <a:t>Original CDE reinforced – </a:t>
            </a:r>
            <a:r>
              <a:rPr lang="en-US" sz="1200" dirty="0">
                <a:solidFill>
                  <a:schemeClr val="accent3"/>
                </a:solidFill>
              </a:rPr>
              <a:t>Orange</a:t>
            </a:r>
            <a:br>
              <a:rPr lang="en-US" sz="1200" dirty="0">
                <a:solidFill>
                  <a:schemeClr val="accent3"/>
                </a:solidFill>
              </a:rPr>
            </a:br>
            <a:br>
              <a:rPr lang="en-US" sz="1200" dirty="0">
                <a:solidFill>
                  <a:schemeClr val="accent3"/>
                </a:solidFill>
              </a:rPr>
            </a:br>
            <a:br>
              <a:rPr lang="en-US" sz="1200" dirty="0">
                <a:solidFill>
                  <a:schemeClr val="accent3"/>
                </a:solidFill>
              </a:rPr>
            </a:br>
            <a:endParaRPr lang="en-US" sz="1200" dirty="0">
              <a:solidFill>
                <a:schemeClr val="accent3"/>
              </a:solidFill>
            </a:endParaRPr>
          </a:p>
          <a:p>
            <a:pPr algn="ctr">
              <a:lnSpc>
                <a:spcPct val="90000"/>
              </a:lnSpc>
            </a:pPr>
            <a:r>
              <a:rPr lang="en-US" sz="1200" dirty="0"/>
              <a:t>Jet-flow – </a:t>
            </a:r>
            <a:r>
              <a:rPr lang="en-US" sz="1200" dirty="0">
                <a:solidFill>
                  <a:srgbClr val="92D050"/>
                </a:solidFill>
              </a:rPr>
              <a:t>Green</a:t>
            </a:r>
          </a:p>
          <a:p>
            <a:pPr algn="ctr">
              <a:lnSpc>
                <a:spcPct val="90000"/>
              </a:lnSpc>
            </a:pPr>
            <a:r>
              <a:rPr lang="en-US" sz="1200" dirty="0"/>
              <a:t>Jet-flow CDE reinforced – </a:t>
            </a:r>
            <a:r>
              <a:rPr lang="en-US" sz="1200" dirty="0">
                <a:solidFill>
                  <a:schemeClr val="tx2"/>
                </a:solidFill>
              </a:rPr>
              <a:t>Dark Green</a:t>
            </a:r>
            <a:br>
              <a:rPr lang="en-US" sz="1200" dirty="0">
                <a:solidFill>
                  <a:schemeClr val="tx2"/>
                </a:solidFill>
              </a:rPr>
            </a:br>
            <a:br>
              <a:rPr lang="en-US" sz="1200" dirty="0">
                <a:solidFill>
                  <a:schemeClr val="tx2"/>
                </a:solidFill>
              </a:rPr>
            </a:br>
            <a:br>
              <a:rPr lang="en-US" sz="1200" dirty="0">
                <a:solidFill>
                  <a:schemeClr val="tx2"/>
                </a:solidFill>
              </a:rPr>
            </a:br>
            <a:endParaRPr lang="en-US" sz="1200" dirty="0">
              <a:solidFill>
                <a:schemeClr val="tx2"/>
              </a:solidFill>
            </a:endParaRPr>
          </a:p>
          <a:p>
            <a:pPr algn="ctr">
              <a:lnSpc>
                <a:spcPct val="90000"/>
              </a:lnSpc>
            </a:pPr>
            <a:r>
              <a:rPr lang="en-US" sz="1200" dirty="0"/>
              <a:t>Blue – </a:t>
            </a:r>
            <a:r>
              <a:rPr lang="en-US" sz="1200" dirty="0">
                <a:solidFill>
                  <a:schemeClr val="accent1"/>
                </a:solidFill>
              </a:rPr>
              <a:t>Blue</a:t>
            </a:r>
          </a:p>
          <a:p>
            <a:pPr algn="ctr">
              <a:lnSpc>
                <a:spcPct val="90000"/>
              </a:lnSpc>
            </a:pPr>
            <a:r>
              <a:rPr lang="en-US" sz="1200" dirty="0"/>
              <a:t>Chinstrap –</a:t>
            </a:r>
            <a:r>
              <a:rPr lang="en-US" sz="1200" dirty="0">
                <a:solidFill>
                  <a:schemeClr val="bg1">
                    <a:lumMod val="50000"/>
                  </a:schemeClr>
                </a:solidFill>
              </a:rPr>
              <a:t> Grey</a:t>
            </a:r>
          </a:p>
        </p:txBody>
      </p:sp>
      <p:sp>
        <p:nvSpPr>
          <p:cNvPr id="8" name="TextBox 7"/>
          <p:cNvSpPr txBox="1"/>
          <p:nvPr/>
        </p:nvSpPr>
        <p:spPr>
          <a:xfrm>
            <a:off x="1584056" y="5433344"/>
            <a:ext cx="2752091" cy="507831"/>
          </a:xfrm>
          <a:prstGeom prst="rect">
            <a:avLst/>
          </a:prstGeom>
          <a:noFill/>
        </p:spPr>
        <p:txBody>
          <a:bodyPr wrap="square" rtlCol="0">
            <a:spAutoFit/>
          </a:bodyPr>
          <a:lstStyle/>
          <a:p>
            <a:pPr algn="ctr">
              <a:lnSpc>
                <a:spcPct val="90000"/>
              </a:lnSpc>
            </a:pPr>
            <a:r>
              <a:rPr lang="en-US" dirty="0"/>
              <a:t>Target Key</a:t>
            </a:r>
          </a:p>
          <a:p>
            <a:pPr algn="ctr">
              <a:lnSpc>
                <a:spcPct val="90000"/>
              </a:lnSpc>
            </a:pPr>
            <a:endParaRPr lang="en-US" sz="1200" dirty="0">
              <a:solidFill>
                <a:schemeClr val="bg1">
                  <a:lumMod val="50000"/>
                </a:schemeClr>
              </a:solidFill>
            </a:endParaRPr>
          </a:p>
        </p:txBody>
      </p:sp>
    </p:spTree>
    <p:extLst>
      <p:ext uri="{BB962C8B-B14F-4D97-AF65-F5344CB8AC3E}">
        <p14:creationId xmlns:p14="http://schemas.microsoft.com/office/powerpoint/2010/main" val="37713733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p:txBody>
          <a:bodyPr/>
          <a:lstStyle/>
          <a:p>
            <a:r>
              <a:rPr lang="en-US" dirty="0"/>
              <a:t>Mercury target modules and loop remain key to reliable operation</a:t>
            </a:r>
          </a:p>
          <a:p>
            <a:r>
              <a:rPr lang="en-US" dirty="0"/>
              <a:t>Pivoted to address target module life limiting cavitation erosion issues</a:t>
            </a:r>
          </a:p>
          <a:p>
            <a:r>
              <a:rPr lang="en-US" dirty="0"/>
              <a:t>Mercury loop equipment is aging and developing new issues</a:t>
            </a:r>
          </a:p>
          <a:p>
            <a:r>
              <a:rPr lang="en-US" dirty="0"/>
              <a:t>Making progress, but challenges remain in improving and predicting target useful lifetime at high power</a:t>
            </a:r>
          </a:p>
          <a:p>
            <a:r>
              <a:rPr lang="en-US" dirty="0"/>
              <a:t>Developed target management plan and improving integration of design, analysis, fabrication, and operations</a:t>
            </a:r>
          </a:p>
        </p:txBody>
      </p:sp>
    </p:spTree>
    <p:extLst>
      <p:ext uri="{BB962C8B-B14F-4D97-AF65-F5344CB8AC3E}">
        <p14:creationId xmlns:p14="http://schemas.microsoft.com/office/powerpoint/2010/main" val="10470852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 – Mercury process system</a:t>
            </a:r>
          </a:p>
        </p:txBody>
      </p:sp>
      <p:sp>
        <p:nvSpPr>
          <p:cNvPr id="3" name="Content Placeholder 2"/>
          <p:cNvSpPr>
            <a:spLocks noGrp="1"/>
          </p:cNvSpPr>
          <p:nvPr>
            <p:ph idx="1"/>
          </p:nvPr>
        </p:nvSpPr>
        <p:spPr>
          <a:xfrm>
            <a:off x="201168" y="1508760"/>
            <a:ext cx="4810372" cy="4195415"/>
          </a:xfrm>
        </p:spPr>
        <p:txBody>
          <a:bodyPr/>
          <a:lstStyle/>
          <a:p>
            <a:r>
              <a:rPr lang="en-US" dirty="0"/>
              <a:t>The mercury process loop</a:t>
            </a:r>
            <a:br>
              <a:rPr lang="en-US" dirty="0"/>
            </a:br>
            <a:r>
              <a:rPr lang="en-US" dirty="0"/>
              <a:t>is located in the </a:t>
            </a:r>
            <a:br>
              <a:rPr lang="en-US" dirty="0"/>
            </a:br>
            <a:r>
              <a:rPr lang="en-US" dirty="0"/>
              <a:t>Service Bay, and is</a:t>
            </a:r>
            <a:br>
              <a:rPr lang="en-US" dirty="0"/>
            </a:br>
            <a:r>
              <a:rPr lang="en-US" dirty="0"/>
              <a:t>only accessible remotely</a:t>
            </a:r>
          </a:p>
          <a:p>
            <a:pPr lvl="1"/>
            <a:r>
              <a:rPr lang="en-US" dirty="0"/>
              <a:t>Limits maintenance and </a:t>
            </a:r>
            <a:br>
              <a:rPr lang="en-US" dirty="0"/>
            </a:br>
            <a:r>
              <a:rPr lang="en-US" dirty="0"/>
              <a:t>repair activities</a:t>
            </a:r>
          </a:p>
          <a:p>
            <a:r>
              <a:rPr lang="en-US" dirty="0"/>
              <a:t>Safe and reliable operation of the mercury loop is critical to SNS function</a:t>
            </a:r>
          </a:p>
          <a:p>
            <a:r>
              <a:rPr lang="en-US" dirty="0"/>
              <a:t>Radiation fields challenge equipment</a:t>
            </a:r>
          </a:p>
          <a:p>
            <a:r>
              <a:rPr lang="en-US" dirty="0"/>
              <a:t>Equipment is aging</a:t>
            </a:r>
          </a:p>
        </p:txBody>
      </p:sp>
      <p:grpSp>
        <p:nvGrpSpPr>
          <p:cNvPr id="4" name="Group 3"/>
          <p:cNvGrpSpPr/>
          <p:nvPr/>
        </p:nvGrpSpPr>
        <p:grpSpPr>
          <a:xfrm>
            <a:off x="3324479" y="1510963"/>
            <a:ext cx="5893949" cy="4193212"/>
            <a:chOff x="1469268" y="858549"/>
            <a:chExt cx="7421566" cy="5280025"/>
          </a:xfrm>
        </p:grpSpPr>
        <p:pic>
          <p:nvPicPr>
            <p:cNvPr id="5" name="Picture 6" descr="PipingA1"/>
            <p:cNvPicPr>
              <a:picLocks noChangeAspect="1" noChangeArrowheads="1"/>
            </p:cNvPicPr>
            <p:nvPr/>
          </p:nvPicPr>
          <p:blipFill>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2145" r="2557" b="5066"/>
            <a:stretch>
              <a:fillRect/>
            </a:stretch>
          </p:blipFill>
          <p:spPr bwMode="auto">
            <a:xfrm>
              <a:off x="2032831" y="858549"/>
              <a:ext cx="6858003" cy="5280025"/>
            </a:xfrm>
            <a:prstGeom prst="rect">
              <a:avLst/>
            </a:prstGeom>
            <a:noFill/>
            <a:ln w="6350">
              <a:noFill/>
              <a:miter lim="800000"/>
              <a:headEnd/>
              <a:tailEnd/>
            </a:ln>
            <a:extLst>
              <a:ext uri="{909E8E84-426E-40DD-AFC4-6F175D3DCCD1}">
                <a14:hiddenFill xmlns:a14="http://schemas.microsoft.com/office/drawing/2010/main">
                  <a:solidFill>
                    <a:srgbClr val="FFFFFF"/>
                  </a:solidFill>
                </a14:hiddenFill>
              </a:ext>
            </a:extLst>
          </p:spPr>
        </p:pic>
        <p:sp>
          <p:nvSpPr>
            <p:cNvPr id="6" name="Text Box 7"/>
            <p:cNvSpPr txBox="1">
              <a:spLocks noChangeArrowheads="1"/>
            </p:cNvSpPr>
            <p:nvPr/>
          </p:nvSpPr>
          <p:spPr bwMode="auto">
            <a:xfrm>
              <a:off x="1469268" y="1626899"/>
              <a:ext cx="866774" cy="348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spcBef>
                  <a:spcPct val="50000"/>
                </a:spcBef>
              </a:pPr>
              <a:r>
                <a:rPr lang="en-US" sz="1200" b="1" dirty="0">
                  <a:latin typeface="Arial Narrow"/>
                  <a:cs typeface="Arial Narrow"/>
                </a:rPr>
                <a:t>Target</a:t>
              </a:r>
            </a:p>
          </p:txBody>
        </p:sp>
        <p:sp>
          <p:nvSpPr>
            <p:cNvPr id="7" name="Line 8"/>
            <p:cNvSpPr>
              <a:spLocks noChangeShapeType="1"/>
            </p:cNvSpPr>
            <p:nvPr/>
          </p:nvSpPr>
          <p:spPr bwMode="auto">
            <a:xfrm flipV="1">
              <a:off x="2201106" y="1228437"/>
              <a:ext cx="439738" cy="533400"/>
            </a:xfrm>
            <a:prstGeom prst="line">
              <a:avLst/>
            </a:prstGeom>
            <a:noFill/>
            <a:ln w="19050">
              <a:solidFill>
                <a:srgbClr val="FF0000">
                  <a:alpha val="75000"/>
                </a:srgbClr>
              </a:solidFill>
              <a:round/>
              <a:headEnd/>
              <a:tailEnd type="stealth" w="lg" len="lg"/>
            </a:ln>
            <a:extLst>
              <a:ext uri="{909E8E84-426E-40DD-AFC4-6F175D3DCCD1}">
                <a14:hiddenFill xmlns:a14="http://schemas.microsoft.com/office/drawing/2010/main">
                  <a:noFill/>
                </a14:hiddenFill>
              </a:ext>
            </a:extLst>
          </p:spPr>
          <p:txBody>
            <a:bodyPr/>
            <a:lstStyle/>
            <a:p>
              <a:endParaRPr lang="en-US" sz="1200" dirty="0"/>
            </a:p>
          </p:txBody>
        </p:sp>
        <p:sp>
          <p:nvSpPr>
            <p:cNvPr id="8" name="Text Box 9"/>
            <p:cNvSpPr txBox="1">
              <a:spLocks noChangeArrowheads="1"/>
            </p:cNvSpPr>
            <p:nvPr/>
          </p:nvSpPr>
          <p:spPr bwMode="auto">
            <a:xfrm>
              <a:off x="7417633" y="977612"/>
              <a:ext cx="1047494" cy="488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lnSpc>
                  <a:spcPct val="80000"/>
                </a:lnSpc>
                <a:spcBef>
                  <a:spcPct val="50000"/>
                </a:spcBef>
              </a:pPr>
              <a:r>
                <a:rPr lang="en-US" sz="1200" b="1" dirty="0">
                  <a:latin typeface="Arial Narrow"/>
                  <a:cs typeface="Arial Narrow"/>
                </a:rPr>
                <a:t>Hg Pump Motor</a:t>
              </a:r>
            </a:p>
          </p:txBody>
        </p:sp>
        <p:sp>
          <p:nvSpPr>
            <p:cNvPr id="9" name="Line 10"/>
            <p:cNvSpPr>
              <a:spLocks noChangeShapeType="1"/>
            </p:cNvSpPr>
            <p:nvPr/>
          </p:nvSpPr>
          <p:spPr bwMode="auto">
            <a:xfrm flipH="1">
              <a:off x="6909633" y="1422112"/>
              <a:ext cx="646113" cy="274638"/>
            </a:xfrm>
            <a:prstGeom prst="line">
              <a:avLst/>
            </a:prstGeom>
            <a:noFill/>
            <a:ln w="19050">
              <a:solidFill>
                <a:srgbClr val="FF0000">
                  <a:alpha val="75000"/>
                </a:srgbClr>
              </a:solidFill>
              <a:round/>
              <a:headEnd/>
              <a:tailEnd type="stealth" w="lg" len="lg"/>
            </a:ln>
            <a:extLst>
              <a:ext uri="{909E8E84-426E-40DD-AFC4-6F175D3DCCD1}">
                <a14:hiddenFill xmlns:a14="http://schemas.microsoft.com/office/drawing/2010/main">
                  <a:noFill/>
                </a14:hiddenFill>
              </a:ext>
            </a:extLst>
          </p:spPr>
          <p:txBody>
            <a:bodyPr/>
            <a:lstStyle/>
            <a:p>
              <a:endParaRPr lang="en-US" sz="1200" dirty="0"/>
            </a:p>
          </p:txBody>
        </p:sp>
        <p:sp>
          <p:nvSpPr>
            <p:cNvPr id="10" name="Text Box 11"/>
            <p:cNvSpPr txBox="1">
              <a:spLocks noChangeArrowheads="1"/>
            </p:cNvSpPr>
            <p:nvPr/>
          </p:nvSpPr>
          <p:spPr bwMode="auto">
            <a:xfrm>
              <a:off x="3510794" y="3371561"/>
              <a:ext cx="1939926" cy="348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spcBef>
                  <a:spcPct val="50000"/>
                </a:spcBef>
              </a:pPr>
              <a:r>
                <a:rPr lang="en-US" sz="1200" b="1" dirty="0">
                  <a:latin typeface="Arial Narrow"/>
                  <a:cs typeface="Arial Narrow"/>
                </a:rPr>
                <a:t>Heat Exchanger</a:t>
              </a:r>
            </a:p>
          </p:txBody>
        </p:sp>
        <p:sp>
          <p:nvSpPr>
            <p:cNvPr id="11" name="Line 12"/>
            <p:cNvSpPr>
              <a:spLocks noChangeShapeType="1"/>
            </p:cNvSpPr>
            <p:nvPr/>
          </p:nvSpPr>
          <p:spPr bwMode="auto">
            <a:xfrm>
              <a:off x="5215770" y="3643024"/>
              <a:ext cx="1541463" cy="177800"/>
            </a:xfrm>
            <a:prstGeom prst="line">
              <a:avLst/>
            </a:prstGeom>
            <a:noFill/>
            <a:ln w="19050">
              <a:solidFill>
                <a:srgbClr val="FF0000">
                  <a:alpha val="75000"/>
                </a:srgbClr>
              </a:solidFill>
              <a:round/>
              <a:headEnd/>
              <a:tailEnd type="stealth" w="lg" len="lg"/>
            </a:ln>
            <a:extLst>
              <a:ext uri="{909E8E84-426E-40DD-AFC4-6F175D3DCCD1}">
                <a14:hiddenFill xmlns:a14="http://schemas.microsoft.com/office/drawing/2010/main">
                  <a:noFill/>
                </a14:hiddenFill>
              </a:ext>
            </a:extLst>
          </p:spPr>
          <p:txBody>
            <a:bodyPr/>
            <a:lstStyle/>
            <a:p>
              <a:endParaRPr lang="en-US" sz="1200" dirty="0"/>
            </a:p>
          </p:txBody>
        </p:sp>
        <p:sp>
          <p:nvSpPr>
            <p:cNvPr id="12" name="Text Box 13"/>
            <p:cNvSpPr txBox="1">
              <a:spLocks noChangeArrowheads="1"/>
            </p:cNvSpPr>
            <p:nvPr/>
          </p:nvSpPr>
          <p:spPr bwMode="auto">
            <a:xfrm>
              <a:off x="5472945" y="4690774"/>
              <a:ext cx="1608138" cy="488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lnSpc>
                  <a:spcPct val="80000"/>
                </a:lnSpc>
                <a:spcBef>
                  <a:spcPct val="50000"/>
                </a:spcBef>
              </a:pPr>
              <a:r>
                <a:rPr lang="en-US" sz="1200" b="1" dirty="0">
                  <a:latin typeface="Arial Narrow"/>
                  <a:cs typeface="Arial Narrow"/>
                </a:rPr>
                <a:t>Mercury Storage Tank</a:t>
              </a:r>
            </a:p>
          </p:txBody>
        </p:sp>
        <p:sp>
          <p:nvSpPr>
            <p:cNvPr id="13" name="Line 14"/>
            <p:cNvSpPr>
              <a:spLocks noChangeShapeType="1"/>
            </p:cNvSpPr>
            <p:nvPr/>
          </p:nvSpPr>
          <p:spPr bwMode="auto">
            <a:xfrm>
              <a:off x="6909633" y="4904508"/>
              <a:ext cx="1216058" cy="124691"/>
            </a:xfrm>
            <a:prstGeom prst="line">
              <a:avLst/>
            </a:prstGeom>
            <a:noFill/>
            <a:ln w="19050">
              <a:solidFill>
                <a:srgbClr val="FF0000">
                  <a:alpha val="75000"/>
                </a:srgbClr>
              </a:solidFill>
              <a:round/>
              <a:headEnd/>
              <a:tailEnd type="stealth" w="lg" len="lg"/>
            </a:ln>
            <a:extLst>
              <a:ext uri="{909E8E84-426E-40DD-AFC4-6F175D3DCCD1}">
                <a14:hiddenFill xmlns:a14="http://schemas.microsoft.com/office/drawing/2010/main">
                  <a:noFill/>
                </a14:hiddenFill>
              </a:ext>
            </a:extLst>
          </p:spPr>
          <p:txBody>
            <a:bodyPr/>
            <a:lstStyle/>
            <a:p>
              <a:endParaRPr lang="en-US" sz="1200" dirty="0"/>
            </a:p>
          </p:txBody>
        </p:sp>
        <p:sp>
          <p:nvSpPr>
            <p:cNvPr id="14" name="Text Box 15"/>
            <p:cNvSpPr txBox="1">
              <a:spLocks noChangeArrowheads="1"/>
            </p:cNvSpPr>
            <p:nvPr/>
          </p:nvSpPr>
          <p:spPr bwMode="auto">
            <a:xfrm>
              <a:off x="7463671" y="2795298"/>
              <a:ext cx="1249364" cy="488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lnSpc>
                  <a:spcPct val="80000"/>
                </a:lnSpc>
                <a:spcBef>
                  <a:spcPct val="50000"/>
                </a:spcBef>
              </a:pPr>
              <a:r>
                <a:rPr lang="en-US" sz="1200" b="1" dirty="0">
                  <a:latin typeface="Arial Narrow"/>
                  <a:cs typeface="Arial Narrow"/>
                </a:rPr>
                <a:t>Transfer Valve</a:t>
              </a:r>
            </a:p>
          </p:txBody>
        </p:sp>
        <p:sp>
          <p:nvSpPr>
            <p:cNvPr id="15" name="Line 16"/>
            <p:cNvSpPr>
              <a:spLocks noChangeShapeType="1"/>
            </p:cNvSpPr>
            <p:nvPr/>
          </p:nvSpPr>
          <p:spPr bwMode="auto">
            <a:xfrm>
              <a:off x="8066921" y="3262024"/>
              <a:ext cx="192088" cy="666750"/>
            </a:xfrm>
            <a:prstGeom prst="line">
              <a:avLst/>
            </a:prstGeom>
            <a:noFill/>
            <a:ln w="19050">
              <a:solidFill>
                <a:srgbClr val="FF0000">
                  <a:alpha val="75000"/>
                </a:srgbClr>
              </a:solidFill>
              <a:round/>
              <a:headEnd/>
              <a:tailEnd type="stealth" w="lg" len="lg"/>
            </a:ln>
            <a:extLst>
              <a:ext uri="{909E8E84-426E-40DD-AFC4-6F175D3DCCD1}">
                <a14:hiddenFill xmlns:a14="http://schemas.microsoft.com/office/drawing/2010/main">
                  <a:noFill/>
                </a14:hiddenFill>
              </a:ext>
            </a:extLst>
          </p:spPr>
          <p:txBody>
            <a:bodyPr/>
            <a:lstStyle/>
            <a:p>
              <a:endParaRPr lang="en-US" sz="1200" dirty="0"/>
            </a:p>
          </p:txBody>
        </p:sp>
        <p:sp>
          <p:nvSpPr>
            <p:cNvPr id="16" name="Text Box 9"/>
            <p:cNvSpPr txBox="1">
              <a:spLocks noChangeArrowheads="1"/>
            </p:cNvSpPr>
            <p:nvPr/>
          </p:nvSpPr>
          <p:spPr bwMode="auto">
            <a:xfrm>
              <a:off x="4391063" y="1512810"/>
              <a:ext cx="1752351" cy="30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lnSpc>
                  <a:spcPct val="80000"/>
                </a:lnSpc>
                <a:spcBef>
                  <a:spcPct val="50000"/>
                </a:spcBef>
              </a:pPr>
              <a:r>
                <a:rPr lang="en-US" sz="1200" b="1" dirty="0">
                  <a:latin typeface="Arial Narrow"/>
                  <a:cs typeface="Arial Narrow"/>
                </a:rPr>
                <a:t>Supply Pipes (3)</a:t>
              </a:r>
            </a:p>
          </p:txBody>
        </p:sp>
        <p:sp>
          <p:nvSpPr>
            <p:cNvPr id="17" name="Line 10"/>
            <p:cNvSpPr>
              <a:spLocks noChangeShapeType="1"/>
            </p:cNvSpPr>
            <p:nvPr/>
          </p:nvSpPr>
          <p:spPr bwMode="auto">
            <a:xfrm flipH="1">
              <a:off x="4434537" y="1772949"/>
              <a:ext cx="911403" cy="638175"/>
            </a:xfrm>
            <a:prstGeom prst="line">
              <a:avLst/>
            </a:prstGeom>
            <a:noFill/>
            <a:ln w="19050">
              <a:solidFill>
                <a:srgbClr val="FF0000">
                  <a:alpha val="75000"/>
                </a:srgbClr>
              </a:solidFill>
              <a:round/>
              <a:headEnd/>
              <a:tailEnd type="stealth" w="lg" len="lg"/>
            </a:ln>
            <a:extLst>
              <a:ext uri="{909E8E84-426E-40DD-AFC4-6F175D3DCCD1}">
                <a14:hiddenFill xmlns:a14="http://schemas.microsoft.com/office/drawing/2010/main">
                  <a:noFill/>
                </a14:hiddenFill>
              </a:ext>
            </a:extLst>
          </p:spPr>
          <p:txBody>
            <a:bodyPr/>
            <a:lstStyle/>
            <a:p>
              <a:endParaRPr lang="en-US" sz="1200" dirty="0"/>
            </a:p>
          </p:txBody>
        </p:sp>
        <p:sp>
          <p:nvSpPr>
            <p:cNvPr id="18" name="Line 10"/>
            <p:cNvSpPr>
              <a:spLocks noChangeShapeType="1"/>
            </p:cNvSpPr>
            <p:nvPr/>
          </p:nvSpPr>
          <p:spPr bwMode="auto">
            <a:xfrm flipH="1">
              <a:off x="4434536" y="1772949"/>
              <a:ext cx="911403" cy="373856"/>
            </a:xfrm>
            <a:prstGeom prst="line">
              <a:avLst/>
            </a:prstGeom>
            <a:noFill/>
            <a:ln w="19050">
              <a:solidFill>
                <a:srgbClr val="FF0000">
                  <a:alpha val="75000"/>
                </a:srgbClr>
              </a:solidFill>
              <a:round/>
              <a:headEnd/>
              <a:tailEnd type="stealth" w="lg" len="lg"/>
            </a:ln>
            <a:extLst>
              <a:ext uri="{909E8E84-426E-40DD-AFC4-6F175D3DCCD1}">
                <a14:hiddenFill xmlns:a14="http://schemas.microsoft.com/office/drawing/2010/main">
                  <a:noFill/>
                </a14:hiddenFill>
              </a:ext>
            </a:extLst>
          </p:spPr>
          <p:txBody>
            <a:bodyPr/>
            <a:lstStyle/>
            <a:p>
              <a:endParaRPr lang="en-US" sz="1200" dirty="0"/>
            </a:p>
          </p:txBody>
        </p:sp>
        <p:sp>
          <p:nvSpPr>
            <p:cNvPr id="19" name="Line 10"/>
            <p:cNvSpPr>
              <a:spLocks noChangeShapeType="1"/>
            </p:cNvSpPr>
            <p:nvPr/>
          </p:nvSpPr>
          <p:spPr bwMode="auto">
            <a:xfrm flipH="1">
              <a:off x="4737748" y="1772949"/>
              <a:ext cx="608190" cy="638175"/>
            </a:xfrm>
            <a:prstGeom prst="line">
              <a:avLst/>
            </a:prstGeom>
            <a:noFill/>
            <a:ln w="19050">
              <a:solidFill>
                <a:srgbClr val="FF0000">
                  <a:alpha val="75000"/>
                </a:srgbClr>
              </a:solidFill>
              <a:round/>
              <a:headEnd/>
              <a:tailEnd type="stealth" w="lg" len="lg"/>
            </a:ln>
            <a:extLst>
              <a:ext uri="{909E8E84-426E-40DD-AFC4-6F175D3DCCD1}">
                <a14:hiddenFill xmlns:a14="http://schemas.microsoft.com/office/drawing/2010/main">
                  <a:noFill/>
                </a14:hiddenFill>
              </a:ext>
            </a:extLst>
          </p:spPr>
          <p:txBody>
            <a:bodyPr/>
            <a:lstStyle/>
            <a:p>
              <a:endParaRPr lang="en-US" sz="1200" dirty="0"/>
            </a:p>
          </p:txBody>
        </p:sp>
        <p:sp>
          <p:nvSpPr>
            <p:cNvPr id="20" name="Text Box 9"/>
            <p:cNvSpPr txBox="1">
              <a:spLocks noChangeArrowheads="1"/>
            </p:cNvSpPr>
            <p:nvPr/>
          </p:nvSpPr>
          <p:spPr bwMode="auto">
            <a:xfrm>
              <a:off x="2573569" y="2832636"/>
              <a:ext cx="1752351" cy="30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lnSpc>
                  <a:spcPct val="80000"/>
                </a:lnSpc>
                <a:spcBef>
                  <a:spcPct val="50000"/>
                </a:spcBef>
              </a:pPr>
              <a:r>
                <a:rPr lang="en-US" sz="1200" b="1" dirty="0">
                  <a:latin typeface="Arial Narrow"/>
                  <a:cs typeface="Arial Narrow"/>
                </a:rPr>
                <a:t>Return Pipe (1)</a:t>
              </a:r>
            </a:p>
          </p:txBody>
        </p:sp>
        <p:sp>
          <p:nvSpPr>
            <p:cNvPr id="21" name="Line 12"/>
            <p:cNvSpPr>
              <a:spLocks noChangeShapeType="1"/>
            </p:cNvSpPr>
            <p:nvPr/>
          </p:nvSpPr>
          <p:spPr bwMode="auto">
            <a:xfrm flipV="1">
              <a:off x="4113068" y="2932616"/>
              <a:ext cx="1000126" cy="42863"/>
            </a:xfrm>
            <a:prstGeom prst="line">
              <a:avLst/>
            </a:prstGeom>
            <a:noFill/>
            <a:ln w="19050">
              <a:solidFill>
                <a:srgbClr val="FF0000">
                  <a:alpha val="75000"/>
                </a:srgbClr>
              </a:solidFill>
              <a:round/>
              <a:headEnd/>
              <a:tailEnd type="stealth" w="lg" len="lg"/>
            </a:ln>
            <a:extLst>
              <a:ext uri="{909E8E84-426E-40DD-AFC4-6F175D3DCCD1}">
                <a14:hiddenFill xmlns:a14="http://schemas.microsoft.com/office/drawing/2010/main">
                  <a:noFill/>
                </a14:hiddenFill>
              </a:ext>
            </a:extLst>
          </p:spPr>
          <p:txBody>
            <a:bodyPr/>
            <a:lstStyle/>
            <a:p>
              <a:endParaRPr lang="en-US" sz="1200" dirty="0"/>
            </a:p>
          </p:txBody>
        </p:sp>
        <p:sp>
          <p:nvSpPr>
            <p:cNvPr id="22" name="Text Box 9"/>
            <p:cNvSpPr txBox="1">
              <a:spLocks noChangeArrowheads="1"/>
            </p:cNvSpPr>
            <p:nvPr/>
          </p:nvSpPr>
          <p:spPr bwMode="auto">
            <a:xfrm>
              <a:off x="7439432" y="1923019"/>
              <a:ext cx="1172974" cy="488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lnSpc>
                  <a:spcPct val="80000"/>
                </a:lnSpc>
                <a:spcBef>
                  <a:spcPct val="50000"/>
                </a:spcBef>
              </a:pPr>
              <a:r>
                <a:rPr lang="en-US" sz="1200" b="1" dirty="0">
                  <a:latin typeface="Arial Narrow"/>
                  <a:cs typeface="Arial Narrow"/>
                </a:rPr>
                <a:t>Hg Pump Tank</a:t>
              </a:r>
            </a:p>
          </p:txBody>
        </p:sp>
        <p:sp>
          <p:nvSpPr>
            <p:cNvPr id="23" name="Line 10"/>
            <p:cNvSpPr>
              <a:spLocks noChangeShapeType="1"/>
            </p:cNvSpPr>
            <p:nvPr/>
          </p:nvSpPr>
          <p:spPr bwMode="auto">
            <a:xfrm flipH="1">
              <a:off x="6968835" y="2206337"/>
              <a:ext cx="727363" cy="554883"/>
            </a:xfrm>
            <a:prstGeom prst="line">
              <a:avLst/>
            </a:prstGeom>
            <a:noFill/>
            <a:ln w="19050">
              <a:solidFill>
                <a:srgbClr val="FF0000">
                  <a:alpha val="75000"/>
                </a:srgbClr>
              </a:solidFill>
              <a:round/>
              <a:headEnd/>
              <a:tailEnd type="stealth" w="lg" len="lg"/>
            </a:ln>
            <a:extLst>
              <a:ext uri="{909E8E84-426E-40DD-AFC4-6F175D3DCCD1}">
                <a14:hiddenFill xmlns:a14="http://schemas.microsoft.com/office/drawing/2010/main">
                  <a:noFill/>
                </a14:hiddenFill>
              </a:ext>
            </a:extLst>
          </p:spPr>
          <p:txBody>
            <a:bodyPr/>
            <a:lstStyle/>
            <a:p>
              <a:endParaRPr lang="en-US" sz="1200" dirty="0"/>
            </a:p>
          </p:txBody>
        </p:sp>
      </p:grpSp>
    </p:spTree>
    <p:extLst>
      <p:ext uri="{BB962C8B-B14F-4D97-AF65-F5344CB8AC3E}">
        <p14:creationId xmlns:p14="http://schemas.microsoft.com/office/powerpoint/2010/main" val="29066441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Backup</a:t>
            </a:r>
          </a:p>
        </p:txBody>
      </p:sp>
    </p:spTree>
    <p:extLst>
      <p:ext uri="{BB962C8B-B14F-4D97-AF65-F5344CB8AC3E}">
        <p14:creationId xmlns:p14="http://schemas.microsoft.com/office/powerpoint/2010/main" val="32467763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GTAW with Flux</a:t>
            </a:r>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0" y="1129369"/>
            <a:ext cx="4590174" cy="3442631"/>
          </a:xfrm>
          <a:prstGeom prst="rect">
            <a:avLst/>
          </a:prstGeom>
          <a:noFill/>
          <a:ln w="9525">
            <a:noFill/>
            <a:miter lim="800000"/>
            <a:headEnd/>
            <a:tailEnd/>
          </a:ln>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0174" y="1129369"/>
            <a:ext cx="4600825" cy="3450619"/>
          </a:xfrm>
          <a:prstGeom prst="rect">
            <a:avLst/>
          </a:prstGeom>
        </p:spPr>
      </p:pic>
    </p:spTree>
    <p:extLst>
      <p:ext uri="{BB962C8B-B14F-4D97-AF65-F5344CB8AC3E}">
        <p14:creationId xmlns:p14="http://schemas.microsoft.com/office/powerpoint/2010/main" val="3524530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 – Target module</a:t>
            </a:r>
          </a:p>
        </p:txBody>
      </p:sp>
      <p:sp>
        <p:nvSpPr>
          <p:cNvPr id="3" name="Content Placeholder 2"/>
          <p:cNvSpPr>
            <a:spLocks noGrp="1"/>
          </p:cNvSpPr>
          <p:nvPr>
            <p:ph idx="1"/>
          </p:nvPr>
        </p:nvSpPr>
        <p:spPr>
          <a:xfrm>
            <a:off x="201167" y="1412504"/>
            <a:ext cx="8521727" cy="4195415"/>
          </a:xfrm>
        </p:spPr>
        <p:txBody>
          <a:bodyPr/>
          <a:lstStyle/>
          <a:p>
            <a:r>
              <a:rPr lang="en-US" dirty="0"/>
              <a:t>Target module contains and directs the flowing mercury target material</a:t>
            </a:r>
          </a:p>
          <a:p>
            <a:r>
              <a:rPr lang="en-US" dirty="0"/>
              <a:t>Designed to be a regularly replaced component</a:t>
            </a:r>
          </a:p>
          <a:p>
            <a:r>
              <a:rPr lang="en-US" dirty="0"/>
              <a:t>Not safety credited</a:t>
            </a:r>
          </a:p>
          <a:p>
            <a:r>
              <a:rPr lang="en-US" dirty="0"/>
              <a:t>Limitation on lifetime can include:</a:t>
            </a:r>
          </a:p>
          <a:p>
            <a:pPr lvl="1"/>
            <a:r>
              <a:rPr lang="en-US" dirty="0"/>
              <a:t>Mercury cavitation</a:t>
            </a:r>
          </a:p>
          <a:p>
            <a:pPr lvl="1"/>
            <a:r>
              <a:rPr lang="en-US" dirty="0"/>
              <a:t>Fatigue</a:t>
            </a:r>
          </a:p>
          <a:p>
            <a:pPr lvl="1"/>
            <a:r>
              <a:rPr lang="en-US" dirty="0"/>
              <a:t>Effect of radiation on materials</a:t>
            </a:r>
          </a:p>
          <a:p>
            <a:pPr lvl="1"/>
            <a:endParaRPr lang="en-US" dirty="0"/>
          </a:p>
        </p:txBody>
      </p:sp>
      <p:pic>
        <p:nvPicPr>
          <p:cNvPr id="4" name="Picture 3"/>
          <p:cNvPicPr>
            <a:picLocks noChangeAspect="1"/>
          </p:cNvPicPr>
          <p:nvPr/>
        </p:nvPicPr>
        <p:blipFill>
          <a:blip r:embed="rId2"/>
          <a:stretch>
            <a:fillRect/>
          </a:stretch>
        </p:blipFill>
        <p:spPr>
          <a:xfrm>
            <a:off x="354962" y="3951937"/>
            <a:ext cx="8480761" cy="2322531"/>
          </a:xfrm>
          <a:prstGeom prst="rect">
            <a:avLst/>
          </a:prstGeom>
        </p:spPr>
      </p:pic>
    </p:spTree>
    <p:extLst>
      <p:ext uri="{BB962C8B-B14F-4D97-AF65-F5344CB8AC3E}">
        <p14:creationId xmlns:p14="http://schemas.microsoft.com/office/powerpoint/2010/main" val="9144344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 – Target module</a:t>
            </a:r>
          </a:p>
        </p:txBody>
      </p:sp>
      <p:sp>
        <p:nvSpPr>
          <p:cNvPr id="3" name="Content Placeholder 2"/>
          <p:cNvSpPr>
            <a:spLocks noGrp="1"/>
          </p:cNvSpPr>
          <p:nvPr>
            <p:ph idx="1"/>
          </p:nvPr>
        </p:nvSpPr>
        <p:spPr>
          <a:xfrm>
            <a:off x="199433" y="926433"/>
            <a:ext cx="6129360" cy="4222152"/>
          </a:xfrm>
        </p:spPr>
        <p:txBody>
          <a:bodyPr/>
          <a:lstStyle/>
          <a:p>
            <a:r>
              <a:rPr lang="en-US" sz="2000" dirty="0"/>
              <a:t>Temperature rise from a high-power (1.4 MW) proton beam pulse is approximately 10 K</a:t>
            </a:r>
          </a:p>
          <a:p>
            <a:r>
              <a:rPr lang="en-US" sz="2000" dirty="0"/>
              <a:t>Rate of temperature rise is approximately </a:t>
            </a:r>
            <a:r>
              <a:rPr lang="en-US" sz="2000" b="1" dirty="0"/>
              <a:t>10</a:t>
            </a:r>
            <a:r>
              <a:rPr lang="en-US" sz="2000" b="1" baseline="30000" dirty="0"/>
              <a:t>7</a:t>
            </a:r>
            <a:r>
              <a:rPr lang="en-US" sz="2000" b="1" dirty="0"/>
              <a:t> K/s</a:t>
            </a:r>
          </a:p>
          <a:p>
            <a:r>
              <a:rPr lang="en-US" sz="2000" dirty="0"/>
              <a:t>The isochoric (constant volume) energy deposition leads to formation of tensile pressure waves that cavitate the mercury</a:t>
            </a:r>
          </a:p>
          <a:p>
            <a:r>
              <a:rPr lang="en-US" sz="2000" dirty="0"/>
              <a:t>The collapsing bubbles create mercury “jets”, which erode the target vessel surfaces by:</a:t>
            </a:r>
          </a:p>
          <a:p>
            <a:pPr lvl="1"/>
            <a:r>
              <a:rPr lang="en-US" dirty="0"/>
              <a:t>Direct erosion</a:t>
            </a:r>
          </a:p>
          <a:p>
            <a:pPr lvl="1"/>
            <a:r>
              <a:rPr lang="en-US" dirty="0"/>
              <a:t>Fatigue “spalling”</a:t>
            </a:r>
          </a:p>
        </p:txBody>
      </p:sp>
      <p:pic>
        <p:nvPicPr>
          <p:cNvPr id="4" name="Picture 3" descr="heatload"/>
          <p:cNvPicPr>
            <a:picLocks noChangeAspect="1" noChangeArrowheads="1"/>
          </p:cNvPicPr>
          <p:nvPr/>
        </p:nvPicPr>
        <p:blipFill rotWithShape="1">
          <a:blip r:embed="rId2">
            <a:extLst>
              <a:ext uri="{28A0092B-C50C-407E-A947-70E740481C1C}">
                <a14:useLocalDpi xmlns:a14="http://schemas.microsoft.com/office/drawing/2010/main"/>
              </a:ext>
            </a:extLst>
          </a:blip>
          <a:srcRect l="1248"/>
          <a:stretch/>
        </p:blipFill>
        <p:spPr bwMode="auto">
          <a:xfrm>
            <a:off x="6328793" y="914748"/>
            <a:ext cx="2940271" cy="240538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a:grpSpLocks noChangeAspect="1"/>
          </p:cNvGrpSpPr>
          <p:nvPr/>
        </p:nvGrpSpPr>
        <p:grpSpPr>
          <a:xfrm>
            <a:off x="199433" y="4353327"/>
            <a:ext cx="5443078" cy="2114281"/>
            <a:chOff x="0" y="3914278"/>
            <a:chExt cx="5771442" cy="2241830"/>
          </a:xfrm>
        </p:grpSpPr>
        <p:pic>
          <p:nvPicPr>
            <p:cNvPr id="6" name="Picture 5" descr="cavitation http.eswt.net:cavitation.gif"/>
            <p:cNvPicPr>
              <a:picLocks noChangeAspect="1"/>
            </p:cNvPicPr>
            <p:nvPr/>
          </p:nvPicPr>
          <p:blipFill rotWithShape="1">
            <a:blip r:embed="rId3" cstate="print">
              <a:extLst>
                <a:ext uri="{28A0092B-C50C-407E-A947-70E740481C1C}">
                  <a14:useLocalDpi xmlns:a14="http://schemas.microsoft.com/office/drawing/2010/main" val="0"/>
                </a:ext>
              </a:extLst>
            </a:blip>
            <a:srcRect b="10534"/>
            <a:stretch/>
          </p:blipFill>
          <p:spPr>
            <a:xfrm>
              <a:off x="0" y="3914278"/>
              <a:ext cx="5729111" cy="2241830"/>
            </a:xfrm>
            <a:prstGeom prst="rect">
              <a:avLst/>
            </a:prstGeom>
          </p:spPr>
        </p:pic>
        <p:sp>
          <p:nvSpPr>
            <p:cNvPr id="7" name="TextBox 6"/>
            <p:cNvSpPr txBox="1"/>
            <p:nvPr/>
          </p:nvSpPr>
          <p:spPr>
            <a:xfrm>
              <a:off x="3386664" y="5879109"/>
              <a:ext cx="2384778" cy="276999"/>
            </a:xfrm>
            <a:prstGeom prst="rect">
              <a:avLst/>
            </a:prstGeom>
            <a:noFill/>
          </p:spPr>
          <p:txBody>
            <a:bodyPr wrap="square" rtlCol="0">
              <a:spAutoFit/>
            </a:bodyPr>
            <a:lstStyle/>
            <a:p>
              <a:r>
                <a:rPr lang="en-US" sz="1200" dirty="0"/>
                <a:t>Photo Credit: </a:t>
              </a:r>
              <a:r>
                <a:rPr lang="en-US" sz="1200" dirty="0" err="1"/>
                <a:t>http.eswt.net</a:t>
              </a:r>
              <a:r>
                <a:rPr lang="en-US" sz="1200" dirty="0"/>
                <a:t>/cavitation</a:t>
              </a:r>
            </a:p>
          </p:txBody>
        </p:sp>
      </p:grpSp>
      <p:grpSp>
        <p:nvGrpSpPr>
          <p:cNvPr id="8" name="Group 7"/>
          <p:cNvGrpSpPr/>
          <p:nvPr/>
        </p:nvGrpSpPr>
        <p:grpSpPr>
          <a:xfrm>
            <a:off x="5781210" y="3722696"/>
            <a:ext cx="3445521" cy="2437895"/>
            <a:chOff x="5712588" y="3906609"/>
            <a:chExt cx="3445521" cy="2437895"/>
          </a:xfrm>
        </p:grpSpPr>
        <p:pic>
          <p:nvPicPr>
            <p:cNvPr id="9" name="Picture 8" descr="1995 - Crum - Cavitating Bubble.jpg"/>
            <p:cNvPicPr>
              <a:picLocks noChangeAspect="1"/>
            </p:cNvPicPr>
            <p:nvPr/>
          </p:nvPicPr>
          <p:blipFill rotWithShape="1">
            <a:blip r:embed="rId4">
              <a:extLst>
                <a:ext uri="{28A0092B-C50C-407E-A947-70E740481C1C}">
                  <a14:useLocalDpi xmlns:a14="http://schemas.microsoft.com/office/drawing/2010/main" val="0"/>
                </a:ext>
              </a:extLst>
            </a:blip>
            <a:srcRect l="6918" r="9273" b="12972"/>
            <a:stretch/>
          </p:blipFill>
          <p:spPr>
            <a:xfrm>
              <a:off x="5712588" y="3906609"/>
              <a:ext cx="3316111" cy="2178001"/>
            </a:xfrm>
            <a:prstGeom prst="rect">
              <a:avLst/>
            </a:prstGeom>
            <a:ln w="3175">
              <a:solidFill>
                <a:schemeClr val="tx1"/>
              </a:solidFill>
            </a:ln>
          </p:spPr>
        </p:pic>
        <p:sp>
          <p:nvSpPr>
            <p:cNvPr id="10" name="TextBox 9"/>
            <p:cNvSpPr txBox="1"/>
            <p:nvPr/>
          </p:nvSpPr>
          <p:spPr>
            <a:xfrm>
              <a:off x="5726697" y="6067505"/>
              <a:ext cx="3431412" cy="276999"/>
            </a:xfrm>
            <a:prstGeom prst="rect">
              <a:avLst/>
            </a:prstGeom>
            <a:noFill/>
          </p:spPr>
          <p:txBody>
            <a:bodyPr wrap="square" rtlCol="0">
              <a:spAutoFit/>
            </a:bodyPr>
            <a:lstStyle/>
            <a:p>
              <a:pPr algn="r"/>
              <a:r>
                <a:rPr lang="en-US" sz="1200" dirty="0"/>
                <a:t>Photo Credit: Lawrence Crum (University of Washington)</a:t>
              </a:r>
            </a:p>
          </p:txBody>
        </p:sp>
      </p:grpSp>
    </p:spTree>
    <p:extLst>
      <p:ext uri="{BB962C8B-B14F-4D97-AF65-F5344CB8AC3E}">
        <p14:creationId xmlns:p14="http://schemas.microsoft.com/office/powerpoint/2010/main" val="4223709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 – Target module</a:t>
            </a:r>
          </a:p>
        </p:txBody>
      </p:sp>
      <p:sp>
        <p:nvSpPr>
          <p:cNvPr id="3" name="Content Placeholder 2"/>
          <p:cNvSpPr>
            <a:spLocks noGrp="1"/>
          </p:cNvSpPr>
          <p:nvPr>
            <p:ph idx="1"/>
          </p:nvPr>
        </p:nvSpPr>
        <p:spPr>
          <a:xfrm>
            <a:off x="201168" y="1048040"/>
            <a:ext cx="8642640" cy="4195415"/>
          </a:xfrm>
        </p:spPr>
        <p:txBody>
          <a:bodyPr/>
          <a:lstStyle/>
          <a:p>
            <a:r>
              <a:rPr lang="en-US" dirty="0"/>
              <a:t>Stainless structure of the target module is subjected to cyclic loading from individual pulses and from beam trips</a:t>
            </a:r>
          </a:p>
          <a:p>
            <a:pPr lvl="1"/>
            <a:r>
              <a:rPr lang="en-US" dirty="0"/>
              <a:t>1,200,000,000 beam pulses</a:t>
            </a:r>
          </a:p>
          <a:p>
            <a:pPr lvl="1"/>
            <a:r>
              <a:rPr lang="en-US" dirty="0"/>
              <a:t>10,000 beam trips over the life of the target</a:t>
            </a:r>
          </a:p>
        </p:txBody>
      </p:sp>
      <p:pic>
        <p:nvPicPr>
          <p:cNvPr id="4" name="Tresca_Top_ISO-2.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bwMode="auto">
          <a:xfrm>
            <a:off x="0" y="2514240"/>
            <a:ext cx="4572000" cy="3671906"/>
          </a:xfrm>
          <a:prstGeom prst="rect">
            <a:avLst/>
          </a:prstGeom>
          <a:noFill/>
          <a:ln w="19050">
            <a:solidFill>
              <a:srgbClr val="FF0000"/>
            </a:solidFill>
            <a:miter lim="800000"/>
            <a:headEnd/>
            <a:tailEnd/>
          </a:ln>
        </p:spPr>
      </p:pic>
      <p:pic>
        <p:nvPicPr>
          <p:cNvPr id="5" name="Press_Bulk_ISO-00_b.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572000" y="2514240"/>
            <a:ext cx="4572000" cy="3671919"/>
          </a:xfrm>
          <a:prstGeom prst="rect">
            <a:avLst/>
          </a:prstGeom>
          <a:ln w="19050">
            <a:solidFill>
              <a:srgbClr val="0066FF"/>
            </a:solidFill>
          </a:ln>
        </p:spPr>
      </p:pic>
      <p:sp>
        <p:nvSpPr>
          <p:cNvPr id="6" name="TextBox 5"/>
          <p:cNvSpPr txBox="1"/>
          <p:nvPr/>
        </p:nvSpPr>
        <p:spPr>
          <a:xfrm>
            <a:off x="2582103" y="6186146"/>
            <a:ext cx="3448380" cy="261610"/>
          </a:xfrm>
          <a:prstGeom prst="rect">
            <a:avLst/>
          </a:prstGeom>
          <a:noFill/>
        </p:spPr>
        <p:txBody>
          <a:bodyPr wrap="none" rtlCol="0">
            <a:spAutoFit/>
          </a:bodyPr>
          <a:lstStyle/>
          <a:p>
            <a:r>
              <a:rPr lang="en-US" sz="1100" dirty="0"/>
              <a:t>Solution method: B.W. Riemer, </a:t>
            </a:r>
            <a:r>
              <a:rPr lang="en-US" sz="1100" dirty="0" err="1"/>
              <a:t>Jnl</a:t>
            </a:r>
            <a:r>
              <a:rPr lang="en-US" sz="1100" dirty="0"/>
              <a:t>. </a:t>
            </a:r>
            <a:r>
              <a:rPr lang="en-US" sz="1100" dirty="0" err="1"/>
              <a:t>Nucl</a:t>
            </a:r>
            <a:r>
              <a:rPr lang="en-US" sz="1100" dirty="0"/>
              <a:t>. Mat. 343 (2005) 81-91</a:t>
            </a:r>
          </a:p>
        </p:txBody>
      </p:sp>
    </p:spTree>
    <p:extLst>
      <p:ext uri="{BB962C8B-B14F-4D97-AF65-F5344CB8AC3E}">
        <p14:creationId xmlns:p14="http://schemas.microsoft.com/office/powerpoint/2010/main" val="3785443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afterEffect">
                                  <p:stCondLst>
                                    <p:cond delay="2000"/>
                                  </p:stCondLst>
                                  <p:childTnLst>
                                    <p:cmd type="call" cmd="togglePause">
                                      <p:cBhvr>
                                        <p:cTn id="6" dur="1" fill="hold"/>
                                        <p:tgtEl>
                                          <p:spTgt spid="4"/>
                                        </p:tgtEl>
                                      </p:cBhvr>
                                    </p:cmd>
                                  </p:childTnLst>
                                </p:cTn>
                              </p:par>
                              <p:par>
                                <p:cTn id="7" presetID="2" presetClass="mediacall" presetSubtype="0" fill="hold" nodeType="withEffect">
                                  <p:stCondLst>
                                    <p:cond delay="2000"/>
                                  </p:stCondLst>
                                  <p:childTnLst>
                                    <p:cmd type="call" cmd="togglePause">
                                      <p:cBhvr>
                                        <p:cTn id="8" dur="1" fill="hold"/>
                                        <p:tgtEl>
                                          <p:spTgt spid="5"/>
                                        </p:tgtEl>
                                      </p:cBhvr>
                                    </p:cmd>
                                  </p:childTnLst>
                                </p:cTn>
                              </p:par>
                            </p:childTnLst>
                          </p:cTn>
                        </p:par>
                        <p:par>
                          <p:cTn id="9" fill="hold">
                            <p:stCondLst>
                              <p:cond delay="2000"/>
                            </p:stCondLst>
                            <p:childTnLst>
                              <p:par>
                                <p:cTn id="10" presetID="1" presetClass="mediacall" presetSubtype="0" fill="hold" nodeType="afterEffect">
                                  <p:stCondLst>
                                    <p:cond delay="0"/>
                                  </p:stCondLst>
                                  <p:childTnLst>
                                    <p:cmd type="call" cmd="playFrom(0.0)">
                                      <p:cBhvr>
                                        <p:cTn id="11" dur="11708" fill="hold"/>
                                        <p:tgtEl>
                                          <p:spTgt spid="4"/>
                                        </p:tgtEl>
                                      </p:cBhvr>
                                    </p:cmd>
                                  </p:childTnLst>
                                </p:cTn>
                              </p:par>
                            </p:childTnLst>
                          </p:cTn>
                        </p:par>
                        <p:par>
                          <p:cTn id="12" fill="hold">
                            <p:stCondLst>
                              <p:cond delay="13708"/>
                            </p:stCondLst>
                            <p:childTnLst>
                              <p:par>
                                <p:cTn id="13" presetID="1" presetClass="mediacall" presetSubtype="0" fill="hold" nodeType="afterEffect">
                                  <p:stCondLst>
                                    <p:cond delay="0"/>
                                  </p:stCondLst>
                                  <p:childTnLst>
                                    <p:cmd type="call" cmd="playFrom(0.0)">
                                      <p:cBhvr>
                                        <p:cTn id="14" dur="117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repeatCount="indefinite" fill="hold" display="0">
                  <p:stCondLst>
                    <p:cond delay="indefinite"/>
                  </p:stCondLst>
                </p:cTn>
                <p:tgtEl>
                  <p:spTgt spid="4"/>
                </p:tgtEl>
              </p:cMediaNode>
            </p:video>
            <p:video>
              <p:cMediaNode vol="80000">
                <p:cTn id="16" repeatCount="indefinite" fill="hold" display="0">
                  <p:stCondLst>
                    <p:cond delay="indefinite"/>
                  </p:stCondLst>
                </p:cTn>
                <p:tgtEl>
                  <p:spTgt spid="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 – Target module</a:t>
            </a:r>
          </a:p>
        </p:txBody>
      </p:sp>
      <p:sp>
        <p:nvSpPr>
          <p:cNvPr id="3" name="Content Placeholder 2"/>
          <p:cNvSpPr>
            <a:spLocks noGrp="1"/>
          </p:cNvSpPr>
          <p:nvPr>
            <p:ph idx="1"/>
          </p:nvPr>
        </p:nvSpPr>
        <p:spPr>
          <a:xfrm>
            <a:off x="201168" y="1508760"/>
            <a:ext cx="5279216" cy="4195415"/>
          </a:xfrm>
        </p:spPr>
        <p:txBody>
          <a:bodyPr/>
          <a:lstStyle/>
          <a:p>
            <a:r>
              <a:rPr lang="en-US" dirty="0"/>
              <a:t>Radiation induced changes to the target material not currently limiting</a:t>
            </a:r>
          </a:p>
          <a:p>
            <a:pPr lvl="1"/>
            <a:r>
              <a:rPr lang="en-US" dirty="0"/>
              <a:t>The original radiation damage limit for target structural material was 5 dpa</a:t>
            </a:r>
          </a:p>
          <a:p>
            <a:pPr lvl="1"/>
            <a:r>
              <a:rPr lang="en-US" dirty="0"/>
              <a:t>SNS has performed post-irradiation examination of highly irradiated material from spent targets</a:t>
            </a:r>
          </a:p>
          <a:p>
            <a:pPr lvl="1"/>
            <a:r>
              <a:rPr lang="en-US" dirty="0"/>
              <a:t>This has allowed the limit to be increased to the current value of 12 dpa to the water-cooled shroud</a:t>
            </a:r>
          </a:p>
          <a:p>
            <a:pPr lvl="2"/>
            <a:r>
              <a:rPr lang="en-US" dirty="0"/>
              <a:t>Provides roughly 7,500 MW-</a:t>
            </a:r>
            <a:r>
              <a:rPr lang="en-US" dirty="0" err="1"/>
              <a:t>Hrs</a:t>
            </a:r>
            <a:r>
              <a:rPr lang="en-US" dirty="0"/>
              <a:t>, greater than goal value for the target</a:t>
            </a:r>
          </a:p>
          <a:p>
            <a:pPr lvl="1"/>
            <a:endParaRPr lang="en-US" dirty="0"/>
          </a:p>
        </p:txBody>
      </p:sp>
      <p:pic>
        <p:nvPicPr>
          <p:cNvPr id="8" name="Picture 8" descr="Screen Shot 2012-10-29 at 8.01.48 PM.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89333" y="775606"/>
            <a:ext cx="2988122" cy="4999987"/>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467148" y="5931446"/>
            <a:ext cx="4229053" cy="338554"/>
          </a:xfrm>
          <a:prstGeom prst="rect">
            <a:avLst/>
          </a:prstGeom>
          <a:noFill/>
        </p:spPr>
        <p:txBody>
          <a:bodyPr wrap="square" rtlCol="0">
            <a:spAutoFit/>
          </a:bodyPr>
          <a:lstStyle/>
          <a:p>
            <a:pPr algn="r"/>
            <a:r>
              <a:rPr lang="en-US" sz="1600" dirty="0"/>
              <a:t>Figure Credit: D. McClintock &amp; B. Vevera</a:t>
            </a:r>
          </a:p>
        </p:txBody>
      </p:sp>
    </p:spTree>
    <p:extLst>
      <p:ext uri="{BB962C8B-B14F-4D97-AF65-F5344CB8AC3E}">
        <p14:creationId xmlns:p14="http://schemas.microsoft.com/office/powerpoint/2010/main" val="522583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 of the past year</a:t>
            </a:r>
          </a:p>
        </p:txBody>
      </p:sp>
      <p:sp>
        <p:nvSpPr>
          <p:cNvPr id="3" name="Content Placeholder 2"/>
          <p:cNvSpPr>
            <a:spLocks noGrp="1"/>
          </p:cNvSpPr>
          <p:nvPr>
            <p:ph idx="1"/>
          </p:nvPr>
        </p:nvSpPr>
        <p:spPr/>
        <p:txBody>
          <a:bodyPr/>
          <a:lstStyle/>
          <a:p>
            <a:r>
              <a:rPr lang="en-US" dirty="0"/>
              <a:t>At the time of the last AAC meeting:</a:t>
            </a:r>
          </a:p>
          <a:p>
            <a:pPr lvl="1"/>
            <a:r>
              <a:rPr lang="en-US" dirty="0"/>
              <a:t>T12 had become the first target to develop a leak near the nose after a record setting run of 4460 MW∙hr</a:t>
            </a:r>
          </a:p>
          <a:p>
            <a:pPr lvl="1"/>
            <a:r>
              <a:rPr lang="en-US" dirty="0"/>
              <a:t>T13 had provided a limited number of measurements of target response to pulses</a:t>
            </a:r>
          </a:p>
          <a:p>
            <a:pPr lvl="1"/>
            <a:r>
              <a:rPr lang="en-US" dirty="0"/>
              <a:t>Design for retrofit of jet-flow targets with gas injection was complete.</a:t>
            </a:r>
          </a:p>
          <a:p>
            <a:pPr lvl="1"/>
            <a:r>
              <a:rPr lang="en-US" dirty="0"/>
              <a:t>Target inventory and fabrication status at the time:</a:t>
            </a:r>
          </a:p>
          <a:p>
            <a:pPr lvl="2"/>
            <a:r>
              <a:rPr lang="en-US" dirty="0"/>
              <a:t>Two spares, one vintage original and one newer original mercury flow type</a:t>
            </a:r>
          </a:p>
          <a:p>
            <a:pPr lvl="2"/>
            <a:r>
              <a:rPr lang="en-US" dirty="0"/>
              <a:t>One original, two jet-flow targets in fabrication at one vendor</a:t>
            </a:r>
          </a:p>
          <a:p>
            <a:pPr lvl="2"/>
            <a:r>
              <a:rPr lang="en-US" dirty="0"/>
              <a:t>One jet-flow target on hold</a:t>
            </a:r>
          </a:p>
          <a:p>
            <a:pPr lvl="1"/>
            <a:r>
              <a:rPr lang="en-US" dirty="0"/>
              <a:t>Analysis was progressing on the Adelie target design, an original type target with fatigue improvements</a:t>
            </a:r>
          </a:p>
          <a:p>
            <a:pPr lvl="2"/>
            <a:r>
              <a:rPr lang="en-US" dirty="0"/>
              <a:t>First attempt at design had found that a change to the center baffle had increased the stress seen in the side baffles beyond acceptable limits</a:t>
            </a:r>
          </a:p>
          <a:p>
            <a:pPr lvl="1"/>
            <a:endParaRPr lang="en-US" dirty="0"/>
          </a:p>
          <a:p>
            <a:pPr lvl="1"/>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4094477405"/>
              </p:ext>
            </p:extLst>
          </p:nvPr>
        </p:nvGraphicFramePr>
        <p:xfrm>
          <a:off x="199432" y="832513"/>
          <a:ext cx="8712561" cy="423081"/>
        </p:xfrm>
        <a:graphic>
          <a:graphicData uri="http://schemas.openxmlformats.org/drawingml/2006/table">
            <a:tbl>
              <a:tblPr firstRow="1" bandRow="1">
                <a:tableStyleId>{D7AC3CCA-C797-4891-BE02-D94E43425B78}</a:tableStyleId>
              </a:tblPr>
              <a:tblGrid>
                <a:gridCol w="670197">
                  <a:extLst>
                    <a:ext uri="{9D8B030D-6E8A-4147-A177-3AD203B41FA5}">
                      <a16:colId xmlns:a16="http://schemas.microsoft.com/office/drawing/2014/main" val="2984162979"/>
                    </a:ext>
                  </a:extLst>
                </a:gridCol>
                <a:gridCol w="670197">
                  <a:extLst>
                    <a:ext uri="{9D8B030D-6E8A-4147-A177-3AD203B41FA5}">
                      <a16:colId xmlns:a16="http://schemas.microsoft.com/office/drawing/2014/main" val="3854855166"/>
                    </a:ext>
                  </a:extLst>
                </a:gridCol>
                <a:gridCol w="670197">
                  <a:extLst>
                    <a:ext uri="{9D8B030D-6E8A-4147-A177-3AD203B41FA5}">
                      <a16:colId xmlns:a16="http://schemas.microsoft.com/office/drawing/2014/main" val="1681772574"/>
                    </a:ext>
                  </a:extLst>
                </a:gridCol>
                <a:gridCol w="670197">
                  <a:extLst>
                    <a:ext uri="{9D8B030D-6E8A-4147-A177-3AD203B41FA5}">
                      <a16:colId xmlns:a16="http://schemas.microsoft.com/office/drawing/2014/main" val="1454928642"/>
                    </a:ext>
                  </a:extLst>
                </a:gridCol>
                <a:gridCol w="670197">
                  <a:extLst>
                    <a:ext uri="{9D8B030D-6E8A-4147-A177-3AD203B41FA5}">
                      <a16:colId xmlns:a16="http://schemas.microsoft.com/office/drawing/2014/main" val="3450614420"/>
                    </a:ext>
                  </a:extLst>
                </a:gridCol>
                <a:gridCol w="670197">
                  <a:extLst>
                    <a:ext uri="{9D8B030D-6E8A-4147-A177-3AD203B41FA5}">
                      <a16:colId xmlns:a16="http://schemas.microsoft.com/office/drawing/2014/main" val="1863757307"/>
                    </a:ext>
                  </a:extLst>
                </a:gridCol>
                <a:gridCol w="670197">
                  <a:extLst>
                    <a:ext uri="{9D8B030D-6E8A-4147-A177-3AD203B41FA5}">
                      <a16:colId xmlns:a16="http://schemas.microsoft.com/office/drawing/2014/main" val="2108639048"/>
                    </a:ext>
                  </a:extLst>
                </a:gridCol>
                <a:gridCol w="670197">
                  <a:extLst>
                    <a:ext uri="{9D8B030D-6E8A-4147-A177-3AD203B41FA5}">
                      <a16:colId xmlns:a16="http://schemas.microsoft.com/office/drawing/2014/main" val="3842271099"/>
                    </a:ext>
                  </a:extLst>
                </a:gridCol>
                <a:gridCol w="670197">
                  <a:extLst>
                    <a:ext uri="{9D8B030D-6E8A-4147-A177-3AD203B41FA5}">
                      <a16:colId xmlns:a16="http://schemas.microsoft.com/office/drawing/2014/main" val="2918819970"/>
                    </a:ext>
                  </a:extLst>
                </a:gridCol>
                <a:gridCol w="670197">
                  <a:extLst>
                    <a:ext uri="{9D8B030D-6E8A-4147-A177-3AD203B41FA5}">
                      <a16:colId xmlns:a16="http://schemas.microsoft.com/office/drawing/2014/main" val="1760374829"/>
                    </a:ext>
                  </a:extLst>
                </a:gridCol>
                <a:gridCol w="670197">
                  <a:extLst>
                    <a:ext uri="{9D8B030D-6E8A-4147-A177-3AD203B41FA5}">
                      <a16:colId xmlns:a16="http://schemas.microsoft.com/office/drawing/2014/main" val="1685849951"/>
                    </a:ext>
                  </a:extLst>
                </a:gridCol>
                <a:gridCol w="670197">
                  <a:extLst>
                    <a:ext uri="{9D8B030D-6E8A-4147-A177-3AD203B41FA5}">
                      <a16:colId xmlns:a16="http://schemas.microsoft.com/office/drawing/2014/main" val="1674788972"/>
                    </a:ext>
                  </a:extLst>
                </a:gridCol>
                <a:gridCol w="670197">
                  <a:extLst>
                    <a:ext uri="{9D8B030D-6E8A-4147-A177-3AD203B41FA5}">
                      <a16:colId xmlns:a16="http://schemas.microsoft.com/office/drawing/2014/main" val="1344637152"/>
                    </a:ext>
                  </a:extLst>
                </a:gridCol>
              </a:tblGrid>
              <a:tr h="423081">
                <a:tc>
                  <a:txBody>
                    <a:bodyPr/>
                    <a:lstStyle/>
                    <a:p>
                      <a:r>
                        <a:rPr lang="en-US" dirty="0"/>
                        <a:t>Feb</a:t>
                      </a:r>
                    </a:p>
                  </a:txBody>
                  <a:tcPr/>
                </a:tc>
                <a:tc>
                  <a:txBody>
                    <a:bodyPr/>
                    <a:lstStyle/>
                    <a:p>
                      <a:r>
                        <a:rPr lang="en-US" dirty="0"/>
                        <a:t>Mar</a:t>
                      </a:r>
                    </a:p>
                  </a:txBody>
                  <a:tcPr/>
                </a:tc>
                <a:tc>
                  <a:txBody>
                    <a:bodyPr/>
                    <a:lstStyle/>
                    <a:p>
                      <a:r>
                        <a:rPr lang="en-US" dirty="0"/>
                        <a:t>Apr</a:t>
                      </a:r>
                    </a:p>
                  </a:txBody>
                  <a:tcPr/>
                </a:tc>
                <a:tc>
                  <a:txBody>
                    <a:bodyPr/>
                    <a:lstStyle/>
                    <a:p>
                      <a:r>
                        <a:rPr lang="en-US" dirty="0"/>
                        <a:t>May</a:t>
                      </a:r>
                    </a:p>
                  </a:txBody>
                  <a:tcPr/>
                </a:tc>
                <a:tc>
                  <a:txBody>
                    <a:bodyPr/>
                    <a:lstStyle/>
                    <a:p>
                      <a:r>
                        <a:rPr lang="en-US" dirty="0"/>
                        <a:t>Jun</a:t>
                      </a:r>
                    </a:p>
                  </a:txBody>
                  <a:tcPr/>
                </a:tc>
                <a:tc>
                  <a:txBody>
                    <a:bodyPr/>
                    <a:lstStyle/>
                    <a:p>
                      <a:r>
                        <a:rPr lang="en-US" dirty="0"/>
                        <a:t>Jul</a:t>
                      </a:r>
                    </a:p>
                  </a:txBody>
                  <a:tcPr/>
                </a:tc>
                <a:tc>
                  <a:txBody>
                    <a:bodyPr/>
                    <a:lstStyle/>
                    <a:p>
                      <a:r>
                        <a:rPr lang="en-US" dirty="0"/>
                        <a:t>Aug</a:t>
                      </a:r>
                    </a:p>
                  </a:txBody>
                  <a:tcPr/>
                </a:tc>
                <a:tc>
                  <a:txBody>
                    <a:bodyPr/>
                    <a:lstStyle/>
                    <a:p>
                      <a:r>
                        <a:rPr lang="en-US" dirty="0"/>
                        <a:t>Sep</a:t>
                      </a:r>
                    </a:p>
                  </a:txBody>
                  <a:tcPr/>
                </a:tc>
                <a:tc>
                  <a:txBody>
                    <a:bodyPr/>
                    <a:lstStyle/>
                    <a:p>
                      <a:r>
                        <a:rPr lang="en-US" dirty="0"/>
                        <a:t>Oct</a:t>
                      </a:r>
                    </a:p>
                  </a:txBody>
                  <a:tcPr/>
                </a:tc>
                <a:tc>
                  <a:txBody>
                    <a:bodyPr/>
                    <a:lstStyle/>
                    <a:p>
                      <a:r>
                        <a:rPr lang="en-US" dirty="0"/>
                        <a:t>Nov</a:t>
                      </a:r>
                    </a:p>
                  </a:txBody>
                  <a:tcPr/>
                </a:tc>
                <a:tc>
                  <a:txBody>
                    <a:bodyPr/>
                    <a:lstStyle/>
                    <a:p>
                      <a:r>
                        <a:rPr lang="en-US" dirty="0"/>
                        <a:t>Dec</a:t>
                      </a:r>
                    </a:p>
                  </a:txBody>
                  <a:tcPr/>
                </a:tc>
                <a:tc>
                  <a:txBody>
                    <a:bodyPr/>
                    <a:lstStyle/>
                    <a:p>
                      <a:r>
                        <a:rPr lang="en-US" dirty="0"/>
                        <a:t>Jan</a:t>
                      </a:r>
                    </a:p>
                  </a:txBody>
                  <a:tcPr/>
                </a:tc>
                <a:tc>
                  <a:txBody>
                    <a:bodyPr/>
                    <a:lstStyle/>
                    <a:p>
                      <a:r>
                        <a:rPr lang="en-US" dirty="0"/>
                        <a:t>Feb</a:t>
                      </a:r>
                    </a:p>
                  </a:txBody>
                  <a:tcPr/>
                </a:tc>
                <a:extLst>
                  <a:ext uri="{0D108BD9-81ED-4DB2-BD59-A6C34878D82A}">
                    <a16:rowId xmlns:a16="http://schemas.microsoft.com/office/drawing/2014/main" val="2912942103"/>
                  </a:ext>
                </a:extLst>
              </a:tr>
            </a:tbl>
          </a:graphicData>
        </a:graphic>
      </p:graphicFrame>
      <p:pic>
        <p:nvPicPr>
          <p:cNvPr id="6" name="Picture 5" descr="&lt;strong&gt;Arrow&lt;/strong&gt; Right - vector Clip Art"/>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359086" y="1229577"/>
            <a:ext cx="360000" cy="273600"/>
          </a:xfrm>
          <a:prstGeom prst="rect">
            <a:avLst/>
          </a:prstGeom>
        </p:spPr>
      </p:pic>
    </p:spTree>
    <p:extLst>
      <p:ext uri="{BB962C8B-B14F-4D97-AF65-F5344CB8AC3E}">
        <p14:creationId xmlns:p14="http://schemas.microsoft.com/office/powerpoint/2010/main" val="1616396606"/>
      </p:ext>
    </p:extLst>
  </p:cSld>
  <p:clrMapOvr>
    <a:masterClrMapping/>
  </p:clrMapOvr>
</p:sld>
</file>

<file path=ppt/theme/theme1.xml><?xml version="1.0" encoding="utf-8"?>
<a:theme xmlns:a="http://schemas.openxmlformats.org/drawingml/2006/main" name="Default Theme">
  <a:themeElements>
    <a:clrScheme name="ORNL corporate palette May 28 saturation adjust">
      <a:dk1>
        <a:sysClr val="windowText" lastClr="000000"/>
      </a:dk1>
      <a:lt1>
        <a:sysClr val="window" lastClr="FFFFFF"/>
      </a:lt1>
      <a:dk2>
        <a:srgbClr val="1E7640"/>
      </a:dk2>
      <a:lt2>
        <a:srgbClr val="FFFFFF"/>
      </a:lt2>
      <a:accent1>
        <a:srgbClr val="306DBE"/>
      </a:accent1>
      <a:accent2>
        <a:srgbClr val="84B641"/>
      </a:accent2>
      <a:accent3>
        <a:srgbClr val="DE762D"/>
      </a:accent3>
      <a:accent4>
        <a:srgbClr val="2ABDDA"/>
      </a:accent4>
      <a:accent5>
        <a:srgbClr val="A03123"/>
      </a:accent5>
      <a:accent6>
        <a:srgbClr val="FFCD00"/>
      </a:accent6>
      <a:hlink>
        <a:srgbClr val="0070B9"/>
      </a:hlink>
      <a:folHlink>
        <a:srgbClr val="1E764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solidFill>
            <a:schemeClr val="accent1"/>
          </a:solidFill>
        </a:ln>
        <a:effectLst/>
        <a:scene3d>
          <a:camera prst="orthographicFront">
            <a:rot lat="0" lon="0" rev="0"/>
          </a:camera>
          <a:lightRig rig="threePt" dir="t">
            <a:rot lat="0" lon="0" rev="1200000"/>
          </a:lightRig>
        </a:scene3d>
        <a:sp3d/>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txDef>
      <a:spPr>
        <a:noFill/>
      </a:spPr>
      <a:bodyPr wrap="none" rtlCol="0">
        <a:spAutoFit/>
      </a:bodyPr>
      <a:lstStyle>
        <a:defPPr algn="ctr">
          <a:lnSpc>
            <a:spcPct val="90000"/>
          </a:lnSpc>
          <a:defRPr dirty="0" smtClean="0"/>
        </a:defPPr>
      </a:lstStyle>
    </a:txDef>
  </a:objectDefaults>
  <a:extraClrSchemeLst/>
  <a:extLst>
    <a:ext uri="{05A4C25C-085E-4340-85A3-A5531E510DB2}">
      <thm15:themeFamily xmlns:thm15="http://schemas.microsoft.com/office/thememl/2012/main" name="ORNL template_4x3_SNS.pptx" id="{DA8F8B77-26AF-4285-B904-C56BC7FCC0C9}" vid="{89FA3E3C-681D-44A7-BF9E-F5C1CC4F5DC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975B17BC858B94FAA5409F11FF9B884" ma:contentTypeVersion="0" ma:contentTypeDescription="Create a new document." ma:contentTypeScope="" ma:versionID="ba30602e445ba7bd833ef2f532e4a594">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5A43370-EC10-41BE-B147-54A1A4450E55}">
  <ds:schemaRefs>
    <ds:schemaRef ds:uri="http://schemas.microsoft.com/sharepoint/v3/contenttype/forms"/>
  </ds:schemaRefs>
</ds:datastoreItem>
</file>

<file path=customXml/itemProps2.xml><?xml version="1.0" encoding="utf-8"?>
<ds:datastoreItem xmlns:ds="http://schemas.openxmlformats.org/officeDocument/2006/customXml" ds:itemID="{C31148E9-6A60-411D-AFDE-DA9258D98C4B}">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schemas.microsoft.com/office/2006/metadata/properties"/>
    <ds:schemaRef ds:uri="http://www.w3.org/XML/1998/namespace"/>
    <ds:schemaRef ds:uri="http://purl.org/dc/elements/1.1/"/>
  </ds:schemaRefs>
</ds:datastoreItem>
</file>

<file path=customXml/itemProps3.xml><?xml version="1.0" encoding="utf-8"?>
<ds:datastoreItem xmlns:ds="http://schemas.openxmlformats.org/officeDocument/2006/customXml" ds:itemID="{DCF13401-7EB3-445E-A79C-700AD40B1E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0</TotalTime>
  <Words>2281</Words>
  <Application>Microsoft Office PowerPoint</Application>
  <PresentationFormat>On-screen Show (4:3)</PresentationFormat>
  <Paragraphs>400</Paragraphs>
  <Slides>41</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ＭＳ Ｐゴシック</vt:lpstr>
      <vt:lpstr>Arial</vt:lpstr>
      <vt:lpstr>Arial Black</vt:lpstr>
      <vt:lpstr>Arial Narrow</vt:lpstr>
      <vt:lpstr>Calibri</vt:lpstr>
      <vt:lpstr>Default Theme</vt:lpstr>
      <vt:lpstr>Mercury Target Engineering  Design and Analysis</vt:lpstr>
      <vt:lpstr>Outline</vt:lpstr>
      <vt:lpstr>Overview</vt:lpstr>
      <vt:lpstr>Overview – Mercury process system</vt:lpstr>
      <vt:lpstr>Overview – Target module</vt:lpstr>
      <vt:lpstr>Overview – Target module</vt:lpstr>
      <vt:lpstr>Overview – Target module</vt:lpstr>
      <vt:lpstr>Overview – Target module</vt:lpstr>
      <vt:lpstr>Review of the past year</vt:lpstr>
      <vt:lpstr>Review of the past year</vt:lpstr>
      <vt:lpstr>Instrumentation results need study</vt:lpstr>
      <vt:lpstr>Instrumentation results need study</vt:lpstr>
      <vt:lpstr>Instrumentation results need study</vt:lpstr>
      <vt:lpstr>Review of the past year</vt:lpstr>
      <vt:lpstr>Review of the past year</vt:lpstr>
      <vt:lpstr>Review of the past year</vt:lpstr>
      <vt:lpstr>Review of the past year</vt:lpstr>
      <vt:lpstr>Review of the past year</vt:lpstr>
      <vt:lpstr>Review of the past year</vt:lpstr>
      <vt:lpstr>Review of the past year</vt:lpstr>
      <vt:lpstr>2016 AAC Recommendations</vt:lpstr>
      <vt:lpstr>2016 AAC Recommendations</vt:lpstr>
      <vt:lpstr>2016 AAC Recommendations</vt:lpstr>
      <vt:lpstr>2016 AAC Recommendations</vt:lpstr>
      <vt:lpstr>Mercury pump operating, work needed for gas injection</vt:lpstr>
      <vt:lpstr>Uncredited mercury loop sensors not reliable</vt:lpstr>
      <vt:lpstr>Target carriage issues increasing</vt:lpstr>
      <vt:lpstr>Improvements to analysis needed</vt:lpstr>
      <vt:lpstr>Prediction of cavitation damage erosion is a challenge</vt:lpstr>
      <vt:lpstr>Prediction of Cavitation Erosion a Challenge</vt:lpstr>
      <vt:lpstr>Improving methods</vt:lpstr>
      <vt:lpstr>ORTE-003 spare needs repair</vt:lpstr>
      <vt:lpstr>Interface with operations</vt:lpstr>
      <vt:lpstr>Interface with operations</vt:lpstr>
      <vt:lpstr>Interface with operations</vt:lpstr>
      <vt:lpstr>Interface with operations</vt:lpstr>
      <vt:lpstr>Interface with operations</vt:lpstr>
      <vt:lpstr>Interface with operations</vt:lpstr>
      <vt:lpstr>Summary</vt:lpstr>
      <vt:lpstr>Backup</vt:lpstr>
      <vt:lpstr>GTAW with Flux</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2016-02-29T19:40:42Z</dcterms:created>
  <dcterms:modified xsi:type="dcterms:W3CDTF">2017-03-07T17:39:19Z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0x0101003975B17BC858B94FAA5409F11FF9B884</vt:lpwstr>
  </property>
</Properties>
</file>