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935" r:id="rId4"/>
  </p:sldMasterIdLst>
  <p:notesMasterIdLst>
    <p:notesMasterId r:id="rId28"/>
  </p:notesMasterIdLst>
  <p:handoutMasterIdLst>
    <p:handoutMasterId r:id="rId29"/>
  </p:handoutMasterIdLst>
  <p:sldIdLst>
    <p:sldId id="258" r:id="rId5"/>
    <p:sldId id="308" r:id="rId6"/>
    <p:sldId id="294" r:id="rId7"/>
    <p:sldId id="314" r:id="rId8"/>
    <p:sldId id="310" r:id="rId9"/>
    <p:sldId id="311" r:id="rId10"/>
    <p:sldId id="312" r:id="rId11"/>
    <p:sldId id="313" r:id="rId12"/>
    <p:sldId id="309" r:id="rId13"/>
    <p:sldId id="316" r:id="rId14"/>
    <p:sldId id="317" r:id="rId15"/>
    <p:sldId id="329" r:id="rId16"/>
    <p:sldId id="318" r:id="rId17"/>
    <p:sldId id="319" r:id="rId18"/>
    <p:sldId id="320" r:id="rId19"/>
    <p:sldId id="325" r:id="rId20"/>
    <p:sldId id="326" r:id="rId21"/>
    <p:sldId id="327" r:id="rId22"/>
    <p:sldId id="328" r:id="rId23"/>
    <p:sldId id="330" r:id="rId24"/>
    <p:sldId id="322" r:id="rId25"/>
    <p:sldId id="323" r:id="rId26"/>
    <p:sldId id="324" r:id="rId2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81">
          <p15:clr>
            <a:srgbClr val="A4A3A4"/>
          </p15:clr>
        </p15:guide>
        <p15:guide id="2" pos="1359">
          <p15:clr>
            <a:srgbClr val="A4A3A4"/>
          </p15:clr>
        </p15:guide>
        <p15:guide id="3" pos="3843">
          <p15:clr>
            <a:srgbClr val="A4A3A4"/>
          </p15:clr>
        </p15:guide>
        <p15:guide id="4" pos="198">
          <p15:clr>
            <a:srgbClr val="A4A3A4"/>
          </p15:clr>
        </p15:guide>
        <p15:guide id="5" pos="55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orient="horz" pos="1882">
          <p15:clr>
            <a:srgbClr val="A4A3A4"/>
          </p15:clr>
        </p15:guide>
        <p15:guide id="3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98" autoAdjust="0"/>
    <p:restoredTop sz="95339" autoAdjust="0"/>
  </p:normalViewPr>
  <p:slideViewPr>
    <p:cSldViewPr snapToGrid="0" showGuides="1">
      <p:cViewPr varScale="1">
        <p:scale>
          <a:sx n="130" d="100"/>
          <a:sy n="130" d="100"/>
        </p:scale>
        <p:origin x="672" y="168"/>
      </p:cViewPr>
      <p:guideLst>
        <p:guide orient="horz" pos="4181"/>
        <p:guide pos="1359"/>
        <p:guide pos="3843"/>
        <p:guide pos="198"/>
        <p:guide pos="55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7" d="100"/>
        <a:sy n="57" d="100"/>
      </p:scale>
      <p:origin x="0" y="0"/>
    </p:cViewPr>
  </p:sorterViewPr>
  <p:notesViewPr>
    <p:cSldViewPr snapToGrid="0" showGuides="1">
      <p:cViewPr>
        <p:scale>
          <a:sx n="75" d="100"/>
          <a:sy n="75" d="100"/>
        </p:scale>
        <p:origin x="-792" y="-48"/>
      </p:cViewPr>
      <p:guideLst>
        <p:guide orient="horz" pos="2928"/>
        <p:guide orient="horz" pos="1882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1o\AppData\Local\Microsoft\Windows\Temporary%20Internet%20Files\Content.Outlook\CLRISMR5\Target%20Planning%20Options%20-%20Plan%20Z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Spares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'Plan Z'!$D$2:$AY$2</c:f>
              <c:numCache>
                <c:formatCode>mmm\-yy</c:formatCode>
                <c:ptCount val="48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  <c:pt idx="28">
                  <c:v>43586</c:v>
                </c:pt>
                <c:pt idx="29">
                  <c:v>43617</c:v>
                </c:pt>
                <c:pt idx="30">
                  <c:v>43647</c:v>
                </c:pt>
                <c:pt idx="31">
                  <c:v>43678</c:v>
                </c:pt>
                <c:pt idx="32">
                  <c:v>43709</c:v>
                </c:pt>
                <c:pt idx="33">
                  <c:v>43739</c:v>
                </c:pt>
                <c:pt idx="34">
                  <c:v>43770</c:v>
                </c:pt>
                <c:pt idx="35">
                  <c:v>43800</c:v>
                </c:pt>
                <c:pt idx="36">
                  <c:v>43831</c:v>
                </c:pt>
                <c:pt idx="37">
                  <c:v>43862</c:v>
                </c:pt>
                <c:pt idx="38">
                  <c:v>43891</c:v>
                </c:pt>
                <c:pt idx="39">
                  <c:v>43922</c:v>
                </c:pt>
                <c:pt idx="40">
                  <c:v>43952</c:v>
                </c:pt>
                <c:pt idx="41">
                  <c:v>43983</c:v>
                </c:pt>
                <c:pt idx="42">
                  <c:v>44013</c:v>
                </c:pt>
                <c:pt idx="43">
                  <c:v>44044</c:v>
                </c:pt>
                <c:pt idx="44">
                  <c:v>44075</c:v>
                </c:pt>
                <c:pt idx="45">
                  <c:v>44105</c:v>
                </c:pt>
                <c:pt idx="46">
                  <c:v>44136</c:v>
                </c:pt>
                <c:pt idx="47">
                  <c:v>44166</c:v>
                </c:pt>
              </c:numCache>
            </c:numRef>
          </c:xVal>
          <c:yVal>
            <c:numRef>
              <c:f>'Plan Z'!$D$4:$AY$4</c:f>
              <c:numCache>
                <c:formatCode>General</c:formatCode>
                <c:ptCount val="48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1</c:v>
                </c:pt>
                <c:pt idx="16">
                  <c:v>3</c:v>
                </c:pt>
                <c:pt idx="17">
                  <c:v>3</c:v>
                </c:pt>
                <c:pt idx="18">
                  <c:v>4</c:v>
                </c:pt>
                <c:pt idx="19">
                  <c:v>5</c:v>
                </c:pt>
                <c:pt idx="20">
                  <c:v>5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5</c:v>
                </c:pt>
                <c:pt idx="25">
                  <c:v>5</c:v>
                </c:pt>
                <c:pt idx="26">
                  <c:v>5</c:v>
                </c:pt>
                <c:pt idx="27">
                  <c:v>5</c:v>
                </c:pt>
                <c:pt idx="28">
                  <c:v>5</c:v>
                </c:pt>
                <c:pt idx="29">
                  <c:v>5</c:v>
                </c:pt>
                <c:pt idx="30">
                  <c:v>5</c:v>
                </c:pt>
                <c:pt idx="31">
                  <c:v>5</c:v>
                </c:pt>
                <c:pt idx="32">
                  <c:v>5</c:v>
                </c:pt>
                <c:pt idx="33">
                  <c:v>5</c:v>
                </c:pt>
                <c:pt idx="34">
                  <c:v>5</c:v>
                </c:pt>
                <c:pt idx="35">
                  <c:v>5</c:v>
                </c:pt>
                <c:pt idx="36">
                  <c:v>5</c:v>
                </c:pt>
                <c:pt idx="37">
                  <c:v>5</c:v>
                </c:pt>
                <c:pt idx="38">
                  <c:v>5</c:v>
                </c:pt>
                <c:pt idx="39">
                  <c:v>5</c:v>
                </c:pt>
                <c:pt idx="40">
                  <c:v>5</c:v>
                </c:pt>
                <c:pt idx="41">
                  <c:v>5</c:v>
                </c:pt>
                <c:pt idx="42">
                  <c:v>5</c:v>
                </c:pt>
                <c:pt idx="43">
                  <c:v>5</c:v>
                </c:pt>
                <c:pt idx="44">
                  <c:v>4</c:v>
                </c:pt>
                <c:pt idx="45">
                  <c:v>4</c:v>
                </c:pt>
                <c:pt idx="46">
                  <c:v>4</c:v>
                </c:pt>
                <c:pt idx="47">
                  <c:v>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12C-4F1C-B9A6-050EF3E3A7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9734400"/>
        <c:axId val="161027584"/>
      </c:scatterChart>
      <c:valAx>
        <c:axId val="1597344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027584"/>
        <c:crosses val="autoZero"/>
        <c:crossBetween val="midCat"/>
      </c:valAx>
      <c:valAx>
        <c:axId val="161027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734400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1A6FC-215E-440C-85C1-7C5D8113132A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C4BCF-1057-4162-BB32-3C91D6411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80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62069-76AF-42C7-A5A2-4F411E37AD85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BAA5A-EBA8-43FC-A55E-47642B82A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16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10" Type="http://schemas.microsoft.com/office/2007/relationships/hdphoto" Target="../media/hdphoto1.wdp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1.jp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/>
        </p:nvSpPr>
        <p:spPr bwMode="auto">
          <a:xfrm>
            <a:off x="5679806" y="0"/>
            <a:ext cx="3464194" cy="6861871"/>
          </a:xfrm>
          <a:custGeom>
            <a:avLst/>
            <a:gdLst>
              <a:gd name="T0" fmla="*/ 149 w 1094"/>
              <a:gd name="T1" fmla="*/ 2166 h 2166"/>
              <a:gd name="T2" fmla="*/ 1094 w 1094"/>
              <a:gd name="T3" fmla="*/ 2166 h 2166"/>
              <a:gd name="T4" fmla="*/ 1094 w 1094"/>
              <a:gd name="T5" fmla="*/ 0 h 2166"/>
              <a:gd name="T6" fmla="*/ 0 w 1094"/>
              <a:gd name="T7" fmla="*/ 0 h 2166"/>
              <a:gd name="T8" fmla="*/ 149 w 1094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4" h="2166">
                <a:moveTo>
                  <a:pt x="149" y="2166"/>
                </a:moveTo>
                <a:cubicBezTo>
                  <a:pt x="1094" y="2166"/>
                  <a:pt x="1094" y="2166"/>
                  <a:pt x="1094" y="2166"/>
                </a:cubicBezTo>
                <a:cubicBezTo>
                  <a:pt x="1094" y="0"/>
                  <a:pt x="1094" y="0"/>
                  <a:pt x="109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04" y="816"/>
                  <a:pt x="149" y="2166"/>
                </a:cubicBezTo>
                <a:close/>
              </a:path>
            </a:pathLst>
          </a:custGeom>
          <a:solidFill>
            <a:srgbClr val="027A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6"/>
          <p:cNvSpPr>
            <a:spLocks/>
          </p:cNvSpPr>
          <p:nvPr/>
        </p:nvSpPr>
        <p:spPr bwMode="auto">
          <a:xfrm>
            <a:off x="5377263" y="0"/>
            <a:ext cx="1272781" cy="6861871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7" y="767"/>
                  <a:pt x="221" y="2166"/>
                </a:cubicBezTo>
                <a:close/>
              </a:path>
            </a:pathLst>
          </a:custGeom>
          <a:solidFill>
            <a:srgbClr val="85B7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338" r="11360" b="9696"/>
          <a:stretch/>
        </p:blipFill>
        <p:spPr>
          <a:xfrm>
            <a:off x="6180667" y="65"/>
            <a:ext cx="2953546" cy="61929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-39313" y="38845"/>
            <a:ext cx="3519399" cy="3441027"/>
          </a:xfrm>
          <a:prstGeom prst="rect">
            <a:avLst/>
          </a:prstGeom>
        </p:spPr>
      </p:pic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 rot="16200000">
            <a:off x="3800344" y="1503009"/>
            <a:ext cx="6858002" cy="3809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168" y="235945"/>
            <a:ext cx="4160172" cy="877163"/>
          </a:xfrm>
        </p:spPr>
        <p:txBody>
          <a:bodyPr/>
          <a:lstStyle>
            <a:lvl1pPr algn="l"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168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11134" y="631304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>
                <a:solidFill>
                  <a:schemeClr val="tx2"/>
                </a:solidFill>
              </a:rPr>
            </a:br>
            <a:r>
              <a:rPr lang="en-US" sz="1000" b="0" dirty="0">
                <a:solidFill>
                  <a:schemeClr val="tx2"/>
                </a:solidFill>
              </a:rPr>
              <a:t>for the US Department of Energy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1" t="13294" r="12698" b="2941"/>
          <a:stretch/>
        </p:blipFill>
        <p:spPr bwMode="auto">
          <a:xfrm>
            <a:off x="4950457" y="817887"/>
            <a:ext cx="2148840" cy="2148840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6850"/>
            </a:stretch>
          </a:blipFill>
          <a:ln w="76200">
            <a:solidFill>
              <a:schemeClr val="accent2">
                <a:alpha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7" t="23109" r="25288" b="519"/>
          <a:stretch/>
        </p:blipFill>
        <p:spPr>
          <a:xfrm>
            <a:off x="6632953" y="1412247"/>
            <a:ext cx="1865376" cy="1865376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8" t="22857" r="28945" b="6727"/>
          <a:stretch/>
        </p:blipFill>
        <p:spPr>
          <a:xfrm>
            <a:off x="5883145" y="2728983"/>
            <a:ext cx="1664208" cy="1664208"/>
          </a:xfrm>
          <a:prstGeom prst="ellipse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1" descr="C:\Users\xnv\Desktop\png\SNS_color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31" y="6335096"/>
            <a:ext cx="1922748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11067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/>
        </p:nvSpPr>
        <p:spPr bwMode="auto">
          <a:xfrm>
            <a:off x="5679806" y="0"/>
            <a:ext cx="3464194" cy="6861871"/>
          </a:xfrm>
          <a:custGeom>
            <a:avLst/>
            <a:gdLst>
              <a:gd name="T0" fmla="*/ 149 w 1094"/>
              <a:gd name="T1" fmla="*/ 2166 h 2166"/>
              <a:gd name="T2" fmla="*/ 1094 w 1094"/>
              <a:gd name="T3" fmla="*/ 2166 h 2166"/>
              <a:gd name="T4" fmla="*/ 1094 w 1094"/>
              <a:gd name="T5" fmla="*/ 0 h 2166"/>
              <a:gd name="T6" fmla="*/ 0 w 1094"/>
              <a:gd name="T7" fmla="*/ 0 h 2166"/>
              <a:gd name="T8" fmla="*/ 149 w 1094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4" h="2166">
                <a:moveTo>
                  <a:pt x="149" y="2166"/>
                </a:moveTo>
                <a:cubicBezTo>
                  <a:pt x="1094" y="2166"/>
                  <a:pt x="1094" y="2166"/>
                  <a:pt x="1094" y="2166"/>
                </a:cubicBezTo>
                <a:cubicBezTo>
                  <a:pt x="1094" y="0"/>
                  <a:pt x="1094" y="0"/>
                  <a:pt x="109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04" y="816"/>
                  <a:pt x="149" y="2166"/>
                </a:cubicBezTo>
                <a:close/>
              </a:path>
            </a:pathLst>
          </a:custGeom>
          <a:solidFill>
            <a:srgbClr val="027A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6"/>
          <p:cNvSpPr>
            <a:spLocks/>
          </p:cNvSpPr>
          <p:nvPr/>
        </p:nvSpPr>
        <p:spPr bwMode="auto">
          <a:xfrm>
            <a:off x="5377263" y="0"/>
            <a:ext cx="1272781" cy="6861871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7" y="767"/>
                  <a:pt x="221" y="2166"/>
                </a:cubicBezTo>
                <a:close/>
              </a:path>
            </a:pathLst>
          </a:custGeom>
          <a:solidFill>
            <a:srgbClr val="85B7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338" r="11360" b="9696"/>
          <a:stretch/>
        </p:blipFill>
        <p:spPr>
          <a:xfrm>
            <a:off x="6180667" y="65"/>
            <a:ext cx="2953546" cy="6192917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" t="8644" r="32955" b="36016"/>
          <a:stretch/>
        </p:blipFill>
        <p:spPr bwMode="auto">
          <a:xfrm>
            <a:off x="4951543" y="814717"/>
            <a:ext cx="2152274" cy="2152274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6850"/>
            </a:stretch>
          </a:blipFill>
          <a:ln w="76200">
            <a:solidFill>
              <a:schemeClr val="accent2">
                <a:alpha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0" t="874" r="14863" b="3253"/>
          <a:stretch/>
        </p:blipFill>
        <p:spPr>
          <a:xfrm>
            <a:off x="6650044" y="1402065"/>
            <a:ext cx="1865376" cy="1865376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" r="6029"/>
          <a:stretch/>
        </p:blipFill>
        <p:spPr>
          <a:xfrm>
            <a:off x="5883145" y="2728983"/>
            <a:ext cx="1664208" cy="1664208"/>
          </a:xfrm>
          <a:prstGeom prst="ellipse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-39313" y="38845"/>
            <a:ext cx="3519399" cy="3441027"/>
          </a:xfrm>
          <a:prstGeom prst="rect">
            <a:avLst/>
          </a:prstGeom>
        </p:spPr>
      </p:pic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 rot="16200000">
            <a:off x="3800344" y="1503009"/>
            <a:ext cx="6858002" cy="3809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168" y="235945"/>
            <a:ext cx="4160172" cy="877163"/>
          </a:xfrm>
        </p:spPr>
        <p:txBody>
          <a:bodyPr/>
          <a:lstStyle>
            <a:lvl1pPr algn="l"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168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11134" y="631304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>
                <a:solidFill>
                  <a:schemeClr val="tx2"/>
                </a:solidFill>
              </a:rPr>
            </a:br>
            <a:r>
              <a:rPr lang="en-US" sz="1000" b="0" dirty="0">
                <a:solidFill>
                  <a:schemeClr val="tx2"/>
                </a:solidFill>
              </a:rPr>
              <a:t>for the US Department of Energy</a:t>
            </a:r>
          </a:p>
        </p:txBody>
      </p:sp>
      <p:pic>
        <p:nvPicPr>
          <p:cNvPr id="14" name="Picture 13" descr="HFIR_SNS-white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324600"/>
            <a:ext cx="2609193" cy="33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51998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3" y="236982"/>
            <a:ext cx="8636290" cy="484748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508760"/>
            <a:ext cx="8642640" cy="419541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" y="236982"/>
            <a:ext cx="8628678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415" y="1402417"/>
            <a:ext cx="4192528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4415" y="2227999"/>
            <a:ext cx="4192528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3492" y="1402417"/>
            <a:ext cx="4194175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3492" y="2227999"/>
            <a:ext cx="4194175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-39313" y="38845"/>
            <a:ext cx="3519399" cy="3441027"/>
          </a:xfrm>
          <a:prstGeom prst="rect">
            <a:avLst/>
          </a:prstGeom>
        </p:spPr>
      </p:pic>
      <p:sp>
        <p:nvSpPr>
          <p:cNvPr id="7" name="Freeform 13"/>
          <p:cNvSpPr>
            <a:spLocks/>
          </p:cNvSpPr>
          <p:nvPr userDrawn="1"/>
        </p:nvSpPr>
        <p:spPr bwMode="auto">
          <a:xfrm>
            <a:off x="5377263" y="0"/>
            <a:ext cx="1236663" cy="6858000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6" y="767"/>
                  <a:pt x="221" y="21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25400" algn="l" rotWithShape="0">
              <a:schemeClr val="tx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" y="237744"/>
            <a:ext cx="3911890" cy="877163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628" r="14333" b="9696"/>
          <a:stretch/>
        </p:blipFill>
        <p:spPr>
          <a:xfrm>
            <a:off x="6214534" y="65"/>
            <a:ext cx="2929466" cy="6192917"/>
          </a:xfrm>
          <a:prstGeom prst="rect">
            <a:avLst/>
          </a:prstGeom>
        </p:spPr>
      </p:pic>
      <p:pic>
        <p:nvPicPr>
          <p:cNvPr id="18" name="Picture 11" descr="C:\Users\xnv\Desktop\png\SNS_color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31" y="6335096"/>
            <a:ext cx="1922748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60" y="244004"/>
            <a:ext cx="8628678" cy="4847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336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-39313" y="38845"/>
            <a:ext cx="3519399" cy="34410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972" y="-355534"/>
            <a:ext cx="9618043" cy="7213533"/>
          </a:xfrm>
          <a:prstGeom prst="rect">
            <a:avLst/>
          </a:prstGeom>
        </p:spPr>
      </p:pic>
      <p:pic>
        <p:nvPicPr>
          <p:cNvPr id="1035" name="Picture 11" descr="C:\Users\xnv\Desktop\png\SNS_color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31" y="6335096"/>
            <a:ext cx="1922748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1168" y="237744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1168" y="1508760"/>
            <a:ext cx="864264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16123" y="6477000"/>
            <a:ext cx="2895600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b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SNS Accelerator Advisory</a:t>
            </a:r>
            <a:r>
              <a:rPr lang="en-US" sz="1000" b="0" baseline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 Committee Meeting March 8-10, 2017</a:t>
            </a:r>
            <a:endParaRPr lang="en-US" sz="1000" b="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14"/>
          <p:cNvSpPr>
            <a:spLocks noChangeArrowheads="1"/>
          </p:cNvSpPr>
          <p:nvPr/>
        </p:nvSpPr>
        <p:spPr bwMode="auto">
          <a:xfrm>
            <a:off x="-569913" y="-2814638"/>
            <a:ext cx="25400" cy="1588"/>
          </a:xfrm>
          <a:prstGeom prst="rect">
            <a:avLst/>
          </a:prstGeom>
          <a:solidFill>
            <a:srgbClr val="85B7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37" r:id="rId3"/>
    <p:sldLayoutId id="2147483939" r:id="rId4"/>
    <p:sldLayoutId id="2147483940" r:id="rId5"/>
    <p:sldLayoutId id="2147483941" r:id="rId6"/>
    <p:sldLayoutId id="2147483942" r:id="rId7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 kern="1200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01168" y="235945"/>
            <a:ext cx="4160172" cy="1269578"/>
          </a:xfrm>
        </p:spPr>
        <p:txBody>
          <a:bodyPr/>
          <a:lstStyle/>
          <a:p>
            <a:r>
              <a:rPr lang="en-US" dirty="0"/>
              <a:t>Fabrication of Major Neutron Source Components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 dirty="0"/>
              <a:t>Presented to the</a:t>
            </a:r>
            <a:br>
              <a:rPr lang="en-US" dirty="0"/>
            </a:br>
            <a:r>
              <a:rPr lang="en-US" b="1" dirty="0"/>
              <a:t>SNS Accelerator Advisory Committee</a:t>
            </a: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6" name="Subtitle 4"/>
          <p:cNvSpPr txBox="1">
            <a:spLocks/>
          </p:cNvSpPr>
          <p:nvPr/>
        </p:nvSpPr>
        <p:spPr bwMode="auto">
          <a:xfrm>
            <a:off x="221592" y="3459798"/>
            <a:ext cx="4860653" cy="985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b="1" dirty="0"/>
              <a:t>Peter Rosenblad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Manufacturing Team Leader for Source Development and Engineering Group </a:t>
            </a:r>
          </a:p>
        </p:txBody>
      </p:sp>
      <p:sp>
        <p:nvSpPr>
          <p:cNvPr id="7" name="Subtitle 4"/>
          <p:cNvSpPr txBox="1">
            <a:spLocks/>
          </p:cNvSpPr>
          <p:nvPr/>
        </p:nvSpPr>
        <p:spPr bwMode="auto">
          <a:xfrm>
            <a:off x="221592" y="4629836"/>
            <a:ext cx="3255297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0" dirty="0"/>
              <a:t>March 9,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219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624" y="283522"/>
            <a:ext cx="1579510" cy="588962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17" y="1547839"/>
            <a:ext cx="3000107" cy="4749985"/>
          </a:xfrm>
        </p:spPr>
        <p:txBody>
          <a:bodyPr/>
          <a:lstStyle/>
          <a:p>
            <a:r>
              <a:rPr lang="en-US" sz="2000" dirty="0"/>
              <a:t>Lower and intermediate IRP sections were complete and assembled</a:t>
            </a:r>
          </a:p>
          <a:p>
            <a:r>
              <a:rPr lang="en-US" sz="2000" dirty="0"/>
              <a:t>All piping was installed above Intermediate IRP (water cooled stainless steel shielding)</a:t>
            </a:r>
          </a:p>
          <a:p>
            <a:r>
              <a:rPr lang="en-US" sz="2000" dirty="0"/>
              <a:t>All three transfer lines were assembled to level above eventual carbon steel shielding (top of IRP)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557" y="-98425"/>
            <a:ext cx="2300727" cy="6271573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>
          <a:xfrm>
            <a:off x="6656002" y="898823"/>
            <a:ext cx="634865" cy="22616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>
            <a:off x="6668634" y="3164631"/>
            <a:ext cx="533400" cy="126746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6656002" y="4467865"/>
            <a:ext cx="533400" cy="147573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175579" y="6173148"/>
            <a:ext cx="1371600" cy="5909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Status prior to leak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29200" y="6173148"/>
            <a:ext cx="1371600" cy="5909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Complete IRP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13180" y="1484872"/>
            <a:ext cx="1371600" cy="10895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Upper IRP, carbon steel shielding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55751" y="3146834"/>
            <a:ext cx="1506677" cy="13388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Intermediate IRP, stainless steel shielding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03503" y="4660968"/>
            <a:ext cx="1506677" cy="10895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Lower IRP, moderators, reflector, and shielding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3" y="1014"/>
            <a:ext cx="8636290" cy="1269578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Currently installed IRP is past due for replacement and has a leak – replacement IRP is delayed due to a leak</a:t>
            </a:r>
          </a:p>
        </p:txBody>
      </p:sp>
    </p:spTree>
    <p:extLst>
      <p:ext uri="{BB962C8B-B14F-4D97-AF65-F5344CB8AC3E}">
        <p14:creationId xmlns:p14="http://schemas.microsoft.com/office/powerpoint/2010/main" val="3648337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Leak location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10" y="637148"/>
            <a:ext cx="2701413" cy="51271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2910" y="5694840"/>
            <a:ext cx="2642179" cy="5909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Cross section through top moderator centers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2423" y="1676400"/>
            <a:ext cx="5715000" cy="36595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51839" y="1039302"/>
            <a:ext cx="1600200" cy="5909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Top upstream moderator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62359" y="1061140"/>
            <a:ext cx="1899965" cy="5909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Top downstream moderator</a:t>
            </a:r>
          </a:p>
        </p:txBody>
      </p:sp>
      <p:cxnSp>
        <p:nvCxnSpPr>
          <p:cNvPr id="12" name="Straight Arrow Connector 11"/>
          <p:cNvCxnSpPr>
            <a:stCxn id="10" idx="2"/>
          </p:cNvCxnSpPr>
          <p:nvPr/>
        </p:nvCxnSpPr>
        <p:spPr>
          <a:xfrm flipH="1">
            <a:off x="6556776" y="1652071"/>
            <a:ext cx="1255566" cy="212205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2"/>
          </p:cNvCxnSpPr>
          <p:nvPr/>
        </p:nvCxnSpPr>
        <p:spPr>
          <a:xfrm flipH="1">
            <a:off x="4941698" y="1630233"/>
            <a:ext cx="1010241" cy="2143888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</p:cNvCxnSpPr>
          <p:nvPr/>
        </p:nvCxnSpPr>
        <p:spPr>
          <a:xfrm>
            <a:off x="2845089" y="5350441"/>
            <a:ext cx="1102416" cy="40810"/>
          </a:xfrm>
          <a:prstGeom prst="straightConnector1">
            <a:avLst/>
          </a:prstGeom>
          <a:ln w="730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808582" y="5429541"/>
            <a:ext cx="1155411" cy="3416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Protons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41498" y="1017195"/>
            <a:ext cx="1600200" cy="5909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Top upstream helium lid</a:t>
            </a:r>
          </a:p>
        </p:txBody>
      </p:sp>
      <p:cxnSp>
        <p:nvCxnSpPr>
          <p:cNvPr id="28" name="Straight Arrow Connector 27"/>
          <p:cNvCxnSpPr>
            <a:cxnSpLocks/>
            <a:stCxn id="27" idx="2"/>
          </p:cNvCxnSpPr>
          <p:nvPr/>
        </p:nvCxnSpPr>
        <p:spPr>
          <a:xfrm>
            <a:off x="4141598" y="1608126"/>
            <a:ext cx="589959" cy="138365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 rot="161698">
            <a:off x="4267200" y="5257800"/>
            <a:ext cx="4267200" cy="533400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hord 3"/>
          <p:cNvSpPr/>
          <p:nvPr/>
        </p:nvSpPr>
        <p:spPr>
          <a:xfrm rot="2476876">
            <a:off x="3958468" y="5154758"/>
            <a:ext cx="556327" cy="537853"/>
          </a:xfrm>
          <a:prstGeom prst="chord">
            <a:avLst>
              <a:gd name="adj1" fmla="val 2700000"/>
              <a:gd name="adj2" fmla="val 14499151"/>
            </a:avLst>
          </a:prstGeom>
          <a:solidFill>
            <a:schemeClr val="bg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00541">
            <a:off x="4622311" y="5353683"/>
            <a:ext cx="2642179" cy="3416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Target</a:t>
            </a:r>
          </a:p>
        </p:txBody>
      </p:sp>
    </p:spTree>
    <p:extLst>
      <p:ext uri="{BB962C8B-B14F-4D97-AF65-F5344CB8AC3E}">
        <p14:creationId xmlns:p14="http://schemas.microsoft.com/office/powerpoint/2010/main" val="3405271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5285"/>
            <a:ext cx="8835723" cy="471668"/>
          </a:xfrm>
        </p:spPr>
        <p:txBody>
          <a:bodyPr/>
          <a:lstStyle/>
          <a:p>
            <a:r>
              <a:rPr lang="en-US" sz="2900" dirty="0"/>
              <a:t>Leak is likely caused by 2 weld induced stresses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897" y="4394995"/>
            <a:ext cx="2893503" cy="2123298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/>
              <a:t>1. Water lid weld shrinkage pushes down on the helium lid locally where rib contacts the top of the helium lid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3043" y="808817"/>
            <a:ext cx="1102809" cy="46869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159" y="737225"/>
            <a:ext cx="1754120" cy="364227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156883" y="831046"/>
            <a:ext cx="2182560" cy="4818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dirty="0"/>
              <a:t>Water lid weld</a:t>
            </a:r>
          </a:p>
          <a:p>
            <a:endParaRPr lang="en-US" dirty="0"/>
          </a:p>
        </p:txBody>
      </p:sp>
      <p:cxnSp>
        <p:nvCxnSpPr>
          <p:cNvPr id="8" name="Straight Arrow Connector 7"/>
          <p:cNvCxnSpPr>
            <a:cxnSpLocks/>
            <a:stCxn id="6" idx="1"/>
          </p:cNvCxnSpPr>
          <p:nvPr/>
        </p:nvCxnSpPr>
        <p:spPr>
          <a:xfrm flipH="1">
            <a:off x="2868387" y="1071949"/>
            <a:ext cx="288496" cy="35408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72176" y="831046"/>
            <a:ext cx="1398350" cy="48180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dirty="0"/>
              <a:t>Water lid</a:t>
            </a:r>
          </a:p>
          <a:p>
            <a:endParaRPr lang="en-US" dirty="0"/>
          </a:p>
        </p:txBody>
      </p:sp>
      <p:cxnSp>
        <p:nvCxnSpPr>
          <p:cNvPr id="11" name="Straight Arrow Connector 10"/>
          <p:cNvCxnSpPr>
            <a:cxnSpLocks/>
            <a:stCxn id="10" idx="3"/>
          </p:cNvCxnSpPr>
          <p:nvPr/>
        </p:nvCxnSpPr>
        <p:spPr>
          <a:xfrm>
            <a:off x="1470526" y="1071949"/>
            <a:ext cx="194988" cy="14725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3291761" y="1422168"/>
            <a:ext cx="1398350" cy="66244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dirty="0"/>
              <a:t>Water lid ribs</a:t>
            </a:r>
          </a:p>
          <a:p>
            <a:endParaRPr lang="en-US" dirty="0"/>
          </a:p>
        </p:txBody>
      </p:sp>
      <p:cxnSp>
        <p:nvCxnSpPr>
          <p:cNvPr id="17" name="Straight Arrow Connector 16"/>
          <p:cNvCxnSpPr>
            <a:cxnSpLocks/>
            <a:stCxn id="16" idx="1"/>
          </p:cNvCxnSpPr>
          <p:nvPr/>
        </p:nvCxnSpPr>
        <p:spPr>
          <a:xfrm flipH="1" flipV="1">
            <a:off x="2688771" y="1540329"/>
            <a:ext cx="602990" cy="2130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  <a:stCxn id="16" idx="1"/>
          </p:cNvCxnSpPr>
          <p:nvPr/>
        </p:nvCxnSpPr>
        <p:spPr>
          <a:xfrm flipH="1" flipV="1">
            <a:off x="1714500" y="1524834"/>
            <a:ext cx="1577261" cy="22855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0" y="1843711"/>
            <a:ext cx="1186543" cy="6872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dirty="0"/>
              <a:t>Helium lid</a:t>
            </a:r>
          </a:p>
          <a:p>
            <a:endParaRPr lang="en-US" dirty="0"/>
          </a:p>
        </p:txBody>
      </p:sp>
      <p:cxnSp>
        <p:nvCxnSpPr>
          <p:cNvPr id="25" name="Straight Arrow Connector 24"/>
          <p:cNvCxnSpPr>
            <a:cxnSpLocks/>
            <a:stCxn id="24" idx="3"/>
          </p:cNvCxnSpPr>
          <p:nvPr/>
        </p:nvCxnSpPr>
        <p:spPr>
          <a:xfrm flipV="1">
            <a:off x="1186543" y="1709057"/>
            <a:ext cx="478971" cy="47826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/>
          <p:cNvSpPr txBox="1">
            <a:spLocks/>
          </p:cNvSpPr>
          <p:nvPr/>
        </p:nvSpPr>
        <p:spPr bwMode="auto">
          <a:xfrm>
            <a:off x="4511936" y="3072015"/>
            <a:ext cx="2893503" cy="17557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dirty="0"/>
              <a:t>2. Helium line piping welds pull up on helium line and lid do to tight clearance in piping</a:t>
            </a:r>
          </a:p>
          <a:p>
            <a:endParaRPr lang="en-US" dirty="0"/>
          </a:p>
        </p:txBody>
      </p:sp>
      <p:cxnSp>
        <p:nvCxnSpPr>
          <p:cNvPr id="35" name="Straight Arrow Connector 34"/>
          <p:cNvCxnSpPr>
            <a:cxnSpLocks/>
            <a:stCxn id="33" idx="3"/>
          </p:cNvCxnSpPr>
          <p:nvPr/>
        </p:nvCxnSpPr>
        <p:spPr>
          <a:xfrm flipV="1">
            <a:off x="7405439" y="3439887"/>
            <a:ext cx="356075" cy="510028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/>
            <a:stCxn id="33" idx="3"/>
          </p:cNvCxnSpPr>
          <p:nvPr/>
        </p:nvCxnSpPr>
        <p:spPr>
          <a:xfrm>
            <a:off x="7405439" y="3949915"/>
            <a:ext cx="356075" cy="44508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ontent Placeholder 2"/>
          <p:cNvSpPr txBox="1">
            <a:spLocks/>
          </p:cNvSpPr>
          <p:nvPr/>
        </p:nvSpPr>
        <p:spPr bwMode="auto">
          <a:xfrm>
            <a:off x="4980215" y="1422168"/>
            <a:ext cx="2492828" cy="14858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dirty="0"/>
              <a:t>Small clearance between helium and vacuum lines</a:t>
            </a:r>
          </a:p>
          <a:p>
            <a:endParaRPr lang="en-US" dirty="0"/>
          </a:p>
        </p:txBody>
      </p:sp>
      <p:cxnSp>
        <p:nvCxnSpPr>
          <p:cNvPr id="40" name="Straight Arrow Connector 39"/>
          <p:cNvCxnSpPr>
            <a:cxnSpLocks/>
            <a:stCxn id="39" idx="3"/>
          </p:cNvCxnSpPr>
          <p:nvPr/>
        </p:nvCxnSpPr>
        <p:spPr>
          <a:xfrm flipV="1">
            <a:off x="7473043" y="979714"/>
            <a:ext cx="734786" cy="118538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03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067800" cy="880369"/>
          </a:xfrm>
        </p:spPr>
        <p:txBody>
          <a:bodyPr/>
          <a:lstStyle/>
          <a:p>
            <a:r>
              <a:rPr lang="en-US" dirty="0"/>
              <a:t>Disassembly step 1, remove 3 upper transfer line spools – </a:t>
            </a:r>
            <a:r>
              <a:rPr lang="en-US" i="1" dirty="0"/>
              <a:t>completed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7391400"/>
            <a:ext cx="4114800" cy="4791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10" y="1032768"/>
            <a:ext cx="1348142" cy="5337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2910" y="953804"/>
            <a:ext cx="1348142" cy="2667000"/>
          </a:xfrm>
          <a:prstGeom prst="rect">
            <a:avLst/>
          </a:prstGeom>
          <a:noFill/>
          <a:ln w="317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752600" y="3962400"/>
            <a:ext cx="4572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352800"/>
            <a:ext cx="1376913" cy="3124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7136" r="21107"/>
          <a:stretch/>
        </p:blipFill>
        <p:spPr>
          <a:xfrm>
            <a:off x="4207361" y="1828800"/>
            <a:ext cx="4549085" cy="39848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64261" y="2190440"/>
            <a:ext cx="2209800" cy="8402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Requires cutting 3x6 layers of transfer line spools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495800" y="2610555"/>
            <a:ext cx="2514600" cy="135184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470605" y="2610555"/>
            <a:ext cx="1549195" cy="12106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3"/>
          </p:cNvCxnSpPr>
          <p:nvPr/>
        </p:nvCxnSpPr>
        <p:spPr>
          <a:xfrm>
            <a:off x="4474061" y="2610555"/>
            <a:ext cx="288439" cy="10907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979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712490" cy="880369"/>
          </a:xfrm>
        </p:spPr>
        <p:txBody>
          <a:bodyPr/>
          <a:lstStyle/>
          <a:p>
            <a:r>
              <a:rPr lang="en-US" dirty="0"/>
              <a:t>Disassembly step 2, remove intermediate IRP – </a:t>
            </a:r>
            <a:r>
              <a:rPr lang="en-US" i="1" dirty="0"/>
              <a:t>complete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210" y="7239000"/>
            <a:ext cx="8642640" cy="4471932"/>
          </a:xfrm>
        </p:spPr>
        <p:txBody>
          <a:bodyPr/>
          <a:lstStyle/>
          <a:p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286000" y="3581400"/>
            <a:ext cx="4572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2083090" cy="47265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3410" y="1587500"/>
            <a:ext cx="2070993" cy="4472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990600"/>
            <a:ext cx="2230707" cy="5181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64402" y="1066800"/>
            <a:ext cx="1524000" cy="15881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Leak is in second outermost layer of TUM line (helium layer)</a:t>
            </a:r>
          </a:p>
        </p:txBody>
      </p:sp>
      <p:cxnSp>
        <p:nvCxnSpPr>
          <p:cNvPr id="10" name="Straight Arrow Connector 9"/>
          <p:cNvCxnSpPr>
            <a:stCxn id="8" idx="2"/>
          </p:cNvCxnSpPr>
          <p:nvPr/>
        </p:nvCxnSpPr>
        <p:spPr>
          <a:xfrm>
            <a:off x="5626402" y="2654927"/>
            <a:ext cx="1612598" cy="107992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650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10" y="941772"/>
            <a:ext cx="2230707" cy="518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877163"/>
          </a:xfrm>
        </p:spPr>
        <p:txBody>
          <a:bodyPr/>
          <a:lstStyle/>
          <a:p>
            <a:r>
              <a:rPr lang="en-US" dirty="0"/>
              <a:t>Disassembly step 3, remove piping above lower IRP– </a:t>
            </a:r>
            <a:r>
              <a:rPr lang="en-US" i="1" dirty="0"/>
              <a:t>complete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910" y="7543800"/>
            <a:ext cx="8642640" cy="447193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170372"/>
            <a:ext cx="2174499" cy="4724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26899" y="6066732"/>
            <a:ext cx="3048000" cy="3416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Water layer (blue) removed</a:t>
            </a:r>
          </a:p>
        </p:txBody>
      </p:sp>
      <p:cxnSp>
        <p:nvCxnSpPr>
          <p:cNvPr id="8" name="Straight Arrow Connector 7"/>
          <p:cNvCxnSpPr>
            <a:stCxn id="6" idx="0"/>
          </p:cNvCxnSpPr>
          <p:nvPr/>
        </p:nvCxnSpPr>
        <p:spPr>
          <a:xfrm flipV="1">
            <a:off x="3850899" y="3532572"/>
            <a:ext cx="340101" cy="25341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2" t="17500" r="16205" b="21773"/>
          <a:stretch/>
        </p:blipFill>
        <p:spPr bwMode="auto">
          <a:xfrm>
            <a:off x="5582882" y="1102222"/>
            <a:ext cx="3256318" cy="4722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9998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3" y="236982"/>
            <a:ext cx="8636290" cy="1269578"/>
          </a:xfrm>
        </p:spPr>
        <p:txBody>
          <a:bodyPr/>
          <a:lstStyle/>
          <a:p>
            <a:r>
              <a:rPr lang="en-US" dirty="0"/>
              <a:t>Disassembly step 4, mill circumference of lower IRP and water lid welds to open the structure – </a:t>
            </a:r>
            <a:r>
              <a:rPr lang="en-US" i="1" dirty="0"/>
              <a:t>complete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2" t="17500" r="16205" b="21773"/>
          <a:stretch/>
        </p:blipFill>
        <p:spPr bwMode="auto">
          <a:xfrm>
            <a:off x="254841" y="1571444"/>
            <a:ext cx="3256318" cy="4722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320" y="1127015"/>
            <a:ext cx="3182521" cy="2386891"/>
          </a:xfrm>
        </p:spPr>
      </p:pic>
      <p:sp>
        <p:nvSpPr>
          <p:cNvPr id="6" name="Arrow: Right 5"/>
          <p:cNvSpPr/>
          <p:nvPr/>
        </p:nvSpPr>
        <p:spPr>
          <a:xfrm rot="12716834">
            <a:off x="5529404" y="3185198"/>
            <a:ext cx="644641" cy="296723"/>
          </a:xfrm>
          <a:prstGeom prst="rightArrow">
            <a:avLst/>
          </a:prstGeom>
          <a:solidFill>
            <a:srgbClr val="00B050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Arrow: Right 6"/>
          <p:cNvSpPr/>
          <p:nvPr/>
        </p:nvSpPr>
        <p:spPr>
          <a:xfrm rot="8858499">
            <a:off x="5607087" y="2361872"/>
            <a:ext cx="644641" cy="296723"/>
          </a:xfrm>
          <a:prstGeom prst="rightArrow">
            <a:avLst/>
          </a:prstGeom>
          <a:solidFill>
            <a:srgbClr val="00B050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Arrow: Right 8"/>
          <p:cNvSpPr/>
          <p:nvPr/>
        </p:nvSpPr>
        <p:spPr>
          <a:xfrm rot="12716834">
            <a:off x="2355094" y="3651458"/>
            <a:ext cx="1946799" cy="296723"/>
          </a:xfrm>
          <a:prstGeom prst="rightArrow">
            <a:avLst/>
          </a:prstGeom>
          <a:solidFill>
            <a:srgbClr val="00B050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86448" y="3707470"/>
            <a:ext cx="3084797" cy="2313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rrow: Right 10"/>
          <p:cNvSpPr/>
          <p:nvPr/>
        </p:nvSpPr>
        <p:spPr>
          <a:xfrm rot="17978243">
            <a:off x="4578410" y="4648704"/>
            <a:ext cx="464166" cy="224784"/>
          </a:xfrm>
          <a:prstGeom prst="rightArrow">
            <a:avLst/>
          </a:prstGeom>
          <a:solidFill>
            <a:srgbClr val="00B050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88600" y="4974492"/>
            <a:ext cx="1409235" cy="8402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Ribs cut by hand grinder</a:t>
            </a:r>
          </a:p>
        </p:txBody>
      </p:sp>
      <p:sp>
        <p:nvSpPr>
          <p:cNvPr id="13" name="Arrow: Right 12"/>
          <p:cNvSpPr/>
          <p:nvPr/>
        </p:nvSpPr>
        <p:spPr>
          <a:xfrm rot="17978243">
            <a:off x="6335004" y="4906003"/>
            <a:ext cx="464166" cy="224784"/>
          </a:xfrm>
          <a:prstGeom prst="rightArrow">
            <a:avLst/>
          </a:prstGeom>
          <a:solidFill>
            <a:srgbClr val="00B050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99479" y="5223791"/>
            <a:ext cx="1077525" cy="3416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Spacers</a:t>
            </a:r>
          </a:p>
        </p:txBody>
      </p:sp>
    </p:spTree>
    <p:extLst>
      <p:ext uri="{BB962C8B-B14F-4D97-AF65-F5344CB8AC3E}">
        <p14:creationId xmlns:p14="http://schemas.microsoft.com/office/powerpoint/2010/main" val="3263950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3" y="236982"/>
            <a:ext cx="8636290" cy="1269578"/>
          </a:xfrm>
        </p:spPr>
        <p:txBody>
          <a:bodyPr/>
          <a:lstStyle/>
          <a:p>
            <a:r>
              <a:rPr lang="en-US" dirty="0"/>
              <a:t>Disassembly step 5, separate lower IRP and remove stainless steel shielding and beryllium reflector – </a:t>
            </a:r>
            <a:r>
              <a:rPr lang="en-US" i="1" dirty="0"/>
              <a:t>complete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79260" y="2262763"/>
            <a:ext cx="4604354" cy="3453265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4576" y="2145519"/>
            <a:ext cx="4045836" cy="303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rrow: Right 6"/>
          <p:cNvSpPr/>
          <p:nvPr/>
        </p:nvSpPr>
        <p:spPr>
          <a:xfrm rot="17978243">
            <a:off x="5315327" y="4722041"/>
            <a:ext cx="1091344" cy="224784"/>
          </a:xfrm>
          <a:prstGeom prst="rightArrow">
            <a:avLst/>
          </a:prstGeom>
          <a:solidFill>
            <a:srgbClr val="00B050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19292" y="5364295"/>
            <a:ext cx="1409235" cy="5909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Be ready for removal</a:t>
            </a:r>
          </a:p>
        </p:txBody>
      </p:sp>
      <p:sp>
        <p:nvSpPr>
          <p:cNvPr id="9" name="Arrow: Right 8"/>
          <p:cNvSpPr/>
          <p:nvPr/>
        </p:nvSpPr>
        <p:spPr>
          <a:xfrm rot="17978243">
            <a:off x="6985372" y="4930632"/>
            <a:ext cx="1091344" cy="224784"/>
          </a:xfrm>
          <a:prstGeom prst="rightArrow">
            <a:avLst/>
          </a:prstGeom>
          <a:solidFill>
            <a:srgbClr val="00B050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87494" y="5572887"/>
            <a:ext cx="2102959" cy="5909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Stainless shielding ready for removal</a:t>
            </a:r>
          </a:p>
        </p:txBody>
      </p:sp>
    </p:spTree>
    <p:extLst>
      <p:ext uri="{BB962C8B-B14F-4D97-AF65-F5344CB8AC3E}">
        <p14:creationId xmlns:p14="http://schemas.microsoft.com/office/powerpoint/2010/main" val="47255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3" y="236982"/>
            <a:ext cx="8636290" cy="1269578"/>
          </a:xfrm>
        </p:spPr>
        <p:txBody>
          <a:bodyPr/>
          <a:lstStyle/>
          <a:p>
            <a:r>
              <a:rPr lang="en-US" dirty="0"/>
              <a:t>Disassembly step 6, mill away combined water lid in order to access leak location on helium lid – </a:t>
            </a:r>
            <a:r>
              <a:rPr lang="en-US" i="1" dirty="0"/>
              <a:t>complete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91" y="1932207"/>
            <a:ext cx="2164574" cy="372593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545" y="1343231"/>
            <a:ext cx="2842955" cy="21322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557" y="3571809"/>
            <a:ext cx="3981198" cy="26612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77503" y="3995639"/>
            <a:ext cx="2102959" cy="5909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Milling of combined water lid</a:t>
            </a:r>
          </a:p>
        </p:txBody>
      </p:sp>
      <p:sp>
        <p:nvSpPr>
          <p:cNvPr id="7" name="Arrow: Right 6"/>
          <p:cNvSpPr/>
          <p:nvPr/>
        </p:nvSpPr>
        <p:spPr>
          <a:xfrm rot="11765240">
            <a:off x="1921246" y="3919157"/>
            <a:ext cx="1248838" cy="224784"/>
          </a:xfrm>
          <a:prstGeom prst="rightArrow">
            <a:avLst/>
          </a:prstGeom>
          <a:solidFill>
            <a:srgbClr val="00B050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Arrow: Right 8"/>
          <p:cNvSpPr/>
          <p:nvPr/>
        </p:nvSpPr>
        <p:spPr>
          <a:xfrm rot="17737225">
            <a:off x="3423455" y="3181978"/>
            <a:ext cx="1429272" cy="224784"/>
          </a:xfrm>
          <a:prstGeom prst="rightArrow">
            <a:avLst/>
          </a:prstGeom>
          <a:solidFill>
            <a:srgbClr val="00B050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30459" y="2523574"/>
            <a:ext cx="2224246" cy="5909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Exposed top upstream helium lid</a:t>
            </a:r>
          </a:p>
        </p:txBody>
      </p:sp>
      <p:sp>
        <p:nvSpPr>
          <p:cNvPr id="11" name="Arrow: Right 10"/>
          <p:cNvSpPr/>
          <p:nvPr/>
        </p:nvSpPr>
        <p:spPr>
          <a:xfrm rot="5825382">
            <a:off x="6938268" y="3874950"/>
            <a:ext cx="1755656" cy="224784"/>
          </a:xfrm>
          <a:prstGeom prst="rightArrow">
            <a:avLst/>
          </a:prstGeom>
          <a:solidFill>
            <a:srgbClr val="00B050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505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3" y="236982"/>
            <a:ext cx="8636290" cy="877163"/>
          </a:xfrm>
        </p:spPr>
        <p:txBody>
          <a:bodyPr/>
          <a:lstStyle/>
          <a:p>
            <a:r>
              <a:rPr lang="en-US" dirty="0"/>
              <a:t>Disassembly step 7, remove top upstream moderator helium lid – </a:t>
            </a:r>
            <a:r>
              <a:rPr lang="en-US" i="1" dirty="0"/>
              <a:t>in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258" y="1621145"/>
            <a:ext cx="8642640" cy="2766954"/>
          </a:xfrm>
        </p:spPr>
        <p:txBody>
          <a:bodyPr/>
          <a:lstStyle/>
          <a:p>
            <a:r>
              <a:rPr lang="en-US" dirty="0"/>
              <a:t>The leak in the helium lid was confirmed, but could not be isolated for repair</a:t>
            </a:r>
          </a:p>
          <a:p>
            <a:r>
              <a:rPr lang="en-US" dirty="0"/>
              <a:t>Removal of leaking lid is risky due to proximity to the vacuum vessel and cadmium coating below</a:t>
            </a:r>
          </a:p>
          <a:p>
            <a:r>
              <a:rPr lang="en-US" dirty="0"/>
              <a:t>Replacement helium lid is nearly complete, ready for installation</a:t>
            </a:r>
          </a:p>
        </p:txBody>
      </p:sp>
    </p:spTree>
    <p:extLst>
      <p:ext uri="{BB962C8B-B14F-4D97-AF65-F5344CB8AC3E}">
        <p14:creationId xmlns:p14="http://schemas.microsoft.com/office/powerpoint/2010/main" val="3080422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</a:t>
            </a:r>
            <a:r>
              <a:rPr lang="en-US" i="1" dirty="0"/>
              <a:t>Major Neutron Source Components</a:t>
            </a:r>
            <a:r>
              <a:rPr lang="en-US" dirty="0"/>
              <a:t>?</a:t>
            </a:r>
          </a:p>
          <a:p>
            <a:r>
              <a:rPr lang="en-US" dirty="0"/>
              <a:t>Manufacturing goals, strategies, internal roles</a:t>
            </a:r>
          </a:p>
          <a:p>
            <a:r>
              <a:rPr lang="en-US" dirty="0"/>
              <a:t>Present and future inventory status</a:t>
            </a:r>
          </a:p>
          <a:p>
            <a:r>
              <a:rPr lang="en-US" dirty="0"/>
              <a:t>Present challenges</a:t>
            </a:r>
          </a:p>
          <a:p>
            <a:r>
              <a:rPr lang="en-US" dirty="0"/>
              <a:t>Summary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749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68" y="236982"/>
            <a:ext cx="8857929" cy="1269578"/>
          </a:xfrm>
        </p:spPr>
        <p:txBody>
          <a:bodyPr/>
          <a:lstStyle/>
          <a:p>
            <a:r>
              <a:rPr lang="en-US" dirty="0"/>
              <a:t>Reassembly steps will follow proven processes with adjustments and risk mitigation based on 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168" y="1424826"/>
            <a:ext cx="8642640" cy="4766531"/>
          </a:xfrm>
        </p:spPr>
        <p:txBody>
          <a:bodyPr/>
          <a:lstStyle/>
          <a:p>
            <a:r>
              <a:rPr lang="en-US" dirty="0"/>
              <a:t>Install helium lid</a:t>
            </a:r>
          </a:p>
          <a:p>
            <a:pPr lvl="1"/>
            <a:r>
              <a:rPr lang="en-US" dirty="0"/>
              <a:t>Helium lid will be made thicker to lesson thickness disparity and increase leak tightness – this also will reduce any stresses imparted post weld</a:t>
            </a:r>
          </a:p>
          <a:p>
            <a:r>
              <a:rPr lang="en-US" dirty="0"/>
              <a:t>Re-install Be reflector and stainless shielding – no changes to these components</a:t>
            </a:r>
          </a:p>
          <a:p>
            <a:r>
              <a:rPr lang="en-US" dirty="0"/>
              <a:t>Re-install lower IRP plenum after refurbishment (spacer added to account for milling during removal)</a:t>
            </a:r>
          </a:p>
          <a:p>
            <a:r>
              <a:rPr lang="en-US" dirty="0"/>
              <a:t>Install intermediate IRP and piping as done previously</a:t>
            </a:r>
          </a:p>
          <a:p>
            <a:r>
              <a:rPr lang="en-US" dirty="0"/>
              <a:t>Transfer line piping modified to bring water away from lines before the first 90 degree bends</a:t>
            </a:r>
          </a:p>
          <a:p>
            <a:pPr lvl="1"/>
            <a:r>
              <a:rPr lang="en-US" dirty="0"/>
              <a:t>This eliminates the chance of weld induced axial stress on the helium line</a:t>
            </a:r>
          </a:p>
        </p:txBody>
      </p:sp>
    </p:spTree>
    <p:extLst>
      <p:ext uri="{BB962C8B-B14F-4D97-AF65-F5344CB8AC3E}">
        <p14:creationId xmlns:p14="http://schemas.microsoft.com/office/powerpoint/2010/main" val="987143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1661993"/>
          </a:xfrm>
        </p:spPr>
        <p:txBody>
          <a:bodyPr/>
          <a:lstStyle/>
          <a:p>
            <a:r>
              <a:rPr lang="en-US" dirty="0"/>
              <a:t>The impact of the leak and recovery operations is significant – present delivery date is August, 2017 – risk mitigation planned on multiple fronts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311" y="1946292"/>
            <a:ext cx="8633161" cy="4173547"/>
          </a:xfrm>
        </p:spPr>
        <p:txBody>
          <a:bodyPr/>
          <a:lstStyle/>
          <a:p>
            <a:r>
              <a:rPr lang="en-US" dirty="0"/>
              <a:t>Fabrication schedule risk mitigation</a:t>
            </a:r>
          </a:p>
          <a:p>
            <a:pPr lvl="1"/>
            <a:r>
              <a:rPr lang="en-US" dirty="0"/>
              <a:t>Fabrication of several parts not necessarily required by repair path</a:t>
            </a:r>
          </a:p>
          <a:p>
            <a:pPr lvl="2"/>
            <a:r>
              <a:rPr lang="en-US" dirty="0"/>
              <a:t>These parts may be repurposed for next IRP if not needed</a:t>
            </a:r>
          </a:p>
          <a:p>
            <a:r>
              <a:rPr lang="en-US" dirty="0"/>
              <a:t>Pursuing direct ORNL support of fabrication activities</a:t>
            </a:r>
          </a:p>
          <a:p>
            <a:pPr lvl="1"/>
            <a:r>
              <a:rPr lang="en-US" dirty="0"/>
              <a:t>Welding, inspection, leak testing</a:t>
            </a:r>
          </a:p>
          <a:p>
            <a:r>
              <a:rPr lang="en-US" dirty="0"/>
              <a:t>Design changes for rebuild to reduce / eliminate the understood failure modes</a:t>
            </a:r>
          </a:p>
          <a:p>
            <a:pPr lvl="1"/>
            <a:r>
              <a:rPr lang="en-US" dirty="0"/>
              <a:t>Changing pipe routing configuration</a:t>
            </a:r>
          </a:p>
          <a:p>
            <a:pPr lvl="1"/>
            <a:r>
              <a:rPr lang="en-US" dirty="0"/>
              <a:t>Changing weld joint designs</a:t>
            </a:r>
          </a:p>
          <a:p>
            <a:pPr lvl="1"/>
            <a:r>
              <a:rPr lang="en-US" dirty="0"/>
              <a:t>Increasing thickness of helium lid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2224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2" y="236982"/>
            <a:ext cx="8832183" cy="877163"/>
          </a:xfrm>
        </p:spPr>
        <p:txBody>
          <a:bodyPr/>
          <a:lstStyle/>
          <a:p>
            <a:r>
              <a:rPr lang="en-US" dirty="0"/>
              <a:t>The replacement IRP will last until summer 2024 – replaced with 2</a:t>
            </a:r>
            <a:r>
              <a:rPr lang="en-US" baseline="30000" dirty="0"/>
              <a:t>nd</a:t>
            </a:r>
            <a:r>
              <a:rPr lang="en-US" dirty="0"/>
              <a:t> Generation IRP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32" y="1314642"/>
            <a:ext cx="8642640" cy="4195415"/>
          </a:xfrm>
        </p:spPr>
        <p:txBody>
          <a:bodyPr/>
          <a:lstStyle/>
          <a:p>
            <a:r>
              <a:rPr lang="en-US" dirty="0"/>
              <a:t>Lessons learned from recent IRP-1 and IRP-2 leaks will be valuable for design and manufacturing of the 2</a:t>
            </a:r>
            <a:r>
              <a:rPr lang="en-US" baseline="30000" dirty="0"/>
              <a:t>nd</a:t>
            </a:r>
            <a:r>
              <a:rPr lang="en-US" dirty="0"/>
              <a:t> Generation IRP</a:t>
            </a:r>
          </a:p>
          <a:p>
            <a:r>
              <a:rPr lang="en-US" dirty="0"/>
              <a:t>See J. Janney presentation for detailed changes employed in 2</a:t>
            </a:r>
            <a:r>
              <a:rPr lang="en-US" baseline="30000" dirty="0"/>
              <a:t>nd</a:t>
            </a:r>
            <a:r>
              <a:rPr lang="en-US" dirty="0"/>
              <a:t> generation IRP</a:t>
            </a:r>
          </a:p>
          <a:p>
            <a:r>
              <a:rPr lang="en-US" dirty="0"/>
              <a:t>Goal is robust design for manufacturing and operations balanced by minimal performance impacts</a:t>
            </a:r>
          </a:p>
          <a:p>
            <a:r>
              <a:rPr lang="en-US" dirty="0"/>
              <a:t>First 2 IRPs have awful track record with regard to manufacturing schedule – sufficient time is currently available, but there is no spare and history says we must proceed deliberately</a:t>
            </a:r>
          </a:p>
        </p:txBody>
      </p:sp>
    </p:spTree>
    <p:extLst>
      <p:ext uri="{BB962C8B-B14F-4D97-AF65-F5344CB8AC3E}">
        <p14:creationId xmlns:p14="http://schemas.microsoft.com/office/powerpoint/2010/main" val="3010272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827558"/>
            <a:ext cx="8642640" cy="5471074"/>
          </a:xfrm>
        </p:spPr>
        <p:txBody>
          <a:bodyPr/>
          <a:lstStyle/>
          <a:p>
            <a:r>
              <a:rPr lang="en-US" dirty="0"/>
              <a:t>A dedicated team is in place responsible for producing major neutron source components</a:t>
            </a:r>
          </a:p>
          <a:p>
            <a:r>
              <a:rPr lang="en-US" dirty="0"/>
              <a:t>Personnel roles are clearly defined – feedback between design and manufacturing is well established</a:t>
            </a:r>
          </a:p>
          <a:p>
            <a:r>
              <a:rPr lang="en-US" dirty="0"/>
              <a:t>Vendor relationships are strong and the selection of vendors is constantly being updated – supply chains are being diversified</a:t>
            </a:r>
          </a:p>
          <a:p>
            <a:r>
              <a:rPr lang="en-US" dirty="0"/>
              <a:t>Target module inventory is presently low, but a plan is in place to address the issue</a:t>
            </a:r>
          </a:p>
          <a:p>
            <a:r>
              <a:rPr lang="en-US" dirty="0"/>
              <a:t>IRP supply is high risk for the facility, but current situations provide opportunity</a:t>
            </a:r>
          </a:p>
          <a:p>
            <a:pPr lvl="1"/>
            <a:r>
              <a:rPr lang="en-US" dirty="0"/>
              <a:t>The replacement IRP will benefit from limited lessons learned during its rebuild</a:t>
            </a:r>
          </a:p>
          <a:p>
            <a:pPr lvl="1"/>
            <a:r>
              <a:rPr lang="en-US" dirty="0"/>
              <a:t>The 2</a:t>
            </a:r>
            <a:r>
              <a:rPr lang="en-US" baseline="30000" dirty="0"/>
              <a:t>nd</a:t>
            </a:r>
            <a:r>
              <a:rPr lang="en-US" dirty="0"/>
              <a:t> generation IRP will fully benefit from all lessons learned</a:t>
            </a:r>
          </a:p>
        </p:txBody>
      </p:sp>
    </p:spTree>
    <p:extLst>
      <p:ext uri="{BB962C8B-B14F-4D97-AF65-F5344CB8AC3E}">
        <p14:creationId xmlns:p14="http://schemas.microsoft.com/office/powerpoint/2010/main" val="3034541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3" y="236982"/>
            <a:ext cx="8636290" cy="484748"/>
          </a:xfrm>
        </p:spPr>
        <p:txBody>
          <a:bodyPr/>
          <a:lstStyle/>
          <a:p>
            <a:r>
              <a:rPr lang="en-US" dirty="0"/>
              <a:t>Major neutron source components?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252" y="883750"/>
            <a:ext cx="8990748" cy="5282915"/>
          </a:xfrm>
        </p:spPr>
        <p:txBody>
          <a:bodyPr/>
          <a:lstStyle/>
          <a:p>
            <a:r>
              <a:rPr lang="en-US" dirty="0"/>
              <a:t>Perishable Components:</a:t>
            </a:r>
          </a:p>
          <a:p>
            <a:pPr lvl="1"/>
            <a:r>
              <a:rPr lang="en-US" dirty="0"/>
              <a:t>Target Modules</a:t>
            </a:r>
          </a:p>
          <a:p>
            <a:pPr lvl="2"/>
            <a:r>
              <a:rPr lang="en-US" dirty="0"/>
              <a:t>Inflatable seals, leak detectors, instrumentation, bubblers</a:t>
            </a:r>
          </a:p>
          <a:p>
            <a:pPr lvl="1"/>
            <a:r>
              <a:rPr lang="en-US" dirty="0"/>
              <a:t>Proton Beam Windows (PBW)</a:t>
            </a:r>
          </a:p>
          <a:p>
            <a:pPr lvl="1"/>
            <a:r>
              <a:rPr lang="en-US" dirty="0"/>
              <a:t>Inner Reflector Plugs (IRP)</a:t>
            </a:r>
          </a:p>
          <a:p>
            <a:pPr lvl="2"/>
            <a:r>
              <a:rPr lang="en-US" dirty="0"/>
              <a:t>Moderators, shielding, piping, etc.</a:t>
            </a:r>
          </a:p>
          <a:p>
            <a:pPr lvl="1"/>
            <a:r>
              <a:rPr lang="en-US" dirty="0"/>
              <a:t>Cryogenic Moderator System (CMS) components</a:t>
            </a:r>
          </a:p>
          <a:p>
            <a:r>
              <a:rPr lang="en-US" dirty="0"/>
              <a:t>Non-perishable components (all major spares on hand):</a:t>
            </a:r>
          </a:p>
          <a:p>
            <a:pPr lvl="1"/>
            <a:r>
              <a:rPr lang="en-US" dirty="0"/>
              <a:t>Heat exchanger</a:t>
            </a:r>
          </a:p>
          <a:p>
            <a:pPr lvl="1"/>
            <a:r>
              <a:rPr lang="en-US" dirty="0"/>
              <a:t>Hg transfer valve</a:t>
            </a:r>
          </a:p>
          <a:p>
            <a:pPr lvl="1"/>
            <a:r>
              <a:rPr lang="en-US" dirty="0"/>
              <a:t>Hg pump – will require modification / rebuild to comply with gas injection</a:t>
            </a:r>
          </a:p>
          <a:p>
            <a:r>
              <a:rPr lang="en-US" dirty="0"/>
              <a:t>New Installations</a:t>
            </a:r>
          </a:p>
          <a:p>
            <a:pPr lvl="1"/>
            <a:r>
              <a:rPr lang="en-US" dirty="0"/>
              <a:t>Gas Injection Components</a:t>
            </a:r>
          </a:p>
          <a:p>
            <a:pPr lvl="1"/>
            <a:r>
              <a:rPr lang="en-US" dirty="0"/>
              <a:t>PPU equipment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192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3" y="236982"/>
            <a:ext cx="8852616" cy="824841"/>
          </a:xfrm>
        </p:spPr>
        <p:txBody>
          <a:bodyPr/>
          <a:lstStyle/>
          <a:p>
            <a:r>
              <a:rPr lang="en-US" sz="2800" dirty="0"/>
              <a:t>There is now a dedicated manufacturing team within ISD’s Source Design and Engineering Group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37" y="1145342"/>
            <a:ext cx="8209166" cy="51831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31450" y="4291039"/>
            <a:ext cx="776474" cy="689631"/>
          </a:xfrm>
          <a:prstGeom prst="rect">
            <a:avLst/>
          </a:prstGeom>
          <a:solidFill>
            <a:schemeClr val="tx2">
              <a:alpha val="46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15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367" y="263909"/>
            <a:ext cx="8531577" cy="877163"/>
          </a:xfrm>
        </p:spPr>
        <p:txBody>
          <a:bodyPr/>
          <a:lstStyle/>
          <a:p>
            <a:r>
              <a:rPr lang="en-US" dirty="0"/>
              <a:t>Manufacturing team goals are established to support operation and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367" y="1123388"/>
            <a:ext cx="8529578" cy="5108836"/>
          </a:xfrm>
        </p:spPr>
        <p:txBody>
          <a:bodyPr/>
          <a:lstStyle/>
          <a:p>
            <a:r>
              <a:rPr lang="en-US" dirty="0"/>
              <a:t>Confidence in product</a:t>
            </a:r>
          </a:p>
          <a:p>
            <a:r>
              <a:rPr lang="en-US" dirty="0"/>
              <a:t>On time delivery</a:t>
            </a:r>
          </a:p>
          <a:p>
            <a:r>
              <a:rPr lang="en-US" dirty="0"/>
              <a:t>Repeatable, conveyable processes</a:t>
            </a:r>
          </a:p>
          <a:p>
            <a:r>
              <a:rPr lang="en-US" dirty="0"/>
              <a:t>In depth understanding of manufacturing processes and challenges</a:t>
            </a:r>
          </a:p>
          <a:p>
            <a:pPr lvl="1"/>
            <a:r>
              <a:rPr lang="en-US" dirty="0"/>
              <a:t>Feedback provided to design and manufacturing</a:t>
            </a:r>
          </a:p>
          <a:p>
            <a:r>
              <a:rPr lang="en-US" dirty="0"/>
              <a:t>Cost control, competition, non-singular supply chain</a:t>
            </a:r>
          </a:p>
          <a:p>
            <a:r>
              <a:rPr lang="en-US" dirty="0"/>
              <a:t>Traceable (audit strong) processes</a:t>
            </a:r>
          </a:p>
          <a:p>
            <a:r>
              <a:rPr lang="en-US" dirty="0"/>
              <a:t>Efficient use of budget – planning appropriate spending spread amongst critical components</a:t>
            </a:r>
          </a:p>
          <a:p>
            <a:r>
              <a:rPr lang="en-US" dirty="0"/>
              <a:t>Successful relationships –more profit for suppliers is good</a:t>
            </a:r>
          </a:p>
        </p:txBody>
      </p:sp>
    </p:spTree>
    <p:extLst>
      <p:ext uri="{BB962C8B-B14F-4D97-AF65-F5344CB8AC3E}">
        <p14:creationId xmlns:p14="http://schemas.microsoft.com/office/powerpoint/2010/main" val="2327543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418" y="177067"/>
            <a:ext cx="8531577" cy="1269578"/>
          </a:xfrm>
        </p:spPr>
        <p:txBody>
          <a:bodyPr/>
          <a:lstStyle/>
          <a:p>
            <a:r>
              <a:rPr lang="en-US" dirty="0"/>
              <a:t>The present realities surrounding source component manufacturing offer room for improvement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417" y="1582825"/>
            <a:ext cx="8529578" cy="4229247"/>
          </a:xfrm>
        </p:spPr>
        <p:txBody>
          <a:bodyPr/>
          <a:lstStyle/>
          <a:p>
            <a:r>
              <a:rPr lang="en-US" dirty="0"/>
              <a:t>Today:</a:t>
            </a:r>
          </a:p>
          <a:p>
            <a:pPr lvl="1"/>
            <a:r>
              <a:rPr lang="en-US" dirty="0"/>
              <a:t>High visibility</a:t>
            </a:r>
          </a:p>
          <a:p>
            <a:pPr lvl="1"/>
            <a:r>
              <a:rPr lang="en-US" dirty="0"/>
              <a:t>History includes delays and some flawed product</a:t>
            </a:r>
          </a:p>
          <a:p>
            <a:pPr lvl="1"/>
            <a:r>
              <a:rPr lang="en-US" dirty="0"/>
              <a:t>Limited spares (1 target, 1 PBW, 0 IRPs)</a:t>
            </a:r>
          </a:p>
          <a:p>
            <a:pPr lvl="1"/>
            <a:r>
              <a:rPr lang="en-US" dirty="0"/>
              <a:t>Little room to accommodate the unexpected</a:t>
            </a:r>
          </a:p>
          <a:p>
            <a:r>
              <a:rPr lang="en-US" dirty="0"/>
              <a:t>Future:</a:t>
            </a:r>
          </a:p>
          <a:p>
            <a:pPr lvl="1"/>
            <a:r>
              <a:rPr lang="en-US" dirty="0"/>
              <a:t>Healthy spares, which allows for:</a:t>
            </a:r>
          </a:p>
          <a:p>
            <a:pPr lvl="2"/>
            <a:r>
              <a:rPr lang="en-US" dirty="0"/>
              <a:t>more aggressive design improvement</a:t>
            </a:r>
          </a:p>
          <a:p>
            <a:pPr lvl="2"/>
            <a:r>
              <a:rPr lang="en-US" dirty="0"/>
              <a:t>Manufacturing difficulties without large consequences</a:t>
            </a:r>
          </a:p>
          <a:p>
            <a:pPr lvl="1"/>
            <a:r>
              <a:rPr lang="en-US" dirty="0"/>
              <a:t>Become transparent to management / sponsor</a:t>
            </a:r>
          </a:p>
          <a:p>
            <a:pPr lvl="1"/>
            <a:r>
              <a:rPr lang="en-US" dirty="0"/>
              <a:t>Regain leverage with suppliers</a:t>
            </a:r>
          </a:p>
        </p:txBody>
      </p:sp>
    </p:spTree>
    <p:extLst>
      <p:ext uri="{BB962C8B-B14F-4D97-AF65-F5344CB8AC3E}">
        <p14:creationId xmlns:p14="http://schemas.microsoft.com/office/powerpoint/2010/main" val="615592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137" y="350296"/>
            <a:ext cx="8531577" cy="484748"/>
          </a:xfrm>
        </p:spPr>
        <p:txBody>
          <a:bodyPr/>
          <a:lstStyle/>
          <a:p>
            <a:r>
              <a:rPr lang="en-US" dirty="0"/>
              <a:t>SNS personnel roles are now clearly defined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137" y="1157572"/>
            <a:ext cx="8756705" cy="5273878"/>
          </a:xfrm>
        </p:spPr>
        <p:txBody>
          <a:bodyPr/>
          <a:lstStyle/>
          <a:p>
            <a:r>
              <a:rPr lang="en-US" sz="1500" dirty="0"/>
              <a:t>Design Engineer (DE):</a:t>
            </a:r>
          </a:p>
          <a:p>
            <a:pPr lvl="1"/>
            <a:r>
              <a:rPr lang="en-US" sz="1350" dirty="0"/>
              <a:t>Holds complete design and technical authority over the product configuration</a:t>
            </a:r>
          </a:p>
          <a:p>
            <a:pPr lvl="1"/>
            <a:r>
              <a:rPr lang="en-US" sz="1350" dirty="0"/>
              <a:t>Responsible for all requirement changes</a:t>
            </a:r>
          </a:p>
          <a:p>
            <a:pPr lvl="1"/>
            <a:r>
              <a:rPr lang="en-US" sz="1350" dirty="0"/>
              <a:t>Contributes to process related requirements</a:t>
            </a:r>
          </a:p>
          <a:p>
            <a:r>
              <a:rPr lang="en-US" sz="1500" dirty="0"/>
              <a:t>Manufacturing Engineer (ME) and Technical Project Officer (TPO):</a:t>
            </a:r>
          </a:p>
          <a:p>
            <a:pPr lvl="1"/>
            <a:r>
              <a:rPr lang="en-US" sz="1350" dirty="0"/>
              <a:t>Fulcrum for success</a:t>
            </a:r>
          </a:p>
          <a:p>
            <a:pPr lvl="1"/>
            <a:r>
              <a:rPr lang="en-US" sz="1350" dirty="0"/>
              <a:t>Contributes to process related requirements</a:t>
            </a:r>
          </a:p>
          <a:p>
            <a:pPr lvl="1"/>
            <a:r>
              <a:rPr lang="en-US" sz="1350" dirty="0"/>
              <a:t>Reviews design requirements for manufacturability</a:t>
            </a:r>
          </a:p>
          <a:p>
            <a:pPr lvl="1"/>
            <a:r>
              <a:rPr lang="en-US" sz="1350" dirty="0"/>
              <a:t>Ensures execution of process and technical requirements</a:t>
            </a:r>
          </a:p>
          <a:p>
            <a:pPr lvl="1"/>
            <a:r>
              <a:rPr lang="en-US" sz="1350" dirty="0"/>
              <a:t>Establishes productive relationship with suppliers</a:t>
            </a:r>
          </a:p>
          <a:p>
            <a:pPr lvl="1"/>
            <a:r>
              <a:rPr lang="en-US" sz="1350" dirty="0"/>
              <a:t>Primary contact between Company and Seller</a:t>
            </a:r>
          </a:p>
          <a:p>
            <a:pPr lvl="1"/>
            <a:r>
              <a:rPr lang="en-US" sz="1350" dirty="0"/>
              <a:t>Tracks and ensures schedule performance</a:t>
            </a:r>
          </a:p>
          <a:p>
            <a:pPr lvl="1"/>
            <a:r>
              <a:rPr lang="en-US" sz="1350" dirty="0"/>
              <a:t>Witnesses and/or performs inspections of product or processes</a:t>
            </a:r>
          </a:p>
          <a:p>
            <a:r>
              <a:rPr lang="en-US" sz="1500" dirty="0"/>
              <a:t>Quality Assurance Representative</a:t>
            </a:r>
          </a:p>
          <a:p>
            <a:pPr lvl="1"/>
            <a:r>
              <a:rPr lang="en-US" sz="1350" dirty="0"/>
              <a:t>Verifies performance of contractual requirements via audit (data package)</a:t>
            </a:r>
          </a:p>
          <a:p>
            <a:pPr lvl="1"/>
            <a:r>
              <a:rPr lang="en-US" sz="1350" dirty="0"/>
              <a:t>Witnesses and/or performs inspections of product or processes</a:t>
            </a:r>
          </a:p>
        </p:txBody>
      </p:sp>
    </p:spTree>
    <p:extLst>
      <p:ext uri="{BB962C8B-B14F-4D97-AF65-F5344CB8AC3E}">
        <p14:creationId xmlns:p14="http://schemas.microsoft.com/office/powerpoint/2010/main" val="4155917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3" y="236982"/>
            <a:ext cx="8636290" cy="1269578"/>
          </a:xfrm>
        </p:spPr>
        <p:txBody>
          <a:bodyPr/>
          <a:lstStyle/>
          <a:p>
            <a:r>
              <a:rPr lang="en-US" dirty="0"/>
              <a:t>Target Module inventory has been affected by reactions to end of life events, manufacturing delays, and operational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518" y="1429936"/>
            <a:ext cx="8642640" cy="2043764"/>
          </a:xfrm>
        </p:spPr>
        <p:txBody>
          <a:bodyPr/>
          <a:lstStyle/>
          <a:p>
            <a:r>
              <a:rPr lang="en-US" sz="2000" dirty="0"/>
              <a:t>Current operating model calls for 3 scheduled target module changes per year – thus we need to produce 3/year at steady state</a:t>
            </a:r>
          </a:p>
          <a:p>
            <a:r>
              <a:rPr lang="en-US" sz="2000" dirty="0"/>
              <a:t>Goal is to reach a steady state level of 5 spare target modules, which represents ~1.5+ years of operation</a:t>
            </a:r>
          </a:p>
          <a:p>
            <a:pPr lvl="1"/>
            <a:r>
              <a:rPr lang="en-US" sz="1800" dirty="0"/>
              <a:t>The cycle time for implementing improvements is approximately 2 years - 0.5 for design, 1.5 for manufacturing, and 0.5 for operation and PIE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B92E319-853A-4A5C-8BD1-84D30FF27E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0625373"/>
              </p:ext>
            </p:extLst>
          </p:nvPr>
        </p:nvGraphicFramePr>
        <p:xfrm>
          <a:off x="287942" y="3340881"/>
          <a:ext cx="8357103" cy="3095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3374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3" y="236982"/>
            <a:ext cx="8636290" cy="877163"/>
          </a:xfrm>
        </p:spPr>
        <p:txBody>
          <a:bodyPr/>
          <a:lstStyle/>
          <a:p>
            <a:r>
              <a:rPr lang="en-US" dirty="0"/>
              <a:t>One spare proton beam window (PBW) is on hand and one is in early procurement stage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083" y="1309533"/>
            <a:ext cx="8642640" cy="4195415"/>
          </a:xfrm>
        </p:spPr>
        <p:txBody>
          <a:bodyPr/>
          <a:lstStyle/>
          <a:p>
            <a:r>
              <a:rPr lang="en-US" dirty="0"/>
              <a:t>New aluminum PBW installed during the recent winter 2016/2017 outage </a:t>
            </a:r>
          </a:p>
          <a:p>
            <a:pPr lvl="1"/>
            <a:r>
              <a:rPr lang="en-US" dirty="0"/>
              <a:t>This PBW will require replacement no sooner than the winter of 2018/2019</a:t>
            </a:r>
          </a:p>
          <a:p>
            <a:r>
              <a:rPr lang="en-US" dirty="0"/>
              <a:t>Spare Inconel PBW is on hand</a:t>
            </a:r>
          </a:p>
          <a:p>
            <a:r>
              <a:rPr lang="en-US" dirty="0"/>
              <a:t>An additional aluminum PBW is presently in the solicitation phases of procurement, delivery is expected around January, 2018</a:t>
            </a:r>
          </a:p>
          <a:p>
            <a:r>
              <a:rPr lang="en-US" dirty="0"/>
              <a:t>Plan is to retain the Inconel window as a spare and continue to install aluminum PBWs</a:t>
            </a:r>
          </a:p>
        </p:txBody>
      </p:sp>
    </p:spTree>
    <p:extLst>
      <p:ext uri="{BB962C8B-B14F-4D97-AF65-F5344CB8AC3E}">
        <p14:creationId xmlns:p14="http://schemas.microsoft.com/office/powerpoint/2010/main" val="1359204560"/>
      </p:ext>
    </p:extLst>
  </p:cSld>
  <p:clrMapOvr>
    <a:masterClrMapping/>
  </p:clrMapOvr>
</p:sld>
</file>

<file path=ppt/theme/theme1.xml><?xml version="1.0" encoding="utf-8"?>
<a:theme xmlns:a="http://schemas.openxmlformats.org/drawingml/2006/main" name="AAC 2017 presentation template">
  <a:themeElements>
    <a:clrScheme name="ORNL corporate palette May 28 saturation adjust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306DBE"/>
      </a:accent1>
      <a:accent2>
        <a:srgbClr val="84B641"/>
      </a:accent2>
      <a:accent3>
        <a:srgbClr val="DE762D"/>
      </a:accent3>
      <a:accent4>
        <a:srgbClr val="2ABDDA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RNL template_4x3_SNS.pptx" id="{DA8F8B77-26AF-4285-B904-C56BC7FCC0C9}" vid="{89FA3E3C-681D-44A7-BF9E-F5C1CC4F5DC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NL corporate palette May 28 saturation adjust">
    <a:dk1>
      <a:sysClr val="windowText" lastClr="000000"/>
    </a:dk1>
    <a:lt1>
      <a:sysClr val="window" lastClr="FFFFFF"/>
    </a:lt1>
    <a:dk2>
      <a:srgbClr val="1E7640"/>
    </a:dk2>
    <a:lt2>
      <a:srgbClr val="FFFFFF"/>
    </a:lt2>
    <a:accent1>
      <a:srgbClr val="306DBE"/>
    </a:accent1>
    <a:accent2>
      <a:srgbClr val="84B641"/>
    </a:accent2>
    <a:accent3>
      <a:srgbClr val="DE762D"/>
    </a:accent3>
    <a:accent4>
      <a:srgbClr val="2ABDDA"/>
    </a:accent4>
    <a:accent5>
      <a:srgbClr val="A03123"/>
    </a:accent5>
    <a:accent6>
      <a:srgbClr val="FFCD00"/>
    </a:accent6>
    <a:hlink>
      <a:srgbClr val="0070B9"/>
    </a:hlink>
    <a:folHlink>
      <a:srgbClr val="1E764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1148E9-6A60-411D-AFDE-DA9258D98C4B}">
  <ds:schemaRefs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65A43370-EC10-41BE-B147-54A1A4450E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F13401-7EB3-445E-A79C-700AD40B1E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1319</Words>
  <Application>Microsoft Office PowerPoint</Application>
  <PresentationFormat>On-screen Show (4:3)</PresentationFormat>
  <Paragraphs>151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Arial Black</vt:lpstr>
      <vt:lpstr>Calibri</vt:lpstr>
      <vt:lpstr>AAC 2017 presentation template</vt:lpstr>
      <vt:lpstr>Fabrication of Major Neutron Source Components</vt:lpstr>
      <vt:lpstr>Outline</vt:lpstr>
      <vt:lpstr>Major neutron source components?</vt:lpstr>
      <vt:lpstr>There is now a dedicated manufacturing team within ISD’s Source Design and Engineering Group</vt:lpstr>
      <vt:lpstr>Manufacturing team goals are established to support operation and design</vt:lpstr>
      <vt:lpstr>The present realities surrounding source component manufacturing offer room for improvement</vt:lpstr>
      <vt:lpstr>SNS personnel roles are now clearly defined</vt:lpstr>
      <vt:lpstr>Target Module inventory has been affected by reactions to end of life events, manufacturing delays, and operational changes</vt:lpstr>
      <vt:lpstr>One spare proton beam window (PBW) is on hand and one is in early procurement stage</vt:lpstr>
      <vt:lpstr>Currently installed IRP is past due for replacement and has a leak – replacement IRP is delayed due to a leak</vt:lpstr>
      <vt:lpstr>Leak location</vt:lpstr>
      <vt:lpstr>Leak is likely caused by 2 weld induced stresses</vt:lpstr>
      <vt:lpstr>Disassembly step 1, remove 3 upper transfer line spools – completed</vt:lpstr>
      <vt:lpstr>Disassembly step 2, remove intermediate IRP – complete</vt:lpstr>
      <vt:lpstr>Disassembly step 3, remove piping above lower IRP– complete</vt:lpstr>
      <vt:lpstr>Disassembly step 4, mill circumference of lower IRP and water lid welds to open the structure – complete</vt:lpstr>
      <vt:lpstr>Disassembly step 5, separate lower IRP and remove stainless steel shielding and beryllium reflector – complete</vt:lpstr>
      <vt:lpstr>Disassembly step 6, mill away combined water lid in order to access leak location on helium lid – complete</vt:lpstr>
      <vt:lpstr>Disassembly step 7, remove top upstream moderator helium lid – in progress</vt:lpstr>
      <vt:lpstr>Reassembly steps will follow proven processes with adjustments and risk mitigation based on lessons learned</vt:lpstr>
      <vt:lpstr>The impact of the leak and recovery operations is significant – present delivery date is August, 2017 – risk mitigation planned on multiple fronts</vt:lpstr>
      <vt:lpstr>The replacement IRP will last until summer 2024 – replaced with 2nd Generation IRP</vt:lpstr>
      <vt:lpstr>Summary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2017-02-16T18:49:11Z</cp:lastPrinted>
  <dcterms:created xsi:type="dcterms:W3CDTF">2017-02-09T17:47:03Z</dcterms:created>
  <dcterms:modified xsi:type="dcterms:W3CDTF">2017-03-07T17:44:11Z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