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35" r:id="rId4"/>
  </p:sldMasterIdLst>
  <p:notesMasterIdLst>
    <p:notesMasterId r:id="rId19"/>
  </p:notesMasterIdLst>
  <p:handoutMasterIdLst>
    <p:handoutMasterId r:id="rId20"/>
  </p:handoutMasterIdLst>
  <p:sldIdLst>
    <p:sldId id="258" r:id="rId5"/>
    <p:sldId id="260" r:id="rId6"/>
    <p:sldId id="261" r:id="rId7"/>
    <p:sldId id="262" r:id="rId8"/>
    <p:sldId id="263" r:id="rId9"/>
    <p:sldId id="257" r:id="rId10"/>
    <p:sldId id="265" r:id="rId11"/>
    <p:sldId id="267" r:id="rId12"/>
    <p:sldId id="269" r:id="rId13"/>
    <p:sldId id="268" r:id="rId14"/>
    <p:sldId id="272" r:id="rId15"/>
    <p:sldId id="266" r:id="rId16"/>
    <p:sldId id="270" r:id="rId17"/>
    <p:sldId id="271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81">
          <p15:clr>
            <a:srgbClr val="A4A3A4"/>
          </p15:clr>
        </p15:guide>
        <p15:guide id="2" pos="1359">
          <p15:clr>
            <a:srgbClr val="A4A3A4"/>
          </p15:clr>
        </p15:guide>
        <p15:guide id="3" pos="3843">
          <p15:clr>
            <a:srgbClr val="A4A3A4"/>
          </p15:clr>
        </p15:guide>
        <p15:guide id="4" pos="198">
          <p15:clr>
            <a:srgbClr val="A4A3A4"/>
          </p15:clr>
        </p15:guide>
        <p15:guide id="5" pos="55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orient="horz" pos="1882">
          <p15:clr>
            <a:srgbClr val="A4A3A4"/>
          </p15:clr>
        </p15:guide>
        <p15:guide id="3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3" autoAdjust="0"/>
    <p:restoredTop sz="95339" autoAdjust="0"/>
  </p:normalViewPr>
  <p:slideViewPr>
    <p:cSldViewPr snapToGrid="0" showGuides="1">
      <p:cViewPr varScale="1">
        <p:scale>
          <a:sx n="130" d="100"/>
          <a:sy n="130" d="100"/>
        </p:scale>
        <p:origin x="1086" y="132"/>
      </p:cViewPr>
      <p:guideLst>
        <p:guide orient="horz" pos="4181"/>
        <p:guide pos="1359"/>
        <p:guide pos="3843"/>
        <p:guide pos="198"/>
        <p:guide pos="55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-792" y="-48"/>
      </p:cViewPr>
      <p:guideLst>
        <p:guide orient="horz" pos="2928"/>
        <p:guide orient="horz" pos="188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1A6FC-215E-440C-85C1-7C5D8113132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C4BCF-1057-4162-BB32-3C91D6411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0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62069-76AF-42C7-A5A2-4F411E37AD85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BAA5A-EBA8-43FC-A55E-47642B82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1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10" Type="http://schemas.microsoft.com/office/2007/relationships/hdphoto" Target="../media/hdphoto1.wdp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5679806" y="0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5377263" y="0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5"/>
            <a:ext cx="2953546" cy="61929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 rot="16200000">
            <a:off x="3800344" y="1503009"/>
            <a:ext cx="6858002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6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1134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1" t="13294" r="12698" b="2941"/>
          <a:stretch/>
        </p:blipFill>
        <p:spPr bwMode="auto">
          <a:xfrm>
            <a:off x="4950457" y="817887"/>
            <a:ext cx="2148840" cy="214884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7" t="23109" r="25288" b="519"/>
          <a:stretch/>
        </p:blipFill>
        <p:spPr>
          <a:xfrm>
            <a:off x="6632953" y="1412247"/>
            <a:ext cx="1865376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8" t="22857" r="28945" b="6727"/>
          <a:stretch/>
        </p:blipFill>
        <p:spPr>
          <a:xfrm>
            <a:off x="5883145" y="2728983"/>
            <a:ext cx="1664208" cy="1664208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1" descr="C:\Users\xnv\Desktop\png\SNS_color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1" y="6335096"/>
            <a:ext cx="192274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11067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5679806" y="0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5377263" y="0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5"/>
            <a:ext cx="2953546" cy="6192917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t="8644" r="32955" b="36016"/>
          <a:stretch/>
        </p:blipFill>
        <p:spPr bwMode="auto">
          <a:xfrm>
            <a:off x="4951543" y="814717"/>
            <a:ext cx="2152274" cy="2152274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t="874" r="14863" b="3253"/>
          <a:stretch/>
        </p:blipFill>
        <p:spPr>
          <a:xfrm>
            <a:off x="6650044" y="1402065"/>
            <a:ext cx="1865376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6029"/>
          <a:stretch/>
        </p:blipFill>
        <p:spPr>
          <a:xfrm>
            <a:off x="5883145" y="2728983"/>
            <a:ext cx="1664208" cy="1664208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 rot="16200000">
            <a:off x="3800344" y="1503009"/>
            <a:ext cx="6858002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6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1134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14" name="Picture 13" descr="HFIR_SNS-white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324600"/>
            <a:ext cx="2609193" cy="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1998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8474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08760"/>
            <a:ext cx="864264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698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415" y="1402417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415" y="2227999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92" y="1402417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92" y="2227999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7" name="Freeform 13"/>
          <p:cNvSpPr>
            <a:spLocks/>
          </p:cNvSpPr>
          <p:nvPr userDrawn="1"/>
        </p:nvSpPr>
        <p:spPr bwMode="auto">
          <a:xfrm>
            <a:off x="5377263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3911890" cy="877163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28" r="14333" b="9696"/>
          <a:stretch/>
        </p:blipFill>
        <p:spPr>
          <a:xfrm>
            <a:off x="6214534" y="65"/>
            <a:ext cx="2929466" cy="6192917"/>
          </a:xfrm>
          <a:prstGeom prst="rect">
            <a:avLst/>
          </a:prstGeom>
        </p:spPr>
      </p:pic>
      <p:pic>
        <p:nvPicPr>
          <p:cNvPr id="18" name="Picture 11" descr="C:\Users\xnv\Desktop\png\SNS_colo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1" y="6335096"/>
            <a:ext cx="192274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004"/>
            <a:ext cx="8628678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72" y="-355534"/>
            <a:ext cx="9618043" cy="7213533"/>
          </a:xfrm>
          <a:prstGeom prst="rect">
            <a:avLst/>
          </a:prstGeom>
        </p:spPr>
      </p:pic>
      <p:pic>
        <p:nvPicPr>
          <p:cNvPr id="1035" name="Picture 11" descr="C:\Users\xnv\Desktop\png\SNS_colo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1" y="6335096"/>
            <a:ext cx="192274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168" y="237744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168" y="1508760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SNS Accelerator Advisory</a:t>
            </a:r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Committee Meeting March 8-10, 2017</a:t>
            </a:r>
            <a:endParaRPr lang="en-US" sz="1000" b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-569913" y="-2814638"/>
            <a:ext cx="25400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37" r:id="rId3"/>
    <p:sldLayoutId id="2147483939" r:id="rId4"/>
    <p:sldLayoutId id="2147483940" r:id="rId5"/>
    <p:sldLayoutId id="2147483941" r:id="rId6"/>
    <p:sldLayoutId id="2147483942" r:id="rId7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/>
          <a:p>
            <a:r>
              <a:rPr lang="en-US" dirty="0"/>
              <a:t>Second Generation IRP Design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Presented to the</a:t>
            </a:r>
            <a:br>
              <a:rPr lang="en-US" dirty="0"/>
            </a:br>
            <a:r>
              <a:rPr lang="en-US" b="1" dirty="0"/>
              <a:t>SNS Accelerator Advisory Committee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185380" y="3459799"/>
            <a:ext cx="3255297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 dirty="0"/>
              <a:t>Jim Janney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Target Systems Engineer</a:t>
            </a:r>
            <a:endParaRPr lang="en-US" dirty="0"/>
          </a:p>
        </p:txBody>
      </p:sp>
      <p:sp>
        <p:nvSpPr>
          <p:cNvPr id="7" name="Subtitle 4"/>
          <p:cNvSpPr txBox="1">
            <a:spLocks/>
          </p:cNvSpPr>
          <p:nvPr/>
        </p:nvSpPr>
        <p:spPr bwMode="auto">
          <a:xfrm>
            <a:off x="211213" y="4536026"/>
            <a:ext cx="3255297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/>
              <a:t>March 9,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1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robust helium lids and lid 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11605"/>
            <a:ext cx="4913757" cy="4195415"/>
          </a:xfrm>
        </p:spPr>
        <p:txBody>
          <a:bodyPr/>
          <a:lstStyle/>
          <a:p>
            <a:r>
              <a:rPr lang="en-US" dirty="0"/>
              <a:t>Helium lids pose significant assembly vulnerabilities as seen in original and spare IRPs</a:t>
            </a:r>
          </a:p>
          <a:p>
            <a:r>
              <a:rPr lang="en-US" dirty="0"/>
              <a:t>Helium lids can be thickened to increase boundary robustness and make weld joint easier</a:t>
            </a:r>
          </a:p>
          <a:p>
            <a:r>
              <a:rPr lang="en-US" dirty="0"/>
              <a:t>Weld geometry can be modified for easier access</a:t>
            </a:r>
          </a:p>
          <a:p>
            <a:r>
              <a:rPr lang="en-US" dirty="0"/>
              <a:t>Considering EB-welding to remove filet welds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31234"/>
            <a:ext cx="3623656" cy="412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2 4"/>
          <p:cNvSpPr/>
          <p:nvPr/>
        </p:nvSpPr>
        <p:spPr>
          <a:xfrm>
            <a:off x="5526405" y="1963340"/>
            <a:ext cx="1498626" cy="618530"/>
          </a:xfrm>
          <a:prstGeom prst="borderCallout2">
            <a:avLst>
              <a:gd name="adj1" fmla="val 54044"/>
              <a:gd name="adj2" fmla="val 99359"/>
              <a:gd name="adj3" fmla="val 87030"/>
              <a:gd name="adj4" fmla="val 128383"/>
              <a:gd name="adj5" fmla="val 352586"/>
              <a:gd name="adj6" fmla="val 178391"/>
            </a:avLst>
          </a:prstGeom>
          <a:solidFill>
            <a:schemeClr val="bg1"/>
          </a:solidFill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Helium Lid Weld Joint</a:t>
            </a:r>
            <a:endParaRPr lang="en-US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83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lines simplified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328562"/>
            <a:ext cx="5298581" cy="4195415"/>
          </a:xfrm>
        </p:spPr>
        <p:txBody>
          <a:bodyPr/>
          <a:lstStyle/>
          <a:p>
            <a:r>
              <a:rPr lang="en-US" dirty="0"/>
              <a:t>Transfer line over constraint is suspected cause in spare IRP helium lid leak</a:t>
            </a:r>
          </a:p>
          <a:p>
            <a:r>
              <a:rPr lang="en-US" dirty="0"/>
              <a:t>Water and helium layers will be branched off from concentric lines just above intermediate IRP instead of at top of IRP</a:t>
            </a:r>
          </a:p>
          <a:p>
            <a:r>
              <a:rPr lang="en-US" dirty="0"/>
              <a:t>Changes make transfer lines easier to fabricate and reduce possibility of over constraint</a:t>
            </a:r>
          </a:p>
          <a:p>
            <a:pPr lvl="1"/>
            <a:r>
              <a:rPr lang="en-US" dirty="0"/>
              <a:t>Slightly higher heat loads to hydrogen systems</a:t>
            </a:r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365" y="133487"/>
            <a:ext cx="2247484" cy="590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723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Thickening of gadolinium poison 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217295"/>
            <a:ext cx="4711827" cy="5177790"/>
          </a:xfrm>
        </p:spPr>
        <p:txBody>
          <a:bodyPr/>
          <a:lstStyle/>
          <a:p>
            <a:pPr marL="230188" lvl="1" indent="-230188">
              <a:spcBef>
                <a:spcPts val="1400"/>
              </a:spcBef>
              <a:buFont typeface="Arial" charset="0"/>
              <a:buChar char="•"/>
            </a:pPr>
            <a:r>
              <a:rPr lang="en-US" sz="2400" dirty="0"/>
              <a:t>Current IRP life time limited to about 40 GW-</a:t>
            </a:r>
            <a:r>
              <a:rPr lang="en-US" sz="2400" dirty="0" err="1"/>
              <a:t>Hrs</a:t>
            </a:r>
            <a:r>
              <a:rPr lang="en-US" sz="2400" dirty="0"/>
              <a:t> due to Gadolinium burn up</a:t>
            </a:r>
          </a:p>
          <a:p>
            <a:pPr marL="230188" lvl="1" indent="-230188">
              <a:spcBef>
                <a:spcPts val="1400"/>
              </a:spcBef>
              <a:buFont typeface="Arial" charset="0"/>
              <a:buChar char="•"/>
            </a:pPr>
            <a:r>
              <a:rPr lang="en-US" sz="2400" dirty="0"/>
              <a:t>IRP life time can be extended to 50 GW-</a:t>
            </a:r>
            <a:r>
              <a:rPr lang="en-US" sz="2400" dirty="0" err="1"/>
              <a:t>Hrs</a:t>
            </a:r>
            <a:r>
              <a:rPr lang="en-US" sz="2400" dirty="0"/>
              <a:t> by thickening poison plates</a:t>
            </a:r>
          </a:p>
          <a:p>
            <a:pPr marL="749301" lvl="3">
              <a:spcBef>
                <a:spcPts val="1400"/>
              </a:spcBef>
            </a:pPr>
            <a:r>
              <a:rPr lang="en-US" sz="2000" dirty="0"/>
              <a:t>Life time cannot be extended further due to radiation damage to aluminum structures closest to target module</a:t>
            </a:r>
          </a:p>
          <a:p>
            <a:pPr marL="749301" lvl="3">
              <a:spcBef>
                <a:spcPts val="1400"/>
              </a:spcBef>
            </a:pPr>
            <a:r>
              <a:rPr lang="en-US" sz="2000" dirty="0"/>
              <a:t>Slight neutron production penalty at beginning of life due to thicker poison plate</a:t>
            </a:r>
          </a:p>
          <a:p>
            <a:pPr marL="230188" lvl="1" indent="-230188">
              <a:spcBef>
                <a:spcPts val="1400"/>
              </a:spcBef>
              <a:buFont typeface="Arial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1" t="28329" r="21569" b="11601"/>
          <a:stretch/>
        </p:blipFill>
        <p:spPr>
          <a:xfrm>
            <a:off x="5394959" y="849844"/>
            <a:ext cx="3213735" cy="525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96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design changes is progressing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7" y="1102995"/>
            <a:ext cx="4616577" cy="5057775"/>
          </a:xfrm>
        </p:spPr>
        <p:txBody>
          <a:bodyPr/>
          <a:lstStyle/>
          <a:p>
            <a:r>
              <a:rPr lang="en-US" dirty="0"/>
              <a:t>Structural analysis has verified design changes for pressure and deadweight loadings</a:t>
            </a:r>
          </a:p>
          <a:p>
            <a:r>
              <a:rPr lang="en-US" dirty="0"/>
              <a:t>Thermal analysis has shown changes are promising, but some modifications to flow distribution baffles have been made to improve cooling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Iteration CFD analysis on ongoing</a:t>
            </a:r>
          </a:p>
          <a:p>
            <a:r>
              <a:rPr lang="en-US" dirty="0"/>
              <a:t>Thermal stress analysis will be completed once thermal analysis is completed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438" y="1034540"/>
            <a:ext cx="4021462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19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080135"/>
            <a:ext cx="4999482" cy="4195415"/>
          </a:xfrm>
        </p:spPr>
        <p:txBody>
          <a:bodyPr/>
          <a:lstStyle/>
          <a:p>
            <a:r>
              <a:rPr lang="en-US" dirty="0"/>
              <a:t>Design for second generation IRP is progressing to simplify manufacturing, make boundaries more robust, and increase lifetime while maintaining the current physics design</a:t>
            </a:r>
          </a:p>
          <a:p>
            <a:pPr lvl="1"/>
            <a:r>
              <a:rPr lang="en-US" dirty="0"/>
              <a:t>Incorporates lessons learned from Original and Spare IRP fabrication and IRP operations</a:t>
            </a:r>
          </a:p>
          <a:p>
            <a:r>
              <a:rPr lang="en-US" dirty="0"/>
              <a:t>Structural and thermal analysis shows that design changes are feasible but baffle design has been changed to improve flow distribution and analysis is ongoing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82" y="1154430"/>
            <a:ext cx="3641428" cy="462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241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546" y="1793066"/>
            <a:ext cx="5072915" cy="4934684"/>
          </a:xfrm>
        </p:spPr>
        <p:txBody>
          <a:bodyPr/>
          <a:lstStyle/>
          <a:p>
            <a:r>
              <a:rPr lang="en-US" dirty="0"/>
              <a:t>The IRP is a 63,000lb plug divided into 3 main segments</a:t>
            </a:r>
          </a:p>
          <a:p>
            <a:pPr lvl="1"/>
            <a:r>
              <a:rPr lang="en-US" dirty="0"/>
              <a:t>Upper IRP – Carbon steel shielding</a:t>
            </a:r>
          </a:p>
          <a:p>
            <a:pPr lvl="1"/>
            <a:r>
              <a:rPr lang="en-US" dirty="0"/>
              <a:t>Middle IRP – Water cooled stainless steel shielding</a:t>
            </a:r>
          </a:p>
          <a:p>
            <a:pPr lvl="1"/>
            <a:r>
              <a:rPr lang="en-US" dirty="0"/>
              <a:t>Lower IRP – Water cooled aluminum vessel filled with steel and beryllium surrounding aluminum ambient and cryogenic moderator vessels</a:t>
            </a:r>
          </a:p>
          <a:p>
            <a:pPr lvl="1"/>
            <a:r>
              <a:rPr lang="en-US" dirty="0"/>
              <a:t>Water piping and cryogenic transfer lines transverse all three assemblies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15"/>
          <a:stretch/>
        </p:blipFill>
        <p:spPr bwMode="auto">
          <a:xfrm>
            <a:off x="5301883" y="341903"/>
            <a:ext cx="3706091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2655" y="5742578"/>
            <a:ext cx="83127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8327" y="5742578"/>
            <a:ext cx="97611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Original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reflector plug overview</a:t>
            </a:r>
          </a:p>
        </p:txBody>
      </p:sp>
    </p:spTree>
    <p:extLst>
      <p:ext uri="{BB962C8B-B14F-4D97-AF65-F5344CB8AC3E}">
        <p14:creationId xmlns:p14="http://schemas.microsoft.com/office/powerpoint/2010/main" val="704280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IRP surrounding structures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0425" y="1345148"/>
            <a:ext cx="8497710" cy="4487653"/>
            <a:chOff x="226710" y="1716663"/>
            <a:chExt cx="8497710" cy="448765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928" y="1716663"/>
              <a:ext cx="8278492" cy="4487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Line Callout 2 4"/>
            <p:cNvSpPr/>
            <p:nvPr/>
          </p:nvSpPr>
          <p:spPr>
            <a:xfrm>
              <a:off x="1539926" y="5209306"/>
              <a:ext cx="755702" cy="512619"/>
            </a:xfrm>
            <a:prstGeom prst="borderCallout2">
              <a:avLst>
                <a:gd name="adj1" fmla="val 54044"/>
                <a:gd name="adj2" fmla="val 99359"/>
                <a:gd name="adj3" fmla="val -8127"/>
                <a:gd name="adj4" fmla="val 144357"/>
                <a:gd name="adj5" fmla="val -76044"/>
                <a:gd name="adj6" fmla="val 194572"/>
              </a:avLst>
            </a:prstGeom>
            <a:solidFill>
              <a:schemeClr val="bg1"/>
            </a:solidFill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800"/>
                </a:lnSpc>
              </a:pPr>
              <a:r>
                <a:rPr lang="en-US" dirty="0">
                  <a:solidFill>
                    <a:srgbClr val="FF0000"/>
                  </a:solidFill>
                </a:rPr>
                <a:t>Target Module</a:t>
              </a:r>
            </a:p>
          </p:txBody>
        </p:sp>
        <p:sp>
          <p:nvSpPr>
            <p:cNvPr id="6" name="Line Callout 2 5"/>
            <p:cNvSpPr/>
            <p:nvPr/>
          </p:nvSpPr>
          <p:spPr>
            <a:xfrm>
              <a:off x="4519100" y="1791015"/>
              <a:ext cx="453422" cy="287166"/>
            </a:xfrm>
            <a:prstGeom prst="borderCallout2">
              <a:avLst>
                <a:gd name="adj1" fmla="val 48781"/>
                <a:gd name="adj2" fmla="val 1026"/>
                <a:gd name="adj3" fmla="val 133920"/>
                <a:gd name="adj4" fmla="val -86411"/>
                <a:gd name="adj5" fmla="val 213739"/>
                <a:gd name="adj6" fmla="val -165769"/>
              </a:avLst>
            </a:prstGeom>
            <a:solidFill>
              <a:schemeClr val="bg1"/>
            </a:solidFill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IRP</a:t>
              </a:r>
            </a:p>
          </p:txBody>
        </p:sp>
        <p:sp>
          <p:nvSpPr>
            <p:cNvPr id="7" name="Line Callout 2 6"/>
            <p:cNvSpPr/>
            <p:nvPr/>
          </p:nvSpPr>
          <p:spPr>
            <a:xfrm>
              <a:off x="226710" y="3704179"/>
              <a:ext cx="755702" cy="512619"/>
            </a:xfrm>
            <a:prstGeom prst="borderCallout2">
              <a:avLst>
                <a:gd name="adj1" fmla="val 54044"/>
                <a:gd name="adj2" fmla="val 99359"/>
                <a:gd name="adj3" fmla="val 53790"/>
                <a:gd name="adj4" fmla="val 148357"/>
                <a:gd name="adj5" fmla="val 53686"/>
                <a:gd name="adj6" fmla="val 200572"/>
              </a:avLst>
            </a:prstGeom>
            <a:solidFill>
              <a:schemeClr val="bg1"/>
            </a:solidFill>
            <a:ln w="5080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800"/>
                </a:lnSpc>
              </a:pPr>
              <a:r>
                <a:rPr lang="en-US" dirty="0">
                  <a:solidFill>
                    <a:srgbClr val="FF0000"/>
                  </a:solidFill>
                </a:rPr>
                <a:t>Proton Beam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9086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Moderator locations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85" y="890337"/>
            <a:ext cx="2680986" cy="535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5" t="62679" r="42667" b="14859"/>
          <a:stretch/>
        </p:blipFill>
        <p:spPr>
          <a:xfrm>
            <a:off x="3987594" y="1050624"/>
            <a:ext cx="4557311" cy="5133794"/>
          </a:xfrm>
          <a:prstGeom prst="rect">
            <a:avLst/>
          </a:prstGeom>
        </p:spPr>
      </p:pic>
      <p:sp>
        <p:nvSpPr>
          <p:cNvPr id="7" name="Line Callout 2 6"/>
          <p:cNvSpPr/>
          <p:nvPr/>
        </p:nvSpPr>
        <p:spPr>
          <a:xfrm>
            <a:off x="2695074" y="2425459"/>
            <a:ext cx="1498626" cy="618530"/>
          </a:xfrm>
          <a:prstGeom prst="borderCallout2">
            <a:avLst>
              <a:gd name="adj1" fmla="val 54044"/>
              <a:gd name="adj2" fmla="val 99359"/>
              <a:gd name="adj3" fmla="val 86738"/>
              <a:gd name="adj4" fmla="val 141027"/>
              <a:gd name="adj5" fmla="val 139267"/>
              <a:gd name="adj6" fmla="val 207893"/>
            </a:avLst>
          </a:prstGeom>
          <a:solidFill>
            <a:schemeClr val="bg1"/>
          </a:solidFill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Top Upstream Decoupled H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Line Callout 2 7"/>
          <p:cNvSpPr/>
          <p:nvPr/>
        </p:nvSpPr>
        <p:spPr>
          <a:xfrm>
            <a:off x="2634916" y="1528198"/>
            <a:ext cx="1727226" cy="618530"/>
          </a:xfrm>
          <a:prstGeom prst="borderCallout2">
            <a:avLst>
              <a:gd name="adj1" fmla="val 54044"/>
              <a:gd name="adj2" fmla="val 99359"/>
              <a:gd name="adj3" fmla="val 125642"/>
              <a:gd name="adj4" fmla="val 137520"/>
              <a:gd name="adj5" fmla="val 275431"/>
              <a:gd name="adj6" fmla="val 214038"/>
            </a:avLst>
          </a:prstGeom>
          <a:solidFill>
            <a:schemeClr val="bg1"/>
          </a:solidFill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Top Downstream Coupled H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Line Callout 2 8"/>
          <p:cNvSpPr/>
          <p:nvPr/>
        </p:nvSpPr>
        <p:spPr>
          <a:xfrm>
            <a:off x="2937711" y="3800474"/>
            <a:ext cx="1498626" cy="1148715"/>
          </a:xfrm>
          <a:prstGeom prst="borderCallout2">
            <a:avLst>
              <a:gd name="adj1" fmla="val 54044"/>
              <a:gd name="adj2" fmla="val 99359"/>
              <a:gd name="adj3" fmla="val 51977"/>
              <a:gd name="adj4" fmla="val 139020"/>
              <a:gd name="adj5" fmla="val 52031"/>
              <a:gd name="adj6" fmla="val 192237"/>
            </a:avLst>
          </a:prstGeom>
          <a:solidFill>
            <a:schemeClr val="bg1"/>
          </a:solidFill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Bottom Upstream Decoupled H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0" name="Line Callout 2 9"/>
          <p:cNvSpPr/>
          <p:nvPr/>
        </p:nvSpPr>
        <p:spPr>
          <a:xfrm>
            <a:off x="2937711" y="5387231"/>
            <a:ext cx="1498626" cy="861222"/>
          </a:xfrm>
          <a:prstGeom prst="borderCallout2">
            <a:avLst>
              <a:gd name="adj1" fmla="val 54044"/>
              <a:gd name="adj2" fmla="val 99359"/>
              <a:gd name="adj3" fmla="val -3612"/>
              <a:gd name="adj4" fmla="val 146246"/>
              <a:gd name="adj5" fmla="val -103512"/>
              <a:gd name="adj6" fmla="val 226760"/>
            </a:avLst>
          </a:prstGeom>
          <a:solidFill>
            <a:schemeClr val="bg1"/>
          </a:solidFill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Bottom Downstream Coupled H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92750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" r="7764" b="14148"/>
          <a:stretch/>
        </p:blipFill>
        <p:spPr bwMode="auto">
          <a:xfrm>
            <a:off x="2166151" y="1071733"/>
            <a:ext cx="6710684" cy="49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Beamline locations</a:t>
            </a:r>
          </a:p>
        </p:txBody>
      </p:sp>
      <p:sp>
        <p:nvSpPr>
          <p:cNvPr id="5" name="Line Callout 2 4"/>
          <p:cNvSpPr/>
          <p:nvPr/>
        </p:nvSpPr>
        <p:spPr>
          <a:xfrm>
            <a:off x="114300" y="3953470"/>
            <a:ext cx="1498626" cy="618530"/>
          </a:xfrm>
          <a:prstGeom prst="borderCallout2">
            <a:avLst>
              <a:gd name="adj1" fmla="val 54044"/>
              <a:gd name="adj2" fmla="val 99359"/>
              <a:gd name="adj3" fmla="val 37136"/>
              <a:gd name="adj4" fmla="val 139823"/>
              <a:gd name="adj5" fmla="val -60426"/>
              <a:gd name="adj6" fmla="val 290126"/>
            </a:avLst>
          </a:prstGeom>
          <a:solidFill>
            <a:schemeClr val="bg1"/>
          </a:solidFill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Top Upstream Decoupled H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Line Callout 2 5"/>
          <p:cNvSpPr/>
          <p:nvPr/>
        </p:nvSpPr>
        <p:spPr>
          <a:xfrm>
            <a:off x="256343" y="1352136"/>
            <a:ext cx="1498626" cy="901274"/>
          </a:xfrm>
          <a:prstGeom prst="borderCallout2">
            <a:avLst>
              <a:gd name="adj1" fmla="val 54044"/>
              <a:gd name="adj2" fmla="val 99359"/>
              <a:gd name="adj3" fmla="val 86722"/>
              <a:gd name="adj4" fmla="val 144851"/>
              <a:gd name="adj5" fmla="val 228366"/>
              <a:gd name="adj6" fmla="val 352786"/>
            </a:avLst>
          </a:prstGeom>
          <a:solidFill>
            <a:schemeClr val="bg1"/>
          </a:solidFill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Top Downstream Coupled H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Line Callout 2 7"/>
          <p:cNvSpPr/>
          <p:nvPr/>
        </p:nvSpPr>
        <p:spPr>
          <a:xfrm>
            <a:off x="5228362" y="408371"/>
            <a:ext cx="1106907" cy="659916"/>
          </a:xfrm>
          <a:prstGeom prst="borderCallout2">
            <a:avLst>
              <a:gd name="adj1" fmla="val 100100"/>
              <a:gd name="adj2" fmla="val 49984"/>
              <a:gd name="adj3" fmla="val 142635"/>
              <a:gd name="adj4" fmla="val 58736"/>
              <a:gd name="adj5" fmla="val 257580"/>
              <a:gd name="adj6" fmla="val 81000"/>
            </a:avLst>
          </a:prstGeom>
          <a:solidFill>
            <a:schemeClr val="bg1"/>
          </a:solidFill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Cd Coated </a:t>
            </a:r>
            <a:r>
              <a:rPr lang="en-US" dirty="0" err="1">
                <a:solidFill>
                  <a:schemeClr val="tx1"/>
                </a:solidFill>
              </a:rPr>
              <a:t>Beamtube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7100635" y="905284"/>
            <a:ext cx="1106907" cy="659916"/>
          </a:xfrm>
          <a:prstGeom prst="borderCallout2">
            <a:avLst>
              <a:gd name="adj1" fmla="val 100100"/>
              <a:gd name="adj2" fmla="val 49984"/>
              <a:gd name="adj3" fmla="val 154486"/>
              <a:gd name="adj4" fmla="val 35366"/>
              <a:gd name="adj5" fmla="val 614122"/>
              <a:gd name="adj6" fmla="val -82233"/>
            </a:avLst>
          </a:prstGeom>
          <a:solidFill>
            <a:schemeClr val="bg1"/>
          </a:solidFill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Beamtube</a:t>
            </a:r>
            <a:r>
              <a:rPr lang="en-US" dirty="0">
                <a:solidFill>
                  <a:schemeClr val="tx1"/>
                </a:solidFill>
              </a:rPr>
              <a:t> without Cd</a:t>
            </a:r>
            <a:endParaRPr lang="en-US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08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second generation IRP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1168" y="1057275"/>
            <a:ext cx="8642640" cy="4195415"/>
          </a:xfrm>
        </p:spPr>
        <p:txBody>
          <a:bodyPr/>
          <a:lstStyle/>
          <a:p>
            <a:r>
              <a:rPr lang="en-US" dirty="0"/>
              <a:t>Simplify Manufacturing</a:t>
            </a:r>
          </a:p>
          <a:p>
            <a:pPr lvl="1"/>
            <a:r>
              <a:rPr lang="en-US" dirty="0"/>
              <a:t>Spare IRP Manufacturing has taken over 8 years and counting</a:t>
            </a:r>
          </a:p>
          <a:p>
            <a:pPr lvl="1"/>
            <a:r>
              <a:rPr lang="en-US" dirty="0"/>
              <a:t>Many complicated and difficult to repeat processes</a:t>
            </a:r>
          </a:p>
          <a:p>
            <a:r>
              <a:rPr lang="en-US" dirty="0"/>
              <a:t>Increase Robustness</a:t>
            </a:r>
          </a:p>
          <a:p>
            <a:pPr lvl="1"/>
            <a:r>
              <a:rPr lang="en-US" dirty="0"/>
              <a:t>Current IRP is leaking in top downstream water to helium boundary</a:t>
            </a:r>
          </a:p>
          <a:p>
            <a:pPr lvl="1"/>
            <a:r>
              <a:rPr lang="en-US" dirty="0"/>
              <a:t>Spare IRP is currently in large rebuild effort due to top upstream helium lid weld failure</a:t>
            </a:r>
          </a:p>
          <a:p>
            <a:r>
              <a:rPr lang="en-US" dirty="0"/>
              <a:t>Increase Lifetime</a:t>
            </a:r>
          </a:p>
          <a:p>
            <a:pPr lvl="1"/>
            <a:r>
              <a:rPr lang="en-US" dirty="0"/>
              <a:t>Optimize poison/</a:t>
            </a:r>
            <a:r>
              <a:rPr lang="en-US" dirty="0" err="1"/>
              <a:t>decoupler</a:t>
            </a:r>
            <a:r>
              <a:rPr lang="en-US" dirty="0"/>
              <a:t> thicknesses so IRP lifetime is limited by aluminum radiation damage</a:t>
            </a:r>
          </a:p>
          <a:p>
            <a:r>
              <a:rPr lang="en-US" dirty="0"/>
              <a:t>Maintain Current Physics Design</a:t>
            </a:r>
          </a:p>
          <a:p>
            <a:pPr lvl="1"/>
            <a:r>
              <a:rPr lang="en-US" dirty="0"/>
              <a:t>Keep same moderator, </a:t>
            </a:r>
            <a:r>
              <a:rPr lang="en-US" dirty="0" err="1"/>
              <a:t>premoderator</a:t>
            </a:r>
            <a:r>
              <a:rPr lang="en-US" dirty="0"/>
              <a:t>, and reflector geometries</a:t>
            </a:r>
          </a:p>
          <a:p>
            <a:pPr lvl="1"/>
            <a:r>
              <a:rPr lang="en-US" dirty="0"/>
              <a:t>Decision made not to include larger top downstream moderator</a:t>
            </a:r>
          </a:p>
        </p:txBody>
      </p:sp>
    </p:spTree>
    <p:extLst>
      <p:ext uri="{BB962C8B-B14F-4D97-AF65-F5344CB8AC3E}">
        <p14:creationId xmlns:p14="http://schemas.microsoft.com/office/powerpoint/2010/main" val="2551947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of split 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64" y="799595"/>
            <a:ext cx="5466890" cy="1870256"/>
          </a:xfrm>
        </p:spPr>
        <p:txBody>
          <a:bodyPr/>
          <a:lstStyle/>
          <a:p>
            <a:r>
              <a:rPr lang="en-US" dirty="0"/>
              <a:t>Split plates introduce hundreds of aluminum welds</a:t>
            </a:r>
          </a:p>
          <a:p>
            <a:r>
              <a:rPr lang="en-US" dirty="0"/>
              <a:t>Cooling not needed where aluminum is cooled from at least one side by reflector water flow</a:t>
            </a:r>
          </a:p>
          <a:p>
            <a:pPr lvl="1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4252" r="7647" b="7837"/>
          <a:stretch/>
        </p:blipFill>
        <p:spPr bwMode="auto">
          <a:xfrm>
            <a:off x="3783931" y="3301656"/>
            <a:ext cx="4897621" cy="288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8" t="19163" r="29118" b="30455"/>
          <a:stretch/>
        </p:blipFill>
        <p:spPr bwMode="auto">
          <a:xfrm>
            <a:off x="6391684" y="451184"/>
            <a:ext cx="2289868" cy="25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00" y="3336193"/>
            <a:ext cx="2609827" cy="281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892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of split 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3" y="798290"/>
            <a:ext cx="4039691" cy="3753848"/>
          </a:xfrm>
        </p:spPr>
        <p:txBody>
          <a:bodyPr/>
          <a:lstStyle/>
          <a:p>
            <a:r>
              <a:rPr lang="en-US" dirty="0"/>
              <a:t>Cooling only needed where decoupled (Cd coated) beam ports pass over target port</a:t>
            </a:r>
          </a:p>
          <a:p>
            <a:pPr lvl="1"/>
            <a:r>
              <a:rPr lang="en-US" dirty="0"/>
              <a:t>Accomplish with deep drilled holes from outside</a:t>
            </a:r>
          </a:p>
          <a:p>
            <a:r>
              <a:rPr lang="en-US" dirty="0"/>
              <a:t>Remove aluminum between coupled beam ports and target port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43" y="691514"/>
            <a:ext cx="4606164" cy="380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/>
        </p:nvSpPr>
        <p:spPr>
          <a:xfrm>
            <a:off x="53143" y="4245550"/>
            <a:ext cx="8229600" cy="184050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+mj-lt"/>
              </a:rPr>
              <a:t>Advantages</a:t>
            </a:r>
          </a:p>
          <a:p>
            <a:pPr lvl="1"/>
            <a:r>
              <a:rPr lang="en-US" sz="2000" b="0" dirty="0">
                <a:latin typeface="+mj-lt"/>
              </a:rPr>
              <a:t>Removes lots of aluminum welding</a:t>
            </a:r>
          </a:p>
          <a:p>
            <a:pPr lvl="1"/>
            <a:r>
              <a:rPr lang="en-US" sz="2000" b="0" dirty="0">
                <a:latin typeface="+mj-lt"/>
              </a:rPr>
              <a:t>Stiffens critical structures for aligning target and moderators making it easier to achieve required tolerances</a:t>
            </a:r>
          </a:p>
          <a:p>
            <a:pPr lvl="1"/>
            <a:r>
              <a:rPr lang="en-US" sz="2000" b="0" dirty="0">
                <a:latin typeface="+mj-lt"/>
              </a:rPr>
              <a:t>Removes difficult to analyze and inspect structures</a:t>
            </a:r>
          </a:p>
        </p:txBody>
      </p:sp>
    </p:spTree>
    <p:extLst>
      <p:ext uri="{BB962C8B-B14F-4D97-AF65-F5344CB8AC3E}">
        <p14:creationId xmlns:p14="http://schemas.microsoft.com/office/powerpoint/2010/main" val="2557495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cadmium applied to TUS vacuum vessel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83" y="988694"/>
            <a:ext cx="5262372" cy="5147312"/>
          </a:xfrm>
        </p:spPr>
        <p:txBody>
          <a:bodyPr/>
          <a:lstStyle/>
          <a:p>
            <a:r>
              <a:rPr lang="en-US" dirty="0"/>
              <a:t>Cadmium currently sprayed onto TUS vacuum vessel</a:t>
            </a:r>
          </a:p>
          <a:p>
            <a:pPr lvl="1"/>
            <a:r>
              <a:rPr lang="en-US" dirty="0"/>
              <a:t>Requires great fit up between vacuum vessel and surrounding structures for cooling</a:t>
            </a:r>
          </a:p>
          <a:p>
            <a:pPr lvl="1"/>
            <a:r>
              <a:rPr lang="en-US" dirty="0"/>
              <a:t>Risk of damage to vacuum vessel</a:t>
            </a:r>
          </a:p>
          <a:p>
            <a:r>
              <a:rPr lang="en-US" dirty="0"/>
              <a:t>Instead cadmium will be sprayed onto moderator housing surfaces and helium lid</a:t>
            </a:r>
          </a:p>
          <a:p>
            <a:pPr lvl="1"/>
            <a:r>
              <a:rPr lang="en-US" dirty="0"/>
              <a:t>Maintains Cd thickness and geometry</a:t>
            </a:r>
          </a:p>
          <a:p>
            <a:pPr lvl="1"/>
            <a:r>
              <a:rPr lang="en-US" dirty="0"/>
              <a:t>Requires subsequent Cd machining to achieve fit of vacuum vessel</a:t>
            </a:r>
          </a:p>
          <a:p>
            <a:pPr lvl="1"/>
            <a:r>
              <a:rPr lang="en-US" dirty="0"/>
              <a:t>Less stringent fit up requirement since Cd heat generation does not have to cross fit up gap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224" y="988694"/>
            <a:ext cx="3133146" cy="514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881911"/>
      </p:ext>
    </p:extLst>
  </p:cSld>
  <p:clrMapOvr>
    <a:masterClrMapping/>
  </p:clrMapOvr>
</p:sld>
</file>

<file path=ppt/theme/theme1.xml><?xml version="1.0" encoding="utf-8"?>
<a:theme xmlns:a="http://schemas.openxmlformats.org/drawingml/2006/main" name="AAC 2017 presentation templat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_4x3_SNS.pptx" id="{DA8F8B77-26AF-4285-B904-C56BC7FCC0C9}" vid="{89FA3E3C-681D-44A7-BF9E-F5C1CC4F5D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F13401-7EB3-445E-A79C-700AD40B1E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5A43370-EC10-41BE-B147-54A1A4450E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1148E9-6A60-411D-AFDE-DA9258D98C4B}">
  <ds:schemaRefs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AAC 2017 presentation template</Template>
  <TotalTime>0</TotalTime>
  <Words>662</Words>
  <Application>Microsoft Office PowerPoint</Application>
  <PresentationFormat>On-screen Show (4:3)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Calibri</vt:lpstr>
      <vt:lpstr>AAC 2017 presentation template</vt:lpstr>
      <vt:lpstr>Second Generation IRP Design</vt:lpstr>
      <vt:lpstr>Inner reflector plug overview</vt:lpstr>
      <vt:lpstr>Lower IRP surrounding structures</vt:lpstr>
      <vt:lpstr>Moderator locations</vt:lpstr>
      <vt:lpstr>Beamline locations</vt:lpstr>
      <vt:lpstr>Goals for second generation IRP</vt:lpstr>
      <vt:lpstr>Removal of split plates</vt:lpstr>
      <vt:lpstr>Removal of split plates</vt:lpstr>
      <vt:lpstr>No cadmium applied to TUS vacuum vessel</vt:lpstr>
      <vt:lpstr>More robust helium lids and lid joints</vt:lpstr>
      <vt:lpstr>Transfer lines simplified</vt:lpstr>
      <vt:lpstr>Thickening of gadolinium poison plates</vt:lpstr>
      <vt:lpstr>Analysis of design changes is progressing</vt:lpstr>
      <vt:lpstr>Conclusions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2017-02-22T17:57:39Z</dcterms:created>
  <dcterms:modified xsi:type="dcterms:W3CDTF">2017-03-07T17:49:17Z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