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mov" ContentType="video/unknown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935" r:id="rId4"/>
  </p:sldMasterIdLst>
  <p:notesMasterIdLst>
    <p:notesMasterId r:id="rId54"/>
  </p:notesMasterIdLst>
  <p:handoutMasterIdLst>
    <p:handoutMasterId r:id="rId55"/>
  </p:handoutMasterIdLst>
  <p:sldIdLst>
    <p:sldId id="258" r:id="rId5"/>
    <p:sldId id="260" r:id="rId6"/>
    <p:sldId id="261" r:id="rId7"/>
    <p:sldId id="262" r:id="rId8"/>
    <p:sldId id="300" r:id="rId9"/>
    <p:sldId id="264" r:id="rId10"/>
    <p:sldId id="301" r:id="rId11"/>
    <p:sldId id="265" r:id="rId12"/>
    <p:sldId id="302" r:id="rId13"/>
    <p:sldId id="304" r:id="rId14"/>
    <p:sldId id="305" r:id="rId15"/>
    <p:sldId id="312" r:id="rId16"/>
    <p:sldId id="266" r:id="rId17"/>
    <p:sldId id="267" r:id="rId18"/>
    <p:sldId id="269" r:id="rId19"/>
    <p:sldId id="271" r:id="rId20"/>
    <p:sldId id="268" r:id="rId21"/>
    <p:sldId id="314" r:id="rId22"/>
    <p:sldId id="315" r:id="rId23"/>
    <p:sldId id="307" r:id="rId24"/>
    <p:sldId id="310" r:id="rId25"/>
    <p:sldId id="31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291" r:id="rId46"/>
    <p:sldId id="292" r:id="rId47"/>
    <p:sldId id="293" r:id="rId48"/>
    <p:sldId id="294" r:id="rId49"/>
    <p:sldId id="295" r:id="rId50"/>
    <p:sldId id="296" r:id="rId51"/>
    <p:sldId id="297" r:id="rId52"/>
    <p:sldId id="298" r:id="rId53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181">
          <p15:clr>
            <a:srgbClr val="A4A3A4"/>
          </p15:clr>
        </p15:guide>
        <p15:guide id="2" pos="1359">
          <p15:clr>
            <a:srgbClr val="A4A3A4"/>
          </p15:clr>
        </p15:guide>
        <p15:guide id="3" pos="3843">
          <p15:clr>
            <a:srgbClr val="A4A3A4"/>
          </p15:clr>
        </p15:guide>
        <p15:guide id="4" pos="198">
          <p15:clr>
            <a:srgbClr val="A4A3A4"/>
          </p15:clr>
        </p15:guide>
        <p15:guide id="5" pos="55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28">
          <p15:clr>
            <a:srgbClr val="A4A3A4"/>
          </p15:clr>
        </p15:guide>
        <p15:guide id="2" orient="horz" pos="1882">
          <p15:clr>
            <a:srgbClr val="A4A3A4"/>
          </p15:clr>
        </p15:guide>
        <p15:guide id="3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45" autoAdjust="0"/>
    <p:restoredTop sz="95339" autoAdjust="0"/>
  </p:normalViewPr>
  <p:slideViewPr>
    <p:cSldViewPr snapToGrid="0" showGuides="1">
      <p:cViewPr varScale="1">
        <p:scale>
          <a:sx n="103" d="100"/>
          <a:sy n="103" d="100"/>
        </p:scale>
        <p:origin x="-606" y="-96"/>
      </p:cViewPr>
      <p:guideLst>
        <p:guide orient="horz" pos="4181"/>
        <p:guide pos="1359"/>
        <p:guide pos="3843"/>
        <p:guide pos="198"/>
        <p:guide pos="558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>
        <p:scale>
          <a:sx n="75" d="100"/>
          <a:sy n="75" d="100"/>
        </p:scale>
        <p:origin x="-792" y="-48"/>
      </p:cViewPr>
      <p:guideLst>
        <p:guide orient="horz" pos="2928"/>
        <p:guide orient="horz" pos="1882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zzx:Desktop:Passmore_POD_Work:2016-12-27:Weekly_summary_2016-12-27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nscd\groups\RAD\Radio_Frequency_Systems\HPRF\Transmitters\LINAC%20Klystrons\Klystron%20Emission%20Curves\Klystron%20Emission%20Data%2012-21-2015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2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dirty="0"/>
              <a:t>FY 16</a:t>
            </a:r>
            <a:r>
              <a:rPr lang="en-US" baseline="0" dirty="0"/>
              <a:t> &amp; 17-1</a:t>
            </a:r>
            <a:r>
              <a:rPr lang="en-US" dirty="0"/>
              <a:t> Downtime</a:t>
            </a:r>
            <a:r>
              <a:rPr lang="en-US" baseline="0" dirty="0"/>
              <a:t> by System</a:t>
            </a:r>
            <a:endParaRPr lang="en-US" dirty="0"/>
          </a:p>
        </c:rich>
      </c:tx>
      <c:layout>
        <c:manualLayout>
          <c:xMode val="edge"/>
          <c:yMode val="edge"/>
          <c:x val="0.35776356080489902"/>
          <c:y val="1.16168994183961E-3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7.9928258967629007E-2"/>
          <c:y val="5.0636526080626999E-2"/>
          <c:w val="0.89910783027121599"/>
          <c:h val="0.79058621622548997"/>
        </c:manualLayout>
      </c:layout>
      <c:barChart>
        <c:barDir val="col"/>
        <c:grouping val="stacked"/>
        <c:varyColors val="0"/>
        <c:ser>
          <c:idx val="3"/>
          <c:order val="0"/>
          <c:tx>
            <c:strRef>
              <c:f>Pareto!$T$2</c:f>
              <c:strCache>
                <c:ptCount val="1"/>
                <c:pt idx="0">
                  <c:v>7-Feb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'Pareto (2)'!$A$3:$A$20</c:f>
              <c:strCache>
                <c:ptCount val="18"/>
                <c:pt idx="0">
                  <c:v>Target</c:v>
                </c:pt>
                <c:pt idx="1">
                  <c:v>E-HVCM</c:v>
                </c:pt>
                <c:pt idx="2">
                  <c:v>RF</c:v>
                </c:pt>
                <c:pt idx="3">
                  <c:v>Cryo</c:v>
                </c:pt>
                <c:pt idx="4">
                  <c:v>Ion Source</c:v>
                </c:pt>
                <c:pt idx="5">
                  <c:v>E-MagPS</c:v>
                </c:pt>
                <c:pt idx="6">
                  <c:v>Controls</c:v>
                </c:pt>
                <c:pt idx="7">
                  <c:v>CM/SRF</c:v>
                </c:pt>
                <c:pt idx="8">
                  <c:v>E-other (TVA, etc.)</c:v>
                </c:pt>
                <c:pt idx="9">
                  <c:v>Prot. Sys.</c:v>
                </c:pt>
                <c:pt idx="10">
                  <c:v>Site Ops</c:v>
                </c:pt>
                <c:pt idx="11">
                  <c:v>Vacuum</c:v>
                </c:pt>
                <c:pt idx="12">
                  <c:v>Cooling</c:v>
                </c:pt>
                <c:pt idx="13">
                  <c:v>E-Choppers</c:v>
                </c:pt>
                <c:pt idx="14">
                  <c:v>Ops</c:v>
                </c:pt>
                <c:pt idx="15">
                  <c:v>Mech. Sys.</c:v>
                </c:pt>
                <c:pt idx="16">
                  <c:v>Beam Inst.</c:v>
                </c:pt>
                <c:pt idx="17">
                  <c:v>Physics</c:v>
                </c:pt>
              </c:strCache>
            </c:strRef>
          </c:cat>
          <c:val>
            <c:numRef>
              <c:f>Pareto!$T$3:$T$23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ECC-46E8-8CEC-CF1D1B4E3ED4}"/>
            </c:ext>
          </c:extLst>
        </c:ser>
        <c:ser>
          <c:idx val="21"/>
          <c:order val="1"/>
          <c:tx>
            <c:strRef>
              <c:f>Pareto!$AK$2</c:f>
              <c:strCache>
                <c:ptCount val="1"/>
                <c:pt idx="0">
                  <c:v>5-Jun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'Pareto (2)'!$A$3:$A$20</c:f>
              <c:strCache>
                <c:ptCount val="18"/>
                <c:pt idx="0">
                  <c:v>Target</c:v>
                </c:pt>
                <c:pt idx="1">
                  <c:v>E-HVCM</c:v>
                </c:pt>
                <c:pt idx="2">
                  <c:v>RF</c:v>
                </c:pt>
                <c:pt idx="3">
                  <c:v>Cryo</c:v>
                </c:pt>
                <c:pt idx="4">
                  <c:v>Ion Source</c:v>
                </c:pt>
                <c:pt idx="5">
                  <c:v>E-MagPS</c:v>
                </c:pt>
                <c:pt idx="6">
                  <c:v>Controls</c:v>
                </c:pt>
                <c:pt idx="7">
                  <c:v>CM/SRF</c:v>
                </c:pt>
                <c:pt idx="8">
                  <c:v>E-other (TVA, etc.)</c:v>
                </c:pt>
                <c:pt idx="9">
                  <c:v>Prot. Sys.</c:v>
                </c:pt>
                <c:pt idx="10">
                  <c:v>Site Ops</c:v>
                </c:pt>
                <c:pt idx="11">
                  <c:v>Vacuum</c:v>
                </c:pt>
                <c:pt idx="12">
                  <c:v>Cooling</c:v>
                </c:pt>
                <c:pt idx="13">
                  <c:v>E-Choppers</c:v>
                </c:pt>
                <c:pt idx="14">
                  <c:v>Ops</c:v>
                </c:pt>
                <c:pt idx="15">
                  <c:v>Mech. Sys.</c:v>
                </c:pt>
                <c:pt idx="16">
                  <c:v>Beam Inst.</c:v>
                </c:pt>
                <c:pt idx="17">
                  <c:v>Physics</c:v>
                </c:pt>
              </c:strCache>
            </c:strRef>
          </c:cat>
          <c:val>
            <c:numRef>
              <c:f>Pareto!$AK$3:$AK$23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ECC-46E8-8CEC-CF1D1B4E3ED4}"/>
            </c:ext>
          </c:extLst>
        </c:ser>
        <c:ser>
          <c:idx val="23"/>
          <c:order val="2"/>
          <c:tx>
            <c:strRef>
              <c:f>Pareto!$AL$2</c:f>
              <c:strCache>
                <c:ptCount val="1"/>
                <c:pt idx="0">
                  <c:v>31-May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strRef>
              <c:f>'Pareto (2)'!$A$3:$A$20</c:f>
              <c:strCache>
                <c:ptCount val="18"/>
                <c:pt idx="0">
                  <c:v>Target</c:v>
                </c:pt>
                <c:pt idx="1">
                  <c:v>E-HVCM</c:v>
                </c:pt>
                <c:pt idx="2">
                  <c:v>RF</c:v>
                </c:pt>
                <c:pt idx="3">
                  <c:v>Cryo</c:v>
                </c:pt>
                <c:pt idx="4">
                  <c:v>Ion Source</c:v>
                </c:pt>
                <c:pt idx="5">
                  <c:v>E-MagPS</c:v>
                </c:pt>
                <c:pt idx="6">
                  <c:v>Controls</c:v>
                </c:pt>
                <c:pt idx="7">
                  <c:v>CM/SRF</c:v>
                </c:pt>
                <c:pt idx="8">
                  <c:v>E-other (TVA, etc.)</c:v>
                </c:pt>
                <c:pt idx="9">
                  <c:v>Prot. Sys.</c:v>
                </c:pt>
                <c:pt idx="10">
                  <c:v>Site Ops</c:v>
                </c:pt>
                <c:pt idx="11">
                  <c:v>Vacuum</c:v>
                </c:pt>
                <c:pt idx="12">
                  <c:v>Cooling</c:v>
                </c:pt>
                <c:pt idx="13">
                  <c:v>E-Choppers</c:v>
                </c:pt>
                <c:pt idx="14">
                  <c:v>Ops</c:v>
                </c:pt>
                <c:pt idx="15">
                  <c:v>Mech. Sys.</c:v>
                </c:pt>
                <c:pt idx="16">
                  <c:v>Beam Inst.</c:v>
                </c:pt>
                <c:pt idx="17">
                  <c:v>Physics</c:v>
                </c:pt>
              </c:strCache>
            </c:strRef>
          </c:cat>
          <c:val>
            <c:numRef>
              <c:f>Pareto!$AL$3:$AL$20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ECC-46E8-8CEC-CF1D1B4E3ED4}"/>
            </c:ext>
          </c:extLst>
        </c:ser>
        <c:ser>
          <c:idx val="22"/>
          <c:order val="3"/>
          <c:tx>
            <c:strRef>
              <c:f>Pareto!$AM$2</c:f>
              <c:strCache>
                <c:ptCount val="1"/>
                <c:pt idx="0">
                  <c:v>5-Jun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'Pareto (2)'!$A$3:$A$20</c:f>
              <c:strCache>
                <c:ptCount val="18"/>
                <c:pt idx="0">
                  <c:v>Target</c:v>
                </c:pt>
                <c:pt idx="1">
                  <c:v>E-HVCM</c:v>
                </c:pt>
                <c:pt idx="2">
                  <c:v>RF</c:v>
                </c:pt>
                <c:pt idx="3">
                  <c:v>Cryo</c:v>
                </c:pt>
                <c:pt idx="4">
                  <c:v>Ion Source</c:v>
                </c:pt>
                <c:pt idx="5">
                  <c:v>E-MagPS</c:v>
                </c:pt>
                <c:pt idx="6">
                  <c:v>Controls</c:v>
                </c:pt>
                <c:pt idx="7">
                  <c:v>CM/SRF</c:v>
                </c:pt>
                <c:pt idx="8">
                  <c:v>E-other (TVA, etc.)</c:v>
                </c:pt>
                <c:pt idx="9">
                  <c:v>Prot. Sys.</c:v>
                </c:pt>
                <c:pt idx="10">
                  <c:v>Site Ops</c:v>
                </c:pt>
                <c:pt idx="11">
                  <c:v>Vacuum</c:v>
                </c:pt>
                <c:pt idx="12">
                  <c:v>Cooling</c:v>
                </c:pt>
                <c:pt idx="13">
                  <c:v>E-Choppers</c:v>
                </c:pt>
                <c:pt idx="14">
                  <c:v>Ops</c:v>
                </c:pt>
                <c:pt idx="15">
                  <c:v>Mech. Sys.</c:v>
                </c:pt>
                <c:pt idx="16">
                  <c:v>Beam Inst.</c:v>
                </c:pt>
                <c:pt idx="17">
                  <c:v>Physics</c:v>
                </c:pt>
              </c:strCache>
            </c:strRef>
          </c:cat>
          <c:val>
            <c:numRef>
              <c:f>Pareto!$AM$3:$AM$23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ECC-46E8-8CEC-CF1D1B4E3ED4}"/>
            </c:ext>
          </c:extLst>
        </c:ser>
        <c:ser>
          <c:idx val="24"/>
          <c:order val="4"/>
          <c:tx>
            <c:strRef>
              <c:f>Pareto!$AN$2</c:f>
              <c:strCache>
                <c:ptCount val="1"/>
                <c:pt idx="0">
                  <c:v>10-Jul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'Pareto (2)'!$A$3:$A$20</c:f>
              <c:strCache>
                <c:ptCount val="18"/>
                <c:pt idx="0">
                  <c:v>Target</c:v>
                </c:pt>
                <c:pt idx="1">
                  <c:v>E-HVCM</c:v>
                </c:pt>
                <c:pt idx="2">
                  <c:v>RF</c:v>
                </c:pt>
                <c:pt idx="3">
                  <c:v>Cryo</c:v>
                </c:pt>
                <c:pt idx="4">
                  <c:v>Ion Source</c:v>
                </c:pt>
                <c:pt idx="5">
                  <c:v>E-MagPS</c:v>
                </c:pt>
                <c:pt idx="6">
                  <c:v>Controls</c:v>
                </c:pt>
                <c:pt idx="7">
                  <c:v>CM/SRF</c:v>
                </c:pt>
                <c:pt idx="8">
                  <c:v>E-other (TVA, etc.)</c:v>
                </c:pt>
                <c:pt idx="9">
                  <c:v>Prot. Sys.</c:v>
                </c:pt>
                <c:pt idx="10">
                  <c:v>Site Ops</c:v>
                </c:pt>
                <c:pt idx="11">
                  <c:v>Vacuum</c:v>
                </c:pt>
                <c:pt idx="12">
                  <c:v>Cooling</c:v>
                </c:pt>
                <c:pt idx="13">
                  <c:v>E-Choppers</c:v>
                </c:pt>
                <c:pt idx="14">
                  <c:v>Ops</c:v>
                </c:pt>
                <c:pt idx="15">
                  <c:v>Mech. Sys.</c:v>
                </c:pt>
                <c:pt idx="16">
                  <c:v>Beam Inst.</c:v>
                </c:pt>
                <c:pt idx="17">
                  <c:v>Physics</c:v>
                </c:pt>
              </c:strCache>
            </c:strRef>
          </c:cat>
          <c:val>
            <c:numRef>
              <c:f>Pareto!$AN$3:$AN$23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ECC-46E8-8CEC-CF1D1B4E3ED4}"/>
            </c:ext>
          </c:extLst>
        </c:ser>
        <c:ser>
          <c:idx val="25"/>
          <c:order val="5"/>
          <c:tx>
            <c:strRef>
              <c:f>Pareto!$AO$2</c:f>
              <c:strCache>
                <c:ptCount val="1"/>
                <c:pt idx="0">
                  <c:v>17-Jul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strRef>
              <c:f>'Pareto (2)'!$A$3:$A$20</c:f>
              <c:strCache>
                <c:ptCount val="18"/>
                <c:pt idx="0">
                  <c:v>Target</c:v>
                </c:pt>
                <c:pt idx="1">
                  <c:v>E-HVCM</c:v>
                </c:pt>
                <c:pt idx="2">
                  <c:v>RF</c:v>
                </c:pt>
                <c:pt idx="3">
                  <c:v>Cryo</c:v>
                </c:pt>
                <c:pt idx="4">
                  <c:v>Ion Source</c:v>
                </c:pt>
                <c:pt idx="5">
                  <c:v>E-MagPS</c:v>
                </c:pt>
                <c:pt idx="6">
                  <c:v>Controls</c:v>
                </c:pt>
                <c:pt idx="7">
                  <c:v>CM/SRF</c:v>
                </c:pt>
                <c:pt idx="8">
                  <c:v>E-other (TVA, etc.)</c:v>
                </c:pt>
                <c:pt idx="9">
                  <c:v>Prot. Sys.</c:v>
                </c:pt>
                <c:pt idx="10">
                  <c:v>Site Ops</c:v>
                </c:pt>
                <c:pt idx="11">
                  <c:v>Vacuum</c:v>
                </c:pt>
                <c:pt idx="12">
                  <c:v>Cooling</c:v>
                </c:pt>
                <c:pt idx="13">
                  <c:v>E-Choppers</c:v>
                </c:pt>
                <c:pt idx="14">
                  <c:v>Ops</c:v>
                </c:pt>
                <c:pt idx="15">
                  <c:v>Mech. Sys.</c:v>
                </c:pt>
                <c:pt idx="16">
                  <c:v>Beam Inst.</c:v>
                </c:pt>
                <c:pt idx="17">
                  <c:v>Physics</c:v>
                </c:pt>
              </c:strCache>
            </c:strRef>
          </c:cat>
          <c:val>
            <c:numRef>
              <c:f>Pareto!$AO$3:$AO$23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6ECC-46E8-8CEC-CF1D1B4E3ED4}"/>
            </c:ext>
          </c:extLst>
        </c:ser>
        <c:ser>
          <c:idx val="10"/>
          <c:order val="6"/>
          <c:tx>
            <c:strRef>
              <c:f>Pareto!$W$2</c:f>
              <c:strCache>
                <c:ptCount val="1"/>
                <c:pt idx="0">
                  <c:v>28-Feb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cat>
            <c:strRef>
              <c:f>'Pareto (2)'!$A$3:$A$20</c:f>
              <c:strCache>
                <c:ptCount val="18"/>
                <c:pt idx="0">
                  <c:v>Target</c:v>
                </c:pt>
                <c:pt idx="1">
                  <c:v>E-HVCM</c:v>
                </c:pt>
                <c:pt idx="2">
                  <c:v>RF</c:v>
                </c:pt>
                <c:pt idx="3">
                  <c:v>Cryo</c:v>
                </c:pt>
                <c:pt idx="4">
                  <c:v>Ion Source</c:v>
                </c:pt>
                <c:pt idx="5">
                  <c:v>E-MagPS</c:v>
                </c:pt>
                <c:pt idx="6">
                  <c:v>Controls</c:v>
                </c:pt>
                <c:pt idx="7">
                  <c:v>CM/SRF</c:v>
                </c:pt>
                <c:pt idx="8">
                  <c:v>E-other (TVA, etc.)</c:v>
                </c:pt>
                <c:pt idx="9">
                  <c:v>Prot. Sys.</c:v>
                </c:pt>
                <c:pt idx="10">
                  <c:v>Site Ops</c:v>
                </c:pt>
                <c:pt idx="11">
                  <c:v>Vacuum</c:v>
                </c:pt>
                <c:pt idx="12">
                  <c:v>Cooling</c:v>
                </c:pt>
                <c:pt idx="13">
                  <c:v>E-Choppers</c:v>
                </c:pt>
                <c:pt idx="14">
                  <c:v>Ops</c:v>
                </c:pt>
                <c:pt idx="15">
                  <c:v>Mech. Sys.</c:v>
                </c:pt>
                <c:pt idx="16">
                  <c:v>Beam Inst.</c:v>
                </c:pt>
                <c:pt idx="17">
                  <c:v>Physics</c:v>
                </c:pt>
              </c:strCache>
            </c:strRef>
          </c:cat>
          <c:val>
            <c:numRef>
              <c:f>Pareto!$W$3:$W$23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6ECC-46E8-8CEC-CF1D1B4E3ED4}"/>
            </c:ext>
          </c:extLst>
        </c:ser>
        <c:ser>
          <c:idx val="11"/>
          <c:order val="7"/>
          <c:tx>
            <c:strRef>
              <c:f>Pareto!$X$2</c:f>
              <c:strCache>
                <c:ptCount val="1"/>
                <c:pt idx="0">
                  <c:v>6-Mar</c:v>
                </c:pt>
              </c:strCache>
            </c:strRef>
          </c:tx>
          <c:spPr>
            <a:solidFill>
              <a:srgbClr val="008000"/>
            </a:solidFill>
          </c:spPr>
          <c:invertIfNegative val="0"/>
          <c:cat>
            <c:strRef>
              <c:f>'Pareto (2)'!$A$3:$A$20</c:f>
              <c:strCache>
                <c:ptCount val="18"/>
                <c:pt idx="0">
                  <c:v>Target</c:v>
                </c:pt>
                <c:pt idx="1">
                  <c:v>E-HVCM</c:v>
                </c:pt>
                <c:pt idx="2">
                  <c:v>RF</c:v>
                </c:pt>
                <c:pt idx="3">
                  <c:v>Cryo</c:v>
                </c:pt>
                <c:pt idx="4">
                  <c:v>Ion Source</c:v>
                </c:pt>
                <c:pt idx="5">
                  <c:v>E-MagPS</c:v>
                </c:pt>
                <c:pt idx="6">
                  <c:v>Controls</c:v>
                </c:pt>
                <c:pt idx="7">
                  <c:v>CM/SRF</c:v>
                </c:pt>
                <c:pt idx="8">
                  <c:v>E-other (TVA, etc.)</c:v>
                </c:pt>
                <c:pt idx="9">
                  <c:v>Prot. Sys.</c:v>
                </c:pt>
                <c:pt idx="10">
                  <c:v>Site Ops</c:v>
                </c:pt>
                <c:pt idx="11">
                  <c:v>Vacuum</c:v>
                </c:pt>
                <c:pt idx="12">
                  <c:v>Cooling</c:v>
                </c:pt>
                <c:pt idx="13">
                  <c:v>E-Choppers</c:v>
                </c:pt>
                <c:pt idx="14">
                  <c:v>Ops</c:v>
                </c:pt>
                <c:pt idx="15">
                  <c:v>Mech. Sys.</c:v>
                </c:pt>
                <c:pt idx="16">
                  <c:v>Beam Inst.</c:v>
                </c:pt>
                <c:pt idx="17">
                  <c:v>Physics</c:v>
                </c:pt>
              </c:strCache>
            </c:strRef>
          </c:cat>
          <c:val>
            <c:numRef>
              <c:f>Pareto!$X$3:$X$23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6ECC-46E8-8CEC-CF1D1B4E3ED4}"/>
            </c:ext>
          </c:extLst>
        </c:ser>
        <c:ser>
          <c:idx val="8"/>
          <c:order val="8"/>
          <c:tx>
            <c:strRef>
              <c:f>Pareto!$Y$2</c:f>
              <c:strCache>
                <c:ptCount val="1"/>
                <c:pt idx="0">
                  <c:v>13-Mar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'Pareto (2)'!$A$3:$A$20</c:f>
              <c:strCache>
                <c:ptCount val="18"/>
                <c:pt idx="0">
                  <c:v>Target</c:v>
                </c:pt>
                <c:pt idx="1">
                  <c:v>E-HVCM</c:v>
                </c:pt>
                <c:pt idx="2">
                  <c:v>RF</c:v>
                </c:pt>
                <c:pt idx="3">
                  <c:v>Cryo</c:v>
                </c:pt>
                <c:pt idx="4">
                  <c:v>Ion Source</c:v>
                </c:pt>
                <c:pt idx="5">
                  <c:v>E-MagPS</c:v>
                </c:pt>
                <c:pt idx="6">
                  <c:v>Controls</c:v>
                </c:pt>
                <c:pt idx="7">
                  <c:v>CM/SRF</c:v>
                </c:pt>
                <c:pt idx="8">
                  <c:v>E-other (TVA, etc.)</c:v>
                </c:pt>
                <c:pt idx="9">
                  <c:v>Prot. Sys.</c:v>
                </c:pt>
                <c:pt idx="10">
                  <c:v>Site Ops</c:v>
                </c:pt>
                <c:pt idx="11">
                  <c:v>Vacuum</c:v>
                </c:pt>
                <c:pt idx="12">
                  <c:v>Cooling</c:v>
                </c:pt>
                <c:pt idx="13">
                  <c:v>E-Choppers</c:v>
                </c:pt>
                <c:pt idx="14">
                  <c:v>Ops</c:v>
                </c:pt>
                <c:pt idx="15">
                  <c:v>Mech. Sys.</c:v>
                </c:pt>
                <c:pt idx="16">
                  <c:v>Beam Inst.</c:v>
                </c:pt>
                <c:pt idx="17">
                  <c:v>Physics</c:v>
                </c:pt>
              </c:strCache>
            </c:strRef>
          </c:cat>
          <c:val>
            <c:numRef>
              <c:f>Pareto!$Y$3:$Y$23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ECC-46E8-8CEC-CF1D1B4E3ED4}"/>
            </c:ext>
          </c:extLst>
        </c:ser>
        <c:ser>
          <c:idx val="9"/>
          <c:order val="9"/>
          <c:tx>
            <c:strRef>
              <c:f>Pareto!$Z$2</c:f>
              <c:strCache>
                <c:ptCount val="1"/>
                <c:pt idx="0">
                  <c:v>20-Mar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cat>
            <c:strRef>
              <c:f>'Pareto (2)'!$A$3:$A$20</c:f>
              <c:strCache>
                <c:ptCount val="18"/>
                <c:pt idx="0">
                  <c:v>Target</c:v>
                </c:pt>
                <c:pt idx="1">
                  <c:v>E-HVCM</c:v>
                </c:pt>
                <c:pt idx="2">
                  <c:v>RF</c:v>
                </c:pt>
                <c:pt idx="3">
                  <c:v>Cryo</c:v>
                </c:pt>
                <c:pt idx="4">
                  <c:v>Ion Source</c:v>
                </c:pt>
                <c:pt idx="5">
                  <c:v>E-MagPS</c:v>
                </c:pt>
                <c:pt idx="6">
                  <c:v>Controls</c:v>
                </c:pt>
                <c:pt idx="7">
                  <c:v>CM/SRF</c:v>
                </c:pt>
                <c:pt idx="8">
                  <c:v>E-other (TVA, etc.)</c:v>
                </c:pt>
                <c:pt idx="9">
                  <c:v>Prot. Sys.</c:v>
                </c:pt>
                <c:pt idx="10">
                  <c:v>Site Ops</c:v>
                </c:pt>
                <c:pt idx="11">
                  <c:v>Vacuum</c:v>
                </c:pt>
                <c:pt idx="12">
                  <c:v>Cooling</c:v>
                </c:pt>
                <c:pt idx="13">
                  <c:v>E-Choppers</c:v>
                </c:pt>
                <c:pt idx="14">
                  <c:v>Ops</c:v>
                </c:pt>
                <c:pt idx="15">
                  <c:v>Mech. Sys.</c:v>
                </c:pt>
                <c:pt idx="16">
                  <c:v>Beam Inst.</c:v>
                </c:pt>
                <c:pt idx="17">
                  <c:v>Physics</c:v>
                </c:pt>
              </c:strCache>
            </c:strRef>
          </c:cat>
          <c:val>
            <c:numRef>
              <c:f>Pareto!$Z$3:$Z$23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6ECC-46E8-8CEC-CF1D1B4E3ED4}"/>
            </c:ext>
          </c:extLst>
        </c:ser>
        <c:ser>
          <c:idx val="12"/>
          <c:order val="10"/>
          <c:tx>
            <c:strRef>
              <c:f>Pareto!$AA$2</c:f>
              <c:strCache>
                <c:ptCount val="1"/>
                <c:pt idx="0">
                  <c:v>27-Mar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cat>
            <c:strRef>
              <c:f>'Pareto (2)'!$A$3:$A$20</c:f>
              <c:strCache>
                <c:ptCount val="18"/>
                <c:pt idx="0">
                  <c:v>Target</c:v>
                </c:pt>
                <c:pt idx="1">
                  <c:v>E-HVCM</c:v>
                </c:pt>
                <c:pt idx="2">
                  <c:v>RF</c:v>
                </c:pt>
                <c:pt idx="3">
                  <c:v>Cryo</c:v>
                </c:pt>
                <c:pt idx="4">
                  <c:v>Ion Source</c:v>
                </c:pt>
                <c:pt idx="5">
                  <c:v>E-MagPS</c:v>
                </c:pt>
                <c:pt idx="6">
                  <c:v>Controls</c:v>
                </c:pt>
                <c:pt idx="7">
                  <c:v>CM/SRF</c:v>
                </c:pt>
                <c:pt idx="8">
                  <c:v>E-other (TVA, etc.)</c:v>
                </c:pt>
                <c:pt idx="9">
                  <c:v>Prot. Sys.</c:v>
                </c:pt>
                <c:pt idx="10">
                  <c:v>Site Ops</c:v>
                </c:pt>
                <c:pt idx="11">
                  <c:v>Vacuum</c:v>
                </c:pt>
                <c:pt idx="12">
                  <c:v>Cooling</c:v>
                </c:pt>
                <c:pt idx="13">
                  <c:v>E-Choppers</c:v>
                </c:pt>
                <c:pt idx="14">
                  <c:v>Ops</c:v>
                </c:pt>
                <c:pt idx="15">
                  <c:v>Mech. Sys.</c:v>
                </c:pt>
                <c:pt idx="16">
                  <c:v>Beam Inst.</c:v>
                </c:pt>
                <c:pt idx="17">
                  <c:v>Physics</c:v>
                </c:pt>
              </c:strCache>
            </c:strRef>
          </c:cat>
          <c:val>
            <c:numRef>
              <c:f>Pareto!$AA$3:$AA$23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6ECC-46E8-8CEC-CF1D1B4E3ED4}"/>
            </c:ext>
          </c:extLst>
        </c:ser>
        <c:ser>
          <c:idx val="13"/>
          <c:order val="11"/>
          <c:tx>
            <c:strRef>
              <c:f>Pareto!$AB$2</c:f>
              <c:strCache>
                <c:ptCount val="1"/>
                <c:pt idx="0">
                  <c:v>3-Apr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'Pareto (2)'!$A$3:$A$20</c:f>
              <c:strCache>
                <c:ptCount val="18"/>
                <c:pt idx="0">
                  <c:v>Target</c:v>
                </c:pt>
                <c:pt idx="1">
                  <c:v>E-HVCM</c:v>
                </c:pt>
                <c:pt idx="2">
                  <c:v>RF</c:v>
                </c:pt>
                <c:pt idx="3">
                  <c:v>Cryo</c:v>
                </c:pt>
                <c:pt idx="4">
                  <c:v>Ion Source</c:v>
                </c:pt>
                <c:pt idx="5">
                  <c:v>E-MagPS</c:v>
                </c:pt>
                <c:pt idx="6">
                  <c:v>Controls</c:v>
                </c:pt>
                <c:pt idx="7">
                  <c:v>CM/SRF</c:v>
                </c:pt>
                <c:pt idx="8">
                  <c:v>E-other (TVA, etc.)</c:v>
                </c:pt>
                <c:pt idx="9">
                  <c:v>Prot. Sys.</c:v>
                </c:pt>
                <c:pt idx="10">
                  <c:v>Site Ops</c:v>
                </c:pt>
                <c:pt idx="11">
                  <c:v>Vacuum</c:v>
                </c:pt>
                <c:pt idx="12">
                  <c:v>Cooling</c:v>
                </c:pt>
                <c:pt idx="13">
                  <c:v>E-Choppers</c:v>
                </c:pt>
                <c:pt idx="14">
                  <c:v>Ops</c:v>
                </c:pt>
                <c:pt idx="15">
                  <c:v>Mech. Sys.</c:v>
                </c:pt>
                <c:pt idx="16">
                  <c:v>Beam Inst.</c:v>
                </c:pt>
                <c:pt idx="17">
                  <c:v>Physics</c:v>
                </c:pt>
              </c:strCache>
            </c:strRef>
          </c:cat>
          <c:val>
            <c:numRef>
              <c:f>Pareto!$AB$3:$AB$23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6ECC-46E8-8CEC-CF1D1B4E3ED4}"/>
            </c:ext>
          </c:extLst>
        </c:ser>
        <c:ser>
          <c:idx val="14"/>
          <c:order val="12"/>
          <c:tx>
            <c:strRef>
              <c:f>Pareto!$AC$2</c:f>
              <c:strCache>
                <c:ptCount val="1"/>
                <c:pt idx="0">
                  <c:v>10-Apr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cat>
            <c:strRef>
              <c:f>'Pareto (2)'!$A$3:$A$20</c:f>
              <c:strCache>
                <c:ptCount val="18"/>
                <c:pt idx="0">
                  <c:v>Target</c:v>
                </c:pt>
                <c:pt idx="1">
                  <c:v>E-HVCM</c:v>
                </c:pt>
                <c:pt idx="2">
                  <c:v>RF</c:v>
                </c:pt>
                <c:pt idx="3">
                  <c:v>Cryo</c:v>
                </c:pt>
                <c:pt idx="4">
                  <c:v>Ion Source</c:v>
                </c:pt>
                <c:pt idx="5">
                  <c:v>E-MagPS</c:v>
                </c:pt>
                <c:pt idx="6">
                  <c:v>Controls</c:v>
                </c:pt>
                <c:pt idx="7">
                  <c:v>CM/SRF</c:v>
                </c:pt>
                <c:pt idx="8">
                  <c:v>E-other (TVA, etc.)</c:v>
                </c:pt>
                <c:pt idx="9">
                  <c:v>Prot. Sys.</c:v>
                </c:pt>
                <c:pt idx="10">
                  <c:v>Site Ops</c:v>
                </c:pt>
                <c:pt idx="11">
                  <c:v>Vacuum</c:v>
                </c:pt>
                <c:pt idx="12">
                  <c:v>Cooling</c:v>
                </c:pt>
                <c:pt idx="13">
                  <c:v>E-Choppers</c:v>
                </c:pt>
                <c:pt idx="14">
                  <c:v>Ops</c:v>
                </c:pt>
                <c:pt idx="15">
                  <c:v>Mech. Sys.</c:v>
                </c:pt>
                <c:pt idx="16">
                  <c:v>Beam Inst.</c:v>
                </c:pt>
                <c:pt idx="17">
                  <c:v>Physics</c:v>
                </c:pt>
              </c:strCache>
            </c:strRef>
          </c:cat>
          <c:val>
            <c:numRef>
              <c:f>Pareto!$AC$3:$AC$23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6ECC-46E8-8CEC-CF1D1B4E3ED4}"/>
            </c:ext>
          </c:extLst>
        </c:ser>
        <c:ser>
          <c:idx val="15"/>
          <c:order val="13"/>
          <c:tx>
            <c:strRef>
              <c:f>Pareto!$AD$2</c:f>
              <c:strCache>
                <c:ptCount val="1"/>
                <c:pt idx="0">
                  <c:v>17-Apr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</c:spPr>
          <c:invertIfNegative val="0"/>
          <c:cat>
            <c:strRef>
              <c:f>'Pareto (2)'!$A$3:$A$20</c:f>
              <c:strCache>
                <c:ptCount val="18"/>
                <c:pt idx="0">
                  <c:v>Target</c:v>
                </c:pt>
                <c:pt idx="1">
                  <c:v>E-HVCM</c:v>
                </c:pt>
                <c:pt idx="2">
                  <c:v>RF</c:v>
                </c:pt>
                <c:pt idx="3">
                  <c:v>Cryo</c:v>
                </c:pt>
                <c:pt idx="4">
                  <c:v>Ion Source</c:v>
                </c:pt>
                <c:pt idx="5">
                  <c:v>E-MagPS</c:v>
                </c:pt>
                <c:pt idx="6">
                  <c:v>Controls</c:v>
                </c:pt>
                <c:pt idx="7">
                  <c:v>CM/SRF</c:v>
                </c:pt>
                <c:pt idx="8">
                  <c:v>E-other (TVA, etc.)</c:v>
                </c:pt>
                <c:pt idx="9">
                  <c:v>Prot. Sys.</c:v>
                </c:pt>
                <c:pt idx="10">
                  <c:v>Site Ops</c:v>
                </c:pt>
                <c:pt idx="11">
                  <c:v>Vacuum</c:v>
                </c:pt>
                <c:pt idx="12">
                  <c:v>Cooling</c:v>
                </c:pt>
                <c:pt idx="13">
                  <c:v>E-Choppers</c:v>
                </c:pt>
                <c:pt idx="14">
                  <c:v>Ops</c:v>
                </c:pt>
                <c:pt idx="15">
                  <c:v>Mech. Sys.</c:v>
                </c:pt>
                <c:pt idx="16">
                  <c:v>Beam Inst.</c:v>
                </c:pt>
                <c:pt idx="17">
                  <c:v>Physics</c:v>
                </c:pt>
              </c:strCache>
            </c:strRef>
          </c:cat>
          <c:val>
            <c:numRef>
              <c:f>Pareto!$AD$3:$AD$23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6ECC-46E8-8CEC-CF1D1B4E3ED4}"/>
            </c:ext>
          </c:extLst>
        </c:ser>
        <c:ser>
          <c:idx val="16"/>
          <c:order val="14"/>
          <c:tx>
            <c:strRef>
              <c:f>Pareto!$AE$2</c:f>
              <c:strCache>
                <c:ptCount val="1"/>
                <c:pt idx="0">
                  <c:v>24-Apr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'Pareto (2)'!$A$3:$A$20</c:f>
              <c:strCache>
                <c:ptCount val="18"/>
                <c:pt idx="0">
                  <c:v>Target</c:v>
                </c:pt>
                <c:pt idx="1">
                  <c:v>E-HVCM</c:v>
                </c:pt>
                <c:pt idx="2">
                  <c:v>RF</c:v>
                </c:pt>
                <c:pt idx="3">
                  <c:v>Cryo</c:v>
                </c:pt>
                <c:pt idx="4">
                  <c:v>Ion Source</c:v>
                </c:pt>
                <c:pt idx="5">
                  <c:v>E-MagPS</c:v>
                </c:pt>
                <c:pt idx="6">
                  <c:v>Controls</c:v>
                </c:pt>
                <c:pt idx="7">
                  <c:v>CM/SRF</c:v>
                </c:pt>
                <c:pt idx="8">
                  <c:v>E-other (TVA, etc.)</c:v>
                </c:pt>
                <c:pt idx="9">
                  <c:v>Prot. Sys.</c:v>
                </c:pt>
                <c:pt idx="10">
                  <c:v>Site Ops</c:v>
                </c:pt>
                <c:pt idx="11">
                  <c:v>Vacuum</c:v>
                </c:pt>
                <c:pt idx="12">
                  <c:v>Cooling</c:v>
                </c:pt>
                <c:pt idx="13">
                  <c:v>E-Choppers</c:v>
                </c:pt>
                <c:pt idx="14">
                  <c:v>Ops</c:v>
                </c:pt>
                <c:pt idx="15">
                  <c:v>Mech. Sys.</c:v>
                </c:pt>
                <c:pt idx="16">
                  <c:v>Beam Inst.</c:v>
                </c:pt>
                <c:pt idx="17">
                  <c:v>Physics</c:v>
                </c:pt>
              </c:strCache>
            </c:strRef>
          </c:cat>
          <c:val>
            <c:numRef>
              <c:f>Pareto!$AE$3:$AE$23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6ECC-46E8-8CEC-CF1D1B4E3ED4}"/>
            </c:ext>
          </c:extLst>
        </c:ser>
        <c:ser>
          <c:idx val="17"/>
          <c:order val="15"/>
          <c:tx>
            <c:strRef>
              <c:f>Pareto!$AF$2</c:f>
              <c:strCache>
                <c:ptCount val="1"/>
                <c:pt idx="0">
                  <c:v>1-May</c:v>
                </c:pt>
              </c:strCache>
            </c:strRef>
          </c:tx>
          <c:invertIfNegative val="0"/>
          <c:cat>
            <c:strRef>
              <c:f>'Pareto (2)'!$A$3:$A$20</c:f>
              <c:strCache>
                <c:ptCount val="18"/>
                <c:pt idx="0">
                  <c:v>Target</c:v>
                </c:pt>
                <c:pt idx="1">
                  <c:v>E-HVCM</c:v>
                </c:pt>
                <c:pt idx="2">
                  <c:v>RF</c:v>
                </c:pt>
                <c:pt idx="3">
                  <c:v>Cryo</c:v>
                </c:pt>
                <c:pt idx="4">
                  <c:v>Ion Source</c:v>
                </c:pt>
                <c:pt idx="5">
                  <c:v>E-MagPS</c:v>
                </c:pt>
                <c:pt idx="6">
                  <c:v>Controls</c:v>
                </c:pt>
                <c:pt idx="7">
                  <c:v>CM/SRF</c:v>
                </c:pt>
                <c:pt idx="8">
                  <c:v>E-other (TVA, etc.)</c:v>
                </c:pt>
                <c:pt idx="9">
                  <c:v>Prot. Sys.</c:v>
                </c:pt>
                <c:pt idx="10">
                  <c:v>Site Ops</c:v>
                </c:pt>
                <c:pt idx="11">
                  <c:v>Vacuum</c:v>
                </c:pt>
                <c:pt idx="12">
                  <c:v>Cooling</c:v>
                </c:pt>
                <c:pt idx="13">
                  <c:v>E-Choppers</c:v>
                </c:pt>
                <c:pt idx="14">
                  <c:v>Ops</c:v>
                </c:pt>
                <c:pt idx="15">
                  <c:v>Mech. Sys.</c:v>
                </c:pt>
                <c:pt idx="16">
                  <c:v>Beam Inst.</c:v>
                </c:pt>
                <c:pt idx="17">
                  <c:v>Physics</c:v>
                </c:pt>
              </c:strCache>
            </c:strRef>
          </c:cat>
          <c:val>
            <c:numRef>
              <c:f>Pareto!$AF$3:$AF$23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F-6ECC-46E8-8CEC-CF1D1B4E3ED4}"/>
            </c:ext>
          </c:extLst>
        </c:ser>
        <c:ser>
          <c:idx val="18"/>
          <c:order val="16"/>
          <c:tx>
            <c:strRef>
              <c:f>Pareto!$AG$2</c:f>
              <c:strCache>
                <c:ptCount val="1"/>
                <c:pt idx="0">
                  <c:v>8-May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cat>
            <c:strRef>
              <c:f>'Pareto (2)'!$A$3:$A$20</c:f>
              <c:strCache>
                <c:ptCount val="18"/>
                <c:pt idx="0">
                  <c:v>Target</c:v>
                </c:pt>
                <c:pt idx="1">
                  <c:v>E-HVCM</c:v>
                </c:pt>
                <c:pt idx="2">
                  <c:v>RF</c:v>
                </c:pt>
                <c:pt idx="3">
                  <c:v>Cryo</c:v>
                </c:pt>
                <c:pt idx="4">
                  <c:v>Ion Source</c:v>
                </c:pt>
                <c:pt idx="5">
                  <c:v>E-MagPS</c:v>
                </c:pt>
                <c:pt idx="6">
                  <c:v>Controls</c:v>
                </c:pt>
                <c:pt idx="7">
                  <c:v>CM/SRF</c:v>
                </c:pt>
                <c:pt idx="8">
                  <c:v>E-other (TVA, etc.)</c:v>
                </c:pt>
                <c:pt idx="9">
                  <c:v>Prot. Sys.</c:v>
                </c:pt>
                <c:pt idx="10">
                  <c:v>Site Ops</c:v>
                </c:pt>
                <c:pt idx="11">
                  <c:v>Vacuum</c:v>
                </c:pt>
                <c:pt idx="12">
                  <c:v>Cooling</c:v>
                </c:pt>
                <c:pt idx="13">
                  <c:v>E-Choppers</c:v>
                </c:pt>
                <c:pt idx="14">
                  <c:v>Ops</c:v>
                </c:pt>
                <c:pt idx="15">
                  <c:v>Mech. Sys.</c:v>
                </c:pt>
                <c:pt idx="16">
                  <c:v>Beam Inst.</c:v>
                </c:pt>
                <c:pt idx="17">
                  <c:v>Physics</c:v>
                </c:pt>
              </c:strCache>
            </c:strRef>
          </c:cat>
          <c:val>
            <c:numRef>
              <c:f>Pareto!$AG$3:$AG$23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6ECC-46E8-8CEC-CF1D1B4E3ED4}"/>
            </c:ext>
          </c:extLst>
        </c:ser>
        <c:ser>
          <c:idx val="20"/>
          <c:order val="17"/>
          <c:tx>
            <c:strRef>
              <c:f>Pareto!$AH$2</c:f>
              <c:strCache>
                <c:ptCount val="1"/>
                <c:pt idx="0">
                  <c:v>15-May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'Pareto (2)'!$A$3:$A$20</c:f>
              <c:strCache>
                <c:ptCount val="18"/>
                <c:pt idx="0">
                  <c:v>Target</c:v>
                </c:pt>
                <c:pt idx="1">
                  <c:v>E-HVCM</c:v>
                </c:pt>
                <c:pt idx="2">
                  <c:v>RF</c:v>
                </c:pt>
                <c:pt idx="3">
                  <c:v>Cryo</c:v>
                </c:pt>
                <c:pt idx="4">
                  <c:v>Ion Source</c:v>
                </c:pt>
                <c:pt idx="5">
                  <c:v>E-MagPS</c:v>
                </c:pt>
                <c:pt idx="6">
                  <c:v>Controls</c:v>
                </c:pt>
                <c:pt idx="7">
                  <c:v>CM/SRF</c:v>
                </c:pt>
                <c:pt idx="8">
                  <c:v>E-other (TVA, etc.)</c:v>
                </c:pt>
                <c:pt idx="9">
                  <c:v>Prot. Sys.</c:v>
                </c:pt>
                <c:pt idx="10">
                  <c:v>Site Ops</c:v>
                </c:pt>
                <c:pt idx="11">
                  <c:v>Vacuum</c:v>
                </c:pt>
                <c:pt idx="12">
                  <c:v>Cooling</c:v>
                </c:pt>
                <c:pt idx="13">
                  <c:v>E-Choppers</c:v>
                </c:pt>
                <c:pt idx="14">
                  <c:v>Ops</c:v>
                </c:pt>
                <c:pt idx="15">
                  <c:v>Mech. Sys.</c:v>
                </c:pt>
                <c:pt idx="16">
                  <c:v>Beam Inst.</c:v>
                </c:pt>
                <c:pt idx="17">
                  <c:v>Physics</c:v>
                </c:pt>
              </c:strCache>
            </c:strRef>
          </c:cat>
          <c:val>
            <c:numRef>
              <c:f>Pareto!$AH$3:$AH$23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6ECC-46E8-8CEC-CF1D1B4E3ED4}"/>
            </c:ext>
          </c:extLst>
        </c:ser>
        <c:ser>
          <c:idx val="19"/>
          <c:order val="18"/>
          <c:tx>
            <c:strRef>
              <c:f>Pareto!$AI$2</c:f>
              <c:strCache>
                <c:ptCount val="1"/>
                <c:pt idx="0">
                  <c:v>22-May</c:v>
                </c:pt>
              </c:strCache>
            </c:strRef>
          </c:tx>
          <c:invertIfNegative val="0"/>
          <c:cat>
            <c:strRef>
              <c:f>'Pareto (2)'!$A$3:$A$20</c:f>
              <c:strCache>
                <c:ptCount val="18"/>
                <c:pt idx="0">
                  <c:v>Target</c:v>
                </c:pt>
                <c:pt idx="1">
                  <c:v>E-HVCM</c:v>
                </c:pt>
                <c:pt idx="2">
                  <c:v>RF</c:v>
                </c:pt>
                <c:pt idx="3">
                  <c:v>Cryo</c:v>
                </c:pt>
                <c:pt idx="4">
                  <c:v>Ion Source</c:v>
                </c:pt>
                <c:pt idx="5">
                  <c:v>E-MagPS</c:v>
                </c:pt>
                <c:pt idx="6">
                  <c:v>Controls</c:v>
                </c:pt>
                <c:pt idx="7">
                  <c:v>CM/SRF</c:v>
                </c:pt>
                <c:pt idx="8">
                  <c:v>E-other (TVA, etc.)</c:v>
                </c:pt>
                <c:pt idx="9">
                  <c:v>Prot. Sys.</c:v>
                </c:pt>
                <c:pt idx="10">
                  <c:v>Site Ops</c:v>
                </c:pt>
                <c:pt idx="11">
                  <c:v>Vacuum</c:v>
                </c:pt>
                <c:pt idx="12">
                  <c:v>Cooling</c:v>
                </c:pt>
                <c:pt idx="13">
                  <c:v>E-Choppers</c:v>
                </c:pt>
                <c:pt idx="14">
                  <c:v>Ops</c:v>
                </c:pt>
                <c:pt idx="15">
                  <c:v>Mech. Sys.</c:v>
                </c:pt>
                <c:pt idx="16">
                  <c:v>Beam Inst.</c:v>
                </c:pt>
                <c:pt idx="17">
                  <c:v>Physics</c:v>
                </c:pt>
              </c:strCache>
            </c:strRef>
          </c:cat>
          <c:val>
            <c:numRef>
              <c:f>Pareto!$AI$3:$AI$23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2-6ECC-46E8-8CEC-CF1D1B4E3ED4}"/>
            </c:ext>
          </c:extLst>
        </c:ser>
        <c:ser>
          <c:idx val="39"/>
          <c:order val="19"/>
          <c:tx>
            <c:strRef>
              <c:f>Pareto!$AJ$2</c:f>
              <c:strCache>
                <c:ptCount val="1"/>
                <c:pt idx="0">
                  <c:v>29-May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cat>
            <c:strRef>
              <c:f>'Pareto (2)'!$A$3:$A$20</c:f>
              <c:strCache>
                <c:ptCount val="18"/>
                <c:pt idx="0">
                  <c:v>Target</c:v>
                </c:pt>
                <c:pt idx="1">
                  <c:v>E-HVCM</c:v>
                </c:pt>
                <c:pt idx="2">
                  <c:v>RF</c:v>
                </c:pt>
                <c:pt idx="3">
                  <c:v>Cryo</c:v>
                </c:pt>
                <c:pt idx="4">
                  <c:v>Ion Source</c:v>
                </c:pt>
                <c:pt idx="5">
                  <c:v>E-MagPS</c:v>
                </c:pt>
                <c:pt idx="6">
                  <c:v>Controls</c:v>
                </c:pt>
                <c:pt idx="7">
                  <c:v>CM/SRF</c:v>
                </c:pt>
                <c:pt idx="8">
                  <c:v>E-other (TVA, etc.)</c:v>
                </c:pt>
                <c:pt idx="9">
                  <c:v>Prot. Sys.</c:v>
                </c:pt>
                <c:pt idx="10">
                  <c:v>Site Ops</c:v>
                </c:pt>
                <c:pt idx="11">
                  <c:v>Vacuum</c:v>
                </c:pt>
                <c:pt idx="12">
                  <c:v>Cooling</c:v>
                </c:pt>
                <c:pt idx="13">
                  <c:v>E-Choppers</c:v>
                </c:pt>
                <c:pt idx="14">
                  <c:v>Ops</c:v>
                </c:pt>
                <c:pt idx="15">
                  <c:v>Mech. Sys.</c:v>
                </c:pt>
                <c:pt idx="16">
                  <c:v>Beam Inst.</c:v>
                </c:pt>
                <c:pt idx="17">
                  <c:v>Physics</c:v>
                </c:pt>
              </c:strCache>
            </c:strRef>
          </c:cat>
          <c:val>
            <c:numRef>
              <c:f>Pareto!$AJ$3:$AJ$23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3-6ECC-46E8-8CEC-CF1D1B4E3ED4}"/>
            </c:ext>
          </c:extLst>
        </c:ser>
        <c:ser>
          <c:idx val="26"/>
          <c:order val="20"/>
          <c:tx>
            <c:strRef>
              <c:f>Pareto!$D$2</c:f>
              <c:strCache>
                <c:ptCount val="1"/>
                <c:pt idx="0">
                  <c:v>FY17-2</c:v>
                </c:pt>
              </c:strCache>
            </c:strRef>
          </c:tx>
          <c:invertIfNegative val="0"/>
          <c:cat>
            <c:strRef>
              <c:f>'Pareto (2)'!$A$3:$A$20</c:f>
              <c:strCache>
                <c:ptCount val="18"/>
                <c:pt idx="0">
                  <c:v>Target</c:v>
                </c:pt>
                <c:pt idx="1">
                  <c:v>E-HVCM</c:v>
                </c:pt>
                <c:pt idx="2">
                  <c:v>RF</c:v>
                </c:pt>
                <c:pt idx="3">
                  <c:v>Cryo</c:v>
                </c:pt>
                <c:pt idx="4">
                  <c:v>Ion Source</c:v>
                </c:pt>
                <c:pt idx="5">
                  <c:v>E-MagPS</c:v>
                </c:pt>
                <c:pt idx="6">
                  <c:v>Controls</c:v>
                </c:pt>
                <c:pt idx="7">
                  <c:v>CM/SRF</c:v>
                </c:pt>
                <c:pt idx="8">
                  <c:v>E-other (TVA, etc.)</c:v>
                </c:pt>
                <c:pt idx="9">
                  <c:v>Prot. Sys.</c:v>
                </c:pt>
                <c:pt idx="10">
                  <c:v>Site Ops</c:v>
                </c:pt>
                <c:pt idx="11">
                  <c:v>Vacuum</c:v>
                </c:pt>
                <c:pt idx="12">
                  <c:v>Cooling</c:v>
                </c:pt>
                <c:pt idx="13">
                  <c:v>E-Choppers</c:v>
                </c:pt>
                <c:pt idx="14">
                  <c:v>Ops</c:v>
                </c:pt>
                <c:pt idx="15">
                  <c:v>Mech. Sys.</c:v>
                </c:pt>
                <c:pt idx="16">
                  <c:v>Beam Inst.</c:v>
                </c:pt>
                <c:pt idx="17">
                  <c:v>Physics</c:v>
                </c:pt>
              </c:strCache>
            </c:strRef>
          </c:cat>
          <c:val>
            <c:numRef>
              <c:f>Pareto!$D$3:$D$23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4-6ECC-46E8-8CEC-CF1D1B4E3ED4}"/>
            </c:ext>
          </c:extLst>
        </c:ser>
        <c:ser>
          <c:idx val="28"/>
          <c:order val="21"/>
          <c:tx>
            <c:strRef>
              <c:f>Pareto!$AP$2</c:f>
              <c:strCache>
                <c:ptCount val="1"/>
                <c:pt idx="0">
                  <c:v>24-Jul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cat>
            <c:strRef>
              <c:f>'Pareto (2)'!$A$3:$A$20</c:f>
              <c:strCache>
                <c:ptCount val="18"/>
                <c:pt idx="0">
                  <c:v>Target</c:v>
                </c:pt>
                <c:pt idx="1">
                  <c:v>E-HVCM</c:v>
                </c:pt>
                <c:pt idx="2">
                  <c:v>RF</c:v>
                </c:pt>
                <c:pt idx="3">
                  <c:v>Cryo</c:v>
                </c:pt>
                <c:pt idx="4">
                  <c:v>Ion Source</c:v>
                </c:pt>
                <c:pt idx="5">
                  <c:v>E-MagPS</c:v>
                </c:pt>
                <c:pt idx="6">
                  <c:v>Controls</c:v>
                </c:pt>
                <c:pt idx="7">
                  <c:v>CM/SRF</c:v>
                </c:pt>
                <c:pt idx="8">
                  <c:v>E-other (TVA, etc.)</c:v>
                </c:pt>
                <c:pt idx="9">
                  <c:v>Prot. Sys.</c:v>
                </c:pt>
                <c:pt idx="10">
                  <c:v>Site Ops</c:v>
                </c:pt>
                <c:pt idx="11">
                  <c:v>Vacuum</c:v>
                </c:pt>
                <c:pt idx="12">
                  <c:v>Cooling</c:v>
                </c:pt>
                <c:pt idx="13">
                  <c:v>E-Choppers</c:v>
                </c:pt>
                <c:pt idx="14">
                  <c:v>Ops</c:v>
                </c:pt>
                <c:pt idx="15">
                  <c:v>Mech. Sys.</c:v>
                </c:pt>
                <c:pt idx="16">
                  <c:v>Beam Inst.</c:v>
                </c:pt>
                <c:pt idx="17">
                  <c:v>Physics</c:v>
                </c:pt>
              </c:strCache>
            </c:strRef>
          </c:cat>
          <c:val>
            <c:numRef>
              <c:f>Pareto!$AP$3:$AP$23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5-6ECC-46E8-8CEC-CF1D1B4E3ED4}"/>
            </c:ext>
          </c:extLst>
        </c:ser>
        <c:ser>
          <c:idx val="30"/>
          <c:order val="22"/>
          <c:tx>
            <c:strRef>
              <c:f>Pareto!$AR$2</c:f>
              <c:strCache>
                <c:ptCount val="1"/>
                <c:pt idx="0">
                  <c:v>7-Aug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cat>
            <c:strRef>
              <c:f>'Pareto (2)'!$A$3:$A$20</c:f>
              <c:strCache>
                <c:ptCount val="18"/>
                <c:pt idx="0">
                  <c:v>Target</c:v>
                </c:pt>
                <c:pt idx="1">
                  <c:v>E-HVCM</c:v>
                </c:pt>
                <c:pt idx="2">
                  <c:v>RF</c:v>
                </c:pt>
                <c:pt idx="3">
                  <c:v>Cryo</c:v>
                </c:pt>
                <c:pt idx="4">
                  <c:v>Ion Source</c:v>
                </c:pt>
                <c:pt idx="5">
                  <c:v>E-MagPS</c:v>
                </c:pt>
                <c:pt idx="6">
                  <c:v>Controls</c:v>
                </c:pt>
                <c:pt idx="7">
                  <c:v>CM/SRF</c:v>
                </c:pt>
                <c:pt idx="8">
                  <c:v>E-other (TVA, etc.)</c:v>
                </c:pt>
                <c:pt idx="9">
                  <c:v>Prot. Sys.</c:v>
                </c:pt>
                <c:pt idx="10">
                  <c:v>Site Ops</c:v>
                </c:pt>
                <c:pt idx="11">
                  <c:v>Vacuum</c:v>
                </c:pt>
                <c:pt idx="12">
                  <c:v>Cooling</c:v>
                </c:pt>
                <c:pt idx="13">
                  <c:v>E-Choppers</c:v>
                </c:pt>
                <c:pt idx="14">
                  <c:v>Ops</c:v>
                </c:pt>
                <c:pt idx="15">
                  <c:v>Mech. Sys.</c:v>
                </c:pt>
                <c:pt idx="16">
                  <c:v>Beam Inst.</c:v>
                </c:pt>
                <c:pt idx="17">
                  <c:v>Physics</c:v>
                </c:pt>
              </c:strCache>
            </c:strRef>
          </c:cat>
          <c:val>
            <c:numRef>
              <c:f>Pareto!$AR$3:$AR$23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6-6ECC-46E8-8CEC-CF1D1B4E3ED4}"/>
            </c:ext>
          </c:extLst>
        </c:ser>
        <c:ser>
          <c:idx val="36"/>
          <c:order val="23"/>
          <c:tx>
            <c:strRef>
              <c:f>Pareto!$AX$2</c:f>
              <c:strCache>
                <c:ptCount val="1"/>
                <c:pt idx="0">
                  <c:v>18-Sep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'Pareto (2)'!$A$3:$A$20</c:f>
              <c:strCache>
                <c:ptCount val="18"/>
                <c:pt idx="0">
                  <c:v>Target</c:v>
                </c:pt>
                <c:pt idx="1">
                  <c:v>E-HVCM</c:v>
                </c:pt>
                <c:pt idx="2">
                  <c:v>RF</c:v>
                </c:pt>
                <c:pt idx="3">
                  <c:v>Cryo</c:v>
                </c:pt>
                <c:pt idx="4">
                  <c:v>Ion Source</c:v>
                </c:pt>
                <c:pt idx="5">
                  <c:v>E-MagPS</c:v>
                </c:pt>
                <c:pt idx="6">
                  <c:v>Controls</c:v>
                </c:pt>
                <c:pt idx="7">
                  <c:v>CM/SRF</c:v>
                </c:pt>
                <c:pt idx="8">
                  <c:v>E-other (TVA, etc.)</c:v>
                </c:pt>
                <c:pt idx="9">
                  <c:v>Prot. Sys.</c:v>
                </c:pt>
                <c:pt idx="10">
                  <c:v>Site Ops</c:v>
                </c:pt>
                <c:pt idx="11">
                  <c:v>Vacuum</c:v>
                </c:pt>
                <c:pt idx="12">
                  <c:v>Cooling</c:v>
                </c:pt>
                <c:pt idx="13">
                  <c:v>E-Choppers</c:v>
                </c:pt>
                <c:pt idx="14">
                  <c:v>Ops</c:v>
                </c:pt>
                <c:pt idx="15">
                  <c:v>Mech. Sys.</c:v>
                </c:pt>
                <c:pt idx="16">
                  <c:v>Beam Inst.</c:v>
                </c:pt>
                <c:pt idx="17">
                  <c:v>Physics</c:v>
                </c:pt>
              </c:strCache>
            </c:strRef>
          </c:cat>
          <c:val>
            <c:numRef>
              <c:f>Pareto!$AX$3:$AX$23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7-6ECC-46E8-8CEC-CF1D1B4E3ED4}"/>
            </c:ext>
          </c:extLst>
        </c:ser>
        <c:ser>
          <c:idx val="31"/>
          <c:order val="24"/>
          <c:tx>
            <c:strRef>
              <c:f>Pareto!$AY$2</c:f>
              <c:strCache>
                <c:ptCount val="1"/>
                <c:pt idx="0">
                  <c:v>25-Sep</c:v>
                </c:pt>
              </c:strCache>
            </c:strRef>
          </c:tx>
          <c:spPr>
            <a:solidFill>
              <a:srgbClr val="008000"/>
            </a:solidFill>
          </c:spPr>
          <c:invertIfNegative val="0"/>
          <c:cat>
            <c:strRef>
              <c:f>'Pareto (2)'!$A$3:$A$20</c:f>
              <c:strCache>
                <c:ptCount val="18"/>
                <c:pt idx="0">
                  <c:v>Target</c:v>
                </c:pt>
                <c:pt idx="1">
                  <c:v>E-HVCM</c:v>
                </c:pt>
                <c:pt idx="2">
                  <c:v>RF</c:v>
                </c:pt>
                <c:pt idx="3">
                  <c:v>Cryo</c:v>
                </c:pt>
                <c:pt idx="4">
                  <c:v>Ion Source</c:v>
                </c:pt>
                <c:pt idx="5">
                  <c:v>E-MagPS</c:v>
                </c:pt>
                <c:pt idx="6">
                  <c:v>Controls</c:v>
                </c:pt>
                <c:pt idx="7">
                  <c:v>CM/SRF</c:v>
                </c:pt>
                <c:pt idx="8">
                  <c:v>E-other (TVA, etc.)</c:v>
                </c:pt>
                <c:pt idx="9">
                  <c:v>Prot. Sys.</c:v>
                </c:pt>
                <c:pt idx="10">
                  <c:v>Site Ops</c:v>
                </c:pt>
                <c:pt idx="11">
                  <c:v>Vacuum</c:v>
                </c:pt>
                <c:pt idx="12">
                  <c:v>Cooling</c:v>
                </c:pt>
                <c:pt idx="13">
                  <c:v>E-Choppers</c:v>
                </c:pt>
                <c:pt idx="14">
                  <c:v>Ops</c:v>
                </c:pt>
                <c:pt idx="15">
                  <c:v>Mech. Sys.</c:v>
                </c:pt>
                <c:pt idx="16">
                  <c:v>Beam Inst.</c:v>
                </c:pt>
                <c:pt idx="17">
                  <c:v>Physics</c:v>
                </c:pt>
              </c:strCache>
            </c:strRef>
          </c:cat>
          <c:val>
            <c:numRef>
              <c:f>Pareto!$AY$3:$AY$23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8-6ECC-46E8-8CEC-CF1D1B4E3ED4}"/>
            </c:ext>
          </c:extLst>
        </c:ser>
        <c:ser>
          <c:idx val="29"/>
          <c:order val="25"/>
          <c:tx>
            <c:strRef>
              <c:f>Pareto!$AZ$2</c:f>
              <c:strCache>
                <c:ptCount val="1"/>
                <c:pt idx="0">
                  <c:v>30-Sep</c:v>
                </c:pt>
              </c:strCache>
            </c:strRef>
          </c:tx>
          <c:invertIfNegative val="0"/>
          <c:cat>
            <c:strRef>
              <c:f>'Pareto (2)'!$A$3:$A$20</c:f>
              <c:strCache>
                <c:ptCount val="18"/>
                <c:pt idx="0">
                  <c:v>Target</c:v>
                </c:pt>
                <c:pt idx="1">
                  <c:v>E-HVCM</c:v>
                </c:pt>
                <c:pt idx="2">
                  <c:v>RF</c:v>
                </c:pt>
                <c:pt idx="3">
                  <c:v>Cryo</c:v>
                </c:pt>
                <c:pt idx="4">
                  <c:v>Ion Source</c:v>
                </c:pt>
                <c:pt idx="5">
                  <c:v>E-MagPS</c:v>
                </c:pt>
                <c:pt idx="6">
                  <c:v>Controls</c:v>
                </c:pt>
                <c:pt idx="7">
                  <c:v>CM/SRF</c:v>
                </c:pt>
                <c:pt idx="8">
                  <c:v>E-other (TVA, etc.)</c:v>
                </c:pt>
                <c:pt idx="9">
                  <c:v>Prot. Sys.</c:v>
                </c:pt>
                <c:pt idx="10">
                  <c:v>Site Ops</c:v>
                </c:pt>
                <c:pt idx="11">
                  <c:v>Vacuum</c:v>
                </c:pt>
                <c:pt idx="12">
                  <c:v>Cooling</c:v>
                </c:pt>
                <c:pt idx="13">
                  <c:v>E-Choppers</c:v>
                </c:pt>
                <c:pt idx="14">
                  <c:v>Ops</c:v>
                </c:pt>
                <c:pt idx="15">
                  <c:v>Mech. Sys.</c:v>
                </c:pt>
                <c:pt idx="16">
                  <c:v>Beam Inst.</c:v>
                </c:pt>
                <c:pt idx="17">
                  <c:v>Physics</c:v>
                </c:pt>
              </c:strCache>
            </c:strRef>
          </c:cat>
          <c:val>
            <c:numRef>
              <c:f>Pareto!$AZ$3:$AZ$23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9-6ECC-46E8-8CEC-CF1D1B4E3ED4}"/>
            </c:ext>
          </c:extLst>
        </c:ser>
        <c:ser>
          <c:idx val="4"/>
          <c:order val="26"/>
          <c:tx>
            <c:strRef>
              <c:f>Pareto!$G$2</c:f>
              <c:strCache>
                <c:ptCount val="1"/>
                <c:pt idx="0">
                  <c:v>2-Oct</c:v>
                </c:pt>
              </c:strCache>
            </c:strRef>
          </c:tx>
          <c:invertIfNegative val="0"/>
          <c:cat>
            <c:strRef>
              <c:f>'Pareto (2)'!$A$3:$A$20</c:f>
              <c:strCache>
                <c:ptCount val="18"/>
                <c:pt idx="0">
                  <c:v>Target</c:v>
                </c:pt>
                <c:pt idx="1">
                  <c:v>E-HVCM</c:v>
                </c:pt>
                <c:pt idx="2">
                  <c:v>RF</c:v>
                </c:pt>
                <c:pt idx="3">
                  <c:v>Cryo</c:v>
                </c:pt>
                <c:pt idx="4">
                  <c:v>Ion Source</c:v>
                </c:pt>
                <c:pt idx="5">
                  <c:v>E-MagPS</c:v>
                </c:pt>
                <c:pt idx="6">
                  <c:v>Controls</c:v>
                </c:pt>
                <c:pt idx="7">
                  <c:v>CM/SRF</c:v>
                </c:pt>
                <c:pt idx="8">
                  <c:v>E-other (TVA, etc.)</c:v>
                </c:pt>
                <c:pt idx="9">
                  <c:v>Prot. Sys.</c:v>
                </c:pt>
                <c:pt idx="10">
                  <c:v>Site Ops</c:v>
                </c:pt>
                <c:pt idx="11">
                  <c:v>Vacuum</c:v>
                </c:pt>
                <c:pt idx="12">
                  <c:v>Cooling</c:v>
                </c:pt>
                <c:pt idx="13">
                  <c:v>E-Choppers</c:v>
                </c:pt>
                <c:pt idx="14">
                  <c:v>Ops</c:v>
                </c:pt>
                <c:pt idx="15">
                  <c:v>Mech. Sys.</c:v>
                </c:pt>
                <c:pt idx="16">
                  <c:v>Beam Inst.</c:v>
                </c:pt>
                <c:pt idx="17">
                  <c:v>Physics</c:v>
                </c:pt>
              </c:strCache>
            </c:strRef>
          </c:cat>
          <c:val>
            <c:numRef>
              <c:f>Pareto!$G$3:$G$23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A-6ECC-46E8-8CEC-CF1D1B4E3ED4}"/>
            </c:ext>
          </c:extLst>
        </c:ser>
        <c:ser>
          <c:idx val="34"/>
          <c:order val="27"/>
          <c:tx>
            <c:strRef>
              <c:f>Pareto!$H$2</c:f>
              <c:strCache>
                <c:ptCount val="1"/>
                <c:pt idx="0">
                  <c:v>9-Oct</c:v>
                </c:pt>
              </c:strCache>
            </c:strRef>
          </c:tx>
          <c:invertIfNegative val="0"/>
          <c:cat>
            <c:strRef>
              <c:f>'Pareto (2)'!$A$3:$A$20</c:f>
              <c:strCache>
                <c:ptCount val="18"/>
                <c:pt idx="0">
                  <c:v>Target</c:v>
                </c:pt>
                <c:pt idx="1">
                  <c:v>E-HVCM</c:v>
                </c:pt>
                <c:pt idx="2">
                  <c:v>RF</c:v>
                </c:pt>
                <c:pt idx="3">
                  <c:v>Cryo</c:v>
                </c:pt>
                <c:pt idx="4">
                  <c:v>Ion Source</c:v>
                </c:pt>
                <c:pt idx="5">
                  <c:v>E-MagPS</c:v>
                </c:pt>
                <c:pt idx="6">
                  <c:v>Controls</c:v>
                </c:pt>
                <c:pt idx="7">
                  <c:v>CM/SRF</c:v>
                </c:pt>
                <c:pt idx="8">
                  <c:v>E-other (TVA, etc.)</c:v>
                </c:pt>
                <c:pt idx="9">
                  <c:v>Prot. Sys.</c:v>
                </c:pt>
                <c:pt idx="10">
                  <c:v>Site Ops</c:v>
                </c:pt>
                <c:pt idx="11">
                  <c:v>Vacuum</c:v>
                </c:pt>
                <c:pt idx="12">
                  <c:v>Cooling</c:v>
                </c:pt>
                <c:pt idx="13">
                  <c:v>E-Choppers</c:v>
                </c:pt>
                <c:pt idx="14">
                  <c:v>Ops</c:v>
                </c:pt>
                <c:pt idx="15">
                  <c:v>Mech. Sys.</c:v>
                </c:pt>
                <c:pt idx="16">
                  <c:v>Beam Inst.</c:v>
                </c:pt>
                <c:pt idx="17">
                  <c:v>Physics</c:v>
                </c:pt>
              </c:strCache>
            </c:strRef>
          </c:cat>
          <c:val>
            <c:numRef>
              <c:f>Pareto!$H$3:$H$23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B-6ECC-46E8-8CEC-CF1D1B4E3ED4}"/>
            </c:ext>
          </c:extLst>
        </c:ser>
        <c:ser>
          <c:idx val="32"/>
          <c:order val="28"/>
          <c:tx>
            <c:strRef>
              <c:f>Pareto!$I$2</c:f>
              <c:strCache>
                <c:ptCount val="1"/>
                <c:pt idx="0">
                  <c:v>16-Oct</c:v>
                </c:pt>
              </c:strCache>
            </c:strRef>
          </c:tx>
          <c:spPr>
            <a:solidFill>
              <a:srgbClr val="008000"/>
            </a:solidFill>
          </c:spPr>
          <c:invertIfNegative val="0"/>
          <c:cat>
            <c:strRef>
              <c:f>'Pareto (2)'!$A$3:$A$20</c:f>
              <c:strCache>
                <c:ptCount val="18"/>
                <c:pt idx="0">
                  <c:v>Target</c:v>
                </c:pt>
                <c:pt idx="1">
                  <c:v>E-HVCM</c:v>
                </c:pt>
                <c:pt idx="2">
                  <c:v>RF</c:v>
                </c:pt>
                <c:pt idx="3">
                  <c:v>Cryo</c:v>
                </c:pt>
                <c:pt idx="4">
                  <c:v>Ion Source</c:v>
                </c:pt>
                <c:pt idx="5">
                  <c:v>E-MagPS</c:v>
                </c:pt>
                <c:pt idx="6">
                  <c:v>Controls</c:v>
                </c:pt>
                <c:pt idx="7">
                  <c:v>CM/SRF</c:v>
                </c:pt>
                <c:pt idx="8">
                  <c:v>E-other (TVA, etc.)</c:v>
                </c:pt>
                <c:pt idx="9">
                  <c:v>Prot. Sys.</c:v>
                </c:pt>
                <c:pt idx="10">
                  <c:v>Site Ops</c:v>
                </c:pt>
                <c:pt idx="11">
                  <c:v>Vacuum</c:v>
                </c:pt>
                <c:pt idx="12">
                  <c:v>Cooling</c:v>
                </c:pt>
                <c:pt idx="13">
                  <c:v>E-Choppers</c:v>
                </c:pt>
                <c:pt idx="14">
                  <c:v>Ops</c:v>
                </c:pt>
                <c:pt idx="15">
                  <c:v>Mech. Sys.</c:v>
                </c:pt>
                <c:pt idx="16">
                  <c:v>Beam Inst.</c:v>
                </c:pt>
                <c:pt idx="17">
                  <c:v>Physics</c:v>
                </c:pt>
              </c:strCache>
            </c:strRef>
          </c:cat>
          <c:val>
            <c:numRef>
              <c:f>Pareto!$I$3:$I$23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C-6ECC-46E8-8CEC-CF1D1B4E3ED4}"/>
            </c:ext>
          </c:extLst>
        </c:ser>
        <c:ser>
          <c:idx val="35"/>
          <c:order val="29"/>
          <c:tx>
            <c:strRef>
              <c:f>Pareto!$J$2</c:f>
              <c:strCache>
                <c:ptCount val="1"/>
                <c:pt idx="0">
                  <c:v>23-Oct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invertIfNegative val="0"/>
          <c:cat>
            <c:strRef>
              <c:f>'Pareto (2)'!$A$3:$A$20</c:f>
              <c:strCache>
                <c:ptCount val="18"/>
                <c:pt idx="0">
                  <c:v>Target</c:v>
                </c:pt>
                <c:pt idx="1">
                  <c:v>E-HVCM</c:v>
                </c:pt>
                <c:pt idx="2">
                  <c:v>RF</c:v>
                </c:pt>
                <c:pt idx="3">
                  <c:v>Cryo</c:v>
                </c:pt>
                <c:pt idx="4">
                  <c:v>Ion Source</c:v>
                </c:pt>
                <c:pt idx="5">
                  <c:v>E-MagPS</c:v>
                </c:pt>
                <c:pt idx="6">
                  <c:v>Controls</c:v>
                </c:pt>
                <c:pt idx="7">
                  <c:v>CM/SRF</c:v>
                </c:pt>
                <c:pt idx="8">
                  <c:v>E-other (TVA, etc.)</c:v>
                </c:pt>
                <c:pt idx="9">
                  <c:v>Prot. Sys.</c:v>
                </c:pt>
                <c:pt idx="10">
                  <c:v>Site Ops</c:v>
                </c:pt>
                <c:pt idx="11">
                  <c:v>Vacuum</c:v>
                </c:pt>
                <c:pt idx="12">
                  <c:v>Cooling</c:v>
                </c:pt>
                <c:pt idx="13">
                  <c:v>E-Choppers</c:v>
                </c:pt>
                <c:pt idx="14">
                  <c:v>Ops</c:v>
                </c:pt>
                <c:pt idx="15">
                  <c:v>Mech. Sys.</c:v>
                </c:pt>
                <c:pt idx="16">
                  <c:v>Beam Inst.</c:v>
                </c:pt>
                <c:pt idx="17">
                  <c:v>Physics</c:v>
                </c:pt>
              </c:strCache>
            </c:strRef>
          </c:cat>
          <c:val>
            <c:numRef>
              <c:f>Pareto!$J$3:$J$23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D-6ECC-46E8-8CEC-CF1D1B4E3ED4}"/>
            </c:ext>
          </c:extLst>
        </c:ser>
        <c:ser>
          <c:idx val="5"/>
          <c:order val="30"/>
          <c:tx>
            <c:strRef>
              <c:f>Pareto!$L$2</c:f>
              <c:strCache>
                <c:ptCount val="1"/>
                <c:pt idx="0">
                  <c:v>6-Nov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cat>
            <c:strRef>
              <c:f>'Pareto (2)'!$A$3:$A$20</c:f>
              <c:strCache>
                <c:ptCount val="18"/>
                <c:pt idx="0">
                  <c:v>Target</c:v>
                </c:pt>
                <c:pt idx="1">
                  <c:v>E-HVCM</c:v>
                </c:pt>
                <c:pt idx="2">
                  <c:v>RF</c:v>
                </c:pt>
                <c:pt idx="3">
                  <c:v>Cryo</c:v>
                </c:pt>
                <c:pt idx="4">
                  <c:v>Ion Source</c:v>
                </c:pt>
                <c:pt idx="5">
                  <c:v>E-MagPS</c:v>
                </c:pt>
                <c:pt idx="6">
                  <c:v>Controls</c:v>
                </c:pt>
                <c:pt idx="7">
                  <c:v>CM/SRF</c:v>
                </c:pt>
                <c:pt idx="8">
                  <c:v>E-other (TVA, etc.)</c:v>
                </c:pt>
                <c:pt idx="9">
                  <c:v>Prot. Sys.</c:v>
                </c:pt>
                <c:pt idx="10">
                  <c:v>Site Ops</c:v>
                </c:pt>
                <c:pt idx="11">
                  <c:v>Vacuum</c:v>
                </c:pt>
                <c:pt idx="12">
                  <c:v>Cooling</c:v>
                </c:pt>
                <c:pt idx="13">
                  <c:v>E-Choppers</c:v>
                </c:pt>
                <c:pt idx="14">
                  <c:v>Ops</c:v>
                </c:pt>
                <c:pt idx="15">
                  <c:v>Mech. Sys.</c:v>
                </c:pt>
                <c:pt idx="16">
                  <c:v>Beam Inst.</c:v>
                </c:pt>
                <c:pt idx="17">
                  <c:v>Physics</c:v>
                </c:pt>
              </c:strCache>
            </c:strRef>
          </c:cat>
          <c:val>
            <c:numRef>
              <c:f>Pareto!$L$3:$L$23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E-6ECC-46E8-8CEC-CF1D1B4E3ED4}"/>
            </c:ext>
          </c:extLst>
        </c:ser>
        <c:ser>
          <c:idx val="6"/>
          <c:order val="31"/>
          <c:tx>
            <c:strRef>
              <c:f>'Pareto (2)'!$B$2</c:f>
              <c:strCache>
                <c:ptCount val="1"/>
                <c:pt idx="0">
                  <c:v>FY16</c:v>
                </c:pt>
              </c:strCache>
            </c:strRef>
          </c:tx>
          <c:spPr>
            <a:solidFill>
              <a:srgbClr val="3366FF"/>
            </a:solidFill>
          </c:spPr>
          <c:invertIfNegative val="0"/>
          <c:cat>
            <c:strRef>
              <c:f>'Pareto (2)'!$A$3:$A$20</c:f>
              <c:strCache>
                <c:ptCount val="18"/>
                <c:pt idx="0">
                  <c:v>Target</c:v>
                </c:pt>
                <c:pt idx="1">
                  <c:v>E-HVCM</c:v>
                </c:pt>
                <c:pt idx="2">
                  <c:v>RF</c:v>
                </c:pt>
                <c:pt idx="3">
                  <c:v>Cryo</c:v>
                </c:pt>
                <c:pt idx="4">
                  <c:v>Ion Source</c:v>
                </c:pt>
                <c:pt idx="5">
                  <c:v>E-MagPS</c:v>
                </c:pt>
                <c:pt idx="6">
                  <c:v>Controls</c:v>
                </c:pt>
                <c:pt idx="7">
                  <c:v>CM/SRF</c:v>
                </c:pt>
                <c:pt idx="8">
                  <c:v>E-other (TVA, etc.)</c:v>
                </c:pt>
                <c:pt idx="9">
                  <c:v>Prot. Sys.</c:v>
                </c:pt>
                <c:pt idx="10">
                  <c:v>Site Ops</c:v>
                </c:pt>
                <c:pt idx="11">
                  <c:v>Vacuum</c:v>
                </c:pt>
                <c:pt idx="12">
                  <c:v>Cooling</c:v>
                </c:pt>
                <c:pt idx="13">
                  <c:v>E-Choppers</c:v>
                </c:pt>
                <c:pt idx="14">
                  <c:v>Ops</c:v>
                </c:pt>
                <c:pt idx="15">
                  <c:v>Mech. Sys.</c:v>
                </c:pt>
                <c:pt idx="16">
                  <c:v>Beam Inst.</c:v>
                </c:pt>
                <c:pt idx="17">
                  <c:v>Physics</c:v>
                </c:pt>
              </c:strCache>
            </c:strRef>
          </c:cat>
          <c:val>
            <c:numRef>
              <c:f>'Pareto (2)'!$B$3:$B$20</c:f>
              <c:numCache>
                <c:formatCode>General</c:formatCode>
                <c:ptCount val="18"/>
                <c:pt idx="0">
                  <c:v>376.7</c:v>
                </c:pt>
                <c:pt idx="1">
                  <c:v>96.3</c:v>
                </c:pt>
                <c:pt idx="2">
                  <c:v>108.5</c:v>
                </c:pt>
                <c:pt idx="3">
                  <c:v>55.7</c:v>
                </c:pt>
                <c:pt idx="4">
                  <c:v>31</c:v>
                </c:pt>
                <c:pt idx="5">
                  <c:v>29.1</c:v>
                </c:pt>
                <c:pt idx="6">
                  <c:v>33.200000000000003</c:v>
                </c:pt>
                <c:pt idx="7">
                  <c:v>14.4</c:v>
                </c:pt>
                <c:pt idx="8">
                  <c:v>17.7</c:v>
                </c:pt>
                <c:pt idx="9">
                  <c:v>11.8</c:v>
                </c:pt>
                <c:pt idx="10">
                  <c:v>1</c:v>
                </c:pt>
                <c:pt idx="11">
                  <c:v>5.2</c:v>
                </c:pt>
                <c:pt idx="12">
                  <c:v>5.7</c:v>
                </c:pt>
                <c:pt idx="13">
                  <c:v>3.9</c:v>
                </c:pt>
                <c:pt idx="14">
                  <c:v>2.4</c:v>
                </c:pt>
                <c:pt idx="15">
                  <c:v>1.2</c:v>
                </c:pt>
                <c:pt idx="16">
                  <c:v>1.6</c:v>
                </c:pt>
                <c:pt idx="17">
                  <c:v>1.4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F-6ECC-46E8-8CEC-CF1D1B4E3ED4}"/>
            </c:ext>
          </c:extLst>
        </c:ser>
        <c:ser>
          <c:idx val="7"/>
          <c:order val="32"/>
          <c:tx>
            <c:strRef>
              <c:f>'Pareto (2)'!$C$2</c:f>
              <c:strCache>
                <c:ptCount val="1"/>
                <c:pt idx="0">
                  <c:v>FY17-1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cat>
            <c:strRef>
              <c:f>'Pareto (2)'!$A$3:$A$20</c:f>
              <c:strCache>
                <c:ptCount val="18"/>
                <c:pt idx="0">
                  <c:v>Target</c:v>
                </c:pt>
                <c:pt idx="1">
                  <c:v>E-HVCM</c:v>
                </c:pt>
                <c:pt idx="2">
                  <c:v>RF</c:v>
                </c:pt>
                <c:pt idx="3">
                  <c:v>Cryo</c:v>
                </c:pt>
                <c:pt idx="4">
                  <c:v>Ion Source</c:v>
                </c:pt>
                <c:pt idx="5">
                  <c:v>E-MagPS</c:v>
                </c:pt>
                <c:pt idx="6">
                  <c:v>Controls</c:v>
                </c:pt>
                <c:pt idx="7">
                  <c:v>CM/SRF</c:v>
                </c:pt>
                <c:pt idx="8">
                  <c:v>E-other (TVA, etc.)</c:v>
                </c:pt>
                <c:pt idx="9">
                  <c:v>Prot. Sys.</c:v>
                </c:pt>
                <c:pt idx="10">
                  <c:v>Site Ops</c:v>
                </c:pt>
                <c:pt idx="11">
                  <c:v>Vacuum</c:v>
                </c:pt>
                <c:pt idx="12">
                  <c:v>Cooling</c:v>
                </c:pt>
                <c:pt idx="13">
                  <c:v>E-Choppers</c:v>
                </c:pt>
                <c:pt idx="14">
                  <c:v>Ops</c:v>
                </c:pt>
                <c:pt idx="15">
                  <c:v>Mech. Sys.</c:v>
                </c:pt>
                <c:pt idx="16">
                  <c:v>Beam Inst.</c:v>
                </c:pt>
                <c:pt idx="17">
                  <c:v>Physics</c:v>
                </c:pt>
              </c:strCache>
            </c:strRef>
          </c:cat>
          <c:val>
            <c:numRef>
              <c:f>'Pareto (2)'!$C$3:$C$20</c:f>
              <c:numCache>
                <c:formatCode>0.0</c:formatCode>
                <c:ptCount val="18"/>
                <c:pt idx="0">
                  <c:v>1.7</c:v>
                </c:pt>
                <c:pt idx="1">
                  <c:v>42.1</c:v>
                </c:pt>
                <c:pt idx="2">
                  <c:v>10.9</c:v>
                </c:pt>
                <c:pt idx="3">
                  <c:v>0</c:v>
                </c:pt>
                <c:pt idx="4">
                  <c:v>15.5</c:v>
                </c:pt>
                <c:pt idx="5">
                  <c:v>14.7</c:v>
                </c:pt>
                <c:pt idx="6">
                  <c:v>3.3</c:v>
                </c:pt>
                <c:pt idx="7">
                  <c:v>15.9</c:v>
                </c:pt>
                <c:pt idx="8">
                  <c:v>9</c:v>
                </c:pt>
                <c:pt idx="9">
                  <c:v>0</c:v>
                </c:pt>
                <c:pt idx="10">
                  <c:v>5.8</c:v>
                </c:pt>
                <c:pt idx="11">
                  <c:v>1</c:v>
                </c:pt>
                <c:pt idx="12">
                  <c:v>0</c:v>
                </c:pt>
                <c:pt idx="13">
                  <c:v>0</c:v>
                </c:pt>
                <c:pt idx="14">
                  <c:v>0.5</c:v>
                </c:pt>
                <c:pt idx="15">
                  <c:v>0.7</c:v>
                </c:pt>
                <c:pt idx="16">
                  <c:v>0</c:v>
                </c:pt>
                <c:pt idx="17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20-6ECC-46E8-8CEC-CF1D1B4E3E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7865856"/>
        <c:axId val="117888128"/>
      </c:barChart>
      <c:catAx>
        <c:axId val="1178658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14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1788812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17888128"/>
        <c:scaling>
          <c:orientation val="minMax"/>
          <c:max val="400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47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Hours down</a:t>
                </a:r>
              </a:p>
            </c:rich>
          </c:tx>
          <c:layout>
            <c:manualLayout>
              <c:xMode val="edge"/>
              <c:yMode val="edge"/>
              <c:x val="1.04820364396284E-4"/>
              <c:y val="0.37048031797688702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17865856"/>
        <c:crosses val="autoZero"/>
        <c:crossBetween val="between"/>
        <c:majorUnit val="25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18258103674540699"/>
          <c:y val="0.14449433757188601"/>
          <c:w val="0.11296248906386699"/>
          <c:h val="0.14271235232014601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200" b="1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800" dirty="0"/>
              <a:t>SCL-21B</a:t>
            </a:r>
          </a:p>
        </c:rich>
      </c:tx>
      <c:layout>
        <c:manualLayout>
          <c:xMode val="edge"/>
          <c:yMode val="edge"/>
          <c:x val="0.35173315835520502"/>
          <c:y val="0.77621651745586595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9.79606876063569E-2"/>
          <c:y val="6.8260992169367193E-2"/>
          <c:w val="0.66943934901181301"/>
          <c:h val="0.80601307956871004"/>
        </c:manualLayout>
      </c:layout>
      <c:scatterChart>
        <c:scatterStyle val="smoothMarker"/>
        <c:varyColors val="0"/>
        <c:ser>
          <c:idx val="2"/>
          <c:order val="0"/>
          <c:tx>
            <c:v>SNS 10-28-2014</c:v>
          </c:tx>
          <c:spPr>
            <a:ln w="31750"/>
          </c:spPr>
          <c:marker>
            <c:symbol val="square"/>
            <c:size val="5"/>
          </c:marker>
          <c:xVal>
            <c:numRef>
              <c:f>'SCL-21B'!$C$42:$C$48</c:f>
              <c:numCache>
                <c:formatCode>General</c:formatCode>
                <c:ptCount val="7"/>
                <c:pt idx="0">
                  <c:v>9.3000000000000007</c:v>
                </c:pt>
                <c:pt idx="1">
                  <c:v>9</c:v>
                </c:pt>
                <c:pt idx="2">
                  <c:v>8.7000000000000011</c:v>
                </c:pt>
                <c:pt idx="3">
                  <c:v>8.4</c:v>
                </c:pt>
                <c:pt idx="4">
                  <c:v>8.1</c:v>
                </c:pt>
                <c:pt idx="5">
                  <c:v>7.8</c:v>
                </c:pt>
                <c:pt idx="6">
                  <c:v>7.5</c:v>
                </c:pt>
              </c:numCache>
            </c:numRef>
          </c:xVal>
          <c:yVal>
            <c:numRef>
              <c:f>'SCL-21B'!$E$42:$E$48</c:f>
              <c:numCache>
                <c:formatCode>General</c:formatCode>
                <c:ptCount val="7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97.391304347826079</c:v>
                </c:pt>
                <c:pt idx="6">
                  <c:v>71.304347826086683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2ADC-42AC-B5CA-6D3F4BC6DC11}"/>
            </c:ext>
          </c:extLst>
        </c:ser>
        <c:ser>
          <c:idx val="1"/>
          <c:order val="1"/>
          <c:tx>
            <c:v>SNS 8-12-2015</c:v>
          </c:tx>
          <c:spPr>
            <a:ln w="31750"/>
          </c:spPr>
          <c:marker>
            <c:symbol val="square"/>
            <c:size val="5"/>
          </c:marker>
          <c:xVal>
            <c:numRef>
              <c:f>'SCL-21B'!$C$54:$C$58</c:f>
              <c:numCache>
                <c:formatCode>General</c:formatCode>
                <c:ptCount val="5"/>
                <c:pt idx="0">
                  <c:v>8.7000000000000011</c:v>
                </c:pt>
                <c:pt idx="1">
                  <c:v>8.4</c:v>
                </c:pt>
                <c:pt idx="2">
                  <c:v>8.1</c:v>
                </c:pt>
                <c:pt idx="3">
                  <c:v>7.8</c:v>
                </c:pt>
                <c:pt idx="4">
                  <c:v>7.5</c:v>
                </c:pt>
              </c:numCache>
            </c:numRef>
          </c:xVal>
          <c:yVal>
            <c:numRef>
              <c:f>'SCL-21B'!$E$54:$E$58</c:f>
              <c:numCache>
                <c:formatCode>General</c:formatCode>
                <c:ptCount val="5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96.551724137930975</c:v>
                </c:pt>
                <c:pt idx="4">
                  <c:v>71.551724137930975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2ADC-42AC-B5CA-6D3F4BC6DC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0082816"/>
        <c:axId val="120084736"/>
      </c:scatterChart>
      <c:valAx>
        <c:axId val="120082816"/>
        <c:scaling>
          <c:orientation val="minMax"/>
          <c:min val="7.4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800" dirty="0"/>
                  <a:t>I</a:t>
                </a:r>
                <a:r>
                  <a:rPr lang="en-US" sz="800" baseline="-25000" dirty="0"/>
                  <a:t>f</a:t>
                </a:r>
                <a:endParaRPr lang="en-US" baseline="-25000" dirty="0"/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20084736"/>
        <c:crosses val="autoZero"/>
        <c:crossBetween val="midCat"/>
      </c:valAx>
      <c:valAx>
        <c:axId val="120084736"/>
        <c:scaling>
          <c:orientation val="minMax"/>
          <c:max val="110"/>
          <c:min val="5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sz="800" dirty="0"/>
                  <a:t>% </a:t>
                </a:r>
                <a:r>
                  <a:rPr lang="en-US" sz="800" dirty="0" err="1"/>
                  <a:t>I</a:t>
                </a:r>
                <a:r>
                  <a:rPr lang="en-US" sz="800" baseline="-25000" dirty="0" err="1"/>
                  <a:t>b</a:t>
                </a:r>
                <a:endParaRPr lang="en-US" sz="800" baseline="-25000" dirty="0"/>
              </a:p>
            </c:rich>
          </c:tx>
          <c:layout>
            <c:manualLayout>
              <c:xMode val="edge"/>
              <c:yMode val="edge"/>
              <c:x val="0"/>
              <c:y val="0.369669219429763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20082816"/>
        <c:crosses val="autoZero"/>
        <c:crossBetween val="midCat"/>
        <c:majorUnit val="10"/>
        <c:minorUnit val="4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7300629023238299"/>
          <c:y val="0.45085470085470097"/>
          <c:w val="0.22699365704287"/>
          <c:h val="0.21589184913529599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0.31585</cdr:x>
      <cdr:y>0.28532</cdr:y>
    </cdr:from>
    <cdr:to>
      <cdr:x>0.75081</cdr:x>
      <cdr:y>0.35836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44074" y="793574"/>
          <a:ext cx="1988652" cy="20313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rtlCol="0">
          <a:spAutoFit/>
        </a:bodyPr>
        <a:lstStyle xmlns:a="http://schemas.openxmlformats.org/drawingml/2006/main"/>
        <a:p xmlns:a="http://schemas.openxmlformats.org/drawingml/2006/main">
          <a:pPr algn="ctr">
            <a:lnSpc>
              <a:spcPct val="90000"/>
            </a:lnSpc>
          </a:pPr>
          <a:r>
            <a:rPr lang="en-US" sz="800" dirty="0"/>
            <a:t>Space Charge Limited Operation</a:t>
          </a:r>
        </a:p>
      </cdr:txBody>
    </cdr:sp>
  </cdr:relSizeAnchor>
  <cdr:relSizeAnchor xmlns:cdr="http://schemas.openxmlformats.org/drawingml/2006/chartDrawing">
    <cdr:from>
      <cdr:x>0.55521</cdr:x>
      <cdr:y>0</cdr:y>
    </cdr:from>
    <cdr:to>
      <cdr:x>0.97646</cdr:x>
      <cdr:y>0.07304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538412" y="0"/>
          <a:ext cx="1925979" cy="20313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>
            <a:lnSpc>
              <a:spcPct val="90000"/>
            </a:lnSpc>
          </a:pPr>
          <a:r>
            <a:rPr lang="en-US" sz="800" dirty="0"/>
            <a:t>New Filament Operating Point</a:t>
          </a:r>
        </a:p>
      </cdr:txBody>
    </cdr:sp>
  </cdr:relSizeAnchor>
  <cdr:relSizeAnchor xmlns:cdr="http://schemas.openxmlformats.org/drawingml/2006/chartDrawing">
    <cdr:from>
      <cdr:x>0.33593</cdr:x>
      <cdr:y>0.22222</cdr:y>
    </cdr:from>
    <cdr:to>
      <cdr:x>0.73406</cdr:x>
      <cdr:y>0.27033</cdr:y>
    </cdr:to>
    <cdr:sp macro="" textlink="">
      <cdr:nvSpPr>
        <cdr:cNvPr id="4" name="Left Brace 3"/>
        <cdr:cNvSpPr/>
      </cdr:nvSpPr>
      <cdr:spPr>
        <a:xfrm xmlns:a="http://schemas.openxmlformats.org/drawingml/2006/main" rot="16200000">
          <a:off x="3169376" y="-121377"/>
          <a:ext cx="214449" cy="2438401"/>
        </a:xfrm>
        <a:prstGeom xmlns:a="http://schemas.openxmlformats.org/drawingml/2006/main" prst="leftBrac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rot="0" spcFirstLastPara="0" vertOverflow="overflow" horzOverflow="overflow" vert="horz" wrap="square" lIns="45720" tIns="45720" rIns="4572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0.09953</cdr:x>
      <cdr:y>0.1264</cdr:y>
    </cdr:from>
    <cdr:to>
      <cdr:x>0.19907</cdr:x>
      <cdr:y>0.19944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455051" y="351556"/>
          <a:ext cx="455097" cy="20313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lnSpc>
              <a:spcPct val="90000"/>
            </a:lnSpc>
          </a:pPr>
          <a:r>
            <a:rPr lang="en-US" sz="800" dirty="0"/>
            <a:t>Knee</a:t>
          </a:r>
        </a:p>
      </cdr:txBody>
    </cdr:sp>
  </cdr:relSizeAnchor>
  <cdr:relSizeAnchor xmlns:cdr="http://schemas.openxmlformats.org/drawingml/2006/chartDrawing">
    <cdr:from>
      <cdr:x>0.79623</cdr:x>
      <cdr:y>0.09571</cdr:y>
    </cdr:from>
    <cdr:to>
      <cdr:x>1</cdr:x>
      <cdr:y>0.28826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3640364" y="266198"/>
          <a:ext cx="931636" cy="53553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>
            <a:lnSpc>
              <a:spcPct val="90000"/>
            </a:lnSpc>
          </a:pPr>
          <a:r>
            <a:rPr lang="en-US" sz="800" dirty="0"/>
            <a:t>Original Filament Current Operating Point</a:t>
          </a:r>
        </a:p>
      </cdr:txBody>
    </cdr:sp>
  </cdr:relSizeAnchor>
  <cdr:relSizeAnchor xmlns:cdr="http://schemas.openxmlformats.org/drawingml/2006/chartDrawing">
    <cdr:from>
      <cdr:x>0.25</cdr:x>
      <cdr:y>0.23053</cdr:y>
    </cdr:from>
    <cdr:to>
      <cdr:x>0.28198</cdr:x>
      <cdr:y>0.62012</cdr:y>
    </cdr:to>
    <cdr:sp macro="" textlink="">
      <cdr:nvSpPr>
        <cdr:cNvPr id="10" name="Left Brace 9"/>
        <cdr:cNvSpPr/>
      </cdr:nvSpPr>
      <cdr:spPr>
        <a:xfrm xmlns:a="http://schemas.openxmlformats.org/drawingml/2006/main" rot="10800000">
          <a:off x="1143000" y="641174"/>
          <a:ext cx="146212" cy="1083566"/>
        </a:xfrm>
        <a:prstGeom xmlns:a="http://schemas.openxmlformats.org/drawingml/2006/main" prst="leftBrac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rot="0" spcFirstLastPara="0" vert="horz" wrap="square" lIns="45720" tIns="45720" rIns="4572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0.28333</cdr:x>
      <cdr:y>0.39491</cdr:y>
    </cdr:from>
    <cdr:to>
      <cdr:x>0.73333</cdr:x>
      <cdr:y>0.46795</cdr:y>
    </cdr:to>
    <cdr:sp macro="" textlink="">
      <cdr:nvSpPr>
        <cdr:cNvPr id="11" name="TextBox 1"/>
        <cdr:cNvSpPr txBox="1"/>
      </cdr:nvSpPr>
      <cdr:spPr>
        <a:xfrm xmlns:a="http://schemas.openxmlformats.org/drawingml/2006/main">
          <a:off x="1295400" y="1098374"/>
          <a:ext cx="2057400" cy="20313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>
            <a:lnSpc>
              <a:spcPct val="90000"/>
            </a:lnSpc>
          </a:pPr>
          <a:r>
            <a:rPr lang="en-US" sz="800" dirty="0"/>
            <a:t>Temperature Limited Operation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61A6FC-215E-440C-85C1-7C5D8113132A}" type="datetimeFigureOut">
              <a:rPr lang="en-US" smtClean="0"/>
              <a:t>3/7/2017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5C4BCF-1057-4162-BB32-3C91D6411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9806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762069-76AF-42C7-A5A2-4F411E37AD85}" type="datetimeFigureOut">
              <a:rPr lang="en-US" smtClean="0"/>
              <a:t>3/7/2017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BAA5A-EBA8-43FC-A55E-47642B82A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16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CA5B90-010A-8B4B-AA68-13C59CA668F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920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10" Type="http://schemas.microsoft.com/office/2007/relationships/hdphoto" Target="../media/hdphoto1.wdp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1.jp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/>
        </p:nvSpPr>
        <p:spPr bwMode="auto">
          <a:xfrm>
            <a:off x="5679806" y="0"/>
            <a:ext cx="3464194" cy="6861871"/>
          </a:xfrm>
          <a:custGeom>
            <a:avLst/>
            <a:gdLst>
              <a:gd name="T0" fmla="*/ 149 w 1094"/>
              <a:gd name="T1" fmla="*/ 2166 h 2166"/>
              <a:gd name="T2" fmla="*/ 1094 w 1094"/>
              <a:gd name="T3" fmla="*/ 2166 h 2166"/>
              <a:gd name="T4" fmla="*/ 1094 w 1094"/>
              <a:gd name="T5" fmla="*/ 0 h 2166"/>
              <a:gd name="T6" fmla="*/ 0 w 1094"/>
              <a:gd name="T7" fmla="*/ 0 h 2166"/>
              <a:gd name="T8" fmla="*/ 149 w 1094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94" h="2166">
                <a:moveTo>
                  <a:pt x="149" y="2166"/>
                </a:moveTo>
                <a:cubicBezTo>
                  <a:pt x="1094" y="2166"/>
                  <a:pt x="1094" y="2166"/>
                  <a:pt x="1094" y="2166"/>
                </a:cubicBezTo>
                <a:cubicBezTo>
                  <a:pt x="1094" y="0"/>
                  <a:pt x="1094" y="0"/>
                  <a:pt x="109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49" y="2166"/>
                </a:cubicBezTo>
                <a:close/>
              </a:path>
            </a:pathLst>
          </a:custGeom>
          <a:solidFill>
            <a:srgbClr val="027A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6"/>
          <p:cNvSpPr>
            <a:spLocks/>
          </p:cNvSpPr>
          <p:nvPr/>
        </p:nvSpPr>
        <p:spPr bwMode="auto">
          <a:xfrm>
            <a:off x="5377263" y="0"/>
            <a:ext cx="1272781" cy="6861871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7" y="767"/>
                  <a:pt x="221" y="2166"/>
                </a:cubicBezTo>
                <a:close/>
              </a:path>
            </a:pathLst>
          </a:custGeom>
          <a:solidFill>
            <a:srgbClr val="85B7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338" r="11360" b="9696"/>
          <a:stretch/>
        </p:blipFill>
        <p:spPr>
          <a:xfrm>
            <a:off x="6180667" y="65"/>
            <a:ext cx="2953546" cy="619291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sp>
        <p:nvSpPr>
          <p:cNvPr id="8" name="AutoShape 3"/>
          <p:cNvSpPr>
            <a:spLocks noChangeAspect="1" noChangeArrowheads="1" noTextEdit="1"/>
          </p:cNvSpPr>
          <p:nvPr/>
        </p:nvSpPr>
        <p:spPr bwMode="auto">
          <a:xfrm rot="16200000">
            <a:off x="3800344" y="1503009"/>
            <a:ext cx="6858002" cy="380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168" y="235945"/>
            <a:ext cx="4160172" cy="877163"/>
          </a:xfrm>
        </p:spPr>
        <p:txBody>
          <a:bodyPr/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168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11134" y="631304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1" t="13294" r="12698" b="2941"/>
          <a:stretch/>
        </p:blipFill>
        <p:spPr bwMode="auto">
          <a:xfrm>
            <a:off x="4950457" y="817887"/>
            <a:ext cx="2148840" cy="214884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7" t="23109" r="25288" b="519"/>
          <a:stretch/>
        </p:blipFill>
        <p:spPr>
          <a:xfrm>
            <a:off x="6632953" y="1412247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8" t="22857" r="28945" b="6727"/>
          <a:stretch/>
        </p:blipFill>
        <p:spPr>
          <a:xfrm>
            <a:off x="5883145" y="2728983"/>
            <a:ext cx="1664208" cy="1664208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1" descr="C:\Users\xnv\Desktop\png\SNS_color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31" y="6335096"/>
            <a:ext cx="1922748" cy="32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110675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/>
        </p:nvSpPr>
        <p:spPr bwMode="auto">
          <a:xfrm>
            <a:off x="5679806" y="0"/>
            <a:ext cx="3464194" cy="6861871"/>
          </a:xfrm>
          <a:custGeom>
            <a:avLst/>
            <a:gdLst>
              <a:gd name="T0" fmla="*/ 149 w 1094"/>
              <a:gd name="T1" fmla="*/ 2166 h 2166"/>
              <a:gd name="T2" fmla="*/ 1094 w 1094"/>
              <a:gd name="T3" fmla="*/ 2166 h 2166"/>
              <a:gd name="T4" fmla="*/ 1094 w 1094"/>
              <a:gd name="T5" fmla="*/ 0 h 2166"/>
              <a:gd name="T6" fmla="*/ 0 w 1094"/>
              <a:gd name="T7" fmla="*/ 0 h 2166"/>
              <a:gd name="T8" fmla="*/ 149 w 1094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94" h="2166">
                <a:moveTo>
                  <a:pt x="149" y="2166"/>
                </a:moveTo>
                <a:cubicBezTo>
                  <a:pt x="1094" y="2166"/>
                  <a:pt x="1094" y="2166"/>
                  <a:pt x="1094" y="2166"/>
                </a:cubicBezTo>
                <a:cubicBezTo>
                  <a:pt x="1094" y="0"/>
                  <a:pt x="1094" y="0"/>
                  <a:pt x="109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49" y="2166"/>
                </a:cubicBezTo>
                <a:close/>
              </a:path>
            </a:pathLst>
          </a:custGeom>
          <a:solidFill>
            <a:srgbClr val="027A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6"/>
          <p:cNvSpPr>
            <a:spLocks/>
          </p:cNvSpPr>
          <p:nvPr/>
        </p:nvSpPr>
        <p:spPr bwMode="auto">
          <a:xfrm>
            <a:off x="5377263" y="0"/>
            <a:ext cx="1272781" cy="6861871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7" y="767"/>
                  <a:pt x="221" y="2166"/>
                </a:cubicBezTo>
                <a:close/>
              </a:path>
            </a:pathLst>
          </a:custGeom>
          <a:solidFill>
            <a:srgbClr val="85B7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338" r="11360" b="9696"/>
          <a:stretch/>
        </p:blipFill>
        <p:spPr>
          <a:xfrm>
            <a:off x="6180667" y="65"/>
            <a:ext cx="2953546" cy="6192917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" t="8644" r="32955" b="36016"/>
          <a:stretch/>
        </p:blipFill>
        <p:spPr bwMode="auto">
          <a:xfrm>
            <a:off x="4951543" y="814717"/>
            <a:ext cx="2152274" cy="2152274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0" t="874" r="14863" b="3253"/>
          <a:stretch/>
        </p:blipFill>
        <p:spPr>
          <a:xfrm>
            <a:off x="6650044" y="1402065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9" r="6029"/>
          <a:stretch/>
        </p:blipFill>
        <p:spPr>
          <a:xfrm>
            <a:off x="5883145" y="2728983"/>
            <a:ext cx="1664208" cy="1664208"/>
          </a:xfrm>
          <a:prstGeom prst="ellips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sp>
        <p:nvSpPr>
          <p:cNvPr id="8" name="AutoShape 3"/>
          <p:cNvSpPr>
            <a:spLocks noChangeAspect="1" noChangeArrowheads="1" noTextEdit="1"/>
          </p:cNvSpPr>
          <p:nvPr/>
        </p:nvSpPr>
        <p:spPr bwMode="auto">
          <a:xfrm rot="16200000">
            <a:off x="3800344" y="1503009"/>
            <a:ext cx="6858002" cy="380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168" y="235945"/>
            <a:ext cx="4160172" cy="877163"/>
          </a:xfrm>
        </p:spPr>
        <p:txBody>
          <a:bodyPr/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168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11134" y="631304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pic>
        <p:nvPicPr>
          <p:cNvPr id="14" name="Picture 13" descr="HFIR_SNS-white.pn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6324600"/>
            <a:ext cx="2609193" cy="33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519983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3" y="236982"/>
            <a:ext cx="8636290" cy="48474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168" y="1508760"/>
            <a:ext cx="8642640" cy="4195415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220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8" y="236982"/>
            <a:ext cx="8628678" cy="48474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4415" y="1402417"/>
            <a:ext cx="4192528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4415" y="2227999"/>
            <a:ext cx="4192528" cy="3674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3492" y="1402417"/>
            <a:ext cx="4194175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3492" y="2227999"/>
            <a:ext cx="4194175" cy="3674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64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sp>
        <p:nvSpPr>
          <p:cNvPr id="7" name="Freeform 13"/>
          <p:cNvSpPr>
            <a:spLocks/>
          </p:cNvSpPr>
          <p:nvPr userDrawn="1"/>
        </p:nvSpPr>
        <p:spPr bwMode="auto">
          <a:xfrm>
            <a:off x="5377263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25400" algn="l" rotWithShape="0">
              <a:schemeClr val="tx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8" y="237744"/>
            <a:ext cx="3911890" cy="877163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628" r="14333" b="9696"/>
          <a:stretch/>
        </p:blipFill>
        <p:spPr>
          <a:xfrm>
            <a:off x="6214534" y="65"/>
            <a:ext cx="2929466" cy="6192917"/>
          </a:xfrm>
          <a:prstGeom prst="rect">
            <a:avLst/>
          </a:prstGeom>
        </p:spPr>
      </p:pic>
      <p:pic>
        <p:nvPicPr>
          <p:cNvPr id="18" name="Picture 11" descr="C:\Users\xnv\Desktop\png\SNS_color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31" y="6335096"/>
            <a:ext cx="1922748" cy="32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109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60" y="244004"/>
            <a:ext cx="8628678" cy="4847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867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336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972" y="-355534"/>
            <a:ext cx="9618043" cy="7213533"/>
          </a:xfrm>
          <a:prstGeom prst="rect">
            <a:avLst/>
          </a:prstGeom>
        </p:spPr>
      </p:pic>
      <p:pic>
        <p:nvPicPr>
          <p:cNvPr id="1035" name="Picture 11" descr="C:\Users\xnv\Desktop\png\SNS_color.png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31" y="6335096"/>
            <a:ext cx="1922748" cy="32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1168" y="237744"/>
            <a:ext cx="8628678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01168" y="1508760"/>
            <a:ext cx="8642640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22695" y="6513051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216123" y="6477000"/>
            <a:ext cx="28956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b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SNS Accelerator Advisory</a:t>
            </a:r>
            <a:r>
              <a:rPr lang="en-US" sz="1000" b="0" baseline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 Committee Meeting March 8-10, 2017</a:t>
            </a:r>
            <a:endParaRPr lang="en-US" sz="1000" b="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ectangle 14"/>
          <p:cNvSpPr>
            <a:spLocks noChangeArrowheads="1"/>
          </p:cNvSpPr>
          <p:nvPr userDrawn="1"/>
        </p:nvSpPr>
        <p:spPr bwMode="auto">
          <a:xfrm>
            <a:off x="-569913" y="-2814638"/>
            <a:ext cx="25400" cy="1588"/>
          </a:xfrm>
          <a:prstGeom prst="rect">
            <a:avLst/>
          </a:prstGeom>
          <a:solidFill>
            <a:srgbClr val="85B7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84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37" r:id="rId3"/>
    <p:sldLayoutId id="2147483939" r:id="rId4"/>
    <p:sldLayoutId id="2147483940" r:id="rId5"/>
    <p:sldLayoutId id="2147483941" r:id="rId6"/>
    <p:sldLayoutId id="2147483942" r:id="rId7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 kern="1200">
          <a:solidFill>
            <a:schemeClr val="tx2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Relationship Id="rId4" Type="http://schemas.microsoft.com/office/2007/relationships/hdphoto" Target="../media/hdphoto5.wdp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Relationship Id="rId5" Type="http://schemas.microsoft.com/office/2007/relationships/hdphoto" Target="../media/hdphoto7.wdp"/><Relationship Id="rId4" Type="http://schemas.openxmlformats.org/officeDocument/2006/relationships/image" Target="../media/image6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8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png"/><Relationship Id="rId5" Type="http://schemas.openxmlformats.org/officeDocument/2006/relationships/package" Target="../embeddings/Microsoft_Excel_Worksheet1.xlsx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01166" y="235945"/>
            <a:ext cx="4696655" cy="1269578"/>
          </a:xfrm>
        </p:spPr>
        <p:txBody>
          <a:bodyPr/>
          <a:lstStyle/>
          <a:p>
            <a:r>
              <a:rPr lang="en-US" dirty="0"/>
              <a:t>Status of the Accelerator Radio-Frequency Systems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800" dirty="0"/>
              <a:t>Presented to the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SNS Accelerator Advisory Committee</a:t>
            </a:r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6" name="Subtitle 4"/>
          <p:cNvSpPr txBox="1">
            <a:spLocks/>
          </p:cNvSpPr>
          <p:nvPr/>
        </p:nvSpPr>
        <p:spPr bwMode="auto">
          <a:xfrm>
            <a:off x="221592" y="3459799"/>
            <a:ext cx="3255297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b="1" dirty="0"/>
              <a:t>Mark Champion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Electrical and RF Systems Group Leader</a:t>
            </a:r>
            <a:endParaRPr lang="en-US" dirty="0"/>
          </a:p>
        </p:txBody>
      </p:sp>
      <p:sp>
        <p:nvSpPr>
          <p:cNvPr id="7" name="Subtitle 4"/>
          <p:cNvSpPr txBox="1">
            <a:spLocks/>
          </p:cNvSpPr>
          <p:nvPr/>
        </p:nvSpPr>
        <p:spPr bwMode="auto">
          <a:xfrm>
            <a:off x="220266" y="4536026"/>
            <a:ext cx="3255297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800" dirty="0"/>
              <a:t>March 09, 2017</a:t>
            </a:r>
          </a:p>
        </p:txBody>
      </p:sp>
    </p:spTree>
    <p:extLst>
      <p:ext uri="{BB962C8B-B14F-4D97-AF65-F5344CB8AC3E}">
        <p14:creationId xmlns:p14="http://schemas.microsoft.com/office/powerpoint/2010/main" val="18322197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229600" cy="827919"/>
          </a:xfrm>
        </p:spPr>
        <p:txBody>
          <a:bodyPr/>
          <a:lstStyle/>
          <a:p>
            <a:r>
              <a:rPr lang="en-US" sz="2800" dirty="0"/>
              <a:t>Installed new RF-vacuum windows on DTL2 and CCL4a</a:t>
            </a:r>
          </a:p>
        </p:txBody>
      </p:sp>
      <p:pic>
        <p:nvPicPr>
          <p:cNvPr id="3075" name="Picture 3" descr="C:\Users\m5c\Documents\DOE Conf Call June 2016\IMG_10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90600"/>
            <a:ext cx="2743200" cy="3657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m5c\Documents\DOE Conf Call June 2016\IMG_105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96"/>
          <a:stretch/>
        </p:blipFill>
        <p:spPr bwMode="auto">
          <a:xfrm>
            <a:off x="2895600" y="990600"/>
            <a:ext cx="3657600" cy="2159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m5c\Documents\DOE Conf Call June 2016\IMG_106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76"/>
          <a:stretch/>
        </p:blipFill>
        <p:spPr bwMode="auto">
          <a:xfrm>
            <a:off x="6324600" y="3035347"/>
            <a:ext cx="2743200" cy="248073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202" y="4710094"/>
            <a:ext cx="2743198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17475" indent="-115888"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Replaced original DTL2 window due to abnormal window heating during operation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95600" y="3217377"/>
            <a:ext cx="2743198" cy="19697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17475" indent="-115888"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Source of heating appears to be metallization of the ceramic</a:t>
            </a:r>
          </a:p>
          <a:p>
            <a:pPr marL="117475" indent="-115888"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This is not unusual in windows that have seen many years of service</a:t>
            </a:r>
          </a:p>
          <a:p>
            <a:pPr marL="117475" indent="-115888"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Window longevity is expected to improve due to the DTL vacuum upgrade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24600" y="5566882"/>
            <a:ext cx="2743200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17475" indent="-115888"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Replaced CCL4a window due to excessive outgassing during operation</a:t>
            </a:r>
          </a:p>
        </p:txBody>
      </p:sp>
    </p:spTree>
    <p:extLst>
      <p:ext uri="{BB962C8B-B14F-4D97-AF65-F5344CB8AC3E}">
        <p14:creationId xmlns:p14="http://schemas.microsoft.com/office/powerpoint/2010/main" val="438399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3" y="236982"/>
            <a:ext cx="8636290" cy="877163"/>
          </a:xfrm>
        </p:spPr>
        <p:txBody>
          <a:bodyPr/>
          <a:lstStyle/>
          <a:p>
            <a:r>
              <a:rPr lang="en-US" dirty="0"/>
              <a:t>Developing 2</a:t>
            </a:r>
            <a:r>
              <a:rPr lang="en-US" baseline="30000" dirty="0"/>
              <a:t>nd</a:t>
            </a:r>
            <a:r>
              <a:rPr lang="en-US" dirty="0"/>
              <a:t> vendor for DTL and CCL RF-Vacuum windows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168" y="1138893"/>
            <a:ext cx="4781798" cy="4195415"/>
          </a:xfrm>
        </p:spPr>
        <p:txBody>
          <a:bodyPr/>
          <a:lstStyle/>
          <a:p>
            <a:r>
              <a:rPr lang="en-US" sz="2000" dirty="0"/>
              <a:t>Prototypes delivered and tested with good results</a:t>
            </a:r>
          </a:p>
          <a:p>
            <a:r>
              <a:rPr lang="en-US" sz="2000" dirty="0"/>
              <a:t>Some challenges</a:t>
            </a:r>
          </a:p>
          <a:p>
            <a:pPr lvl="1"/>
            <a:r>
              <a:rPr lang="en-US" sz="1800" dirty="0"/>
              <a:t>Vacuum integrity of CCL window flange design (copper gaskets)</a:t>
            </a:r>
          </a:p>
          <a:p>
            <a:pPr lvl="1"/>
            <a:r>
              <a:rPr lang="en-US" sz="1800" dirty="0"/>
              <a:t>2</a:t>
            </a:r>
            <a:r>
              <a:rPr lang="en-US" sz="1800" baseline="30000" dirty="0"/>
              <a:t>nd</a:t>
            </a:r>
            <a:r>
              <a:rPr lang="en-US" sz="1800" dirty="0"/>
              <a:t> article DTL window failed catastrophically during testing (sign error at vendor)</a:t>
            </a:r>
          </a:p>
          <a:p>
            <a:r>
              <a:rPr lang="en-US" sz="2000" dirty="0"/>
              <a:t>Vendor’s ceramic source struggling to provide hermetic brazed assemblies</a:t>
            </a:r>
          </a:p>
          <a:p>
            <a:pPr lvl="1"/>
            <a:r>
              <a:rPr lang="en-US" sz="1800" dirty="0"/>
              <a:t>We’re working with them to identify alternative capable ceramic vendors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2966" y="1582677"/>
            <a:ext cx="4147705" cy="3110778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01168" y="4999829"/>
            <a:ext cx="8388028" cy="1606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All DTL and CCL windows in service were provided by a single vendor</a:t>
            </a:r>
          </a:p>
          <a:p>
            <a:r>
              <a:rPr lang="en-US" sz="2000" dirty="0"/>
              <a:t>Prices have increased dramatically, procurement cycle is long, and quality does not always meet expectations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37036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3" y="236982"/>
            <a:ext cx="8636290" cy="877163"/>
          </a:xfrm>
        </p:spPr>
        <p:txBody>
          <a:bodyPr/>
          <a:lstStyle/>
          <a:p>
            <a:r>
              <a:rPr lang="en-US" dirty="0"/>
              <a:t>Spare Ring RF cavity vacuum</a:t>
            </a:r>
            <a:br>
              <a:rPr lang="en-US" dirty="0"/>
            </a:br>
            <a:r>
              <a:rPr lang="en-US" dirty="0"/>
              <a:t>chambers are in production</a:t>
            </a:r>
          </a:p>
        </p:txBody>
      </p:sp>
      <p:pic>
        <p:nvPicPr>
          <p:cNvPr id="14" name="Picture 13" descr="Ring RF 9-20-05 0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" t="8385" r="6189" b="4126"/>
          <a:stretch>
            <a:fillRect/>
          </a:stretch>
        </p:blipFill>
        <p:spPr bwMode="auto">
          <a:xfrm>
            <a:off x="5812395" y="308393"/>
            <a:ext cx="3331605" cy="241116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/>
          <p:nvPr/>
        </p:nvPicPr>
        <p:blipFill rotWithShape="1">
          <a:blip r:embed="rId3"/>
          <a:srcRect l="3839" t="18009" r="2422" b="14670"/>
          <a:stretch/>
        </p:blipFill>
        <p:spPr>
          <a:xfrm>
            <a:off x="294991" y="3530593"/>
            <a:ext cx="6291943" cy="28242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201168" y="1044873"/>
            <a:ext cx="5423545" cy="252026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Four ferrite-loaded double-gap coaxial cavities maintain the beam gap and minimize peak intensity in the accumulator ring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The cavity beam pipe consists of 5 separate sections including ceramic breaks and bellows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Limited spares and the occurrence of a vacuum leak (in 2012) prompted an effort to secure sufficient spares to repair cavities if needed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Parts are now being delivered with all components expected within the next 1-2 months</a:t>
            </a:r>
          </a:p>
          <a:p>
            <a:pPr marL="230188" lvl="1" indent="-230188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400" dirty="0">
                <a:latin typeface="Arial"/>
              </a:rPr>
              <a:t>At conclusion of procurement we will have 3 spares each of the 5 separate sections</a:t>
            </a:r>
            <a:endParaRPr lang="en-US" sz="14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70949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58587"/>
          </a:xfrm>
        </p:spPr>
        <p:txBody>
          <a:bodyPr/>
          <a:lstStyle/>
          <a:p>
            <a:r>
              <a:rPr lang="en-US" sz="2800" dirty="0"/>
              <a:t>Replacement of RFQ-DTL circulators in progress</a:t>
            </a:r>
          </a:p>
        </p:txBody>
      </p:sp>
      <p:graphicFrame>
        <p:nvGraphicFramePr>
          <p:cNvPr id="5" name="Group 16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7338838"/>
              </p:ext>
            </p:extLst>
          </p:nvPr>
        </p:nvGraphicFramePr>
        <p:xfrm>
          <a:off x="457200" y="4131923"/>
          <a:ext cx="8156587" cy="2063496"/>
        </p:xfrm>
        <a:graphic>
          <a:graphicData uri="http://schemas.openxmlformats.org/drawingml/2006/table">
            <a:tbl>
              <a:tblPr/>
              <a:tblGrid>
                <a:gridCol w="150746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4564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9153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8837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0938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1418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Application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Frequency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Peak Power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Vendor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Installed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Spare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316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RFQ, DTL, BTF and RF Test Facility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402.5 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2.5 MW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AFT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7 + 2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 + 1*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559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CCL and RF Test Facility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805 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 MW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AFT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 + 1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SCL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805 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550-700 kW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AFT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96560" y="708951"/>
            <a:ext cx="8642640" cy="3172116"/>
          </a:xfrm>
        </p:spPr>
        <p:txBody>
          <a:bodyPr/>
          <a:lstStyle/>
          <a:p>
            <a:r>
              <a:rPr lang="en-US" sz="2400" dirty="0"/>
              <a:t>Design problem with the original 402.5 MHz circulators manifested in 2014 (water leaks)</a:t>
            </a:r>
          </a:p>
          <a:p>
            <a:pPr lvl="1"/>
            <a:r>
              <a:rPr lang="en-US" sz="2000" dirty="0"/>
              <a:t>Mitigation included procurement of 4 new circulators with design improvements and development of a repair technique</a:t>
            </a:r>
          </a:p>
          <a:p>
            <a:pPr lvl="1"/>
            <a:r>
              <a:rPr lang="en-US" sz="2000" dirty="0"/>
              <a:t>2 of 4 new circulators are installed on the RFQ and DTL1 klystrons</a:t>
            </a:r>
          </a:p>
          <a:p>
            <a:pPr lvl="1"/>
            <a:r>
              <a:rPr lang="en-US" sz="2000" dirty="0"/>
              <a:t>Plan to install another new circulator in DTL during Summer 2017</a:t>
            </a:r>
          </a:p>
          <a:p>
            <a:pPr lvl="1"/>
            <a:r>
              <a:rPr lang="en-US" sz="2000" dirty="0"/>
              <a:t>Plan to continue procuring new circulators to completely retrofit DTL</a:t>
            </a:r>
          </a:p>
          <a:p>
            <a:pPr lvl="1"/>
            <a:r>
              <a:rPr lang="en-US" sz="2000" dirty="0"/>
              <a:t>Cost per new circulator:  $150k each</a:t>
            </a:r>
          </a:p>
          <a:p>
            <a:pPr lvl="1"/>
            <a:r>
              <a:rPr lang="en-US" sz="2000" dirty="0">
                <a:sym typeface="Wingdings" panose="05000000000000000000" pitchFamily="2" charset="2"/>
              </a:rPr>
              <a:t>Additional $450k investment needed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4933650" y="6400800"/>
            <a:ext cx="1329210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* in production</a:t>
            </a:r>
          </a:p>
        </p:txBody>
      </p:sp>
    </p:spTree>
    <p:extLst>
      <p:ext uri="{BB962C8B-B14F-4D97-AF65-F5344CB8AC3E}">
        <p14:creationId xmlns:p14="http://schemas.microsoft.com/office/powerpoint/2010/main" val="14589550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3" y="236982"/>
            <a:ext cx="8636290" cy="877163"/>
          </a:xfrm>
        </p:spPr>
        <p:txBody>
          <a:bodyPr/>
          <a:lstStyle/>
          <a:p>
            <a:r>
              <a:rPr lang="en-US" dirty="0"/>
              <a:t>No new klystron end-of-life events – stable inventory</a:t>
            </a:r>
          </a:p>
        </p:txBody>
      </p:sp>
      <p:graphicFrame>
        <p:nvGraphicFramePr>
          <p:cNvPr id="5" name="Group 16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2698207"/>
              </p:ext>
            </p:extLst>
          </p:nvPr>
        </p:nvGraphicFramePr>
        <p:xfrm>
          <a:off x="228600" y="1181526"/>
          <a:ext cx="8610600" cy="2971908"/>
        </p:xfrm>
        <a:graphic>
          <a:graphicData uri="http://schemas.openxmlformats.org/drawingml/2006/table">
            <a:tbl>
              <a:tblPr/>
              <a:tblGrid>
                <a:gridCol w="9874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985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64316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Type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Application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Frequency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Peak Power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Vendor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Installed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Spare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316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Klystron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RFQ, DTL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402.5 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2.5 MW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E2V &amp; Thales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7 +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 on test stands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 RFQ-only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316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Klystron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CCL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805 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 MW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Thales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316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Klystron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SCL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805 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550-700 kW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CPI &amp; Thales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96560" y="4207265"/>
            <a:ext cx="8718840" cy="1724317"/>
          </a:xfrm>
        </p:spPr>
        <p:txBody>
          <a:bodyPr/>
          <a:lstStyle/>
          <a:p>
            <a:r>
              <a:rPr lang="en-US" sz="2000" dirty="0"/>
              <a:t>SCL klystrons 5a and 11b were disconnected from high voltage January 2017 to conserve lifetime (corresponding cavities are inoperable)</a:t>
            </a:r>
          </a:p>
          <a:p>
            <a:r>
              <a:rPr lang="en-US" sz="2000" dirty="0"/>
              <a:t>Most in-service klystrons have 70-75k filament hours and 65-70k high-voltage hours</a:t>
            </a:r>
          </a:p>
          <a:p>
            <a:r>
              <a:rPr lang="en-US" sz="2000" dirty="0"/>
              <a:t>Developed new capability to test SCL klystrons on RFTF test stand</a:t>
            </a:r>
          </a:p>
        </p:txBody>
      </p:sp>
    </p:spTree>
    <p:extLst>
      <p:ext uri="{BB962C8B-B14F-4D97-AF65-F5344CB8AC3E}">
        <p14:creationId xmlns:p14="http://schemas.microsoft.com/office/powerpoint/2010/main" val="14052804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9433" y="185612"/>
            <a:ext cx="8636290" cy="824841"/>
          </a:xfrm>
        </p:spPr>
        <p:txBody>
          <a:bodyPr/>
          <a:lstStyle/>
          <a:p>
            <a:r>
              <a:rPr lang="en-US" sz="2800" dirty="0"/>
              <a:t>Waveguide switches for DTL1-2 are in house and will be installed during the summer outage</a:t>
            </a:r>
          </a:p>
        </p:txBody>
      </p:sp>
      <p:pic>
        <p:nvPicPr>
          <p:cNvPr id="1026" name="Picture 2" descr="C:\Users\iam\Desktop\Switch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14887" r="20621" b="7404"/>
          <a:stretch/>
        </p:blipFill>
        <p:spPr bwMode="auto">
          <a:xfrm>
            <a:off x="0" y="1104152"/>
            <a:ext cx="3107184" cy="1828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iam\Desktop\Shutter Ope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2" r="3529" b="6399"/>
          <a:stretch/>
        </p:blipFill>
        <p:spPr bwMode="auto">
          <a:xfrm rot="10800000">
            <a:off x="2506817" y="2757149"/>
            <a:ext cx="2954123" cy="1828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iam\Desktop\Shutter close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34" r="14509"/>
          <a:stretch/>
        </p:blipFill>
        <p:spPr bwMode="auto">
          <a:xfrm rot="10800000">
            <a:off x="5460940" y="4410147"/>
            <a:ext cx="3683060" cy="1828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iam\Desktop\DTL 1 and 2 Waveguid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4"/>
          <a:stretch/>
        </p:blipFill>
        <p:spPr bwMode="auto">
          <a:xfrm>
            <a:off x="5946565" y="1206892"/>
            <a:ext cx="3197435" cy="236759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5"/>
          <p:cNvSpPr>
            <a:spLocks noGrp="1"/>
          </p:cNvSpPr>
          <p:nvPr>
            <p:ph idx="1"/>
          </p:nvPr>
        </p:nvSpPr>
        <p:spPr>
          <a:xfrm>
            <a:off x="390416" y="4839718"/>
            <a:ext cx="4984608" cy="169946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Front-end-only mode during extended maintenance requires manual installation of shorting plates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Upgrade will allow FE-only mode on maintenance days</a:t>
            </a:r>
          </a:p>
        </p:txBody>
      </p:sp>
    </p:spTree>
    <p:extLst>
      <p:ext uri="{BB962C8B-B14F-4D97-AF65-F5344CB8AC3E}">
        <p14:creationId xmlns:p14="http://schemas.microsoft.com/office/powerpoint/2010/main" val="3538739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61665"/>
          </a:xfrm>
        </p:spPr>
        <p:txBody>
          <a:bodyPr/>
          <a:lstStyle/>
          <a:p>
            <a:r>
              <a:rPr lang="en-US" sz="2800" dirty="0"/>
              <a:t>Risks and Vulnerabilities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762000"/>
            <a:ext cx="8642640" cy="5505236"/>
          </a:xfrm>
        </p:spPr>
        <p:txBody>
          <a:bodyPr/>
          <a:lstStyle/>
          <a:p>
            <a:r>
              <a:rPr lang="en-US" dirty="0"/>
              <a:t>Klystron spares</a:t>
            </a:r>
          </a:p>
          <a:p>
            <a:pPr lvl="1"/>
            <a:r>
              <a:rPr lang="en-US" dirty="0"/>
              <a:t>No recent procurements of 2.5 and 5 MW klystrons for normal-conducting </a:t>
            </a:r>
            <a:r>
              <a:rPr lang="en-US" dirty="0" err="1"/>
              <a:t>Linac</a:t>
            </a:r>
            <a:endParaRPr lang="en-US" dirty="0"/>
          </a:p>
          <a:p>
            <a:pPr lvl="1"/>
            <a:r>
              <a:rPr lang="en-US" dirty="0"/>
              <a:t>Procurement of additional DTL klystrons would essentially be a new development</a:t>
            </a:r>
          </a:p>
          <a:p>
            <a:pPr lvl="1"/>
            <a:r>
              <a:rPr lang="en-US" dirty="0"/>
              <a:t>Lifetime of DTL and SCL klystrons is unknown (adequate spares?)</a:t>
            </a:r>
          </a:p>
          <a:p>
            <a:r>
              <a:rPr lang="en-US" dirty="0"/>
              <a:t>RF-Vacuum window spares</a:t>
            </a:r>
          </a:p>
          <a:p>
            <a:pPr lvl="1"/>
            <a:r>
              <a:rPr lang="en-US" dirty="0"/>
              <a:t>Single vendor for DTL and CCL; prices increasing precipitously</a:t>
            </a:r>
          </a:p>
          <a:p>
            <a:pPr lvl="1"/>
            <a:r>
              <a:rPr lang="en-US" dirty="0"/>
              <a:t>Alternate vendor development underway – some growing pains</a:t>
            </a:r>
          </a:p>
          <a:p>
            <a:r>
              <a:rPr lang="en-US" dirty="0"/>
              <a:t>RFQ-DTL circulators</a:t>
            </a:r>
          </a:p>
          <a:p>
            <a:pPr lvl="1"/>
            <a:r>
              <a:rPr lang="en-US" dirty="0"/>
              <a:t>Risk of additional leaks mitigated through new purchases and rebuild techniques (replacement of a failed unit is time consuming)</a:t>
            </a:r>
          </a:p>
          <a:p>
            <a:r>
              <a:rPr lang="en-US" dirty="0"/>
              <a:t>Obsolescence prevents fabrication of additional low-level RF spares</a:t>
            </a:r>
          </a:p>
        </p:txBody>
      </p:sp>
    </p:spTree>
    <p:extLst>
      <p:ext uri="{BB962C8B-B14F-4D97-AF65-F5344CB8AC3E}">
        <p14:creationId xmlns:p14="http://schemas.microsoft.com/office/powerpoint/2010/main" val="28768602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8048" y="143197"/>
            <a:ext cx="8636290" cy="458587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/>
              <a:t>Preparing for RFQ swap in early 2018</a:t>
            </a:r>
            <a:endParaRPr lang="en-US" sz="1600" u="sng" dirty="0">
              <a:solidFill>
                <a:schemeClr val="tx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45005" y="717653"/>
            <a:ext cx="8642640" cy="561122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/>
              <a:t>Status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Spare RFQ is fully tested with beam and meets performance requirements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It is being used daily for beam physics experiments in the Beam Test Facility (BTF)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/>
              <a:t>Accomplishments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Prototype LEBT gate valve has been received and is undergoing testing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Upgraded Ion Source cage has been installed on the ion source test stand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All control cabling required for installation is fabricated and ready to install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Vacuum blanking flanges for transportation are in house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LEBT transport cradles are tested and ready for RFQ swap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All RF waveguide necessary for installation is in house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Procurement of two spare RFQ chillers is in progress</a:t>
            </a:r>
          </a:p>
        </p:txBody>
      </p:sp>
    </p:spTree>
    <p:extLst>
      <p:ext uri="{BB962C8B-B14F-4D97-AF65-F5344CB8AC3E}">
        <p14:creationId xmlns:p14="http://schemas.microsoft.com/office/powerpoint/2010/main" val="7911894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8048" y="143197"/>
            <a:ext cx="8636290" cy="458587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/>
              <a:t>Preparing for RFQ swap in early 2018 (continued)</a:t>
            </a:r>
            <a:endParaRPr lang="en-US" sz="1600" u="sng" dirty="0">
              <a:solidFill>
                <a:schemeClr val="tx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45005" y="717653"/>
            <a:ext cx="8642640" cy="561122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Plans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Utilize installation delay to engineer and commission an improved RFQ inlet flange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Finalize design of RFQ lifting fixture and transportation dollies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Review 3D model of RF waveguide and technical equipment installation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Test the prototype LEBT gate valve on the ion source test stand to verify vacuum requirements and voltage standoff capability.  Following successful testing, procure two production units:  one for BTF, the other for the production RFQ.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Disassemble Spare RFQ at Beam Test Facility in late 2017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Disassemble Berkley RFQ at </a:t>
            </a:r>
            <a:r>
              <a:rPr lang="en-US" sz="2000" dirty="0" err="1"/>
              <a:t>Linac</a:t>
            </a:r>
            <a:r>
              <a:rPr lang="en-US" sz="2000" dirty="0"/>
              <a:t> Front End and begin installation of Spare RFQ in early 2018</a:t>
            </a:r>
          </a:p>
        </p:txBody>
      </p:sp>
    </p:spTree>
    <p:extLst>
      <p:ext uri="{BB962C8B-B14F-4D97-AF65-F5344CB8AC3E}">
        <p14:creationId xmlns:p14="http://schemas.microsoft.com/office/powerpoint/2010/main" val="1411115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3" y="236982"/>
            <a:ext cx="8636290" cy="458587"/>
          </a:xfrm>
        </p:spPr>
        <p:txBody>
          <a:bodyPr/>
          <a:lstStyle/>
          <a:p>
            <a:r>
              <a:rPr lang="en-US" sz="2800" dirty="0"/>
              <a:t>Prototype of LEBT gate valve meets requirements</a:t>
            </a:r>
          </a:p>
        </p:txBody>
      </p:sp>
      <p:pic>
        <p:nvPicPr>
          <p:cNvPr id="4" name="LEBT_VALVE_TEST_11-29-2016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9726" y="683018"/>
            <a:ext cx="3224552" cy="5723633"/>
          </a:xfrm>
        </p:spPr>
      </p:pic>
      <p:sp>
        <p:nvSpPr>
          <p:cNvPr id="5" name="Rectangle 4"/>
          <p:cNvSpPr/>
          <p:nvPr/>
        </p:nvSpPr>
        <p:spPr>
          <a:xfrm>
            <a:off x="6001407" y="5624953"/>
            <a:ext cx="305851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/>
              <a:t>Courtesy of Tom Roseberry and RAD Vacuum Systems Team</a:t>
            </a:r>
          </a:p>
        </p:txBody>
      </p:sp>
    </p:spTree>
    <p:extLst>
      <p:ext uri="{BB962C8B-B14F-4D97-AF65-F5344CB8AC3E}">
        <p14:creationId xmlns:p14="http://schemas.microsoft.com/office/powerpoint/2010/main" val="163478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642640" cy="5638800"/>
          </a:xfrm>
        </p:spPr>
        <p:txBody>
          <a:bodyPr/>
          <a:lstStyle/>
          <a:p>
            <a:r>
              <a:rPr lang="en-US" dirty="0"/>
              <a:t>RF system overview</a:t>
            </a:r>
          </a:p>
          <a:p>
            <a:r>
              <a:rPr lang="en-US" dirty="0"/>
              <a:t>Performance and availability</a:t>
            </a:r>
          </a:p>
          <a:p>
            <a:r>
              <a:rPr lang="en-US" dirty="0"/>
              <a:t>Events since last meeting</a:t>
            </a:r>
          </a:p>
          <a:p>
            <a:r>
              <a:rPr lang="en-US" dirty="0"/>
              <a:t>Ongoing developments and plans</a:t>
            </a:r>
          </a:p>
          <a:p>
            <a:r>
              <a:rPr lang="en-US" dirty="0"/>
              <a:t>Risks and vulnerabilities</a:t>
            </a:r>
          </a:p>
          <a:p>
            <a:r>
              <a:rPr lang="en-US" dirty="0"/>
              <a:t>Plans for RFQ swap</a:t>
            </a:r>
          </a:p>
          <a:p>
            <a:r>
              <a:rPr lang="en-US" dirty="0"/>
              <a:t>PPU RF scope</a:t>
            </a:r>
          </a:p>
          <a:p>
            <a:r>
              <a:rPr lang="en-US" dirty="0"/>
              <a:t>Summary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</a:t>
            </a:r>
          </a:p>
        </p:txBody>
      </p:sp>
    </p:spTree>
    <p:extLst>
      <p:ext uri="{BB962C8B-B14F-4D97-AF65-F5344CB8AC3E}">
        <p14:creationId xmlns:p14="http://schemas.microsoft.com/office/powerpoint/2010/main" val="25517970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3" y="236982"/>
            <a:ext cx="8636290" cy="877163"/>
          </a:xfrm>
        </p:spPr>
        <p:txBody>
          <a:bodyPr/>
          <a:lstStyle/>
          <a:p>
            <a:r>
              <a:rPr lang="en-US" dirty="0"/>
              <a:t>PPU superconducting </a:t>
            </a:r>
            <a:r>
              <a:rPr lang="en-US" dirty="0" err="1"/>
              <a:t>linac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high-power RF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168" y="1187920"/>
            <a:ext cx="8642640" cy="4195415"/>
          </a:xfrm>
        </p:spPr>
        <p:txBody>
          <a:bodyPr/>
          <a:lstStyle/>
          <a:p>
            <a:r>
              <a:rPr lang="en-US" b="1" dirty="0"/>
              <a:t>28 (+3) klystrons, transmitters, and RF components</a:t>
            </a:r>
          </a:p>
          <a:p>
            <a:r>
              <a:rPr lang="en-US" dirty="0"/>
              <a:t>3 high-voltage converter modulators</a:t>
            </a:r>
          </a:p>
          <a:p>
            <a:r>
              <a:rPr lang="en-US" dirty="0"/>
              <a:t>Racks, cable trays, cabling, electric power, controls,</a:t>
            </a:r>
            <a:br>
              <a:rPr lang="en-US" dirty="0"/>
            </a:br>
            <a:r>
              <a:rPr lang="en-US" dirty="0"/>
              <a:t>low-level RF, water cooling, waveguide chases</a:t>
            </a:r>
          </a:p>
          <a:p>
            <a:r>
              <a:rPr lang="en-US" dirty="0"/>
              <a:t>Upgrade existing HVCMs and water cooling system for increased capacity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4184221"/>
            <a:ext cx="8932782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 rot="20513326">
            <a:off x="5725427" y="348364"/>
            <a:ext cx="1766189" cy="5847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PPU RF Scope</a:t>
            </a:r>
          </a:p>
          <a:p>
            <a:r>
              <a:rPr lang="en-US" sz="1600" dirty="0">
                <a:solidFill>
                  <a:srgbClr val="FF0000"/>
                </a:solidFill>
              </a:rPr>
              <a:t>Director’s Review</a:t>
            </a:r>
          </a:p>
        </p:txBody>
      </p:sp>
    </p:spTree>
    <p:extLst>
      <p:ext uri="{BB962C8B-B14F-4D97-AF65-F5344CB8AC3E}">
        <p14:creationId xmlns:p14="http://schemas.microsoft.com/office/powerpoint/2010/main" val="20690312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3" y="236982"/>
            <a:ext cx="8636290" cy="877163"/>
          </a:xfrm>
        </p:spPr>
        <p:txBody>
          <a:bodyPr/>
          <a:lstStyle/>
          <a:p>
            <a:r>
              <a:rPr lang="en-US" dirty="0"/>
              <a:t>PPU normal conducting </a:t>
            </a:r>
            <a:r>
              <a:rPr lang="en-US" dirty="0" err="1"/>
              <a:t>linac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high-power RF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168" y="1107710"/>
            <a:ext cx="8642640" cy="4195415"/>
          </a:xfrm>
        </p:spPr>
        <p:txBody>
          <a:bodyPr/>
          <a:lstStyle/>
          <a:p>
            <a:r>
              <a:rPr lang="en-US" dirty="0"/>
              <a:t>Upgrade DTL4 and DTL5 klystrons from 2.5 MW to 3.0 MW</a:t>
            </a:r>
          </a:p>
          <a:p>
            <a:pPr lvl="1"/>
            <a:r>
              <a:rPr lang="en-US" dirty="0"/>
              <a:t>New plug-compatible 3 MW klystrons</a:t>
            </a:r>
          </a:p>
          <a:p>
            <a:pPr lvl="1"/>
            <a:r>
              <a:rPr lang="en-US" dirty="0"/>
              <a:t>New filament and solenoid power supplies, RF circulator, and RF load</a:t>
            </a:r>
          </a:p>
          <a:p>
            <a:pPr lvl="1"/>
            <a:r>
              <a:rPr lang="en-US" dirty="0"/>
              <a:t>High voltage converter modulator upgrade</a:t>
            </a:r>
          </a:p>
          <a:p>
            <a:r>
              <a:rPr lang="en-US" dirty="0"/>
              <a:t>Upgrade associated water cooling system for increased capacity</a:t>
            </a:r>
          </a:p>
          <a:p>
            <a:r>
              <a:rPr lang="en-US" dirty="0"/>
              <a:t>RF-vacuum windows and iris couplers were removed from project scope in December</a:t>
            </a:r>
          </a:p>
          <a:p>
            <a:pPr lvl="1"/>
            <a:r>
              <a:rPr lang="en-US" dirty="0"/>
              <a:t>No need due to design basis and</a:t>
            </a:r>
            <a:br>
              <a:rPr lang="en-US" dirty="0"/>
            </a:br>
            <a:r>
              <a:rPr lang="en-US" dirty="0"/>
              <a:t>operational experience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7" t="55156"/>
          <a:stretch/>
        </p:blipFill>
        <p:spPr bwMode="auto">
          <a:xfrm>
            <a:off x="2528976" y="4268714"/>
            <a:ext cx="6279917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 rot="20513326">
            <a:off x="5725266" y="347348"/>
            <a:ext cx="1772722" cy="5847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PPU RF Scope</a:t>
            </a:r>
          </a:p>
          <a:p>
            <a:r>
              <a:rPr lang="en-US" sz="1600" dirty="0">
                <a:solidFill>
                  <a:srgbClr val="FF0000"/>
                </a:solidFill>
              </a:rPr>
              <a:t>Director’s Review</a:t>
            </a:r>
          </a:p>
        </p:txBody>
      </p:sp>
    </p:spTree>
    <p:extLst>
      <p:ext uri="{BB962C8B-B14F-4D97-AF65-F5344CB8AC3E}">
        <p14:creationId xmlns:p14="http://schemas.microsoft.com/office/powerpoint/2010/main" val="8534351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PPU low-level RF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189" y="872063"/>
            <a:ext cx="8642640" cy="4195415"/>
          </a:xfrm>
        </p:spPr>
        <p:txBody>
          <a:bodyPr/>
          <a:lstStyle/>
          <a:p>
            <a:r>
              <a:rPr lang="en-US" dirty="0"/>
              <a:t>28 Low-level RF systems</a:t>
            </a:r>
          </a:p>
          <a:p>
            <a:pPr lvl="1"/>
            <a:r>
              <a:rPr lang="en-US" dirty="0"/>
              <a:t>Essential functions:  field control and high-power protection</a:t>
            </a:r>
          </a:p>
          <a:p>
            <a:pPr lvl="1"/>
            <a:r>
              <a:rPr lang="en-US" dirty="0"/>
              <a:t>Addresses obsolescence</a:t>
            </a:r>
          </a:p>
          <a:p>
            <a:pPr lvl="1"/>
            <a:r>
              <a:rPr lang="en-US" dirty="0"/>
              <a:t>Supports interleaving of FTS and STS beam pulses</a:t>
            </a:r>
          </a:p>
          <a:p>
            <a:pPr lvl="1"/>
            <a:r>
              <a:rPr lang="en-US" dirty="0"/>
              <a:t>Provides quick-learning adaptive feedforward</a:t>
            </a:r>
          </a:p>
          <a:p>
            <a:pPr lvl="1"/>
            <a:r>
              <a:rPr lang="en-US" dirty="0"/>
              <a:t>Relies on existing arc detection hardware and reference line</a:t>
            </a:r>
          </a:p>
          <a:p>
            <a:pPr lvl="1"/>
            <a:r>
              <a:rPr lang="en-US" dirty="0"/>
              <a:t>Existing Linac to be retrofitted with PPU low-level RF system during STS project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996" y="4239870"/>
            <a:ext cx="4992494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78" y="3931318"/>
            <a:ext cx="1731963" cy="186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 rot="20513326">
            <a:off x="5725337" y="347798"/>
            <a:ext cx="1769831" cy="5847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PPU RF Scope</a:t>
            </a:r>
          </a:p>
          <a:p>
            <a:r>
              <a:rPr lang="en-US" sz="1600" dirty="0">
                <a:solidFill>
                  <a:srgbClr val="FF0000"/>
                </a:solidFill>
              </a:rPr>
              <a:t>Director’s Review</a:t>
            </a:r>
          </a:p>
        </p:txBody>
      </p:sp>
    </p:spTree>
    <p:extLst>
      <p:ext uri="{BB962C8B-B14F-4D97-AF65-F5344CB8AC3E}">
        <p14:creationId xmlns:p14="http://schemas.microsoft.com/office/powerpoint/2010/main" val="6408003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168" y="912861"/>
            <a:ext cx="8642640" cy="4748202"/>
          </a:xfrm>
        </p:spPr>
        <p:txBody>
          <a:bodyPr/>
          <a:lstStyle/>
          <a:p>
            <a:r>
              <a:rPr lang="en-US" dirty="0"/>
              <a:t>RF system availability is high, trending upward, and meets program needs</a:t>
            </a:r>
          </a:p>
          <a:p>
            <a:r>
              <a:rPr lang="en-US" dirty="0"/>
              <a:t>Maintenance of critical spares is an ongoing concern</a:t>
            </a:r>
          </a:p>
          <a:p>
            <a:pPr lvl="1"/>
            <a:r>
              <a:rPr lang="en-US" dirty="0"/>
              <a:t>Klystrons</a:t>
            </a:r>
          </a:p>
          <a:p>
            <a:pPr lvl="1"/>
            <a:r>
              <a:rPr lang="en-US" dirty="0"/>
              <a:t>RF-Vacuum windows</a:t>
            </a:r>
          </a:p>
          <a:p>
            <a:pPr lvl="1"/>
            <a:r>
              <a:rPr lang="en-US" dirty="0"/>
              <a:t>RFQ-DTL circulators</a:t>
            </a:r>
          </a:p>
          <a:p>
            <a:r>
              <a:rPr lang="en-US" dirty="0"/>
              <a:t>Klystron acquisitions will require funding external to group budget</a:t>
            </a:r>
          </a:p>
          <a:p>
            <a:r>
              <a:rPr lang="en-US" dirty="0"/>
              <a:t>Preparing for RFQ swap next winter</a:t>
            </a:r>
          </a:p>
          <a:p>
            <a:r>
              <a:rPr lang="en-US" dirty="0"/>
              <a:t>PPU project is being supported with existing staff, but additional support will be needed as the project develops</a:t>
            </a:r>
          </a:p>
        </p:txBody>
      </p:sp>
    </p:spTree>
    <p:extLst>
      <p:ext uri="{BB962C8B-B14F-4D97-AF65-F5344CB8AC3E}">
        <p14:creationId xmlns:p14="http://schemas.microsoft.com/office/powerpoint/2010/main" val="767266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827919"/>
          </a:xfrm>
        </p:spPr>
        <p:txBody>
          <a:bodyPr/>
          <a:lstStyle/>
          <a:p>
            <a:r>
              <a:rPr lang="en-US" sz="2800" dirty="0"/>
              <a:t>Backup Slides</a:t>
            </a:r>
            <a:br>
              <a:rPr lang="en-US" sz="2800" dirty="0"/>
            </a:br>
            <a:r>
              <a:rPr lang="en-US" sz="2800" dirty="0"/>
              <a:t>Presentation from previous AAC meeting</a:t>
            </a:r>
          </a:p>
        </p:txBody>
      </p:sp>
    </p:spTree>
    <p:extLst>
      <p:ext uri="{BB962C8B-B14F-4D97-AF65-F5344CB8AC3E}">
        <p14:creationId xmlns:p14="http://schemas.microsoft.com/office/powerpoint/2010/main" val="27687008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278" y="179737"/>
            <a:ext cx="4903122" cy="1272784"/>
          </a:xfrm>
        </p:spPr>
        <p:txBody>
          <a:bodyPr/>
          <a:lstStyle/>
          <a:p>
            <a:r>
              <a:rPr lang="en-US" dirty="0"/>
              <a:t>Status of the </a:t>
            </a:r>
            <a:r>
              <a:rPr lang="en-US" dirty="0" err="1"/>
              <a:t>Linac</a:t>
            </a:r>
            <a:r>
              <a:rPr lang="en-US" dirty="0"/>
              <a:t> Radio Frequency (RF) Systems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278" y="1761403"/>
            <a:ext cx="3607722" cy="757130"/>
          </a:xfrm>
        </p:spPr>
        <p:txBody>
          <a:bodyPr/>
          <a:lstStyle/>
          <a:p>
            <a:r>
              <a:rPr lang="en-US" dirty="0"/>
              <a:t>John Moss</a:t>
            </a:r>
          </a:p>
          <a:p>
            <a:r>
              <a:rPr lang="en-US" dirty="0"/>
              <a:t>Lead Engineer, </a:t>
            </a:r>
            <a:r>
              <a:rPr lang="en-US" dirty="0" err="1"/>
              <a:t>Linac</a:t>
            </a:r>
            <a:r>
              <a:rPr lang="en-US" dirty="0"/>
              <a:t> RF</a:t>
            </a:r>
          </a:p>
          <a:p>
            <a:r>
              <a:rPr lang="en-US" dirty="0"/>
              <a:t>February 17, 2016</a:t>
            </a:r>
          </a:p>
        </p:txBody>
      </p:sp>
    </p:spTree>
    <p:extLst>
      <p:ext uri="{BB962C8B-B14F-4D97-AF65-F5344CB8AC3E}">
        <p14:creationId xmlns:p14="http://schemas.microsoft.com/office/powerpoint/2010/main" val="18637305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642640" cy="4471932"/>
          </a:xfrm>
        </p:spPr>
        <p:txBody>
          <a:bodyPr/>
          <a:lstStyle/>
          <a:p>
            <a:r>
              <a:rPr lang="en-US" dirty="0" err="1"/>
              <a:t>Linac</a:t>
            </a:r>
            <a:r>
              <a:rPr lang="en-US" dirty="0"/>
              <a:t> RF Overview</a:t>
            </a:r>
          </a:p>
          <a:p>
            <a:r>
              <a:rPr lang="en-US" dirty="0"/>
              <a:t>Performance and Availability</a:t>
            </a:r>
          </a:p>
          <a:p>
            <a:r>
              <a:rPr lang="en-US" dirty="0"/>
              <a:t>Klystrons</a:t>
            </a:r>
          </a:p>
          <a:p>
            <a:r>
              <a:rPr lang="en-US" dirty="0"/>
              <a:t>High Power Circulators</a:t>
            </a:r>
          </a:p>
          <a:p>
            <a:r>
              <a:rPr lang="en-US" dirty="0"/>
              <a:t>Low Level Radio Frequency Systems</a:t>
            </a:r>
          </a:p>
          <a:p>
            <a:r>
              <a:rPr lang="en-US" dirty="0"/>
              <a:t>Equipment Obsolescence</a:t>
            </a:r>
          </a:p>
          <a:p>
            <a:r>
              <a:rPr lang="en-US" dirty="0"/>
              <a:t>Test Stands</a:t>
            </a:r>
          </a:p>
          <a:p>
            <a:r>
              <a:rPr lang="en-US" dirty="0"/>
              <a:t>Proton Power Upgrade</a:t>
            </a:r>
          </a:p>
          <a:p>
            <a:r>
              <a:rPr lang="en-US" dirty="0"/>
              <a:t>Risks and Vulnerabilities</a:t>
            </a:r>
          </a:p>
          <a:p>
            <a:r>
              <a:rPr lang="en-US" dirty="0"/>
              <a:t>Summary</a:t>
            </a: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Linac</a:t>
            </a:r>
            <a:r>
              <a:rPr lang="en-US" dirty="0"/>
              <a:t> RF Systems – Outline </a:t>
            </a:r>
          </a:p>
        </p:txBody>
      </p:sp>
    </p:spTree>
    <p:extLst>
      <p:ext uri="{BB962C8B-B14F-4D97-AF65-F5344CB8AC3E}">
        <p14:creationId xmlns:p14="http://schemas.microsoft.com/office/powerpoint/2010/main" val="25517970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RFQ, DTL and CCL RF Stations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52400" y="685800"/>
            <a:ext cx="7010400" cy="4471932"/>
          </a:xfrm>
        </p:spPr>
        <p:txBody>
          <a:bodyPr/>
          <a:lstStyle/>
          <a:p>
            <a:pPr lvl="2"/>
            <a:r>
              <a:rPr lang="en-US" dirty="0"/>
              <a:t>Operate at 402.5 and 805 MHz</a:t>
            </a:r>
          </a:p>
          <a:p>
            <a:pPr lvl="2"/>
            <a:r>
              <a:rPr lang="en-US" dirty="0"/>
              <a:t>RFQ and DTL RF Stations:</a:t>
            </a:r>
          </a:p>
          <a:p>
            <a:pPr lvl="3"/>
            <a:r>
              <a:rPr lang="en-US" sz="2000" dirty="0"/>
              <a:t>150 Watt solid state amplifier</a:t>
            </a:r>
          </a:p>
          <a:p>
            <a:pPr lvl="3"/>
            <a:r>
              <a:rPr lang="en-US" sz="2000" dirty="0"/>
              <a:t>2.5MW pulsed klystrons</a:t>
            </a:r>
          </a:p>
          <a:p>
            <a:pPr lvl="4"/>
            <a:r>
              <a:rPr lang="en-US" sz="2000" dirty="0"/>
              <a:t>Nominal </a:t>
            </a:r>
            <a:r>
              <a:rPr lang="en-US" sz="2000" dirty="0" err="1"/>
              <a:t>Vc</a:t>
            </a:r>
            <a:r>
              <a:rPr lang="en-US" sz="2000" dirty="0"/>
              <a:t> is 125 kV</a:t>
            </a:r>
          </a:p>
          <a:p>
            <a:pPr lvl="4"/>
            <a:r>
              <a:rPr lang="en-US" sz="2000" dirty="0"/>
              <a:t>Nominal </a:t>
            </a:r>
            <a:r>
              <a:rPr lang="en-US" sz="2000" dirty="0" err="1"/>
              <a:t>Ic</a:t>
            </a:r>
            <a:r>
              <a:rPr lang="en-US" sz="2000" dirty="0"/>
              <a:t> is 30 A</a:t>
            </a:r>
          </a:p>
          <a:p>
            <a:pPr lvl="3"/>
            <a:r>
              <a:rPr lang="en-US" sz="2000" dirty="0"/>
              <a:t>Maximum of three klystrons per Modulator</a:t>
            </a:r>
          </a:p>
          <a:p>
            <a:pPr lvl="3"/>
            <a:r>
              <a:rPr lang="en-US" sz="2000" dirty="0"/>
              <a:t>Total of seven stations</a:t>
            </a:r>
          </a:p>
          <a:p>
            <a:pPr lvl="2"/>
            <a:r>
              <a:rPr lang="en-US" dirty="0"/>
              <a:t>CCL RF Stations</a:t>
            </a:r>
          </a:p>
          <a:p>
            <a:pPr lvl="3"/>
            <a:r>
              <a:rPr lang="en-US" sz="2000" dirty="0"/>
              <a:t>100 Watt solid state amplifier</a:t>
            </a:r>
          </a:p>
          <a:p>
            <a:pPr lvl="3"/>
            <a:r>
              <a:rPr lang="en-US" sz="2000" dirty="0"/>
              <a:t>5MW pulsed klystrons</a:t>
            </a:r>
          </a:p>
          <a:p>
            <a:pPr lvl="4"/>
            <a:r>
              <a:rPr lang="en-US" sz="2000" dirty="0"/>
              <a:t>Nominal </a:t>
            </a:r>
            <a:r>
              <a:rPr lang="en-US" sz="2000" dirty="0" err="1"/>
              <a:t>Vc</a:t>
            </a:r>
            <a:r>
              <a:rPr lang="en-US" sz="2000" dirty="0"/>
              <a:t> is 135 kV</a:t>
            </a:r>
          </a:p>
          <a:p>
            <a:pPr lvl="4"/>
            <a:r>
              <a:rPr lang="en-US" sz="2000" dirty="0"/>
              <a:t>Nominal </a:t>
            </a:r>
            <a:r>
              <a:rPr lang="en-US" sz="2000" dirty="0" err="1"/>
              <a:t>Ic</a:t>
            </a:r>
            <a:r>
              <a:rPr lang="en-US" sz="2000" dirty="0"/>
              <a:t> is 70 A</a:t>
            </a:r>
          </a:p>
          <a:p>
            <a:pPr lvl="3"/>
            <a:r>
              <a:rPr lang="en-US" sz="2000" dirty="0"/>
              <a:t>Maximum of one klystron per Modulator</a:t>
            </a:r>
          </a:p>
          <a:p>
            <a:pPr lvl="3"/>
            <a:r>
              <a:rPr lang="en-US" sz="2000" dirty="0"/>
              <a:t>Total of four stations</a:t>
            </a:r>
          </a:p>
          <a:p>
            <a:pPr lvl="3"/>
            <a:endParaRPr lang="en-US" sz="2200" dirty="0"/>
          </a:p>
          <a:p>
            <a:pPr lvl="3"/>
            <a:endParaRPr lang="en-US" sz="2200" dirty="0"/>
          </a:p>
          <a:p>
            <a:pPr marL="346075" lvl="1" indent="0">
              <a:buNone/>
            </a:pP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98" t="5438" r="6184" b="5493"/>
          <a:stretch/>
        </p:blipFill>
        <p:spPr bwMode="auto">
          <a:xfrm rot="5400000">
            <a:off x="5203373" y="2011680"/>
            <a:ext cx="4720043" cy="2629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74416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SCL RF Stations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4572000" cy="4471932"/>
          </a:xfrm>
        </p:spPr>
        <p:txBody>
          <a:bodyPr/>
          <a:lstStyle/>
          <a:p>
            <a:pPr lvl="2"/>
            <a:r>
              <a:rPr lang="en-US" sz="2400" dirty="0"/>
              <a:t>Operate at 805 MHz</a:t>
            </a:r>
          </a:p>
          <a:p>
            <a:pPr lvl="2"/>
            <a:r>
              <a:rPr lang="en-US" sz="2400" dirty="0"/>
              <a:t>17 Watt solid state dual amplifier</a:t>
            </a:r>
          </a:p>
          <a:p>
            <a:pPr lvl="3"/>
            <a:r>
              <a:rPr lang="en-US" sz="2200" dirty="0"/>
              <a:t>One amplifier for two klystrons</a:t>
            </a:r>
          </a:p>
          <a:p>
            <a:pPr lvl="2"/>
            <a:r>
              <a:rPr lang="en-US" sz="2400" dirty="0"/>
              <a:t>550 and 700 kW pulsed klystrons</a:t>
            </a:r>
          </a:p>
          <a:p>
            <a:pPr lvl="3"/>
            <a:r>
              <a:rPr lang="en-US" sz="2400" dirty="0"/>
              <a:t>Nominal </a:t>
            </a:r>
            <a:r>
              <a:rPr lang="en-US" sz="2400" dirty="0" err="1"/>
              <a:t>Vc</a:t>
            </a:r>
            <a:r>
              <a:rPr lang="en-US" sz="2400" dirty="0"/>
              <a:t> is 75-80 kV</a:t>
            </a:r>
          </a:p>
          <a:p>
            <a:pPr lvl="3"/>
            <a:r>
              <a:rPr lang="en-US" sz="2400" dirty="0"/>
              <a:t>Nominal </a:t>
            </a:r>
            <a:r>
              <a:rPr lang="en-US" sz="2400" dirty="0" err="1"/>
              <a:t>Ic</a:t>
            </a:r>
            <a:r>
              <a:rPr lang="en-US" sz="2400" dirty="0"/>
              <a:t> is 9-11 A</a:t>
            </a:r>
          </a:p>
          <a:p>
            <a:pPr lvl="2"/>
            <a:r>
              <a:rPr lang="en-US" sz="2400" dirty="0"/>
              <a:t>Maximum of 11 klystrons per Modulator</a:t>
            </a:r>
          </a:p>
          <a:p>
            <a:pPr lvl="2"/>
            <a:r>
              <a:rPr lang="en-US" sz="2400" dirty="0"/>
              <a:t>Total of 81 stations</a:t>
            </a:r>
          </a:p>
          <a:p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9" r="15329"/>
          <a:stretch/>
        </p:blipFill>
        <p:spPr bwMode="auto">
          <a:xfrm rot="5400000">
            <a:off x="4404920" y="1233880"/>
            <a:ext cx="5109756" cy="4013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60455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Linac</a:t>
            </a:r>
            <a:r>
              <a:rPr lang="en-US" dirty="0"/>
              <a:t> RF Performance and Availability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610600" cy="4195415"/>
          </a:xfrm>
        </p:spPr>
        <p:txBody>
          <a:bodyPr/>
          <a:lstStyle/>
          <a:p>
            <a:r>
              <a:rPr lang="en-US" sz="2400" dirty="0"/>
              <a:t>May 2013 through December 2015:</a:t>
            </a:r>
          </a:p>
          <a:p>
            <a:pPr lvl="1"/>
            <a:r>
              <a:rPr lang="en-US" sz="2000" dirty="0"/>
              <a:t>Total Machine operation time – 13,110 hours out of 16,161 requested operation hours for neutron production and accelerator physics</a:t>
            </a:r>
          </a:p>
          <a:p>
            <a:pPr lvl="1"/>
            <a:r>
              <a:rPr lang="en-US" sz="2000" dirty="0"/>
              <a:t>Total  RF system downtime– 413 hours</a:t>
            </a:r>
          </a:p>
          <a:p>
            <a:pPr lvl="2"/>
            <a:r>
              <a:rPr lang="en-US" dirty="0"/>
              <a:t>Total includes non-beam downtime and cavity vacuum trips</a:t>
            </a:r>
          </a:p>
          <a:p>
            <a:pPr lvl="1"/>
            <a:r>
              <a:rPr lang="en-US" sz="2000" dirty="0"/>
              <a:t>Major contributors of downtime: </a:t>
            </a:r>
          </a:p>
          <a:p>
            <a:pPr lvl="2"/>
            <a:r>
              <a:rPr lang="en-US" dirty="0"/>
              <a:t>DTL High Power RF</a:t>
            </a:r>
          </a:p>
          <a:p>
            <a:pPr lvl="3"/>
            <a:r>
              <a:rPr lang="en-US" dirty="0"/>
              <a:t>28 hours for two DTL6 circulator replacements</a:t>
            </a:r>
          </a:p>
          <a:p>
            <a:pPr lvl="3"/>
            <a:r>
              <a:rPr lang="en-US" dirty="0"/>
              <a:t>114 hours for DTL5 window replacement and conditioning</a:t>
            </a:r>
          </a:p>
          <a:p>
            <a:pPr lvl="2"/>
            <a:r>
              <a:rPr lang="en-US" dirty="0"/>
              <a:t>CCL High Power RF</a:t>
            </a:r>
          </a:p>
          <a:p>
            <a:pPr lvl="3"/>
            <a:r>
              <a:rPr lang="en-US" dirty="0"/>
              <a:t>36 hours for CCL3 klystron replacement</a:t>
            </a:r>
          </a:p>
          <a:p>
            <a:pPr lvl="3"/>
            <a:r>
              <a:rPr lang="en-US" dirty="0"/>
              <a:t>14 hours for CCL2 klystron replacement</a:t>
            </a:r>
          </a:p>
          <a:p>
            <a:pPr lvl="2"/>
            <a:r>
              <a:rPr lang="en-US" dirty="0"/>
              <a:t>SCL High Power RF</a:t>
            </a:r>
          </a:p>
          <a:p>
            <a:pPr lvl="3"/>
            <a:r>
              <a:rPr lang="en-US" dirty="0"/>
              <a:t>20 hours for SCL-1C klystron replacement</a:t>
            </a:r>
          </a:p>
          <a:p>
            <a:pPr lvl="1"/>
            <a:r>
              <a:rPr lang="en-US" sz="2000" dirty="0"/>
              <a:t>Most trips are in the DTL and CCL and ~ 20 – 30 minutes in duration</a:t>
            </a:r>
          </a:p>
        </p:txBody>
      </p:sp>
    </p:spTree>
    <p:extLst>
      <p:ext uri="{BB962C8B-B14F-4D97-AF65-F5344CB8AC3E}">
        <p14:creationId xmlns:p14="http://schemas.microsoft.com/office/powerpoint/2010/main" val="2040740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41" b="8274"/>
          <a:stretch/>
        </p:blipFill>
        <p:spPr bwMode="auto">
          <a:xfrm>
            <a:off x="312738" y="678656"/>
            <a:ext cx="1381298" cy="20026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765" name="Rectangle 5"/>
          <p:cNvSpPr>
            <a:spLocks noGrp="1" noChangeArrowheads="1"/>
          </p:cNvSpPr>
          <p:nvPr>
            <p:ph type="title"/>
          </p:nvPr>
        </p:nvSpPr>
        <p:spPr>
          <a:xfrm>
            <a:off x="199433" y="184432"/>
            <a:ext cx="8636290" cy="484748"/>
          </a:xfrm>
        </p:spPr>
        <p:txBody>
          <a:bodyPr/>
          <a:lstStyle/>
          <a:p>
            <a:r>
              <a:rPr lang="en-US" altLang="en-US" dirty="0"/>
              <a:t>RF System Overview</a:t>
            </a:r>
          </a:p>
        </p:txBody>
      </p:sp>
      <p:sp>
        <p:nvSpPr>
          <p:cNvPr id="50176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304801" y="2820087"/>
            <a:ext cx="4038600" cy="1456809"/>
          </a:xfr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altLang="en-US" sz="1200" dirty="0"/>
              <a:t>100 RF Stations drive the Linac and Accumulator Ring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Tx/>
              <a:buChar char="-"/>
            </a:pPr>
            <a:r>
              <a:rPr lang="en-US" altLang="en-US" sz="1200" dirty="0"/>
              <a:t>4 MEBT solid-state amplifiers:  20 kW, 402.5 MHz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Tx/>
              <a:buChar char="-"/>
            </a:pPr>
            <a:r>
              <a:rPr lang="en-US" altLang="en-US" sz="1200" dirty="0"/>
              <a:t>7 RFQ-DTL klystrons:  2.5 MW, 402.5 MHz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Tx/>
              <a:buChar char="-"/>
            </a:pPr>
            <a:r>
              <a:rPr lang="en-US" altLang="en-US" sz="1200" dirty="0"/>
              <a:t>4 CCL klystrons:  5 MW, 805 MHz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Tx/>
              <a:buChar char="-"/>
            </a:pPr>
            <a:r>
              <a:rPr lang="en-US" altLang="en-US" sz="1200" dirty="0"/>
              <a:t>81 SCL klystrons:  550 and 700 kW, 805 MHz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Tx/>
              <a:buChar char="-"/>
            </a:pPr>
            <a:r>
              <a:rPr lang="en-US" altLang="en-US" sz="1200" dirty="0"/>
              <a:t>4 Ring tetrode amplifiers: 100 kW, 1 and 2 MHz</a:t>
            </a:r>
          </a:p>
        </p:txBody>
      </p:sp>
      <p:sp>
        <p:nvSpPr>
          <p:cNvPr id="501771" name="Rectangle 11"/>
          <p:cNvSpPr>
            <a:spLocks noChangeArrowheads="1"/>
          </p:cNvSpPr>
          <p:nvPr/>
        </p:nvSpPr>
        <p:spPr bwMode="auto">
          <a:xfrm>
            <a:off x="998538" y="2419351"/>
            <a:ext cx="60304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45720" rIns="0">
            <a:spAutoFit/>
          </a:bodyPr>
          <a:lstStyle>
            <a:lvl1pPr marL="228600" indent="-228600">
              <a:lnSpc>
                <a:spcPct val="90000"/>
              </a:lnSpc>
              <a:spcBef>
                <a:spcPct val="60000"/>
              </a:spcBef>
              <a:buClr>
                <a:srgbClr val="00673E"/>
              </a:buClr>
              <a:buFont typeface="Symbol" pitchFamily="18" charset="2"/>
              <a:buChar char="·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581025" indent="-238125">
              <a:lnSpc>
                <a:spcPct val="90000"/>
              </a:lnSpc>
              <a:spcBef>
                <a:spcPct val="20000"/>
              </a:spcBef>
              <a:buClr>
                <a:srgbClr val="00673E"/>
              </a:buClr>
              <a:buFont typeface="Symbol" pitchFamily="18" charset="2"/>
              <a:buChar char="-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966788" indent="-271463">
              <a:lnSpc>
                <a:spcPct val="90000"/>
              </a:lnSpc>
              <a:spcBef>
                <a:spcPct val="20000"/>
              </a:spcBef>
              <a:buClr>
                <a:srgbClr val="00673E"/>
              </a:buClr>
              <a:buFont typeface="Symbol" pitchFamily="18" charset="2"/>
              <a:buChar char="·"/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319213" indent="-238125">
              <a:lnSpc>
                <a:spcPct val="90000"/>
              </a:lnSpc>
              <a:spcBef>
                <a:spcPct val="20000"/>
              </a:spcBef>
              <a:buClr>
                <a:srgbClr val="00673E"/>
              </a:buClr>
              <a:buFont typeface="Symbol" pitchFamily="18" charset="2"/>
              <a:buChar char="-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1652588" indent="-219075">
              <a:lnSpc>
                <a:spcPct val="90000"/>
              </a:lnSpc>
              <a:spcBef>
                <a:spcPct val="20000"/>
              </a:spcBef>
              <a:buClr>
                <a:srgbClr val="00673E"/>
              </a:buClr>
              <a:buFont typeface="Symbol" pitchFamily="18" charset="2"/>
              <a:buChar char="·"/>
              <a:defRPr b="1">
                <a:solidFill>
                  <a:schemeClr val="tx1"/>
                </a:solidFill>
                <a:latin typeface="Arial" charset="0"/>
              </a:defRPr>
            </a:lvl5pPr>
            <a:lvl6pPr marL="2109788" indent="-21907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18" charset="2"/>
              <a:buChar char="·"/>
              <a:defRPr b="1">
                <a:solidFill>
                  <a:schemeClr val="tx1"/>
                </a:solidFill>
                <a:latin typeface="Arial" charset="0"/>
              </a:defRPr>
            </a:lvl6pPr>
            <a:lvl7pPr marL="2566988" indent="-21907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18" charset="2"/>
              <a:buChar char="·"/>
              <a:defRPr b="1">
                <a:solidFill>
                  <a:schemeClr val="tx1"/>
                </a:solidFill>
                <a:latin typeface="Arial" charset="0"/>
              </a:defRPr>
            </a:lvl7pPr>
            <a:lvl8pPr marL="3024188" indent="-21907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18" charset="2"/>
              <a:buChar char="·"/>
              <a:defRPr b="1">
                <a:solidFill>
                  <a:schemeClr val="tx1"/>
                </a:solidFill>
                <a:latin typeface="Arial" charset="0"/>
              </a:defRPr>
            </a:lvl8pPr>
            <a:lvl9pPr marL="3481388" indent="-21907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18" charset="2"/>
              <a:buChar char="·"/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Font typeface="Symbol" pitchFamily="18" charset="2"/>
              <a:buNone/>
            </a:pPr>
            <a:r>
              <a:rPr lang="en-US" altLang="en-US" sz="1200" dirty="0"/>
              <a:t>MEBT</a:t>
            </a:r>
          </a:p>
        </p:txBody>
      </p:sp>
      <p:pic>
        <p:nvPicPr>
          <p:cNvPr id="501767" name="Picture 7" descr="100_15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678" y="852488"/>
            <a:ext cx="2436813" cy="1828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772" name="Rectangle 12"/>
          <p:cNvSpPr>
            <a:spLocks noChangeArrowheads="1"/>
          </p:cNvSpPr>
          <p:nvPr/>
        </p:nvSpPr>
        <p:spPr bwMode="auto">
          <a:xfrm>
            <a:off x="3613266" y="2414588"/>
            <a:ext cx="887413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0">
            <a:spAutoFit/>
          </a:bodyPr>
          <a:lstStyle>
            <a:lvl1pPr marL="228600" indent="-228600">
              <a:lnSpc>
                <a:spcPct val="90000"/>
              </a:lnSpc>
              <a:spcBef>
                <a:spcPct val="60000"/>
              </a:spcBef>
              <a:buClr>
                <a:srgbClr val="00673E"/>
              </a:buClr>
              <a:buFont typeface="Symbol" pitchFamily="18" charset="2"/>
              <a:buChar char="·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581025" indent="-238125">
              <a:lnSpc>
                <a:spcPct val="90000"/>
              </a:lnSpc>
              <a:spcBef>
                <a:spcPct val="20000"/>
              </a:spcBef>
              <a:buClr>
                <a:srgbClr val="00673E"/>
              </a:buClr>
              <a:buFont typeface="Symbol" pitchFamily="18" charset="2"/>
              <a:buChar char="-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966788" indent="-271463">
              <a:lnSpc>
                <a:spcPct val="90000"/>
              </a:lnSpc>
              <a:spcBef>
                <a:spcPct val="20000"/>
              </a:spcBef>
              <a:buClr>
                <a:srgbClr val="00673E"/>
              </a:buClr>
              <a:buFont typeface="Symbol" pitchFamily="18" charset="2"/>
              <a:buChar char="·"/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319213" indent="-238125">
              <a:lnSpc>
                <a:spcPct val="90000"/>
              </a:lnSpc>
              <a:spcBef>
                <a:spcPct val="20000"/>
              </a:spcBef>
              <a:buClr>
                <a:srgbClr val="00673E"/>
              </a:buClr>
              <a:buFont typeface="Symbol" pitchFamily="18" charset="2"/>
              <a:buChar char="-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1652588" indent="-219075">
              <a:lnSpc>
                <a:spcPct val="90000"/>
              </a:lnSpc>
              <a:spcBef>
                <a:spcPct val="20000"/>
              </a:spcBef>
              <a:buClr>
                <a:srgbClr val="00673E"/>
              </a:buClr>
              <a:buFont typeface="Symbol" pitchFamily="18" charset="2"/>
              <a:buChar char="·"/>
              <a:defRPr b="1">
                <a:solidFill>
                  <a:schemeClr val="tx1"/>
                </a:solidFill>
                <a:latin typeface="Arial" charset="0"/>
              </a:defRPr>
            </a:lvl5pPr>
            <a:lvl6pPr marL="2109788" indent="-21907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18" charset="2"/>
              <a:buChar char="·"/>
              <a:defRPr b="1">
                <a:solidFill>
                  <a:schemeClr val="tx1"/>
                </a:solidFill>
                <a:latin typeface="Arial" charset="0"/>
              </a:defRPr>
            </a:lvl6pPr>
            <a:lvl7pPr marL="2566988" indent="-21907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18" charset="2"/>
              <a:buChar char="·"/>
              <a:defRPr b="1">
                <a:solidFill>
                  <a:schemeClr val="tx1"/>
                </a:solidFill>
                <a:latin typeface="Arial" charset="0"/>
              </a:defRPr>
            </a:lvl7pPr>
            <a:lvl8pPr marL="3024188" indent="-21907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18" charset="2"/>
              <a:buChar char="·"/>
              <a:defRPr b="1">
                <a:solidFill>
                  <a:schemeClr val="tx1"/>
                </a:solidFill>
                <a:latin typeface="Arial" charset="0"/>
              </a:defRPr>
            </a:lvl8pPr>
            <a:lvl9pPr marL="3481388" indent="-21907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18" charset="2"/>
              <a:buChar char="·"/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Font typeface="Symbol" pitchFamily="18" charset="2"/>
              <a:buNone/>
            </a:pPr>
            <a:r>
              <a:rPr lang="en-US" altLang="en-US" sz="1200"/>
              <a:t>RFQ &amp; DTL</a:t>
            </a:r>
          </a:p>
        </p:txBody>
      </p:sp>
      <p:pic>
        <p:nvPicPr>
          <p:cNvPr id="501764" name="Picture 4" descr="SCL Rack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559" y="4406524"/>
            <a:ext cx="1673225" cy="18335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773" name="Rectangle 13"/>
          <p:cNvSpPr>
            <a:spLocks noChangeArrowheads="1"/>
          </p:cNvSpPr>
          <p:nvPr/>
        </p:nvSpPr>
        <p:spPr bwMode="auto">
          <a:xfrm>
            <a:off x="3403072" y="4427162"/>
            <a:ext cx="468313" cy="384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0">
            <a:spAutoFit/>
          </a:bodyPr>
          <a:lstStyle>
            <a:lvl1pPr marL="228600" indent="-228600">
              <a:lnSpc>
                <a:spcPct val="90000"/>
              </a:lnSpc>
              <a:spcBef>
                <a:spcPct val="60000"/>
              </a:spcBef>
              <a:buClr>
                <a:srgbClr val="00673E"/>
              </a:buClr>
              <a:buFont typeface="Symbol" pitchFamily="18" charset="2"/>
              <a:buChar char="·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581025" indent="-238125">
              <a:lnSpc>
                <a:spcPct val="90000"/>
              </a:lnSpc>
              <a:spcBef>
                <a:spcPct val="20000"/>
              </a:spcBef>
              <a:buClr>
                <a:srgbClr val="00673E"/>
              </a:buClr>
              <a:buFont typeface="Symbol" pitchFamily="18" charset="2"/>
              <a:buChar char="-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966788" indent="-271463">
              <a:lnSpc>
                <a:spcPct val="90000"/>
              </a:lnSpc>
              <a:spcBef>
                <a:spcPct val="20000"/>
              </a:spcBef>
              <a:buClr>
                <a:srgbClr val="00673E"/>
              </a:buClr>
              <a:buFont typeface="Symbol" pitchFamily="18" charset="2"/>
              <a:buChar char="·"/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319213" indent="-238125">
              <a:lnSpc>
                <a:spcPct val="90000"/>
              </a:lnSpc>
              <a:spcBef>
                <a:spcPct val="20000"/>
              </a:spcBef>
              <a:buClr>
                <a:srgbClr val="00673E"/>
              </a:buClr>
              <a:buFont typeface="Symbol" pitchFamily="18" charset="2"/>
              <a:buChar char="-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1652588" indent="-219075">
              <a:lnSpc>
                <a:spcPct val="90000"/>
              </a:lnSpc>
              <a:spcBef>
                <a:spcPct val="20000"/>
              </a:spcBef>
              <a:buClr>
                <a:srgbClr val="00673E"/>
              </a:buClr>
              <a:buFont typeface="Symbol" pitchFamily="18" charset="2"/>
              <a:buChar char="·"/>
              <a:defRPr b="1">
                <a:solidFill>
                  <a:schemeClr val="tx1"/>
                </a:solidFill>
                <a:latin typeface="Arial" charset="0"/>
              </a:defRPr>
            </a:lvl5pPr>
            <a:lvl6pPr marL="2109788" indent="-21907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18" charset="2"/>
              <a:buChar char="·"/>
              <a:defRPr b="1">
                <a:solidFill>
                  <a:schemeClr val="tx1"/>
                </a:solidFill>
                <a:latin typeface="Arial" charset="0"/>
              </a:defRPr>
            </a:lvl6pPr>
            <a:lvl7pPr marL="2566988" indent="-21907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18" charset="2"/>
              <a:buChar char="·"/>
              <a:defRPr b="1">
                <a:solidFill>
                  <a:schemeClr val="tx1"/>
                </a:solidFill>
                <a:latin typeface="Arial" charset="0"/>
              </a:defRPr>
            </a:lvl7pPr>
            <a:lvl8pPr marL="3024188" indent="-21907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18" charset="2"/>
              <a:buChar char="·"/>
              <a:defRPr b="1">
                <a:solidFill>
                  <a:schemeClr val="tx1"/>
                </a:solidFill>
                <a:latin typeface="Arial" charset="0"/>
              </a:defRPr>
            </a:lvl8pPr>
            <a:lvl9pPr marL="3481388" indent="-21907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18" charset="2"/>
              <a:buChar char="·"/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Font typeface="Symbol" pitchFamily="18" charset="2"/>
              <a:buNone/>
            </a:pPr>
            <a:r>
              <a:rPr lang="en-US" altLang="en-US" sz="1200"/>
              <a:t>Linac</a:t>
            </a:r>
          </a:p>
          <a:p>
            <a:pPr>
              <a:lnSpc>
                <a:spcPct val="80000"/>
              </a:lnSpc>
              <a:spcBef>
                <a:spcPct val="0"/>
              </a:spcBef>
              <a:buFont typeface="Symbol" pitchFamily="18" charset="2"/>
              <a:buNone/>
            </a:pPr>
            <a:r>
              <a:rPr lang="en-US" altLang="en-US" sz="1200"/>
              <a:t>LLRF</a:t>
            </a:r>
          </a:p>
        </p:txBody>
      </p:sp>
      <p:pic>
        <p:nvPicPr>
          <p:cNvPr id="501762" name="Picture 2" descr="100_15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4411287"/>
            <a:ext cx="1371600" cy="1828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774" name="Rectangle 14"/>
          <p:cNvSpPr>
            <a:spLocks noChangeArrowheads="1"/>
          </p:cNvSpPr>
          <p:nvPr/>
        </p:nvSpPr>
        <p:spPr bwMode="auto">
          <a:xfrm>
            <a:off x="676276" y="4431925"/>
            <a:ext cx="985838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0">
            <a:spAutoFit/>
          </a:bodyPr>
          <a:lstStyle>
            <a:lvl1pPr marL="228600" indent="-228600">
              <a:lnSpc>
                <a:spcPct val="90000"/>
              </a:lnSpc>
              <a:spcBef>
                <a:spcPct val="60000"/>
              </a:spcBef>
              <a:buClr>
                <a:srgbClr val="00673E"/>
              </a:buClr>
              <a:buFont typeface="Symbol" pitchFamily="18" charset="2"/>
              <a:buChar char="·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581025" indent="-238125">
              <a:lnSpc>
                <a:spcPct val="90000"/>
              </a:lnSpc>
              <a:spcBef>
                <a:spcPct val="20000"/>
              </a:spcBef>
              <a:buClr>
                <a:srgbClr val="00673E"/>
              </a:buClr>
              <a:buFont typeface="Symbol" pitchFamily="18" charset="2"/>
              <a:buChar char="-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966788" indent="-271463">
              <a:lnSpc>
                <a:spcPct val="90000"/>
              </a:lnSpc>
              <a:spcBef>
                <a:spcPct val="20000"/>
              </a:spcBef>
              <a:buClr>
                <a:srgbClr val="00673E"/>
              </a:buClr>
              <a:buFont typeface="Symbol" pitchFamily="18" charset="2"/>
              <a:buChar char="·"/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319213" indent="-238125">
              <a:lnSpc>
                <a:spcPct val="90000"/>
              </a:lnSpc>
              <a:spcBef>
                <a:spcPct val="20000"/>
              </a:spcBef>
              <a:buClr>
                <a:srgbClr val="00673E"/>
              </a:buClr>
              <a:buFont typeface="Symbol" pitchFamily="18" charset="2"/>
              <a:buChar char="-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1652588" indent="-219075">
              <a:lnSpc>
                <a:spcPct val="90000"/>
              </a:lnSpc>
              <a:spcBef>
                <a:spcPct val="20000"/>
              </a:spcBef>
              <a:buClr>
                <a:srgbClr val="00673E"/>
              </a:buClr>
              <a:buFont typeface="Symbol" pitchFamily="18" charset="2"/>
              <a:buChar char="·"/>
              <a:defRPr b="1">
                <a:solidFill>
                  <a:schemeClr val="tx1"/>
                </a:solidFill>
                <a:latin typeface="Arial" charset="0"/>
              </a:defRPr>
            </a:lvl5pPr>
            <a:lvl6pPr marL="2109788" indent="-21907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18" charset="2"/>
              <a:buChar char="·"/>
              <a:defRPr b="1">
                <a:solidFill>
                  <a:schemeClr val="tx1"/>
                </a:solidFill>
                <a:latin typeface="Arial" charset="0"/>
              </a:defRPr>
            </a:lvl6pPr>
            <a:lvl7pPr marL="2566988" indent="-21907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18" charset="2"/>
              <a:buChar char="·"/>
              <a:defRPr b="1">
                <a:solidFill>
                  <a:schemeClr val="tx1"/>
                </a:solidFill>
                <a:latin typeface="Arial" charset="0"/>
              </a:defRPr>
            </a:lvl7pPr>
            <a:lvl8pPr marL="3024188" indent="-21907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18" charset="2"/>
              <a:buChar char="·"/>
              <a:defRPr b="1">
                <a:solidFill>
                  <a:schemeClr val="tx1"/>
                </a:solidFill>
                <a:latin typeface="Arial" charset="0"/>
              </a:defRPr>
            </a:lvl8pPr>
            <a:lvl9pPr marL="3481388" indent="-21907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18" charset="2"/>
              <a:buChar char="·"/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Font typeface="Symbol" pitchFamily="18" charset="2"/>
              <a:buNone/>
            </a:pPr>
            <a:r>
              <a:rPr lang="en-US" altLang="en-US" sz="1200"/>
              <a:t>Transmitters</a:t>
            </a:r>
          </a:p>
        </p:txBody>
      </p:sp>
      <p:pic>
        <p:nvPicPr>
          <p:cNvPr id="501763" name="Picture 3" descr="Ring RF 9-20-05 01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" t="8385" r="6189" b="4126"/>
          <a:stretch>
            <a:fillRect/>
          </a:stretch>
        </p:blipFill>
        <p:spPr bwMode="auto">
          <a:xfrm>
            <a:off x="6278563" y="2346932"/>
            <a:ext cx="2522537" cy="18256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775" name="Rectangle 15"/>
          <p:cNvSpPr>
            <a:spLocks noChangeArrowheads="1"/>
          </p:cNvSpPr>
          <p:nvPr/>
        </p:nvSpPr>
        <p:spPr bwMode="auto">
          <a:xfrm>
            <a:off x="6300788" y="3904270"/>
            <a:ext cx="414337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0">
            <a:spAutoFit/>
          </a:bodyPr>
          <a:lstStyle>
            <a:lvl1pPr marL="228600" indent="-228600">
              <a:lnSpc>
                <a:spcPct val="90000"/>
              </a:lnSpc>
              <a:spcBef>
                <a:spcPct val="60000"/>
              </a:spcBef>
              <a:buClr>
                <a:srgbClr val="00673E"/>
              </a:buClr>
              <a:buFont typeface="Symbol" pitchFamily="18" charset="2"/>
              <a:buChar char="·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581025" indent="-238125">
              <a:lnSpc>
                <a:spcPct val="90000"/>
              </a:lnSpc>
              <a:spcBef>
                <a:spcPct val="20000"/>
              </a:spcBef>
              <a:buClr>
                <a:srgbClr val="00673E"/>
              </a:buClr>
              <a:buFont typeface="Symbol" pitchFamily="18" charset="2"/>
              <a:buChar char="-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966788" indent="-271463">
              <a:lnSpc>
                <a:spcPct val="90000"/>
              </a:lnSpc>
              <a:spcBef>
                <a:spcPct val="20000"/>
              </a:spcBef>
              <a:buClr>
                <a:srgbClr val="00673E"/>
              </a:buClr>
              <a:buFont typeface="Symbol" pitchFamily="18" charset="2"/>
              <a:buChar char="·"/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319213" indent="-238125">
              <a:lnSpc>
                <a:spcPct val="90000"/>
              </a:lnSpc>
              <a:spcBef>
                <a:spcPct val="20000"/>
              </a:spcBef>
              <a:buClr>
                <a:srgbClr val="00673E"/>
              </a:buClr>
              <a:buFont typeface="Symbol" pitchFamily="18" charset="2"/>
              <a:buChar char="-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1652588" indent="-219075">
              <a:lnSpc>
                <a:spcPct val="90000"/>
              </a:lnSpc>
              <a:spcBef>
                <a:spcPct val="20000"/>
              </a:spcBef>
              <a:buClr>
                <a:srgbClr val="00673E"/>
              </a:buClr>
              <a:buFont typeface="Symbol" pitchFamily="18" charset="2"/>
              <a:buChar char="·"/>
              <a:defRPr b="1">
                <a:solidFill>
                  <a:schemeClr val="tx1"/>
                </a:solidFill>
                <a:latin typeface="Arial" charset="0"/>
              </a:defRPr>
            </a:lvl5pPr>
            <a:lvl6pPr marL="2109788" indent="-21907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18" charset="2"/>
              <a:buChar char="·"/>
              <a:defRPr b="1">
                <a:solidFill>
                  <a:schemeClr val="tx1"/>
                </a:solidFill>
                <a:latin typeface="Arial" charset="0"/>
              </a:defRPr>
            </a:lvl6pPr>
            <a:lvl7pPr marL="2566988" indent="-21907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18" charset="2"/>
              <a:buChar char="·"/>
              <a:defRPr b="1">
                <a:solidFill>
                  <a:schemeClr val="tx1"/>
                </a:solidFill>
                <a:latin typeface="Arial" charset="0"/>
              </a:defRPr>
            </a:lvl7pPr>
            <a:lvl8pPr marL="3024188" indent="-21907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18" charset="2"/>
              <a:buChar char="·"/>
              <a:defRPr b="1">
                <a:solidFill>
                  <a:schemeClr val="tx1"/>
                </a:solidFill>
                <a:latin typeface="Arial" charset="0"/>
              </a:defRPr>
            </a:lvl8pPr>
            <a:lvl9pPr marL="3481388" indent="-21907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18" charset="2"/>
              <a:buChar char="·"/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Font typeface="Symbol" pitchFamily="18" charset="2"/>
              <a:buNone/>
            </a:pPr>
            <a:r>
              <a:rPr lang="en-US" altLang="en-US" sz="1200"/>
              <a:t>Ring</a:t>
            </a:r>
          </a:p>
        </p:txBody>
      </p:sp>
      <p:pic>
        <p:nvPicPr>
          <p:cNvPr id="501769" name="Picture 9" descr="100_154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4"/>
          <a:stretch>
            <a:fillRect/>
          </a:stretch>
        </p:blipFill>
        <p:spPr bwMode="auto">
          <a:xfrm>
            <a:off x="7226300" y="280988"/>
            <a:ext cx="1574800" cy="18288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776" name="Rectangle 16"/>
          <p:cNvSpPr>
            <a:spLocks noChangeArrowheads="1"/>
          </p:cNvSpPr>
          <p:nvPr/>
        </p:nvSpPr>
        <p:spPr bwMode="auto">
          <a:xfrm>
            <a:off x="7245350" y="1843088"/>
            <a:ext cx="374650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0">
            <a:spAutoFit/>
          </a:bodyPr>
          <a:lstStyle>
            <a:lvl1pPr marL="228600" indent="-228600">
              <a:lnSpc>
                <a:spcPct val="90000"/>
              </a:lnSpc>
              <a:spcBef>
                <a:spcPct val="60000"/>
              </a:spcBef>
              <a:buClr>
                <a:srgbClr val="00673E"/>
              </a:buClr>
              <a:buFont typeface="Symbol" pitchFamily="18" charset="2"/>
              <a:buChar char="·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581025" indent="-238125">
              <a:lnSpc>
                <a:spcPct val="90000"/>
              </a:lnSpc>
              <a:spcBef>
                <a:spcPct val="20000"/>
              </a:spcBef>
              <a:buClr>
                <a:srgbClr val="00673E"/>
              </a:buClr>
              <a:buFont typeface="Symbol" pitchFamily="18" charset="2"/>
              <a:buChar char="-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966788" indent="-271463">
              <a:lnSpc>
                <a:spcPct val="90000"/>
              </a:lnSpc>
              <a:spcBef>
                <a:spcPct val="20000"/>
              </a:spcBef>
              <a:buClr>
                <a:srgbClr val="00673E"/>
              </a:buClr>
              <a:buFont typeface="Symbol" pitchFamily="18" charset="2"/>
              <a:buChar char="·"/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319213" indent="-238125">
              <a:lnSpc>
                <a:spcPct val="90000"/>
              </a:lnSpc>
              <a:spcBef>
                <a:spcPct val="20000"/>
              </a:spcBef>
              <a:buClr>
                <a:srgbClr val="00673E"/>
              </a:buClr>
              <a:buFont typeface="Symbol" pitchFamily="18" charset="2"/>
              <a:buChar char="-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1652588" indent="-219075">
              <a:lnSpc>
                <a:spcPct val="90000"/>
              </a:lnSpc>
              <a:spcBef>
                <a:spcPct val="20000"/>
              </a:spcBef>
              <a:buClr>
                <a:srgbClr val="00673E"/>
              </a:buClr>
              <a:buFont typeface="Symbol" pitchFamily="18" charset="2"/>
              <a:buChar char="·"/>
              <a:defRPr b="1">
                <a:solidFill>
                  <a:schemeClr val="tx1"/>
                </a:solidFill>
                <a:latin typeface="Arial" charset="0"/>
              </a:defRPr>
            </a:lvl5pPr>
            <a:lvl6pPr marL="2109788" indent="-21907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18" charset="2"/>
              <a:buChar char="·"/>
              <a:defRPr b="1">
                <a:solidFill>
                  <a:schemeClr val="tx1"/>
                </a:solidFill>
                <a:latin typeface="Arial" charset="0"/>
              </a:defRPr>
            </a:lvl6pPr>
            <a:lvl7pPr marL="2566988" indent="-21907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18" charset="2"/>
              <a:buChar char="·"/>
              <a:defRPr b="1">
                <a:solidFill>
                  <a:schemeClr val="tx1"/>
                </a:solidFill>
                <a:latin typeface="Arial" charset="0"/>
              </a:defRPr>
            </a:lvl7pPr>
            <a:lvl8pPr marL="3024188" indent="-21907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18" charset="2"/>
              <a:buChar char="·"/>
              <a:defRPr b="1">
                <a:solidFill>
                  <a:schemeClr val="tx1"/>
                </a:solidFill>
                <a:latin typeface="Arial" charset="0"/>
              </a:defRPr>
            </a:lvl8pPr>
            <a:lvl9pPr marL="3481388" indent="-21907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18" charset="2"/>
              <a:buChar char="·"/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Font typeface="Symbol" pitchFamily="18" charset="2"/>
              <a:buNone/>
            </a:pPr>
            <a:r>
              <a:rPr lang="en-US" altLang="en-US" sz="1200"/>
              <a:t>SCL</a:t>
            </a:r>
          </a:p>
        </p:txBody>
      </p:sp>
      <p:pic>
        <p:nvPicPr>
          <p:cNvPr id="501768" name="Picture 8" descr="100_156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33" y="280988"/>
            <a:ext cx="1914525" cy="1828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777" name="Rectangle 17"/>
          <p:cNvSpPr>
            <a:spLocks noChangeArrowheads="1"/>
          </p:cNvSpPr>
          <p:nvPr/>
        </p:nvSpPr>
        <p:spPr bwMode="auto">
          <a:xfrm>
            <a:off x="4938771" y="1847851"/>
            <a:ext cx="382588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0">
            <a:spAutoFit/>
          </a:bodyPr>
          <a:lstStyle>
            <a:lvl1pPr marL="228600" indent="-228600">
              <a:lnSpc>
                <a:spcPct val="90000"/>
              </a:lnSpc>
              <a:spcBef>
                <a:spcPct val="60000"/>
              </a:spcBef>
              <a:buClr>
                <a:srgbClr val="00673E"/>
              </a:buClr>
              <a:buFont typeface="Symbol" pitchFamily="18" charset="2"/>
              <a:buChar char="·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581025" indent="-238125">
              <a:lnSpc>
                <a:spcPct val="90000"/>
              </a:lnSpc>
              <a:spcBef>
                <a:spcPct val="20000"/>
              </a:spcBef>
              <a:buClr>
                <a:srgbClr val="00673E"/>
              </a:buClr>
              <a:buFont typeface="Symbol" pitchFamily="18" charset="2"/>
              <a:buChar char="-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966788" indent="-271463">
              <a:lnSpc>
                <a:spcPct val="90000"/>
              </a:lnSpc>
              <a:spcBef>
                <a:spcPct val="20000"/>
              </a:spcBef>
              <a:buClr>
                <a:srgbClr val="00673E"/>
              </a:buClr>
              <a:buFont typeface="Symbol" pitchFamily="18" charset="2"/>
              <a:buChar char="·"/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319213" indent="-238125">
              <a:lnSpc>
                <a:spcPct val="90000"/>
              </a:lnSpc>
              <a:spcBef>
                <a:spcPct val="20000"/>
              </a:spcBef>
              <a:buClr>
                <a:srgbClr val="00673E"/>
              </a:buClr>
              <a:buFont typeface="Symbol" pitchFamily="18" charset="2"/>
              <a:buChar char="-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1652588" indent="-219075">
              <a:lnSpc>
                <a:spcPct val="90000"/>
              </a:lnSpc>
              <a:spcBef>
                <a:spcPct val="20000"/>
              </a:spcBef>
              <a:buClr>
                <a:srgbClr val="00673E"/>
              </a:buClr>
              <a:buFont typeface="Symbol" pitchFamily="18" charset="2"/>
              <a:buChar char="·"/>
              <a:defRPr b="1">
                <a:solidFill>
                  <a:schemeClr val="tx1"/>
                </a:solidFill>
                <a:latin typeface="Arial" charset="0"/>
              </a:defRPr>
            </a:lvl5pPr>
            <a:lvl6pPr marL="2109788" indent="-21907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18" charset="2"/>
              <a:buChar char="·"/>
              <a:defRPr b="1">
                <a:solidFill>
                  <a:schemeClr val="tx1"/>
                </a:solidFill>
                <a:latin typeface="Arial" charset="0"/>
              </a:defRPr>
            </a:lvl6pPr>
            <a:lvl7pPr marL="2566988" indent="-21907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18" charset="2"/>
              <a:buChar char="·"/>
              <a:defRPr b="1">
                <a:solidFill>
                  <a:schemeClr val="tx1"/>
                </a:solidFill>
                <a:latin typeface="Arial" charset="0"/>
              </a:defRPr>
            </a:lvl7pPr>
            <a:lvl8pPr marL="3024188" indent="-21907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18" charset="2"/>
              <a:buChar char="·"/>
              <a:defRPr b="1">
                <a:solidFill>
                  <a:schemeClr val="tx1"/>
                </a:solidFill>
                <a:latin typeface="Arial" charset="0"/>
              </a:defRPr>
            </a:lvl8pPr>
            <a:lvl9pPr marL="3481388" indent="-21907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18" charset="2"/>
              <a:buChar char="·"/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Font typeface="Symbol" pitchFamily="18" charset="2"/>
              <a:buNone/>
            </a:pPr>
            <a:r>
              <a:rPr lang="en-US" altLang="en-US" sz="1200"/>
              <a:t>CCL</a:t>
            </a:r>
          </a:p>
        </p:txBody>
      </p:sp>
      <p:sp>
        <p:nvSpPr>
          <p:cNvPr id="501778" name="Rectangle 18"/>
          <p:cNvSpPr>
            <a:spLocks noChangeArrowheads="1"/>
          </p:cNvSpPr>
          <p:nvPr/>
        </p:nvSpPr>
        <p:spPr bwMode="auto">
          <a:xfrm>
            <a:off x="7924800" y="5486400"/>
            <a:ext cx="990600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>
            <a:lvl1pPr marL="228600" indent="-228600">
              <a:lnSpc>
                <a:spcPct val="90000"/>
              </a:lnSpc>
              <a:spcBef>
                <a:spcPct val="60000"/>
              </a:spcBef>
              <a:buClr>
                <a:srgbClr val="00673E"/>
              </a:buClr>
              <a:buFont typeface="Symbol" pitchFamily="18" charset="2"/>
              <a:buChar char="·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581025" indent="-238125">
              <a:lnSpc>
                <a:spcPct val="90000"/>
              </a:lnSpc>
              <a:spcBef>
                <a:spcPct val="20000"/>
              </a:spcBef>
              <a:buClr>
                <a:srgbClr val="00673E"/>
              </a:buClr>
              <a:buFont typeface="Symbol" pitchFamily="18" charset="2"/>
              <a:buChar char="-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966788" indent="-271463">
              <a:lnSpc>
                <a:spcPct val="90000"/>
              </a:lnSpc>
              <a:spcBef>
                <a:spcPct val="20000"/>
              </a:spcBef>
              <a:buClr>
                <a:srgbClr val="00673E"/>
              </a:buClr>
              <a:buFont typeface="Symbol" pitchFamily="18" charset="2"/>
              <a:buChar char="·"/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319213" indent="-238125">
              <a:lnSpc>
                <a:spcPct val="90000"/>
              </a:lnSpc>
              <a:spcBef>
                <a:spcPct val="20000"/>
              </a:spcBef>
              <a:buClr>
                <a:srgbClr val="00673E"/>
              </a:buClr>
              <a:buFont typeface="Symbol" pitchFamily="18" charset="2"/>
              <a:buChar char="-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1652588" indent="-219075">
              <a:lnSpc>
                <a:spcPct val="90000"/>
              </a:lnSpc>
              <a:spcBef>
                <a:spcPct val="20000"/>
              </a:spcBef>
              <a:buClr>
                <a:srgbClr val="00673E"/>
              </a:buClr>
              <a:buFont typeface="Symbol" pitchFamily="18" charset="2"/>
              <a:buChar char="·"/>
              <a:defRPr b="1">
                <a:solidFill>
                  <a:schemeClr val="tx1"/>
                </a:solidFill>
                <a:latin typeface="Arial" charset="0"/>
              </a:defRPr>
            </a:lvl5pPr>
            <a:lvl6pPr marL="2109788" indent="-21907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18" charset="2"/>
              <a:buChar char="·"/>
              <a:defRPr b="1">
                <a:solidFill>
                  <a:schemeClr val="tx1"/>
                </a:solidFill>
                <a:latin typeface="Arial" charset="0"/>
              </a:defRPr>
            </a:lvl6pPr>
            <a:lvl7pPr marL="2566988" indent="-21907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18" charset="2"/>
              <a:buChar char="·"/>
              <a:defRPr b="1">
                <a:solidFill>
                  <a:schemeClr val="tx1"/>
                </a:solidFill>
                <a:latin typeface="Arial" charset="0"/>
              </a:defRPr>
            </a:lvl7pPr>
            <a:lvl8pPr marL="3024188" indent="-21907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18" charset="2"/>
              <a:buChar char="·"/>
              <a:defRPr b="1">
                <a:solidFill>
                  <a:schemeClr val="tx1"/>
                </a:solidFill>
                <a:latin typeface="Arial" charset="0"/>
              </a:defRPr>
            </a:lvl8pPr>
            <a:lvl9pPr marL="3481388" indent="-21907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18" charset="2"/>
              <a:buChar char="·"/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80000"/>
              </a:lnSpc>
              <a:buFont typeface="Symbol" pitchFamily="18" charset="2"/>
              <a:buNone/>
            </a:pPr>
            <a:endParaRPr lang="en-US" altLang="en-US" sz="1500"/>
          </a:p>
        </p:txBody>
      </p:sp>
      <p:pic>
        <p:nvPicPr>
          <p:cNvPr id="501779" name="Picture 1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005" y="4182687"/>
            <a:ext cx="1385887" cy="20574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501780" name="Rectangle 20"/>
          <p:cNvSpPr>
            <a:spLocks noChangeArrowheads="1"/>
          </p:cNvSpPr>
          <p:nvPr/>
        </p:nvSpPr>
        <p:spPr bwMode="auto">
          <a:xfrm>
            <a:off x="4450292" y="5836862"/>
            <a:ext cx="817562" cy="384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0">
            <a:spAutoFit/>
          </a:bodyPr>
          <a:lstStyle>
            <a:lvl1pPr marL="228600" indent="-228600">
              <a:lnSpc>
                <a:spcPct val="90000"/>
              </a:lnSpc>
              <a:spcBef>
                <a:spcPct val="60000"/>
              </a:spcBef>
              <a:buClr>
                <a:srgbClr val="00673E"/>
              </a:buClr>
              <a:buFont typeface="Symbol" pitchFamily="18" charset="2"/>
              <a:buChar char="·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581025" indent="-238125">
              <a:lnSpc>
                <a:spcPct val="90000"/>
              </a:lnSpc>
              <a:spcBef>
                <a:spcPct val="20000"/>
              </a:spcBef>
              <a:buClr>
                <a:srgbClr val="00673E"/>
              </a:buClr>
              <a:buFont typeface="Symbol" pitchFamily="18" charset="2"/>
              <a:buChar char="-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966788" indent="-271463">
              <a:lnSpc>
                <a:spcPct val="90000"/>
              </a:lnSpc>
              <a:spcBef>
                <a:spcPct val="20000"/>
              </a:spcBef>
              <a:buClr>
                <a:srgbClr val="00673E"/>
              </a:buClr>
              <a:buFont typeface="Symbol" pitchFamily="18" charset="2"/>
              <a:buChar char="·"/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319213" indent="-238125">
              <a:lnSpc>
                <a:spcPct val="90000"/>
              </a:lnSpc>
              <a:spcBef>
                <a:spcPct val="20000"/>
              </a:spcBef>
              <a:buClr>
                <a:srgbClr val="00673E"/>
              </a:buClr>
              <a:buFont typeface="Symbol" pitchFamily="18" charset="2"/>
              <a:buChar char="-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1652588" indent="-219075">
              <a:lnSpc>
                <a:spcPct val="90000"/>
              </a:lnSpc>
              <a:spcBef>
                <a:spcPct val="20000"/>
              </a:spcBef>
              <a:buClr>
                <a:srgbClr val="00673E"/>
              </a:buClr>
              <a:buFont typeface="Symbol" pitchFamily="18" charset="2"/>
              <a:buChar char="·"/>
              <a:defRPr b="1">
                <a:solidFill>
                  <a:schemeClr val="tx1"/>
                </a:solidFill>
                <a:latin typeface="Arial" charset="0"/>
              </a:defRPr>
            </a:lvl5pPr>
            <a:lvl6pPr marL="2109788" indent="-21907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18" charset="2"/>
              <a:buChar char="·"/>
              <a:defRPr b="1">
                <a:solidFill>
                  <a:schemeClr val="tx1"/>
                </a:solidFill>
                <a:latin typeface="Arial" charset="0"/>
              </a:defRPr>
            </a:lvl6pPr>
            <a:lvl7pPr marL="2566988" indent="-21907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18" charset="2"/>
              <a:buChar char="·"/>
              <a:defRPr b="1">
                <a:solidFill>
                  <a:schemeClr val="tx1"/>
                </a:solidFill>
                <a:latin typeface="Arial" charset="0"/>
              </a:defRPr>
            </a:lvl7pPr>
            <a:lvl8pPr marL="3024188" indent="-21907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18" charset="2"/>
              <a:buChar char="·"/>
              <a:defRPr b="1">
                <a:solidFill>
                  <a:schemeClr val="tx1"/>
                </a:solidFill>
                <a:latin typeface="Arial" charset="0"/>
              </a:defRPr>
            </a:lvl8pPr>
            <a:lvl9pPr marL="3481388" indent="-21907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18" charset="2"/>
              <a:buChar char="·"/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Font typeface="Symbol" pitchFamily="18" charset="2"/>
              <a:buNone/>
            </a:pPr>
            <a:r>
              <a:rPr lang="en-US" altLang="en-US" sz="1200"/>
              <a:t>Reference</a:t>
            </a:r>
          </a:p>
          <a:p>
            <a:pPr>
              <a:lnSpc>
                <a:spcPct val="80000"/>
              </a:lnSpc>
              <a:spcBef>
                <a:spcPct val="0"/>
              </a:spcBef>
              <a:buFont typeface="Symbol" pitchFamily="18" charset="2"/>
              <a:buNone/>
            </a:pPr>
            <a:r>
              <a:rPr lang="en-US" altLang="en-US" sz="1200"/>
              <a:t>System</a:t>
            </a:r>
          </a:p>
        </p:txBody>
      </p:sp>
      <p:pic>
        <p:nvPicPr>
          <p:cNvPr id="501781" name="Picture 21" descr="IMG_183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113" y="4409700"/>
            <a:ext cx="2439987" cy="18303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782" name="Rectangle 22"/>
          <p:cNvSpPr>
            <a:spLocks noChangeArrowheads="1"/>
          </p:cNvSpPr>
          <p:nvPr/>
        </p:nvSpPr>
        <p:spPr bwMode="auto">
          <a:xfrm>
            <a:off x="6386513" y="5822575"/>
            <a:ext cx="468312" cy="384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0">
            <a:spAutoFit/>
          </a:bodyPr>
          <a:lstStyle>
            <a:lvl1pPr marL="228600" indent="-228600">
              <a:lnSpc>
                <a:spcPct val="90000"/>
              </a:lnSpc>
              <a:spcBef>
                <a:spcPct val="60000"/>
              </a:spcBef>
              <a:buClr>
                <a:srgbClr val="00673E"/>
              </a:buClr>
              <a:buFont typeface="Symbol" pitchFamily="18" charset="2"/>
              <a:buChar char="·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581025" indent="-238125">
              <a:lnSpc>
                <a:spcPct val="90000"/>
              </a:lnSpc>
              <a:spcBef>
                <a:spcPct val="20000"/>
              </a:spcBef>
              <a:buClr>
                <a:srgbClr val="00673E"/>
              </a:buClr>
              <a:buFont typeface="Symbol" pitchFamily="18" charset="2"/>
              <a:buChar char="-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966788" indent="-271463">
              <a:lnSpc>
                <a:spcPct val="90000"/>
              </a:lnSpc>
              <a:spcBef>
                <a:spcPct val="20000"/>
              </a:spcBef>
              <a:buClr>
                <a:srgbClr val="00673E"/>
              </a:buClr>
              <a:buFont typeface="Symbol" pitchFamily="18" charset="2"/>
              <a:buChar char="·"/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319213" indent="-238125">
              <a:lnSpc>
                <a:spcPct val="90000"/>
              </a:lnSpc>
              <a:spcBef>
                <a:spcPct val="20000"/>
              </a:spcBef>
              <a:buClr>
                <a:srgbClr val="00673E"/>
              </a:buClr>
              <a:buFont typeface="Symbol" pitchFamily="18" charset="2"/>
              <a:buChar char="-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1652588" indent="-219075">
              <a:lnSpc>
                <a:spcPct val="90000"/>
              </a:lnSpc>
              <a:spcBef>
                <a:spcPct val="20000"/>
              </a:spcBef>
              <a:buClr>
                <a:srgbClr val="00673E"/>
              </a:buClr>
              <a:buFont typeface="Symbol" pitchFamily="18" charset="2"/>
              <a:buChar char="·"/>
              <a:defRPr b="1">
                <a:solidFill>
                  <a:schemeClr val="tx1"/>
                </a:solidFill>
                <a:latin typeface="Arial" charset="0"/>
              </a:defRPr>
            </a:lvl5pPr>
            <a:lvl6pPr marL="2109788" indent="-21907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18" charset="2"/>
              <a:buChar char="·"/>
              <a:defRPr b="1">
                <a:solidFill>
                  <a:schemeClr val="tx1"/>
                </a:solidFill>
                <a:latin typeface="Arial" charset="0"/>
              </a:defRPr>
            </a:lvl6pPr>
            <a:lvl7pPr marL="2566988" indent="-21907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18" charset="2"/>
              <a:buChar char="·"/>
              <a:defRPr b="1">
                <a:solidFill>
                  <a:schemeClr val="tx1"/>
                </a:solidFill>
                <a:latin typeface="Arial" charset="0"/>
              </a:defRPr>
            </a:lvl7pPr>
            <a:lvl8pPr marL="3024188" indent="-21907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18" charset="2"/>
              <a:buChar char="·"/>
              <a:defRPr b="1">
                <a:solidFill>
                  <a:schemeClr val="tx1"/>
                </a:solidFill>
                <a:latin typeface="Arial" charset="0"/>
              </a:defRPr>
            </a:lvl8pPr>
            <a:lvl9pPr marL="3481388" indent="-21907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18" charset="2"/>
              <a:buChar char="·"/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Font typeface="Symbol" pitchFamily="18" charset="2"/>
              <a:buNone/>
            </a:pPr>
            <a:r>
              <a:rPr lang="en-US" altLang="en-US" sz="1200"/>
              <a:t>Ring</a:t>
            </a:r>
          </a:p>
          <a:p>
            <a:pPr>
              <a:lnSpc>
                <a:spcPct val="80000"/>
              </a:lnSpc>
              <a:spcBef>
                <a:spcPct val="0"/>
              </a:spcBef>
              <a:buFont typeface="Symbol" pitchFamily="18" charset="2"/>
              <a:buNone/>
            </a:pPr>
            <a:r>
              <a:rPr lang="en-US" altLang="en-US" sz="1200"/>
              <a:t>LLRF</a:t>
            </a:r>
          </a:p>
        </p:txBody>
      </p:sp>
    </p:spTree>
    <p:extLst>
      <p:ext uri="{BB962C8B-B14F-4D97-AF65-F5344CB8AC3E}">
        <p14:creationId xmlns:p14="http://schemas.microsoft.com/office/powerpoint/2010/main" val="27067585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Klystron Failures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4527840" cy="4471932"/>
          </a:xfrm>
        </p:spPr>
        <p:txBody>
          <a:bodyPr/>
          <a:lstStyle/>
          <a:p>
            <a:r>
              <a:rPr lang="en-US" sz="2000" dirty="0"/>
              <a:t>From March 2013 to October of 2014 six klystrons were replaced</a:t>
            </a:r>
          </a:p>
          <a:p>
            <a:pPr lvl="1"/>
            <a:r>
              <a:rPr lang="en-US" sz="1600" dirty="0"/>
              <a:t>Two DTL klystron failures due to the second cavity load.</a:t>
            </a:r>
          </a:p>
          <a:p>
            <a:pPr lvl="2"/>
            <a:r>
              <a:rPr lang="en-US" sz="1200" dirty="0"/>
              <a:t>DTL -2 March 2013</a:t>
            </a:r>
            <a:endParaRPr lang="en-US" sz="1000" dirty="0"/>
          </a:p>
          <a:p>
            <a:pPr lvl="2"/>
            <a:r>
              <a:rPr lang="en-US" sz="1200" dirty="0"/>
              <a:t>DTL-4 July 2013</a:t>
            </a:r>
            <a:endParaRPr lang="en-US" sz="1600" dirty="0"/>
          </a:p>
          <a:p>
            <a:pPr lvl="1"/>
            <a:r>
              <a:rPr lang="en-US" sz="1600" dirty="0"/>
              <a:t>Two CCL klystron failures due to the electron gun filament circuit</a:t>
            </a:r>
          </a:p>
          <a:p>
            <a:pPr lvl="2"/>
            <a:r>
              <a:rPr lang="en-US" sz="1200" dirty="0"/>
              <a:t>CCL-2 May 2014</a:t>
            </a:r>
          </a:p>
          <a:p>
            <a:pPr lvl="2"/>
            <a:r>
              <a:rPr lang="en-US" sz="1200" dirty="0"/>
              <a:t>CCL-3 October 2014 </a:t>
            </a:r>
          </a:p>
          <a:p>
            <a:pPr lvl="1"/>
            <a:r>
              <a:rPr lang="en-US" sz="1600" dirty="0"/>
              <a:t>One CCL klystron failure due to reduced cathode emission (cathode end of life)</a:t>
            </a:r>
          </a:p>
          <a:p>
            <a:pPr lvl="2"/>
            <a:r>
              <a:rPr lang="en-US" sz="1200" dirty="0"/>
              <a:t>CCL -4 January 2014</a:t>
            </a:r>
          </a:p>
          <a:p>
            <a:pPr lvl="1"/>
            <a:r>
              <a:rPr lang="en-US" sz="1600" dirty="0"/>
              <a:t>One SCL klystron failure due to the electron gun filament circuit</a:t>
            </a:r>
          </a:p>
          <a:p>
            <a:pPr lvl="2"/>
            <a:r>
              <a:rPr lang="en-US" sz="1200" dirty="0"/>
              <a:t>SCL-1C  September 2013 </a:t>
            </a:r>
          </a:p>
          <a:p>
            <a:r>
              <a:rPr lang="en-US" sz="2000" dirty="0"/>
              <a:t>Operational management of klystrons is now focused on prolonging tube life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199" y="762000"/>
            <a:ext cx="3183467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758" y="2944370"/>
            <a:ext cx="4382304" cy="223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76210" y="2652005"/>
            <a:ext cx="103958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/>
              <a:t>Filament</a:t>
            </a:r>
            <a:r>
              <a:rPr lang="en-US" sz="2400" dirty="0"/>
              <a:t> 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5234787" y="4445283"/>
            <a:ext cx="457200" cy="7514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09659" y="5039734"/>
            <a:ext cx="1025128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/>
              <a:t>Cathode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22279" y="2798560"/>
            <a:ext cx="780455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/>
              <a:t>Anode</a:t>
            </a:r>
            <a:endParaRPr lang="en-US" sz="1200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6629400" y="2944370"/>
            <a:ext cx="1371600" cy="8868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927625" y="5298022"/>
            <a:ext cx="87511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 dirty="0"/>
              <a:t>Picture courtesy of Ed Eisen, CPI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5122664" y="2836671"/>
            <a:ext cx="516136" cy="12056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28104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Klystron Management Process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63284" y="685800"/>
            <a:ext cx="6237516" cy="4471932"/>
          </a:xfrm>
        </p:spPr>
        <p:txBody>
          <a:bodyPr/>
          <a:lstStyle/>
          <a:p>
            <a:r>
              <a:rPr lang="en-US" sz="2000" dirty="0"/>
              <a:t>After six klystron failures in 18 months, there have been no failures in 15 months</a:t>
            </a:r>
          </a:p>
          <a:p>
            <a:pPr lvl="1"/>
            <a:r>
              <a:rPr lang="en-US" sz="1800" dirty="0"/>
              <a:t>Second Cavity Load Failures</a:t>
            </a:r>
            <a:r>
              <a:rPr lang="en-US" sz="2000" dirty="0"/>
              <a:t>:</a:t>
            </a:r>
          </a:p>
          <a:p>
            <a:pPr lvl="2"/>
            <a:r>
              <a:rPr lang="en-US" sz="1600" dirty="0"/>
              <a:t>Speculate that water chemistry is causing contact failure.</a:t>
            </a:r>
          </a:p>
          <a:p>
            <a:pPr lvl="3"/>
            <a:r>
              <a:rPr lang="en-US" sz="1400" dirty="0"/>
              <a:t>Record load impedance every six months and replace the load when readings are over 50 ohms.</a:t>
            </a:r>
          </a:p>
          <a:p>
            <a:pPr lvl="3"/>
            <a:r>
              <a:rPr lang="en-US" sz="1400" dirty="0"/>
              <a:t>Results of impedance measurements show a life of approximately three years </a:t>
            </a:r>
          </a:p>
          <a:p>
            <a:pPr lvl="3"/>
            <a:r>
              <a:rPr lang="en-US" sz="1400" dirty="0"/>
              <a:t>Currently testing an air cooled load on DTL-5</a:t>
            </a:r>
          </a:p>
          <a:p>
            <a:pPr lvl="1"/>
            <a:r>
              <a:rPr lang="en-US" sz="1800" dirty="0"/>
              <a:t>Record klystron emission data annually</a:t>
            </a:r>
          </a:p>
          <a:p>
            <a:pPr lvl="2"/>
            <a:r>
              <a:rPr lang="en-US" sz="1600" dirty="0"/>
              <a:t>Look for decreasing emission as an end of life indicator</a:t>
            </a:r>
          </a:p>
          <a:p>
            <a:pPr lvl="2"/>
            <a:r>
              <a:rPr lang="en-US" sz="1600" dirty="0"/>
              <a:t>Decrease filament current set point in order to achieve full cathode emission at a lower temperature</a:t>
            </a:r>
          </a:p>
          <a:p>
            <a:pPr lvl="3"/>
            <a:r>
              <a:rPr lang="en-US" sz="1400" dirty="0"/>
              <a:t>Current rule of thumb is one ampere above the filament current at which the cathode is operating at 98 percent emission</a:t>
            </a:r>
          </a:p>
          <a:p>
            <a:pPr lvl="2"/>
            <a:r>
              <a:rPr lang="en-US" sz="1600" dirty="0"/>
              <a:t>Reduce filament on-off cycles</a:t>
            </a:r>
          </a:p>
          <a:p>
            <a:pPr lvl="3"/>
            <a:r>
              <a:rPr lang="en-US" sz="1400" dirty="0"/>
              <a:t>Leave filaments warm during maintenance days</a:t>
            </a:r>
          </a:p>
          <a:p>
            <a:pPr lvl="3"/>
            <a:r>
              <a:rPr lang="en-US" sz="1400" dirty="0"/>
              <a:t>Reduce set point to 50 percent when not operating cathode for more than 24 hours</a:t>
            </a:r>
          </a:p>
          <a:p>
            <a:pPr marL="684212" lvl="2" indent="0">
              <a:buNone/>
            </a:pPr>
            <a:endParaRPr lang="en-US" sz="1600" dirty="0"/>
          </a:p>
          <a:p>
            <a:pPr lvl="2"/>
            <a:endParaRPr lang="en-US" sz="1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8"/>
          <a:stretch/>
        </p:blipFill>
        <p:spPr bwMode="auto">
          <a:xfrm rot="5400000">
            <a:off x="6451055" y="1540411"/>
            <a:ext cx="2514600" cy="2329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664" y="4114800"/>
            <a:ext cx="2346799" cy="132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33098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87954"/>
          </a:xfrm>
        </p:spPr>
        <p:txBody>
          <a:bodyPr/>
          <a:lstStyle/>
          <a:p>
            <a:r>
              <a:rPr lang="en-US" dirty="0"/>
              <a:t>Use of Klystron Cathode Emission Data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229600" cy="1828800"/>
          </a:xfrm>
        </p:spPr>
        <p:txBody>
          <a:bodyPr/>
          <a:lstStyle/>
          <a:p>
            <a:r>
              <a:rPr lang="en-US" sz="2400" dirty="0"/>
              <a:t>Example Cathode Emission Curve</a:t>
            </a:r>
          </a:p>
          <a:p>
            <a:pPr lvl="1"/>
            <a:r>
              <a:rPr lang="en-US" sz="2000" dirty="0"/>
              <a:t>Communications and Power Industries, CPI, VKP-8291A, 550kW klystron</a:t>
            </a:r>
          </a:p>
          <a:p>
            <a:pPr lvl="1"/>
            <a:r>
              <a:rPr lang="en-US" sz="2000" dirty="0"/>
              <a:t>Filament current is approximately 7.8A at the 98% emission point which is the start of the knee</a:t>
            </a:r>
          </a:p>
          <a:p>
            <a:pPr lvl="1"/>
            <a:r>
              <a:rPr lang="en-US" sz="2000" dirty="0"/>
              <a:t>Using rule of thumb, the new filament current set point is 8.8A</a:t>
            </a:r>
          </a:p>
          <a:p>
            <a:pPr lvl="1"/>
            <a:r>
              <a:rPr lang="en-US" sz="2000" dirty="0"/>
              <a:t>Emission is still well into space charge limited operating region and operating at 100% output</a:t>
            </a:r>
          </a:p>
          <a:p>
            <a:pPr marL="684212" lvl="2" indent="0">
              <a:buNone/>
            </a:pPr>
            <a:endParaRPr lang="en-US" sz="1600" dirty="0"/>
          </a:p>
          <a:p>
            <a:pPr lvl="2"/>
            <a:endParaRPr lang="en-US" sz="1600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3387592"/>
              </p:ext>
            </p:extLst>
          </p:nvPr>
        </p:nvGraphicFramePr>
        <p:xfrm>
          <a:off x="1066800" y="3657600"/>
          <a:ext cx="4572000" cy="2781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0" name="Straight Arrow Connector 9"/>
          <p:cNvCxnSpPr/>
          <p:nvPr/>
        </p:nvCxnSpPr>
        <p:spPr>
          <a:xfrm>
            <a:off x="1905000" y="4114800"/>
            <a:ext cx="228600" cy="1493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3505200" y="3732298"/>
            <a:ext cx="1524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4419600" y="4038600"/>
            <a:ext cx="349250" cy="1508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17849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SCL-1C Klystron Rebuild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5791200" cy="4471932"/>
          </a:xfrm>
        </p:spPr>
        <p:txBody>
          <a:bodyPr/>
          <a:lstStyle/>
          <a:p>
            <a:pPr marL="684212" lvl="2" indent="0">
              <a:buNone/>
            </a:pPr>
            <a:endParaRPr lang="en-US" sz="1600" dirty="0"/>
          </a:p>
          <a:p>
            <a:pPr lvl="2"/>
            <a:endParaRPr lang="en-US" sz="16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83497" y="838200"/>
            <a:ext cx="8642640" cy="4471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SCL klystron 1C failed in September 2013 due to an opened filament</a:t>
            </a:r>
          </a:p>
          <a:p>
            <a:pPr lvl="1"/>
            <a:r>
              <a:rPr lang="en-US" dirty="0"/>
              <a:t>The klystron had 48,736 operational hours. </a:t>
            </a:r>
          </a:p>
          <a:p>
            <a:pPr lvl="1"/>
            <a:r>
              <a:rPr lang="en-US" dirty="0"/>
              <a:t>The vendor, CPI, was contacted for an evaluation in early 2014</a:t>
            </a:r>
          </a:p>
          <a:p>
            <a:pPr lvl="1"/>
            <a:r>
              <a:rPr lang="en-US" dirty="0"/>
              <a:t>The klystron was returned to CPI and their analysis indicated that the cathode filament wire had opened as a result of faulty potting material used to insulate the wire from the cathode body.</a:t>
            </a:r>
          </a:p>
          <a:p>
            <a:pPr lvl="1"/>
            <a:r>
              <a:rPr lang="en-US" dirty="0"/>
              <a:t>The klystron was repaired for a cost of $147,250 or approximately 90 percent of the cost of a new tube</a:t>
            </a:r>
          </a:p>
          <a:p>
            <a:pPr lvl="1"/>
            <a:r>
              <a:rPr lang="en-US" dirty="0"/>
              <a:t>The klystron was successfully factory tested in February 2015 and returned to SNS spares last spring</a:t>
            </a:r>
          </a:p>
          <a:p>
            <a:pPr lvl="1"/>
            <a:endParaRPr lang="en-US" dirty="0"/>
          </a:p>
          <a:p>
            <a:pPr marL="684212" lvl="2" indent="0">
              <a:buNone/>
            </a:pPr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marL="346075" lvl="1" indent="0">
              <a:buFont typeface="Arial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4225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Klystron Inventory</a:t>
            </a:r>
          </a:p>
        </p:txBody>
      </p:sp>
      <p:graphicFrame>
        <p:nvGraphicFramePr>
          <p:cNvPr id="5" name="Group 16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2015074"/>
              </p:ext>
            </p:extLst>
          </p:nvPr>
        </p:nvGraphicFramePr>
        <p:xfrm>
          <a:off x="228600" y="1246416"/>
          <a:ext cx="8610600" cy="2572656"/>
        </p:xfrm>
        <a:graphic>
          <a:graphicData uri="http://schemas.openxmlformats.org/drawingml/2006/table">
            <a:tbl>
              <a:tblPr/>
              <a:tblGrid>
                <a:gridCol w="9874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088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5110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9399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172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1067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4132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64316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Type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Application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Frequency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Peak Power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Vendor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Installed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Spare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316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Klystron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RFQ, DTL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402.5 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2.5 MW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E2V &amp; Thales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7+2*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 (2**)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316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Klystron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CCL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805 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 MW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Thales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4+1*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 (2**)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316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Klystron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SCL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805 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550-700 kW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CPI &amp; Thales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629400" y="4876800"/>
            <a:ext cx="213360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Key:</a:t>
            </a:r>
          </a:p>
          <a:p>
            <a:r>
              <a:rPr lang="en-US" sz="1200" dirty="0"/>
              <a:t>   * Installed on test stand</a:t>
            </a:r>
          </a:p>
          <a:p>
            <a:r>
              <a:rPr lang="en-US" sz="1200" dirty="0"/>
              <a:t>   ** Fully site tested</a:t>
            </a:r>
          </a:p>
          <a:p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4216400"/>
            <a:ext cx="5181600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Notes: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dirty="0"/>
              <a:t>E2V discontinued their production and support of the 2.5 MW klystrons; Thales developed a plug-compatible replacement (3 delivered).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dirty="0"/>
              <a:t>Thales is presently assisting with oscillation of one 5 MW klystron.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dirty="0"/>
              <a:t>Of the 45 spare 550-700 kW klystron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dirty="0"/>
              <a:t>12 550 kW Thales klystrons were removed due to oscillations at high voltage</a:t>
            </a:r>
          </a:p>
        </p:txBody>
      </p:sp>
    </p:spTree>
    <p:extLst>
      <p:ext uri="{BB962C8B-B14F-4D97-AF65-F5344CB8AC3E}">
        <p14:creationId xmlns:p14="http://schemas.microsoft.com/office/powerpoint/2010/main" val="6819696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Power Circulators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74320" y="762000"/>
            <a:ext cx="8260080" cy="4471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Arcing was detected in the DTL-6 circulator on June 16</a:t>
            </a:r>
            <a:r>
              <a:rPr lang="en-US" sz="1800" baseline="30000" dirty="0"/>
              <a:t>th</a:t>
            </a:r>
            <a:r>
              <a:rPr lang="en-US" sz="1800" dirty="0"/>
              <a:t>, 2014</a:t>
            </a:r>
          </a:p>
          <a:p>
            <a:r>
              <a:rPr lang="en-US" sz="1800" dirty="0"/>
              <a:t>A leak was detected on the bottom pancake of the circulator assembly</a:t>
            </a:r>
          </a:p>
          <a:p>
            <a:r>
              <a:rPr lang="en-US" sz="1800" dirty="0"/>
              <a:t>A spare circulator was removed from the Radio Frequency Test Facility (RFTF) and installed to allow for continued operations</a:t>
            </a:r>
          </a:p>
          <a:p>
            <a:pPr lvl="1"/>
            <a:r>
              <a:rPr lang="en-US" sz="1800" dirty="0"/>
              <a:t>No ready spares were available</a:t>
            </a:r>
          </a:p>
          <a:p>
            <a:r>
              <a:rPr lang="en-US" sz="1800" dirty="0"/>
              <a:t>The manufacturer, Advanced Ferrite Technology, AFT, was contacted for field support and to inquire about the purchase of new spare 402.5 MHz circulators</a:t>
            </a:r>
          </a:p>
          <a:p>
            <a:r>
              <a:rPr lang="en-US" sz="1800" dirty="0"/>
              <a:t>AFT provided costs for a new circulator at $149,000 per unit.  Refurbishment costs are $86,000 per unit with a minimum of three units.</a:t>
            </a:r>
            <a:endParaRPr lang="en-US" sz="1600" dirty="0"/>
          </a:p>
          <a:p>
            <a:r>
              <a:rPr lang="en-US" sz="1800" dirty="0"/>
              <a:t>A purchase order for three new circulators was issued for a total of $463,575 and a delivery of May 28, 2015</a:t>
            </a:r>
          </a:p>
          <a:p>
            <a:r>
              <a:rPr lang="en-US" sz="1800" dirty="0"/>
              <a:t>Inspections of the remaining six 402.5 MHz circulators revealed similar problems with all installed devices</a:t>
            </a:r>
          </a:p>
          <a:p>
            <a:pPr lvl="1"/>
            <a:r>
              <a:rPr lang="en-US" sz="1800" dirty="0"/>
              <a:t>Evidence of corrosion and possible past water leaks</a:t>
            </a:r>
          </a:p>
          <a:p>
            <a:r>
              <a:rPr lang="en-US" sz="1800" dirty="0"/>
              <a:t>Inspections of a single CCL circulator and a single SCL circulator revealed no evidence of leaks – Circulator cooling design is different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0604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Circulator Repairs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642640" cy="964535"/>
          </a:xfrm>
        </p:spPr>
        <p:txBody>
          <a:bodyPr/>
          <a:lstStyle/>
          <a:p>
            <a:r>
              <a:rPr lang="en-US" sz="2400" dirty="0"/>
              <a:t>Leaks were attributed to a failed gasket in the connection between the cooling manifold and the pancake cooling channels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52400" y="1981200"/>
            <a:ext cx="5715000" cy="4471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AFT sent a field engineer to repair the defective gasket</a:t>
            </a:r>
          </a:p>
          <a:p>
            <a:pPr lvl="1"/>
            <a:r>
              <a:rPr lang="en-US" sz="2000" dirty="0"/>
              <a:t>The SNS RF structures technician was trained in making the same repair</a:t>
            </a:r>
          </a:p>
          <a:p>
            <a:pPr lvl="2"/>
            <a:r>
              <a:rPr lang="en-US" sz="1600" dirty="0"/>
              <a:t>Air pad (blood pressure cuff) used to maintain pancake spacing and provide support while piping is decoupled</a:t>
            </a:r>
          </a:p>
          <a:p>
            <a:pPr lvl="1"/>
            <a:r>
              <a:rPr lang="en-US" sz="2000" dirty="0"/>
              <a:t>Leaks in other locations require the removal and relocation of the circulator to the RFTF</a:t>
            </a:r>
          </a:p>
          <a:p>
            <a:pPr lvl="1"/>
            <a:r>
              <a:rPr lang="en-US" sz="2000" dirty="0"/>
              <a:t>Takes approximately eight hours to remove and replace a 402.5 MHz 2.5 MW circulator</a:t>
            </a:r>
          </a:p>
          <a:p>
            <a:pPr lvl="1"/>
            <a:r>
              <a:rPr lang="en-US" sz="2000" dirty="0"/>
              <a:t>Believe that it may be possible to repair gaskets in place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400" dirty="0"/>
          </a:p>
          <a:p>
            <a:endParaRPr lang="en-US" dirty="0"/>
          </a:p>
        </p:txBody>
      </p:sp>
      <p:pic>
        <p:nvPicPr>
          <p:cNvPr id="10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80" r="-3377"/>
          <a:stretch/>
        </p:blipFill>
        <p:spPr bwMode="auto">
          <a:xfrm>
            <a:off x="6878011" y="3886200"/>
            <a:ext cx="1861039" cy="228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>
            <a:off x="6124303" y="5181600"/>
            <a:ext cx="1684227" cy="762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43400" y="1600200"/>
            <a:ext cx="1530259" cy="2040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Straight Arrow Connector 16"/>
          <p:cNvCxnSpPr/>
          <p:nvPr/>
        </p:nvCxnSpPr>
        <p:spPr>
          <a:xfrm>
            <a:off x="5791200" y="2582272"/>
            <a:ext cx="1684227" cy="381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9433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2015 DTL-6 Circulator Cooling Leak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153400" cy="964535"/>
          </a:xfrm>
        </p:spPr>
        <p:txBody>
          <a:bodyPr/>
          <a:lstStyle/>
          <a:p>
            <a:r>
              <a:rPr lang="en-US" dirty="0"/>
              <a:t>Arcing was detected again in the replacement DTL-6 circulator on November 24, 2015</a:t>
            </a:r>
          </a:p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74320" y="1828800"/>
            <a:ext cx="4907280" cy="4471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 leak was detected on the center of the top pancake of the circulator assembly</a:t>
            </a:r>
          </a:p>
          <a:p>
            <a:pPr lvl="1"/>
            <a:r>
              <a:rPr lang="en-US" sz="2000" dirty="0"/>
              <a:t>Location prevented in-place repair</a:t>
            </a:r>
          </a:p>
          <a:p>
            <a:pPr lvl="1"/>
            <a:r>
              <a:rPr lang="en-US" sz="2000" dirty="0"/>
              <a:t>Refurbishment required by AFT</a:t>
            </a:r>
          </a:p>
          <a:p>
            <a:r>
              <a:rPr lang="en-US" sz="2400" dirty="0"/>
              <a:t>A spare circulator was removed from the RFTF and installed to allow for continued operations</a:t>
            </a:r>
          </a:p>
          <a:p>
            <a:pPr lvl="1"/>
            <a:r>
              <a:rPr lang="en-US" sz="2000" dirty="0"/>
              <a:t>No ready spares were available</a:t>
            </a:r>
          </a:p>
          <a:p>
            <a:r>
              <a:rPr lang="en-US" sz="2400" dirty="0"/>
              <a:t>New spares arrived onsite approximately one week later</a:t>
            </a:r>
          </a:p>
          <a:p>
            <a:pPr lvl="1"/>
            <a:r>
              <a:rPr lang="en-US" sz="1600" dirty="0"/>
              <a:t>Original due date was May 2015</a:t>
            </a:r>
          </a:p>
          <a:p>
            <a:pPr marL="0" indent="0">
              <a:buNone/>
            </a:pPr>
            <a:endParaRPr lang="en-US" sz="2400" dirty="0"/>
          </a:p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5181600" y="1828800"/>
            <a:ext cx="3793066" cy="2620402"/>
            <a:chOff x="5181600" y="1828800"/>
            <a:chExt cx="3793066" cy="2620402"/>
          </a:xfrm>
        </p:grpSpPr>
        <p:pic>
          <p:nvPicPr>
            <p:cNvPr id="4098" name="Picture 2" descr="\\NSCD\Groups\RAD\Radio_Frequency_Systems\Structure_RF\DTL6_Circulator_Nov24_2015\20151124_134414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600" y="1828800"/>
              <a:ext cx="3793066" cy="213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5181600" y="4107570"/>
              <a:ext cx="876300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/>
                <a:t>Drop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626531" y="4106351"/>
              <a:ext cx="1066800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/>
                <a:t>Puddle</a:t>
              </a:r>
            </a:p>
          </p:txBody>
        </p:sp>
        <p:cxnSp>
          <p:nvCxnSpPr>
            <p:cNvPr id="8" name="Elbow Connector 7"/>
            <p:cNvCxnSpPr>
              <a:stCxn id="4" idx="3"/>
            </p:cNvCxnSpPr>
            <p:nvPr/>
          </p:nvCxnSpPr>
          <p:spPr>
            <a:xfrm flipV="1">
              <a:off x="6057900" y="2743200"/>
              <a:ext cx="367937" cy="1535186"/>
            </a:xfrm>
            <a:prstGeom prst="bentConnector2">
              <a:avLst/>
            </a:prstGeom>
            <a:ln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 flipV="1">
              <a:off x="7078133" y="3581400"/>
              <a:ext cx="624598" cy="71196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717088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Power Circulators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642640" cy="964535"/>
          </a:xfrm>
        </p:spPr>
        <p:txBody>
          <a:bodyPr/>
          <a:lstStyle/>
          <a:p>
            <a:r>
              <a:rPr lang="en-US" dirty="0"/>
              <a:t>New circulator was installed in the RFQ transmitter during the first week of January, 2016</a:t>
            </a:r>
          </a:p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74320" y="1828800"/>
            <a:ext cx="4831080" cy="4471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Successfully tested to 1MW in the RFTF</a:t>
            </a:r>
          </a:p>
          <a:p>
            <a:r>
              <a:rPr lang="en-US" sz="2400" dirty="0"/>
              <a:t>Under power since mid January 2016 and has had no operational problems</a:t>
            </a:r>
          </a:p>
          <a:p>
            <a:r>
              <a:rPr lang="en-US" sz="2400" dirty="0"/>
              <a:t>Old RFQ circulator gaskets were replaced and it is scheduled to be tested in the RFTF</a:t>
            </a:r>
          </a:p>
          <a:p>
            <a:r>
              <a:rPr lang="en-US" sz="2400" dirty="0"/>
              <a:t>Two more new high power circulators are scheduled to be tested this winter in the RFTF</a:t>
            </a:r>
            <a:endParaRPr lang="en-US" sz="2000" dirty="0"/>
          </a:p>
          <a:p>
            <a:pPr marL="0" indent="0">
              <a:buNone/>
            </a:pPr>
            <a:endParaRPr lang="en-US" sz="2400" dirty="0"/>
          </a:p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191000"/>
            <a:ext cx="3217333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13" r="25798"/>
          <a:stretch/>
        </p:blipFill>
        <p:spPr bwMode="auto">
          <a:xfrm>
            <a:off x="5559091" y="1752600"/>
            <a:ext cx="3218688" cy="2293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61330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Circulator Inventory</a:t>
            </a:r>
          </a:p>
        </p:txBody>
      </p:sp>
      <p:graphicFrame>
        <p:nvGraphicFramePr>
          <p:cNvPr id="5" name="Group 16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3216767"/>
              </p:ext>
            </p:extLst>
          </p:nvPr>
        </p:nvGraphicFramePr>
        <p:xfrm>
          <a:off x="381000" y="1219200"/>
          <a:ext cx="8156587" cy="2572656"/>
        </p:xfrm>
        <a:graphic>
          <a:graphicData uri="http://schemas.openxmlformats.org/drawingml/2006/table">
            <a:tbl>
              <a:tblPr/>
              <a:tblGrid>
                <a:gridCol w="150746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4564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9153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8837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0938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1418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64316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Application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Frequency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Peak Power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Vendor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Installed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Spare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316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RFQ, DTL / Test Facility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402.5 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2.5 MW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AFT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7+2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 (1*)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316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CCL / Test Facility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805 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 MW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AFT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 + 1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 (1*)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316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SCL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805 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550-700 kW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AFT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00673E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239000" y="5715000"/>
            <a:ext cx="17526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Key:</a:t>
            </a:r>
          </a:p>
          <a:p>
            <a:r>
              <a:rPr lang="en-US" sz="1200" dirty="0"/>
              <a:t>   *  Inoperative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96091" y="4245499"/>
            <a:ext cx="7345680" cy="2490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There is one 805 MHz 550 kW circulator manufactured by The Ferrite Company purchased for testing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611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177800"/>
            <a:ext cx="6934200" cy="880369"/>
          </a:xfrm>
        </p:spPr>
        <p:txBody>
          <a:bodyPr/>
          <a:lstStyle/>
          <a:p>
            <a:r>
              <a:rPr lang="en-US" dirty="0"/>
              <a:t>RF team organization modified for increased efficiency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1118344"/>
            <a:ext cx="6938808" cy="4195415"/>
          </a:xfrm>
        </p:spPr>
        <p:txBody>
          <a:bodyPr/>
          <a:lstStyle/>
          <a:p>
            <a:r>
              <a:rPr lang="en-US" dirty="0"/>
              <a:t>Three RF System managers now report directly to the group leader</a:t>
            </a:r>
          </a:p>
          <a:p>
            <a:r>
              <a:rPr lang="en-US" dirty="0"/>
              <a:t>Allows greater focus on low-level RF development</a:t>
            </a:r>
          </a:p>
          <a:p>
            <a:r>
              <a:rPr lang="en-US" dirty="0"/>
              <a:t>Provides for leadership career growth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7" t="9181" r="27968" b="1455"/>
          <a:stretch/>
        </p:blipFill>
        <p:spPr bwMode="auto">
          <a:xfrm>
            <a:off x="77828" y="76200"/>
            <a:ext cx="1598572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0" t="31121" r="6310" b="11970"/>
          <a:stretch/>
        </p:blipFill>
        <p:spPr bwMode="auto">
          <a:xfrm>
            <a:off x="2752898" y="3505200"/>
            <a:ext cx="2352502" cy="3005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62584" y="4477791"/>
            <a:ext cx="1613815" cy="198120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6" name="Straight Arrow Connector 5"/>
          <p:cNvCxnSpPr>
            <a:stCxn id="4" idx="3"/>
            <a:endCxn id="8195" idx="1"/>
          </p:cNvCxnSpPr>
          <p:nvPr/>
        </p:nvCxnSpPr>
        <p:spPr>
          <a:xfrm flipV="1">
            <a:off x="1676399" y="5007921"/>
            <a:ext cx="1076499" cy="46047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836026" y="3505200"/>
            <a:ext cx="2209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56130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SNS Low-Level RF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19667"/>
            <a:ext cx="6045200" cy="5528733"/>
          </a:xfrm>
        </p:spPr>
        <p:txBody>
          <a:bodyPr/>
          <a:lstStyle/>
          <a:p>
            <a:r>
              <a:rPr lang="en-US" dirty="0"/>
              <a:t>Linac LLRF – 402.5 &amp; 805 MHz</a:t>
            </a:r>
          </a:p>
          <a:p>
            <a:pPr lvl="1"/>
            <a:r>
              <a:rPr lang="en-US" sz="2200" dirty="0"/>
              <a:t>Field Control Module (FCM)</a:t>
            </a:r>
          </a:p>
          <a:p>
            <a:pPr lvl="1"/>
            <a:r>
              <a:rPr lang="en-US" sz="2200" dirty="0"/>
              <a:t>High-power Protection Module (HPM)</a:t>
            </a:r>
          </a:p>
          <a:p>
            <a:pPr lvl="1"/>
            <a:r>
              <a:rPr lang="en-US" sz="2200" dirty="0"/>
              <a:t>Down Converter</a:t>
            </a:r>
          </a:p>
          <a:p>
            <a:r>
              <a:rPr lang="en-US" sz="2600" dirty="0"/>
              <a:t>The system continues to operate within specification</a:t>
            </a:r>
          </a:p>
          <a:p>
            <a:r>
              <a:rPr lang="en-US" sz="2600" dirty="0"/>
              <a:t>Improvements and features added over time to enhance operations</a:t>
            </a:r>
          </a:p>
          <a:p>
            <a:pPr lvl="1"/>
            <a:r>
              <a:rPr lang="en-US" sz="2200" dirty="0"/>
              <a:t>Voltage droop compensation</a:t>
            </a:r>
          </a:p>
          <a:p>
            <a:pPr lvl="1"/>
            <a:r>
              <a:rPr lang="en-US" sz="2200" dirty="0"/>
              <a:t>Fill time ramp for multipacting reduction</a:t>
            </a:r>
          </a:p>
          <a:p>
            <a:pPr lvl="1"/>
            <a:r>
              <a:rPr lang="en-US" sz="2200" dirty="0"/>
              <a:t>Sequencer logic improvements to minimize operator errors</a:t>
            </a:r>
          </a:p>
          <a:p>
            <a:pPr lvl="1"/>
            <a:r>
              <a:rPr lang="en-US" sz="2200" dirty="0"/>
              <a:t>AFF forget time changes to lower beam loss during beam restoration after trips</a:t>
            </a:r>
          </a:p>
        </p:txBody>
      </p:sp>
      <p:pic>
        <p:nvPicPr>
          <p:cNvPr id="14" name="Picture 3" descr="FCM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437" y="685800"/>
            <a:ext cx="2789765" cy="18288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5" descr="Dual Down Convert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77000" y="2590800"/>
            <a:ext cx="2298170" cy="17236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3" descr="100_113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19600"/>
            <a:ext cx="2912641" cy="1828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8478889" y="2274534"/>
            <a:ext cx="468313" cy="2400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0">
            <a:spAutoFit/>
          </a:bodyPr>
          <a:lstStyle>
            <a:lvl1pPr marL="228600" indent="-228600">
              <a:lnSpc>
                <a:spcPct val="90000"/>
              </a:lnSpc>
              <a:spcBef>
                <a:spcPct val="60000"/>
              </a:spcBef>
              <a:buClr>
                <a:srgbClr val="00673E"/>
              </a:buClr>
              <a:buFont typeface="Symbol" pitchFamily="18" charset="2"/>
              <a:buChar char="·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581025" indent="-238125">
              <a:lnSpc>
                <a:spcPct val="90000"/>
              </a:lnSpc>
              <a:spcBef>
                <a:spcPct val="20000"/>
              </a:spcBef>
              <a:buClr>
                <a:srgbClr val="00673E"/>
              </a:buClr>
              <a:buFont typeface="Symbol" pitchFamily="18" charset="2"/>
              <a:buChar char="-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966788" indent="-271463">
              <a:lnSpc>
                <a:spcPct val="90000"/>
              </a:lnSpc>
              <a:spcBef>
                <a:spcPct val="20000"/>
              </a:spcBef>
              <a:buClr>
                <a:srgbClr val="00673E"/>
              </a:buClr>
              <a:buFont typeface="Symbol" pitchFamily="18" charset="2"/>
              <a:buChar char="·"/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319213" indent="-238125">
              <a:lnSpc>
                <a:spcPct val="90000"/>
              </a:lnSpc>
              <a:spcBef>
                <a:spcPct val="20000"/>
              </a:spcBef>
              <a:buClr>
                <a:srgbClr val="00673E"/>
              </a:buClr>
              <a:buFont typeface="Symbol" pitchFamily="18" charset="2"/>
              <a:buChar char="-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1652588" indent="-219075">
              <a:lnSpc>
                <a:spcPct val="90000"/>
              </a:lnSpc>
              <a:spcBef>
                <a:spcPct val="20000"/>
              </a:spcBef>
              <a:buClr>
                <a:srgbClr val="00673E"/>
              </a:buClr>
              <a:buFont typeface="Symbol" pitchFamily="18" charset="2"/>
              <a:buChar char="·"/>
              <a:defRPr b="1">
                <a:solidFill>
                  <a:schemeClr val="tx1"/>
                </a:solidFill>
                <a:latin typeface="Arial" charset="0"/>
              </a:defRPr>
            </a:lvl5pPr>
            <a:lvl6pPr marL="2109788" indent="-21907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18" charset="2"/>
              <a:buChar char="·"/>
              <a:defRPr b="1">
                <a:solidFill>
                  <a:schemeClr val="tx1"/>
                </a:solidFill>
                <a:latin typeface="Arial" charset="0"/>
              </a:defRPr>
            </a:lvl6pPr>
            <a:lvl7pPr marL="2566988" indent="-21907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18" charset="2"/>
              <a:buChar char="·"/>
              <a:defRPr b="1">
                <a:solidFill>
                  <a:schemeClr val="tx1"/>
                </a:solidFill>
                <a:latin typeface="Arial" charset="0"/>
              </a:defRPr>
            </a:lvl7pPr>
            <a:lvl8pPr marL="3024188" indent="-21907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18" charset="2"/>
              <a:buChar char="·"/>
              <a:defRPr b="1">
                <a:solidFill>
                  <a:schemeClr val="tx1"/>
                </a:solidFill>
                <a:latin typeface="Arial" charset="0"/>
              </a:defRPr>
            </a:lvl8pPr>
            <a:lvl9pPr marL="3481388" indent="-21907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18" charset="2"/>
              <a:buChar char="·"/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Font typeface="Symbol" pitchFamily="18" charset="2"/>
              <a:buNone/>
            </a:pPr>
            <a:r>
              <a:rPr lang="en-US" altLang="en-US" sz="1200" dirty="0"/>
              <a:t> FCM</a:t>
            </a:r>
          </a:p>
        </p:txBody>
      </p:sp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8540328" y="6008334"/>
            <a:ext cx="468313" cy="2400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0">
            <a:spAutoFit/>
          </a:bodyPr>
          <a:lstStyle>
            <a:lvl1pPr marL="228600" indent="-228600">
              <a:lnSpc>
                <a:spcPct val="90000"/>
              </a:lnSpc>
              <a:spcBef>
                <a:spcPct val="60000"/>
              </a:spcBef>
              <a:buClr>
                <a:srgbClr val="00673E"/>
              </a:buClr>
              <a:buFont typeface="Symbol" pitchFamily="18" charset="2"/>
              <a:buChar char="·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581025" indent="-238125">
              <a:lnSpc>
                <a:spcPct val="90000"/>
              </a:lnSpc>
              <a:spcBef>
                <a:spcPct val="20000"/>
              </a:spcBef>
              <a:buClr>
                <a:srgbClr val="00673E"/>
              </a:buClr>
              <a:buFont typeface="Symbol" pitchFamily="18" charset="2"/>
              <a:buChar char="-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966788" indent="-271463">
              <a:lnSpc>
                <a:spcPct val="90000"/>
              </a:lnSpc>
              <a:spcBef>
                <a:spcPct val="20000"/>
              </a:spcBef>
              <a:buClr>
                <a:srgbClr val="00673E"/>
              </a:buClr>
              <a:buFont typeface="Symbol" pitchFamily="18" charset="2"/>
              <a:buChar char="·"/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319213" indent="-238125">
              <a:lnSpc>
                <a:spcPct val="90000"/>
              </a:lnSpc>
              <a:spcBef>
                <a:spcPct val="20000"/>
              </a:spcBef>
              <a:buClr>
                <a:srgbClr val="00673E"/>
              </a:buClr>
              <a:buFont typeface="Symbol" pitchFamily="18" charset="2"/>
              <a:buChar char="-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1652588" indent="-219075">
              <a:lnSpc>
                <a:spcPct val="90000"/>
              </a:lnSpc>
              <a:spcBef>
                <a:spcPct val="20000"/>
              </a:spcBef>
              <a:buClr>
                <a:srgbClr val="00673E"/>
              </a:buClr>
              <a:buFont typeface="Symbol" pitchFamily="18" charset="2"/>
              <a:buChar char="·"/>
              <a:defRPr b="1">
                <a:solidFill>
                  <a:schemeClr val="tx1"/>
                </a:solidFill>
                <a:latin typeface="Arial" charset="0"/>
              </a:defRPr>
            </a:lvl5pPr>
            <a:lvl6pPr marL="2109788" indent="-21907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18" charset="2"/>
              <a:buChar char="·"/>
              <a:defRPr b="1">
                <a:solidFill>
                  <a:schemeClr val="tx1"/>
                </a:solidFill>
                <a:latin typeface="Arial" charset="0"/>
              </a:defRPr>
            </a:lvl6pPr>
            <a:lvl7pPr marL="2566988" indent="-21907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18" charset="2"/>
              <a:buChar char="·"/>
              <a:defRPr b="1">
                <a:solidFill>
                  <a:schemeClr val="tx1"/>
                </a:solidFill>
                <a:latin typeface="Arial" charset="0"/>
              </a:defRPr>
            </a:lvl7pPr>
            <a:lvl8pPr marL="3024188" indent="-21907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18" charset="2"/>
              <a:buChar char="·"/>
              <a:defRPr b="1">
                <a:solidFill>
                  <a:schemeClr val="tx1"/>
                </a:solidFill>
                <a:latin typeface="Arial" charset="0"/>
              </a:defRPr>
            </a:lvl8pPr>
            <a:lvl9pPr marL="3481388" indent="-21907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18" charset="2"/>
              <a:buChar char="·"/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Font typeface="Symbol" pitchFamily="18" charset="2"/>
              <a:buNone/>
            </a:pPr>
            <a:r>
              <a:rPr lang="en-US" altLang="en-US" sz="1200" dirty="0"/>
              <a:t> HPM</a:t>
            </a:r>
          </a:p>
        </p:txBody>
      </p: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7369862" y="4050857"/>
            <a:ext cx="1371600" cy="2400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45720" rIns="0">
            <a:spAutoFit/>
          </a:bodyPr>
          <a:lstStyle>
            <a:lvl1pPr marL="228600" indent="-228600">
              <a:lnSpc>
                <a:spcPct val="90000"/>
              </a:lnSpc>
              <a:spcBef>
                <a:spcPct val="60000"/>
              </a:spcBef>
              <a:buClr>
                <a:srgbClr val="00673E"/>
              </a:buClr>
              <a:buFont typeface="Symbol" pitchFamily="18" charset="2"/>
              <a:buChar char="·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581025" indent="-238125">
              <a:lnSpc>
                <a:spcPct val="90000"/>
              </a:lnSpc>
              <a:spcBef>
                <a:spcPct val="20000"/>
              </a:spcBef>
              <a:buClr>
                <a:srgbClr val="00673E"/>
              </a:buClr>
              <a:buFont typeface="Symbol" pitchFamily="18" charset="2"/>
              <a:buChar char="-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966788" indent="-271463">
              <a:lnSpc>
                <a:spcPct val="90000"/>
              </a:lnSpc>
              <a:spcBef>
                <a:spcPct val="20000"/>
              </a:spcBef>
              <a:buClr>
                <a:srgbClr val="00673E"/>
              </a:buClr>
              <a:buFont typeface="Symbol" pitchFamily="18" charset="2"/>
              <a:buChar char="·"/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319213" indent="-238125">
              <a:lnSpc>
                <a:spcPct val="90000"/>
              </a:lnSpc>
              <a:spcBef>
                <a:spcPct val="20000"/>
              </a:spcBef>
              <a:buClr>
                <a:srgbClr val="00673E"/>
              </a:buClr>
              <a:buFont typeface="Symbol" pitchFamily="18" charset="2"/>
              <a:buChar char="-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1652588" indent="-219075">
              <a:lnSpc>
                <a:spcPct val="90000"/>
              </a:lnSpc>
              <a:spcBef>
                <a:spcPct val="20000"/>
              </a:spcBef>
              <a:buClr>
                <a:srgbClr val="00673E"/>
              </a:buClr>
              <a:buFont typeface="Symbol" pitchFamily="18" charset="2"/>
              <a:buChar char="·"/>
              <a:defRPr b="1">
                <a:solidFill>
                  <a:schemeClr val="tx1"/>
                </a:solidFill>
                <a:latin typeface="Arial" charset="0"/>
              </a:defRPr>
            </a:lvl5pPr>
            <a:lvl6pPr marL="2109788" indent="-21907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18" charset="2"/>
              <a:buChar char="·"/>
              <a:defRPr b="1">
                <a:solidFill>
                  <a:schemeClr val="tx1"/>
                </a:solidFill>
                <a:latin typeface="Arial" charset="0"/>
              </a:defRPr>
            </a:lvl6pPr>
            <a:lvl7pPr marL="2566988" indent="-21907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18" charset="2"/>
              <a:buChar char="·"/>
              <a:defRPr b="1">
                <a:solidFill>
                  <a:schemeClr val="tx1"/>
                </a:solidFill>
                <a:latin typeface="Arial" charset="0"/>
              </a:defRPr>
            </a:lvl7pPr>
            <a:lvl8pPr marL="3024188" indent="-21907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18" charset="2"/>
              <a:buChar char="·"/>
              <a:defRPr b="1">
                <a:solidFill>
                  <a:schemeClr val="tx1"/>
                </a:solidFill>
                <a:latin typeface="Arial" charset="0"/>
              </a:defRPr>
            </a:lvl8pPr>
            <a:lvl9pPr marL="3481388" indent="-21907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673E"/>
              </a:buClr>
              <a:buFont typeface="Symbol" pitchFamily="18" charset="2"/>
              <a:buChar char="·"/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Font typeface="Symbol" pitchFamily="18" charset="2"/>
              <a:buNone/>
            </a:pPr>
            <a:r>
              <a:rPr lang="en-US" altLang="en-US" sz="1200" dirty="0"/>
              <a:t> Down converter</a:t>
            </a:r>
          </a:p>
        </p:txBody>
      </p:sp>
    </p:spTree>
    <p:extLst>
      <p:ext uri="{BB962C8B-B14F-4D97-AF65-F5344CB8AC3E}">
        <p14:creationId xmlns:p14="http://schemas.microsoft.com/office/powerpoint/2010/main" val="30250765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LLRF Issues &amp; Obsolescence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642640" cy="5181600"/>
          </a:xfrm>
        </p:spPr>
        <p:txBody>
          <a:bodyPr/>
          <a:lstStyle/>
          <a:p>
            <a:r>
              <a:rPr lang="en-US" sz="2400" dirty="0"/>
              <a:t>10 years of successful operation but some failures are starting to manifest</a:t>
            </a:r>
          </a:p>
          <a:p>
            <a:pPr lvl="1"/>
            <a:r>
              <a:rPr lang="en-US" sz="2000" dirty="0"/>
              <a:t>Majority of failures have been limited to the RF output module of the field control module</a:t>
            </a:r>
          </a:p>
          <a:p>
            <a:r>
              <a:rPr lang="en-US" sz="2400" dirty="0"/>
              <a:t>System has several obsolete components including the FPGAs</a:t>
            </a:r>
          </a:p>
          <a:p>
            <a:pPr lvl="1"/>
            <a:r>
              <a:rPr lang="en-US" sz="2000" dirty="0"/>
              <a:t>Adequate spares are available</a:t>
            </a:r>
          </a:p>
          <a:p>
            <a:pPr lvl="1"/>
            <a:r>
              <a:rPr lang="en-US" sz="2000" dirty="0"/>
              <a:t>Redesign of the LLRF system is underway</a:t>
            </a:r>
          </a:p>
          <a:p>
            <a:pPr lvl="2"/>
            <a:r>
              <a:rPr lang="en-US" sz="1600" dirty="0"/>
              <a:t>Will be needed to support the Second Target Station</a:t>
            </a:r>
          </a:p>
          <a:p>
            <a:pPr lvl="2"/>
            <a:r>
              <a:rPr lang="en-US" sz="1600" dirty="0"/>
              <a:t>More and deeper history buffers</a:t>
            </a:r>
          </a:p>
          <a:p>
            <a:pPr lvl="2"/>
            <a:r>
              <a:rPr lang="en-US" sz="1600" dirty="0"/>
              <a:t>Improved time resolution and triggering functions</a:t>
            </a:r>
          </a:p>
          <a:p>
            <a:pPr lvl="2"/>
            <a:r>
              <a:rPr lang="en-US" sz="1600" dirty="0"/>
              <a:t>Additional hardware inputs</a:t>
            </a:r>
          </a:p>
          <a:p>
            <a:pPr lvl="1"/>
            <a:r>
              <a:rPr lang="en-US" sz="2000" dirty="0"/>
              <a:t>Redesign of the high-power protection module is underway and the prototype test board has been utilized to verify the VXI interface and ADC functionality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472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Transmitter Obsolescence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Transmitter equipment is over ten years old</a:t>
            </a:r>
          </a:p>
          <a:p>
            <a:pPr lvl="1"/>
            <a:r>
              <a:rPr lang="en-US" dirty="0"/>
              <a:t>Several components are no longer manufactured or losing manufacture support in the next two to three years:</a:t>
            </a:r>
          </a:p>
          <a:p>
            <a:pPr lvl="2"/>
            <a:r>
              <a:rPr lang="en-US" dirty="0"/>
              <a:t>E2V 2.5 MW klystrons</a:t>
            </a:r>
          </a:p>
          <a:p>
            <a:pPr lvl="2"/>
            <a:r>
              <a:rPr lang="en-US" dirty="0"/>
              <a:t>Personnel Safety System PCBs (Titan – L3)</a:t>
            </a:r>
          </a:p>
          <a:p>
            <a:pPr lvl="2"/>
            <a:r>
              <a:rPr lang="en-US" dirty="0"/>
              <a:t>Dual magnet power supplies (SCL system)</a:t>
            </a:r>
          </a:p>
          <a:p>
            <a:pPr lvl="2"/>
            <a:r>
              <a:rPr lang="en-US" dirty="0"/>
              <a:t>Temperature Transmitters</a:t>
            </a:r>
          </a:p>
          <a:p>
            <a:pPr lvl="2"/>
            <a:r>
              <a:rPr lang="en-US" dirty="0"/>
              <a:t>Operator Interface, Allen Bradley </a:t>
            </a:r>
            <a:r>
              <a:rPr lang="en-US" dirty="0" err="1"/>
              <a:t>PanelView</a:t>
            </a:r>
            <a:r>
              <a:rPr lang="en-US" dirty="0"/>
              <a:t> 1000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4335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Equipment Upgrades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4908840" cy="4471932"/>
          </a:xfrm>
        </p:spPr>
        <p:txBody>
          <a:bodyPr/>
          <a:lstStyle/>
          <a:p>
            <a:r>
              <a:rPr lang="en-US" sz="2400" dirty="0"/>
              <a:t>E2V 2.5 MW klystrons</a:t>
            </a:r>
          </a:p>
          <a:p>
            <a:pPr lvl="1"/>
            <a:r>
              <a:rPr lang="en-US" sz="2000" dirty="0"/>
              <a:t>Thales has provided three 2.5MW klystrons</a:t>
            </a:r>
          </a:p>
          <a:p>
            <a:pPr lvl="1"/>
            <a:r>
              <a:rPr lang="en-US" sz="2000" dirty="0"/>
              <a:t>Engaged both CPI and Thales on feasibility of a 3 MW replacement</a:t>
            </a:r>
          </a:p>
          <a:p>
            <a:pPr lvl="2"/>
            <a:r>
              <a:rPr lang="en-US" sz="1800" dirty="0"/>
              <a:t>Operate at 130kV, 42.2A</a:t>
            </a:r>
          </a:p>
          <a:p>
            <a:pPr lvl="2"/>
            <a:r>
              <a:rPr lang="en-US" sz="1800" dirty="0"/>
              <a:t>Fit same physical dimensions as existing 2.5 MW tubes</a:t>
            </a:r>
          </a:p>
          <a:p>
            <a:pPr lvl="2"/>
            <a:r>
              <a:rPr lang="en-US" sz="1800" dirty="0"/>
              <a:t>Supports STS</a:t>
            </a:r>
          </a:p>
          <a:p>
            <a:r>
              <a:rPr lang="en-US" sz="2400" dirty="0"/>
              <a:t>Personnel Safety System PCBs</a:t>
            </a:r>
          </a:p>
          <a:p>
            <a:pPr lvl="1"/>
            <a:r>
              <a:rPr lang="en-US" sz="2000" dirty="0"/>
              <a:t>Engaged L3 to produce spares </a:t>
            </a:r>
          </a:p>
          <a:p>
            <a:pPr lvl="1"/>
            <a:r>
              <a:rPr lang="en-US" sz="1800" dirty="0"/>
              <a:t>LLRF team currently estimating the effort necessary to redesign</a:t>
            </a:r>
          </a:p>
          <a:p>
            <a:pPr lvl="2"/>
            <a:r>
              <a:rPr lang="en-US" sz="1800" dirty="0"/>
              <a:t>Outside vendor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/>
              <a:t>Sierra Circuits to estimate cost per board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88" r="6826"/>
          <a:stretch/>
        </p:blipFill>
        <p:spPr bwMode="auto">
          <a:xfrm rot="5400000">
            <a:off x="5127117" y="2188083"/>
            <a:ext cx="4253572" cy="2011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17194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Equipment Obsolescence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4299240" cy="4471932"/>
          </a:xfrm>
        </p:spPr>
        <p:txBody>
          <a:bodyPr/>
          <a:lstStyle/>
          <a:p>
            <a:r>
              <a:rPr lang="en-US" sz="2000" dirty="0"/>
              <a:t>Dual magnet power supplies (SCL transmitters)</a:t>
            </a:r>
          </a:p>
          <a:p>
            <a:pPr lvl="1"/>
            <a:r>
              <a:rPr lang="en-US" sz="1800" dirty="0" err="1"/>
              <a:t>Ametek</a:t>
            </a:r>
            <a:r>
              <a:rPr lang="en-US" sz="1800" dirty="0"/>
              <a:t> now provides two supplies that fit in the same rack space of the old supply</a:t>
            </a:r>
          </a:p>
          <a:p>
            <a:pPr lvl="1"/>
            <a:r>
              <a:rPr lang="en-US" sz="1800" dirty="0"/>
              <a:t>Off-the-shelf supply</a:t>
            </a:r>
          </a:p>
          <a:p>
            <a:r>
              <a:rPr lang="en-US" sz="2000" dirty="0"/>
              <a:t>Temperature Transmitters</a:t>
            </a:r>
          </a:p>
          <a:p>
            <a:pPr lvl="1"/>
            <a:r>
              <a:rPr lang="en-US" sz="1800" dirty="0"/>
              <a:t>Using Rosemount 3144P as replacement for 3244MV</a:t>
            </a:r>
          </a:p>
          <a:p>
            <a:pPr lvl="1"/>
            <a:r>
              <a:rPr lang="en-US" sz="1800" dirty="0"/>
              <a:t>Still have 3244MV spares</a:t>
            </a:r>
          </a:p>
          <a:p>
            <a:r>
              <a:rPr lang="en-US" sz="2000" dirty="0"/>
              <a:t>Transmitter Operator Interface</a:t>
            </a:r>
          </a:p>
          <a:p>
            <a:pPr lvl="1"/>
            <a:r>
              <a:rPr lang="en-US" sz="1800" dirty="0"/>
              <a:t>Reclaiming old Allen Bradley </a:t>
            </a:r>
            <a:r>
              <a:rPr lang="en-US" sz="1800" dirty="0" err="1"/>
              <a:t>PanelView</a:t>
            </a:r>
            <a:r>
              <a:rPr lang="en-US" sz="1800" dirty="0"/>
              <a:t> 1000 from HVCM team for spares</a:t>
            </a:r>
          </a:p>
          <a:p>
            <a:pPr lvl="1"/>
            <a:r>
              <a:rPr lang="en-US" sz="1800" dirty="0"/>
              <a:t>Outside vendor fixing communication board issues</a:t>
            </a:r>
          </a:p>
          <a:p>
            <a:pPr lvl="1"/>
            <a:r>
              <a:rPr lang="en-US" sz="1800" dirty="0"/>
              <a:t>Working on integration of </a:t>
            </a:r>
            <a:r>
              <a:rPr lang="en-US" sz="1800" dirty="0" err="1"/>
              <a:t>PanelView</a:t>
            </a:r>
            <a:r>
              <a:rPr lang="en-US" sz="1800" dirty="0"/>
              <a:t> 1250</a:t>
            </a: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pic>
        <p:nvPicPr>
          <p:cNvPr id="5" name="Picture 4" descr="Z:\Radio_Frequency_Systems\HPRF\Moss\Summer 2015\SCL 21 MPS Onl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838200"/>
            <a:ext cx="3962400" cy="222885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Z:\Radio_Frequency_Systems\HPRF\Moss\Summer 2015\MPS Ol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1481"/>
          <a:stretch/>
        </p:blipFill>
        <p:spPr bwMode="auto">
          <a:xfrm rot="10800000" flipH="1" flipV="1">
            <a:off x="4785360" y="3200400"/>
            <a:ext cx="2286000" cy="75247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69293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Stands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4299240" cy="4471932"/>
          </a:xfrm>
        </p:spPr>
        <p:txBody>
          <a:bodyPr/>
          <a:lstStyle/>
          <a:p>
            <a:r>
              <a:rPr lang="en-US" sz="2000" dirty="0"/>
              <a:t>Two main test stands</a:t>
            </a:r>
          </a:p>
          <a:p>
            <a:pPr lvl="1"/>
            <a:r>
              <a:rPr lang="en-US" sz="1800" dirty="0"/>
              <a:t>Radio Frequency Test Facility (RFTF)</a:t>
            </a:r>
          </a:p>
          <a:p>
            <a:pPr lvl="2"/>
            <a:r>
              <a:rPr lang="en-US" sz="1600" dirty="0"/>
              <a:t>One 402.5 and one 805 MHz transmitter</a:t>
            </a:r>
          </a:p>
          <a:p>
            <a:pPr lvl="2"/>
            <a:r>
              <a:rPr lang="en-US" sz="1600" dirty="0"/>
              <a:t>Testing of klystrons, RF waveguide components and structures such as couplers and windows</a:t>
            </a:r>
          </a:p>
          <a:p>
            <a:pPr lvl="2"/>
            <a:r>
              <a:rPr lang="en-US" sz="1600" dirty="0"/>
              <a:t>Occasional transmitter chassis and component testing</a:t>
            </a:r>
          </a:p>
          <a:p>
            <a:pPr lvl="1"/>
            <a:r>
              <a:rPr lang="en-US" sz="1800" dirty="0"/>
              <a:t>Integrated Test Stand Facility (ITSF)</a:t>
            </a:r>
          </a:p>
          <a:p>
            <a:pPr lvl="2"/>
            <a:r>
              <a:rPr lang="en-US" sz="1600" dirty="0"/>
              <a:t>RF Testing and conditioning of spare RFQ</a:t>
            </a:r>
          </a:p>
          <a:p>
            <a:pPr lvl="3"/>
            <a:r>
              <a:rPr lang="en-US" sz="1400" dirty="0"/>
              <a:t>Planning underway now to replace the operational RFQ in winter 2016-2017</a:t>
            </a:r>
          </a:p>
          <a:p>
            <a:pPr lvl="2"/>
            <a:r>
              <a:rPr lang="en-US" sz="1600" dirty="0"/>
              <a:t>Includes ion source, MEBT and beam dump</a:t>
            </a:r>
          </a:p>
          <a:p>
            <a:pPr lvl="2"/>
            <a:r>
              <a:rPr lang="en-US" sz="1600" dirty="0"/>
              <a:t>Beam testing this year to validate RFQ performance</a:t>
            </a:r>
            <a:endParaRPr lang="en-US" sz="1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886200"/>
            <a:ext cx="36576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143000"/>
            <a:ext cx="36576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96628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880369"/>
          </a:xfrm>
        </p:spPr>
        <p:txBody>
          <a:bodyPr/>
          <a:lstStyle/>
          <a:p>
            <a:r>
              <a:rPr lang="en-US" dirty="0"/>
              <a:t>Offline Transmitter Test Stands provide new testing capabilities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9493"/>
            <a:ext cx="4299240" cy="4471932"/>
          </a:xfrm>
        </p:spPr>
        <p:txBody>
          <a:bodyPr/>
          <a:lstStyle/>
          <a:p>
            <a:r>
              <a:rPr lang="en-US" sz="2000" dirty="0"/>
              <a:t>Two test systems for transmitters that are decoupled from the </a:t>
            </a:r>
            <a:r>
              <a:rPr lang="en-US" sz="2000" dirty="0" err="1"/>
              <a:t>Linac</a:t>
            </a:r>
            <a:r>
              <a:rPr lang="en-US" sz="2000" dirty="0"/>
              <a:t>, RFTF and ITSF</a:t>
            </a:r>
          </a:p>
          <a:p>
            <a:pPr lvl="1"/>
            <a:r>
              <a:rPr lang="en-US" sz="1800" dirty="0"/>
              <a:t>Normal Conducting</a:t>
            </a:r>
          </a:p>
          <a:p>
            <a:pPr lvl="2"/>
            <a:r>
              <a:rPr lang="en-US" sz="1400" dirty="0"/>
              <a:t>Operates like a normal conducting DTL or CCL into resistive loads</a:t>
            </a:r>
          </a:p>
          <a:p>
            <a:pPr lvl="2"/>
            <a:r>
              <a:rPr lang="en-US" sz="1600" dirty="0"/>
              <a:t>Testing of ALL transmitter components</a:t>
            </a:r>
          </a:p>
          <a:p>
            <a:pPr lvl="3"/>
            <a:r>
              <a:rPr lang="en-US" sz="1400" dirty="0"/>
              <a:t>Individual Chassis</a:t>
            </a:r>
          </a:p>
          <a:p>
            <a:pPr lvl="3"/>
            <a:r>
              <a:rPr lang="en-US" sz="1400" dirty="0"/>
              <a:t>PCBs</a:t>
            </a:r>
          </a:p>
          <a:p>
            <a:pPr lvl="3"/>
            <a:r>
              <a:rPr lang="en-US" sz="1400" dirty="0"/>
              <a:t>Flow transmitters</a:t>
            </a:r>
          </a:p>
          <a:p>
            <a:pPr lvl="3"/>
            <a:r>
              <a:rPr lang="en-US" sz="1400" dirty="0"/>
              <a:t>Everything outside of the klystron and HV tank</a:t>
            </a:r>
          </a:p>
          <a:p>
            <a:pPr lvl="3"/>
            <a:r>
              <a:rPr lang="en-US" sz="1400" dirty="0"/>
              <a:t>Test Chassis for diagnostics and monitoring</a:t>
            </a:r>
          </a:p>
          <a:p>
            <a:pPr lvl="1"/>
            <a:r>
              <a:rPr lang="en-US" sz="1800" dirty="0"/>
              <a:t>Super Conducting</a:t>
            </a:r>
          </a:p>
          <a:p>
            <a:pPr lvl="2"/>
            <a:r>
              <a:rPr lang="en-US" sz="1400" dirty="0"/>
              <a:t>Under construction</a:t>
            </a:r>
          </a:p>
          <a:p>
            <a:pPr lvl="2"/>
            <a:r>
              <a:rPr lang="en-US" sz="1400" dirty="0"/>
              <a:t>Test Chassis under design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7" r="24409" b="5185"/>
          <a:stretch/>
        </p:blipFill>
        <p:spPr bwMode="auto">
          <a:xfrm>
            <a:off x="5422900" y="914400"/>
            <a:ext cx="2710906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0" b="12014"/>
          <a:stretch/>
        </p:blipFill>
        <p:spPr bwMode="auto">
          <a:xfrm rot="5400000">
            <a:off x="4668067" y="4260033"/>
            <a:ext cx="2711449" cy="1201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44521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Proton Power Upgrade – 1.3 GeV</a:t>
            </a:r>
            <a:endParaRPr lang="en-US" sz="2400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" name="TextBox 7"/>
          <p:cNvSpPr txBox="1">
            <a:spLocks noChangeArrowheads="1"/>
          </p:cNvSpPr>
          <p:nvPr/>
        </p:nvSpPr>
        <p:spPr bwMode="auto">
          <a:xfrm>
            <a:off x="1905000" y="3657599"/>
            <a:ext cx="2516586" cy="2313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"/>
              </a:spcAft>
              <a:defRPr/>
            </a:pPr>
            <a:r>
              <a:rPr lang="en-US" sz="1400" b="1" dirty="0">
                <a:latin typeface="+mn-lt"/>
                <a:cs typeface="Arial" charset="0"/>
              </a:rPr>
              <a:t>5 HPRF Transmitters:</a:t>
            </a:r>
          </a:p>
          <a:p>
            <a:pPr marL="225425" indent="-106363">
              <a:spcAft>
                <a:spcPts val="100"/>
              </a:spcAft>
              <a:buClr>
                <a:schemeClr val="tx2"/>
              </a:buClr>
              <a:buFont typeface="Arial" charset="0"/>
              <a:buChar char="•"/>
              <a:defRPr/>
            </a:pPr>
            <a:r>
              <a:rPr lang="en-US" sz="1200" b="1" dirty="0">
                <a:latin typeface="+mn-lt"/>
              </a:rPr>
              <a:t>5 Transmitter Racks </a:t>
            </a:r>
          </a:p>
          <a:p>
            <a:pPr marL="225425" indent="-106363">
              <a:spcAft>
                <a:spcPts val="100"/>
              </a:spcAft>
              <a:buClr>
                <a:schemeClr val="tx2"/>
              </a:buClr>
              <a:buFont typeface="Arial" charset="0"/>
              <a:buChar char="•"/>
              <a:defRPr/>
            </a:pPr>
            <a:r>
              <a:rPr lang="en-US" sz="1200" b="1" dirty="0">
                <a:latin typeface="+mn-lt"/>
              </a:rPr>
              <a:t>10 HV (3-hole) Tanks</a:t>
            </a:r>
          </a:p>
          <a:p>
            <a:pPr marL="225425" indent="-106363">
              <a:spcAft>
                <a:spcPts val="100"/>
              </a:spcAft>
              <a:buClr>
                <a:schemeClr val="tx2"/>
              </a:buClr>
              <a:buFont typeface="Arial" charset="0"/>
              <a:buChar char="•"/>
              <a:defRPr/>
            </a:pPr>
            <a:r>
              <a:rPr lang="en-US" sz="1200" b="1" dirty="0"/>
              <a:t>5 Transmitter Cooling Carts</a:t>
            </a:r>
            <a:r>
              <a:rPr lang="en-US" sz="1200" b="1" dirty="0">
                <a:latin typeface="+mn-lt"/>
              </a:rPr>
              <a:t>  </a:t>
            </a:r>
          </a:p>
          <a:p>
            <a:pPr marL="225425" indent="-106363">
              <a:spcAft>
                <a:spcPts val="100"/>
              </a:spcAft>
              <a:buClr>
                <a:schemeClr val="tx2"/>
              </a:buClr>
              <a:buFont typeface="Arial" charset="0"/>
              <a:buChar char="•"/>
              <a:defRPr/>
            </a:pPr>
            <a:r>
              <a:rPr lang="en-US" sz="1200" b="1" dirty="0">
                <a:latin typeface="+mn-lt"/>
              </a:rPr>
              <a:t>28 LLRF Systems  </a:t>
            </a:r>
          </a:p>
          <a:p>
            <a:pPr marL="225425" indent="-106363">
              <a:spcAft>
                <a:spcPts val="100"/>
              </a:spcAft>
              <a:buClr>
                <a:schemeClr val="tx2"/>
              </a:buClr>
              <a:buFont typeface="Arial" charset="0"/>
              <a:buChar char="•"/>
              <a:defRPr/>
            </a:pPr>
            <a:r>
              <a:rPr lang="en-US" sz="1200" b="1" dirty="0">
                <a:latin typeface="+mn-lt"/>
              </a:rPr>
              <a:t>28 Klystrons</a:t>
            </a:r>
          </a:p>
          <a:p>
            <a:pPr marL="225425" indent="-106363">
              <a:spcAft>
                <a:spcPts val="100"/>
              </a:spcAft>
              <a:buClr>
                <a:schemeClr val="tx2"/>
              </a:buClr>
              <a:buFont typeface="Arial" charset="0"/>
              <a:buChar char="•"/>
              <a:defRPr/>
            </a:pPr>
            <a:r>
              <a:rPr lang="en-US" sz="1200" b="1" dirty="0">
                <a:latin typeface="+mn-lt"/>
              </a:rPr>
              <a:t>28 Circulators</a:t>
            </a:r>
          </a:p>
          <a:p>
            <a:pPr marL="225425" indent="-106363">
              <a:spcAft>
                <a:spcPts val="100"/>
              </a:spcAft>
              <a:buClr>
                <a:schemeClr val="tx2"/>
              </a:buClr>
              <a:buFont typeface="Arial" charset="0"/>
              <a:buChar char="•"/>
              <a:defRPr/>
            </a:pPr>
            <a:r>
              <a:rPr lang="en-US" sz="1200" b="1" dirty="0">
                <a:latin typeface="+mn-lt"/>
              </a:rPr>
              <a:t>28 Water Loads</a:t>
            </a:r>
          </a:p>
          <a:p>
            <a:pPr marL="225425" indent="-106363">
              <a:spcAft>
                <a:spcPts val="100"/>
              </a:spcAft>
              <a:buClr>
                <a:schemeClr val="tx2"/>
              </a:buClr>
              <a:buFont typeface="Arial" charset="0"/>
              <a:buChar char="•"/>
              <a:defRPr/>
            </a:pPr>
            <a:r>
              <a:rPr lang="en-US" sz="1200" b="1" dirty="0">
                <a:latin typeface="+mn-lt"/>
              </a:rPr>
              <a:t>28 Waveguide Runs  </a:t>
            </a:r>
          </a:p>
          <a:p>
            <a:pPr marL="225425" indent="-106363">
              <a:spcAft>
                <a:spcPts val="100"/>
              </a:spcAft>
              <a:buClr>
                <a:schemeClr val="tx2"/>
              </a:buClr>
              <a:buFont typeface="Arial" charset="0"/>
              <a:buChar char="•"/>
              <a:defRPr/>
            </a:pPr>
            <a:r>
              <a:rPr lang="en-US" sz="1200" b="1" dirty="0">
                <a:latin typeface="+mn-lt"/>
              </a:rPr>
              <a:t>112 Directional Couplers</a:t>
            </a:r>
          </a:p>
          <a:p>
            <a:pPr marL="225425" indent="-106363">
              <a:spcAft>
                <a:spcPts val="100"/>
              </a:spcAft>
              <a:buClr>
                <a:schemeClr val="tx2"/>
              </a:buClr>
              <a:buFont typeface="Arial" charset="0"/>
              <a:buChar char="•"/>
              <a:defRPr/>
            </a:pPr>
            <a:r>
              <a:rPr lang="en-US" sz="1200" b="1" dirty="0">
                <a:latin typeface="+mn-lt"/>
              </a:rPr>
              <a:t>14 Chase Inserts</a:t>
            </a:r>
          </a:p>
        </p:txBody>
      </p:sp>
      <p:sp>
        <p:nvSpPr>
          <p:cNvPr id="23" name="TextBox 9"/>
          <p:cNvSpPr txBox="1">
            <a:spLocks noChangeArrowheads="1"/>
          </p:cNvSpPr>
          <p:nvPr/>
        </p:nvSpPr>
        <p:spPr bwMode="auto">
          <a:xfrm>
            <a:off x="4267200" y="3657599"/>
            <a:ext cx="2486065" cy="213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"/>
              </a:spcAft>
              <a:defRPr/>
            </a:pPr>
            <a:r>
              <a:rPr lang="en-US" sz="1400" b="1" dirty="0">
                <a:latin typeface="+mn-lt"/>
              </a:rPr>
              <a:t>3 High Voltage Modulators:</a:t>
            </a:r>
          </a:p>
          <a:p>
            <a:pPr marL="119063">
              <a:spcAft>
                <a:spcPts val="100"/>
              </a:spcAft>
              <a:buClr>
                <a:schemeClr val="tx2"/>
              </a:buClr>
              <a:buFont typeface="Arial" charset="0"/>
              <a:buChar char="•"/>
              <a:defRPr/>
            </a:pPr>
            <a:r>
              <a:rPr lang="en-US" sz="1200" b="1" dirty="0">
                <a:latin typeface="+mn-lt"/>
                <a:cs typeface="Arial" charset="0"/>
              </a:rPr>
              <a:t>  3</a:t>
            </a:r>
            <a:r>
              <a:rPr lang="en-US" sz="1400" b="1" dirty="0">
                <a:latin typeface="+mn-lt"/>
              </a:rPr>
              <a:t> Utility Transformers</a:t>
            </a:r>
          </a:p>
          <a:p>
            <a:pPr marL="119063">
              <a:spcAft>
                <a:spcPts val="100"/>
              </a:spcAft>
              <a:buClr>
                <a:schemeClr val="tx2"/>
              </a:buClr>
              <a:buFont typeface="Arial" charset="0"/>
              <a:buChar char="•"/>
              <a:defRPr/>
            </a:pPr>
            <a:r>
              <a:rPr lang="en-US" sz="1400" b="1" dirty="0">
                <a:latin typeface="+mn-lt"/>
              </a:rPr>
              <a:t>  3 SCR Cabinets</a:t>
            </a:r>
          </a:p>
          <a:p>
            <a:pPr marL="119063">
              <a:spcAft>
                <a:spcPts val="100"/>
              </a:spcAft>
              <a:buClr>
                <a:schemeClr val="tx2"/>
              </a:buClr>
              <a:buFont typeface="Arial" charset="0"/>
              <a:buChar char="•"/>
              <a:defRPr/>
            </a:pPr>
            <a:r>
              <a:rPr lang="en-US" sz="1400" b="1" dirty="0">
                <a:latin typeface="+mn-lt"/>
              </a:rPr>
              <a:t>  3 Control Racks</a:t>
            </a:r>
          </a:p>
          <a:p>
            <a:pPr marL="119063">
              <a:spcAft>
                <a:spcPts val="100"/>
              </a:spcAft>
              <a:buClr>
                <a:schemeClr val="tx2"/>
              </a:buClr>
              <a:buFont typeface="Arial" charset="0"/>
              <a:buChar char="•"/>
              <a:defRPr/>
            </a:pPr>
            <a:r>
              <a:rPr lang="en-US" sz="1400" b="1" dirty="0">
                <a:latin typeface="+mn-lt"/>
              </a:rPr>
              <a:t>  3 Modulators (HVCMs)</a:t>
            </a:r>
          </a:p>
          <a:p>
            <a:pPr marL="119063">
              <a:spcAft>
                <a:spcPts val="100"/>
              </a:spcAft>
              <a:buClr>
                <a:schemeClr val="tx2"/>
              </a:buClr>
              <a:buFont typeface="Arial" charset="0"/>
              <a:buChar char="•"/>
              <a:defRPr/>
            </a:pPr>
            <a:r>
              <a:rPr lang="en-US" sz="1400" b="1" dirty="0">
                <a:latin typeface="+mn-lt"/>
              </a:rPr>
              <a:t>  First two HVCMs:</a:t>
            </a:r>
          </a:p>
          <a:p>
            <a:pPr marL="576263" lvl="1">
              <a:spcAft>
                <a:spcPts val="100"/>
              </a:spcAft>
              <a:buClr>
                <a:schemeClr val="tx2"/>
              </a:buClr>
              <a:buFont typeface="Arial" charset="0"/>
              <a:buChar char="•"/>
              <a:defRPr/>
            </a:pPr>
            <a:r>
              <a:rPr lang="en-US" sz="1400" b="1" dirty="0">
                <a:latin typeface="+mn-lt"/>
              </a:rPr>
              <a:t>  9 klystrons each</a:t>
            </a:r>
          </a:p>
          <a:p>
            <a:pPr marL="119063">
              <a:spcAft>
                <a:spcPts val="100"/>
              </a:spcAft>
              <a:buClr>
                <a:schemeClr val="tx2"/>
              </a:buClr>
              <a:buFont typeface="Arial" charset="0"/>
              <a:buChar char="•"/>
              <a:defRPr/>
            </a:pPr>
            <a:r>
              <a:rPr lang="en-US" sz="1400" b="1" dirty="0">
                <a:latin typeface="+mn-lt"/>
              </a:rPr>
              <a:t>  Third HVCM:</a:t>
            </a:r>
          </a:p>
          <a:p>
            <a:pPr marL="576263" lvl="1">
              <a:spcAft>
                <a:spcPts val="100"/>
              </a:spcAft>
              <a:buClr>
                <a:schemeClr val="tx2"/>
              </a:buClr>
              <a:buFont typeface="Arial" charset="0"/>
              <a:buChar char="•"/>
              <a:defRPr/>
            </a:pPr>
            <a:r>
              <a:rPr lang="en-US" sz="1400" b="1" dirty="0">
                <a:latin typeface="+mn-lt"/>
              </a:rPr>
              <a:t>  10 klystrons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9892506"/>
              </p:ext>
            </p:extLst>
          </p:nvPr>
        </p:nvGraphicFramePr>
        <p:xfrm>
          <a:off x="152399" y="914400"/>
          <a:ext cx="8722729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1" name="Acrobat Document" r:id="rId3" imgW="12058464" imgH="3476557" progId="AcroExch.Document.7">
                  <p:embed/>
                </p:oleObj>
              </mc:Choice>
              <mc:Fallback>
                <p:oleObj name="Acrobat Document" r:id="rId3" imgW="12058464" imgH="3476557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399" y="914400"/>
                        <a:ext cx="8722729" cy="2514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218226" y="3646712"/>
            <a:ext cx="1537600" cy="190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"/>
              </a:spcAft>
              <a:defRPr/>
            </a:pPr>
            <a:r>
              <a:rPr lang="en-US" sz="1400" b="1" dirty="0">
                <a:latin typeface="+mn-lt"/>
                <a:cs typeface="Arial" charset="0"/>
              </a:rPr>
              <a:t>7 </a:t>
            </a:r>
            <a:r>
              <a:rPr lang="en-US" sz="1400" b="1" dirty="0" err="1">
                <a:latin typeface="+mn-lt"/>
                <a:cs typeface="Arial" charset="0"/>
              </a:rPr>
              <a:t>Cryomodules</a:t>
            </a:r>
            <a:r>
              <a:rPr lang="en-US" sz="1400" b="1" dirty="0">
                <a:latin typeface="+mn-lt"/>
              </a:rPr>
              <a:t>:</a:t>
            </a:r>
          </a:p>
          <a:p>
            <a:pPr marL="285750" indent="-285750"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latin typeface="+mn-lt"/>
                <a:cs typeface="Arial" charset="0"/>
              </a:rPr>
              <a:t>CM25</a:t>
            </a:r>
            <a:endParaRPr lang="en-US" sz="1400" b="1" dirty="0">
              <a:latin typeface="+mn-lt"/>
            </a:endParaRPr>
          </a:p>
          <a:p>
            <a:pPr marL="285750" indent="-285750"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latin typeface="+mn-lt"/>
                <a:cs typeface="Arial" charset="0"/>
              </a:rPr>
              <a:t>CM27</a:t>
            </a:r>
          </a:p>
          <a:p>
            <a:pPr marL="285750" indent="-285750"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latin typeface="+mn-lt"/>
              </a:rPr>
              <a:t>CM28</a:t>
            </a:r>
          </a:p>
          <a:p>
            <a:pPr marL="285750" indent="-285750"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latin typeface="+mn-lt"/>
                <a:cs typeface="Arial" charset="0"/>
              </a:rPr>
              <a:t>CM</a:t>
            </a:r>
            <a:r>
              <a:rPr lang="en-US" sz="1400" b="1" dirty="0">
                <a:latin typeface="+mn-lt"/>
              </a:rPr>
              <a:t>29</a:t>
            </a:r>
          </a:p>
          <a:p>
            <a:pPr marL="285750" indent="-285750"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latin typeface="+mn-lt"/>
                <a:cs typeface="Arial" charset="0"/>
              </a:rPr>
              <a:t>CM30</a:t>
            </a:r>
          </a:p>
          <a:p>
            <a:pPr marL="285750" indent="-285750"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latin typeface="+mn-lt"/>
              </a:rPr>
              <a:t>CM31</a:t>
            </a:r>
          </a:p>
          <a:p>
            <a:pPr marL="285750" indent="-285750"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latin typeface="+mn-lt"/>
                <a:cs typeface="Arial" charset="0"/>
              </a:rPr>
              <a:t>CM32</a:t>
            </a: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6705600" y="3657599"/>
            <a:ext cx="2121991" cy="1220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"/>
              </a:spcAft>
              <a:defRPr/>
            </a:pPr>
            <a:r>
              <a:rPr lang="en-US" sz="1400" b="1" dirty="0">
                <a:latin typeface="+mn-lt"/>
                <a:cs typeface="Arial" charset="0"/>
              </a:rPr>
              <a:t>Supporting Infrastructure:</a:t>
            </a:r>
          </a:p>
          <a:p>
            <a:pPr marL="285750" indent="-285750"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latin typeface="+mn-lt"/>
              </a:rPr>
              <a:t>AC Power Distribution</a:t>
            </a:r>
          </a:p>
          <a:p>
            <a:pPr marL="285750" indent="-285750"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latin typeface="+mn-lt"/>
              </a:rPr>
              <a:t>Cable Routing</a:t>
            </a:r>
          </a:p>
          <a:p>
            <a:pPr marL="285750" indent="-285750"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latin typeface="+mn-lt"/>
              </a:rPr>
              <a:t>Water Systems</a:t>
            </a:r>
          </a:p>
          <a:p>
            <a:pPr marL="285750" indent="-285750"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latin typeface="+mn-lt"/>
                <a:cs typeface="Arial" charset="0"/>
              </a:rPr>
              <a:t>Marshalling Panels</a:t>
            </a:r>
          </a:p>
        </p:txBody>
      </p:sp>
    </p:spTree>
    <p:extLst>
      <p:ext uri="{BB962C8B-B14F-4D97-AF65-F5344CB8AC3E}">
        <p14:creationId xmlns:p14="http://schemas.microsoft.com/office/powerpoint/2010/main" val="35486194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87954"/>
          </a:xfrm>
        </p:spPr>
        <p:txBody>
          <a:bodyPr/>
          <a:lstStyle/>
          <a:p>
            <a:r>
              <a:rPr lang="en-US" dirty="0"/>
              <a:t>Risks and Vulnerabilities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85800"/>
            <a:ext cx="8763000" cy="4471932"/>
          </a:xfrm>
        </p:spPr>
        <p:txBody>
          <a:bodyPr/>
          <a:lstStyle/>
          <a:p>
            <a:r>
              <a:rPr lang="en-US" sz="2400" dirty="0"/>
              <a:t>Klystrons are aging and most have exceeded specified life of 50,000 operational hours</a:t>
            </a:r>
            <a:endParaRPr lang="en-US" sz="2000" dirty="0"/>
          </a:p>
          <a:p>
            <a:pPr lvl="1"/>
            <a:r>
              <a:rPr lang="en-US" sz="2000" dirty="0"/>
              <a:t>Need to continue to engage vendors and purchase replacement klystrons, especially for the 2.5 MW and 5 MW systems</a:t>
            </a:r>
          </a:p>
          <a:p>
            <a:pPr lvl="2"/>
            <a:r>
              <a:rPr lang="en-US" sz="1600" dirty="0"/>
              <a:t>Not enough spare klystrons for full replacement</a:t>
            </a:r>
          </a:p>
          <a:p>
            <a:r>
              <a:rPr lang="en-US" sz="2400" dirty="0"/>
              <a:t>Failure of high power circulators</a:t>
            </a:r>
          </a:p>
          <a:p>
            <a:pPr lvl="1"/>
            <a:r>
              <a:rPr lang="en-US" sz="2000" dirty="0"/>
              <a:t>Evidence of leaks on RFQ and all DTL stations</a:t>
            </a:r>
          </a:p>
          <a:p>
            <a:pPr lvl="1"/>
            <a:r>
              <a:rPr lang="en-US" sz="2000" dirty="0"/>
              <a:t>While no leaks were discovered in the CCL and SCL, only two circulators were inspected</a:t>
            </a:r>
          </a:p>
          <a:p>
            <a:pPr lvl="2"/>
            <a:r>
              <a:rPr lang="en-US" sz="1800" dirty="0"/>
              <a:t>Waveguide installation makes inspections difficult</a:t>
            </a:r>
          </a:p>
          <a:p>
            <a:pPr lvl="1"/>
            <a:r>
              <a:rPr lang="en-US" sz="2000" dirty="0"/>
              <a:t>Need to continue to engage with AFT and purchase more spares for all systems</a:t>
            </a:r>
          </a:p>
          <a:p>
            <a:pPr lvl="2"/>
            <a:r>
              <a:rPr lang="en-US" sz="1600" dirty="0"/>
              <a:t>Consider an alternate vendor such as The Ferrite Company or MEGA industries</a:t>
            </a:r>
          </a:p>
        </p:txBody>
      </p:sp>
    </p:spTree>
    <p:extLst>
      <p:ext uri="{BB962C8B-B14F-4D97-AF65-F5344CB8AC3E}">
        <p14:creationId xmlns:p14="http://schemas.microsoft.com/office/powerpoint/2010/main" val="3286198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642640" cy="4471932"/>
          </a:xfrm>
        </p:spPr>
        <p:txBody>
          <a:bodyPr/>
          <a:lstStyle/>
          <a:p>
            <a:r>
              <a:rPr lang="en-US" sz="2400" dirty="0"/>
              <a:t>Klystron operational management is focused on promoting long tube life</a:t>
            </a:r>
          </a:p>
          <a:p>
            <a:pPr lvl="1"/>
            <a:r>
              <a:rPr lang="en-US" sz="2000" dirty="0"/>
              <a:t>Operational klystrons are aging.  Engaging vendors and acquiring additional spares remains a high priority</a:t>
            </a:r>
          </a:p>
          <a:p>
            <a:r>
              <a:rPr lang="en-US" sz="2400" dirty="0"/>
              <a:t>High power waveguide circulators still pose a significant operational risk</a:t>
            </a:r>
          </a:p>
          <a:p>
            <a:pPr lvl="1"/>
            <a:r>
              <a:rPr lang="en-US" sz="2000" dirty="0"/>
              <a:t>New spares are on location and there is onsite repair gasket available</a:t>
            </a:r>
          </a:p>
          <a:p>
            <a:r>
              <a:rPr lang="en-US" sz="2400" dirty="0"/>
              <a:t>Equipment obsolescence is being mitigated on a continuous basis</a:t>
            </a:r>
          </a:p>
          <a:p>
            <a:pPr lvl="1"/>
            <a:r>
              <a:rPr lang="en-US" sz="2000" dirty="0"/>
              <a:t>Some solutions are already in place, i.e. SCL magnet power supplies</a:t>
            </a:r>
          </a:p>
          <a:p>
            <a:r>
              <a:rPr lang="en-US" sz="2400" dirty="0"/>
              <a:t>Development of testing ability has greatly improved troubleshooting and in house repair capabilities</a:t>
            </a:r>
          </a:p>
          <a:p>
            <a:r>
              <a:rPr lang="en-US" sz="2400" dirty="0"/>
              <a:t>RF systems are exceeding operational requirements for the SNS accelerator</a:t>
            </a:r>
          </a:p>
        </p:txBody>
      </p:sp>
    </p:spTree>
    <p:extLst>
      <p:ext uri="{BB962C8B-B14F-4D97-AF65-F5344CB8AC3E}">
        <p14:creationId xmlns:p14="http://schemas.microsoft.com/office/powerpoint/2010/main" val="3060730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61644"/>
            <a:ext cx="9144000" cy="408830"/>
          </a:xfrm>
        </p:spPr>
        <p:txBody>
          <a:bodyPr/>
          <a:lstStyle/>
          <a:p>
            <a:r>
              <a:rPr lang="en-US" sz="2400" dirty="0"/>
              <a:t>RF downtime accounts for 13% of total downtime in FY16-17</a:t>
            </a:r>
            <a:endParaRPr lang="en-US" sz="2400" dirty="0">
              <a:latin typeface="Arial Black"/>
              <a:cs typeface="Arial Black"/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2591663"/>
              </p:ext>
            </p:extLst>
          </p:nvPr>
        </p:nvGraphicFramePr>
        <p:xfrm>
          <a:off x="0" y="533593"/>
          <a:ext cx="9144000" cy="63244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8274345"/>
              </p:ext>
            </p:extLst>
          </p:nvPr>
        </p:nvGraphicFramePr>
        <p:xfrm>
          <a:off x="5443171" y="914472"/>
          <a:ext cx="3428049" cy="46242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0" name="Worksheet" r:id="rId5" imgW="2984500" imgH="4025900" progId="Excel.Sheet.12">
                  <p:embed/>
                </p:oleObj>
              </mc:Choice>
              <mc:Fallback>
                <p:oleObj name="Worksheet" r:id="rId5" imgW="2984500" imgH="40259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43171" y="914472"/>
                        <a:ext cx="3428049" cy="46242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67512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232173" cy="73866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RF downtime is dominated by </a:t>
            </a:r>
            <a:r>
              <a:rPr lang="en-US" sz="2400" dirty="0" err="1"/>
              <a:t>Linac</a:t>
            </a:r>
            <a:r>
              <a:rPr lang="en-US" sz="2400" dirty="0"/>
              <a:t> high-power RF</a:t>
            </a:r>
            <a:br>
              <a:rPr lang="en-US" sz="2400" dirty="0"/>
            </a:br>
            <a:r>
              <a:rPr lang="en-US" sz="1800" dirty="0"/>
              <a:t>- Relatively low DTL downtime indicates effectiveness of vacuum upgrade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63" y="1069514"/>
            <a:ext cx="8718550" cy="497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486400" y="3649008"/>
            <a:ext cx="3352800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/>
              <a:t>9 faults of duration 2 – 10 hours</a:t>
            </a:r>
          </a:p>
          <a:p>
            <a:r>
              <a:rPr lang="en-US" sz="1600" dirty="0"/>
              <a:t>21 faults of duration 1 – 2 hours</a:t>
            </a:r>
          </a:p>
          <a:p>
            <a:r>
              <a:rPr lang="en-US" sz="1600" dirty="0"/>
              <a:t>33 faults of duration 0.5 – 1 hours</a:t>
            </a:r>
          </a:p>
          <a:p>
            <a:r>
              <a:rPr lang="en-US" sz="1600" dirty="0"/>
              <a:t>157 faults of duration 0 – 0.5 hours</a:t>
            </a:r>
          </a:p>
        </p:txBody>
      </p:sp>
      <p:sp>
        <p:nvSpPr>
          <p:cNvPr id="7" name="Rectangle 6"/>
          <p:cNvSpPr/>
          <p:nvPr/>
        </p:nvSpPr>
        <p:spPr>
          <a:xfrm>
            <a:off x="2073364" y="1734591"/>
            <a:ext cx="282696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/>
              <a:t>10.1 hours for RFQ klystron swap</a:t>
            </a:r>
          </a:p>
        </p:txBody>
      </p:sp>
      <p:sp>
        <p:nvSpPr>
          <p:cNvPr id="8" name="Rectangle 7"/>
          <p:cNvSpPr/>
          <p:nvPr/>
        </p:nvSpPr>
        <p:spPr>
          <a:xfrm>
            <a:off x="2938548" y="3122149"/>
            <a:ext cx="28194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/>
              <a:t>6 hours for DTL6 circulator swap</a:t>
            </a:r>
          </a:p>
        </p:txBody>
      </p:sp>
      <p:sp>
        <p:nvSpPr>
          <p:cNvPr id="9" name="Rectangle 8"/>
          <p:cNvSpPr/>
          <p:nvPr/>
        </p:nvSpPr>
        <p:spPr>
          <a:xfrm>
            <a:off x="6012147" y="1734591"/>
            <a:ext cx="2301306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/>
              <a:t>Cavity Vacuum Activity</a:t>
            </a:r>
          </a:p>
          <a:p>
            <a:r>
              <a:rPr lang="en-US" sz="1400" dirty="0"/>
              <a:t>CCL HPRF:  31 hours</a:t>
            </a:r>
          </a:p>
          <a:p>
            <a:r>
              <a:rPr lang="en-US" sz="1400" dirty="0"/>
              <a:t>DTL HPRF:  11 hours</a:t>
            </a:r>
          </a:p>
        </p:txBody>
      </p:sp>
    </p:spTree>
    <p:extLst>
      <p:ext uri="{BB962C8B-B14F-4D97-AF65-F5344CB8AC3E}">
        <p14:creationId xmlns:p14="http://schemas.microsoft.com/office/powerpoint/2010/main" val="48827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 System availability is trending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" y="882650"/>
            <a:ext cx="8902700" cy="50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191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722762"/>
          </a:xfrm>
        </p:spPr>
        <p:txBody>
          <a:bodyPr/>
          <a:lstStyle/>
          <a:p>
            <a:r>
              <a:rPr lang="en-US" sz="2400" dirty="0"/>
              <a:t>RFQ klystron cooling circuit leak forced klystron swap in February 2016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58" y="990600"/>
            <a:ext cx="3657600" cy="2655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10000"/>
            <a:ext cx="3657600" cy="2622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945276" y="1118344"/>
            <a:ext cx="4898532" cy="489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Water entered the high-voltage oil tank</a:t>
            </a:r>
          </a:p>
          <a:p>
            <a:pPr lvl="1"/>
            <a:r>
              <a:rPr lang="en-US" sz="1800" dirty="0">
                <a:sym typeface="Wingdings"/>
              </a:rPr>
              <a:t>installed spare klystron/tank pair</a:t>
            </a:r>
          </a:p>
          <a:p>
            <a:pPr lvl="1"/>
            <a:r>
              <a:rPr lang="en-US" sz="1800" dirty="0">
                <a:sym typeface="Wingdings"/>
              </a:rPr>
              <a:t>first installation of Thales 402.5 MHz klystron in </a:t>
            </a:r>
            <a:r>
              <a:rPr lang="en-US" sz="1800" dirty="0" err="1">
                <a:sym typeface="Wingdings"/>
              </a:rPr>
              <a:t>Linac</a:t>
            </a:r>
            <a:endParaRPr lang="en-US" sz="1800" dirty="0"/>
          </a:p>
          <a:p>
            <a:r>
              <a:rPr lang="en-US" sz="2000" dirty="0"/>
              <a:t>Repair was challenging due to location, but the Accelerator Cooling Systems team successfully executed repairs</a:t>
            </a:r>
          </a:p>
          <a:p>
            <a:r>
              <a:rPr lang="en-US" sz="2000" dirty="0"/>
              <a:t>Klystron was tested and placed in spares stock</a:t>
            </a:r>
          </a:p>
          <a:p>
            <a:r>
              <a:rPr lang="en-US" sz="2000" dirty="0"/>
              <a:t>Note:  this klystron has never met RF power requirements and can only be used on the RFQ RF station</a:t>
            </a:r>
          </a:p>
          <a:p>
            <a:pPr lvl="1"/>
            <a:r>
              <a:rPr lang="en-US" sz="1600" dirty="0"/>
              <a:t>Reinstall or keep as spare?</a:t>
            </a:r>
          </a:p>
        </p:txBody>
      </p:sp>
    </p:spTree>
    <p:extLst>
      <p:ext uri="{BB962C8B-B14F-4D97-AF65-F5344CB8AC3E}">
        <p14:creationId xmlns:p14="http://schemas.microsoft.com/office/powerpoint/2010/main" val="1019828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407690" cy="461665"/>
          </a:xfrm>
        </p:spPr>
        <p:txBody>
          <a:bodyPr/>
          <a:lstStyle/>
          <a:p>
            <a:r>
              <a:rPr lang="en-US" sz="2800" dirty="0"/>
              <a:t>Installed new high-power RF components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05400" y="5336628"/>
            <a:ext cx="3054350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17475" indent="-115888"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New 402.5 MHz, 2.5 MW RF circulators installed on RFQ and DTL1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85800"/>
            <a:ext cx="308784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362200"/>
            <a:ext cx="3657600" cy="2911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371850" y="685800"/>
            <a:ext cx="3198283" cy="16773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17475" indent="-115888"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New 402.5 MHz, 2.5 MW Thales klystron installed on RFQ in February 2016</a:t>
            </a:r>
          </a:p>
          <a:p>
            <a:pPr marL="117475" indent="-115888"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This is the first installation of this klystron, which is a plug-compatible replacement for the original E2V klystrons</a:t>
            </a:r>
          </a:p>
        </p:txBody>
      </p:sp>
    </p:spTree>
    <p:extLst>
      <p:ext uri="{BB962C8B-B14F-4D97-AF65-F5344CB8AC3E}">
        <p14:creationId xmlns:p14="http://schemas.microsoft.com/office/powerpoint/2010/main" val="1342974175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RNL template_4x3_SNS.pptx" id="{DA8F8B77-26AF-4285-B904-C56BC7FCC0C9}" vid="{89FA3E3C-681D-44A7-BF9E-F5C1CC4F5DC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CF13401-7EB3-445E-A79C-700AD40B1E2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31148E9-6A60-411D-AFDE-DA9258D98C4B}">
  <ds:schemaRefs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purl.org/dc/terms/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5A43370-EC10-41BE-B147-54A1A4450E5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AAC 2017 presentation template</Template>
  <TotalTime>0</TotalTime>
  <Words>3602</Words>
  <Application>Microsoft Office PowerPoint</Application>
  <PresentationFormat>On-screen Show (4:3)</PresentationFormat>
  <Paragraphs>573</Paragraphs>
  <Slides>49</Slides>
  <Notes>1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52" baseType="lpstr">
      <vt:lpstr>Default Theme</vt:lpstr>
      <vt:lpstr>Worksheet</vt:lpstr>
      <vt:lpstr>Acrobat Document</vt:lpstr>
      <vt:lpstr>Status of the Accelerator Radio-Frequency Systems</vt:lpstr>
      <vt:lpstr>Outline </vt:lpstr>
      <vt:lpstr>RF System Overview</vt:lpstr>
      <vt:lpstr>RF team organization modified for increased efficiency</vt:lpstr>
      <vt:lpstr>RF downtime accounts for 13% of total downtime in FY16-17</vt:lpstr>
      <vt:lpstr>RF downtime is dominated by Linac high-power RF - Relatively low DTL downtime indicates effectiveness of vacuum upgrade</vt:lpstr>
      <vt:lpstr>RF System availability is trending up</vt:lpstr>
      <vt:lpstr>RFQ klystron cooling circuit leak forced klystron swap in February 2016</vt:lpstr>
      <vt:lpstr>Installed new high-power RF components</vt:lpstr>
      <vt:lpstr>Installed new RF-vacuum windows on DTL2 and CCL4a</vt:lpstr>
      <vt:lpstr>Developing 2nd vendor for DTL and CCL RF-Vacuum windows</vt:lpstr>
      <vt:lpstr>Spare Ring RF cavity vacuum chambers are in production</vt:lpstr>
      <vt:lpstr>Replacement of RFQ-DTL circulators in progress</vt:lpstr>
      <vt:lpstr>No new klystron end-of-life events – stable inventory</vt:lpstr>
      <vt:lpstr>Waveguide switches for DTL1-2 are in house and will be installed during the summer outage</vt:lpstr>
      <vt:lpstr>Risks and Vulnerabilities</vt:lpstr>
      <vt:lpstr>Preparing for RFQ swap in early 2018</vt:lpstr>
      <vt:lpstr>Preparing for RFQ swap in early 2018 (continued)</vt:lpstr>
      <vt:lpstr>Prototype of LEBT gate valve meets requirements</vt:lpstr>
      <vt:lpstr>PPU superconducting linac high-power RF systems</vt:lpstr>
      <vt:lpstr>PPU normal conducting linac high-power RF systems</vt:lpstr>
      <vt:lpstr>PPU low-level RF systems</vt:lpstr>
      <vt:lpstr>Summary</vt:lpstr>
      <vt:lpstr>Backup Slides Presentation from previous AAC meeting</vt:lpstr>
      <vt:lpstr>Status of the Linac Radio Frequency (RF) Systems</vt:lpstr>
      <vt:lpstr>Linac RF Systems – Outline </vt:lpstr>
      <vt:lpstr>RFQ, DTL and CCL RF Stations</vt:lpstr>
      <vt:lpstr>SCL RF Stations</vt:lpstr>
      <vt:lpstr>Linac RF Performance and Availability</vt:lpstr>
      <vt:lpstr>Klystron Failures</vt:lpstr>
      <vt:lpstr>Klystron Management Process</vt:lpstr>
      <vt:lpstr>Use of Klystron Cathode Emission Data</vt:lpstr>
      <vt:lpstr>SCL-1C Klystron Rebuild</vt:lpstr>
      <vt:lpstr>Klystron Inventory</vt:lpstr>
      <vt:lpstr>High Power Circulators</vt:lpstr>
      <vt:lpstr>Circulator Repairs</vt:lpstr>
      <vt:lpstr>2015 DTL-6 Circulator Cooling Leak</vt:lpstr>
      <vt:lpstr>High Power Circulators</vt:lpstr>
      <vt:lpstr>Circulator Inventory</vt:lpstr>
      <vt:lpstr>SNS Low-Level RF Systems</vt:lpstr>
      <vt:lpstr>LLRF Issues &amp; Obsolescence</vt:lpstr>
      <vt:lpstr>Transmitter Obsolescence</vt:lpstr>
      <vt:lpstr>Equipment Upgrades</vt:lpstr>
      <vt:lpstr>Equipment Obsolescence</vt:lpstr>
      <vt:lpstr>Test Stands</vt:lpstr>
      <vt:lpstr>Offline Transmitter Test Stands provide new testing capabilities</vt:lpstr>
      <vt:lpstr>Proton Power Upgrade – 1.3 GeV</vt:lpstr>
      <vt:lpstr>Risks and Vulnerabilities</vt:lpstr>
      <vt:lpstr>Summary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cp:lastPrinted>2017-02-28T17:17:47Z</cp:lastPrinted>
  <dcterms:created xsi:type="dcterms:W3CDTF">2017-02-25T21:04:26Z</dcterms:created>
  <dcterms:modified xsi:type="dcterms:W3CDTF">2017-03-07T20:44:07Z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