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74" r:id="rId2"/>
  </p:sldMasterIdLst>
  <p:notesMasterIdLst>
    <p:notesMasterId r:id="rId34"/>
  </p:notesMasterIdLst>
  <p:sldIdLst>
    <p:sldId id="463" r:id="rId3"/>
    <p:sldId id="502" r:id="rId4"/>
    <p:sldId id="525" r:id="rId5"/>
    <p:sldId id="506" r:id="rId6"/>
    <p:sldId id="509" r:id="rId7"/>
    <p:sldId id="510" r:id="rId8"/>
    <p:sldId id="470" r:id="rId9"/>
    <p:sldId id="513" r:id="rId10"/>
    <p:sldId id="511" r:id="rId11"/>
    <p:sldId id="503" r:id="rId12"/>
    <p:sldId id="504" r:id="rId13"/>
    <p:sldId id="505" r:id="rId14"/>
    <p:sldId id="497" r:id="rId15"/>
    <p:sldId id="517" r:id="rId16"/>
    <p:sldId id="482" r:id="rId17"/>
    <p:sldId id="519" r:id="rId18"/>
    <p:sldId id="500" r:id="rId19"/>
    <p:sldId id="498" r:id="rId20"/>
    <p:sldId id="499" r:id="rId21"/>
    <p:sldId id="524" r:id="rId22"/>
    <p:sldId id="514" r:id="rId23"/>
    <p:sldId id="516" r:id="rId24"/>
    <p:sldId id="501" r:id="rId25"/>
    <p:sldId id="515" r:id="rId26"/>
    <p:sldId id="472" r:id="rId27"/>
    <p:sldId id="520" r:id="rId28"/>
    <p:sldId id="521" r:id="rId29"/>
    <p:sldId id="495" r:id="rId30"/>
    <p:sldId id="522" r:id="rId31"/>
    <p:sldId id="526" r:id="rId32"/>
    <p:sldId id="523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6600FF"/>
    <a:srgbClr val="FF00FF"/>
    <a:srgbClr val="00FF00"/>
    <a:srgbClr val="0099FF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97" autoAdjust="0"/>
    <p:restoredTop sz="87500" autoAdjust="0"/>
  </p:normalViewPr>
  <p:slideViewPr>
    <p:cSldViewPr snapToGrid="0">
      <p:cViewPr varScale="1">
        <p:scale>
          <a:sx n="105" d="100"/>
          <a:sy n="105" d="100"/>
        </p:scale>
        <p:origin x="-246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16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70FA17AA-AC7F-4B74-BC82-F56AD9DA3F61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4011C6B0-B7D1-460A-8297-4E1E4BDB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7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Weld fatigue life</a:t>
            </a:r>
            <a:r>
              <a:rPr lang="en-US" baseline="0" dirty="0"/>
              <a:t> will be less than base material.</a:t>
            </a:r>
          </a:p>
          <a:p>
            <a:r>
              <a:rPr lang="en-US" baseline="0" dirty="0"/>
              <a:t>This analysis is for base material.</a:t>
            </a:r>
          </a:p>
          <a:p>
            <a:r>
              <a:rPr lang="en-US" baseline="0" dirty="0"/>
              <a:t>It does not account for effects of mercury, radiation, or synergistic effects  of cavitation erosion and fatigue.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1C6B0-B7D1-460A-8297-4E1E4BDBC4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17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</a:t>
            </a:r>
            <a:r>
              <a:rPr lang="en-US" baseline="0" dirty="0"/>
              <a:t> to point that PPU requirements do not include 2MW at lower rep rate with STS comes online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1C6B0-B7D1-460A-8297-4E1E4BDBC4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17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1%</a:t>
            </a:r>
            <a:r>
              <a:rPr lang="en-US" baseline="0" dirty="0"/>
              <a:t> gas in the target is a negligible loss of neutrons</a:t>
            </a:r>
            <a:endParaRPr lang="en-US" dirty="0"/>
          </a:p>
          <a:p>
            <a:r>
              <a:rPr lang="en-US" dirty="0"/>
              <a:t>Hg flow 1.2 m</a:t>
            </a:r>
            <a:r>
              <a:rPr lang="en-US" baseline="30000" dirty="0"/>
              <a:t>3</a:t>
            </a:r>
            <a:r>
              <a:rPr lang="en-US" dirty="0"/>
              <a:t>/m at 350 rpm assumed</a:t>
            </a:r>
            <a:r>
              <a:rPr lang="en-US" baseline="0" dirty="0"/>
              <a:t> and 0.7 </a:t>
            </a:r>
            <a:r>
              <a:rPr lang="en-US" baseline="0" dirty="0" err="1"/>
              <a:t>slpm</a:t>
            </a:r>
            <a:r>
              <a:rPr lang="en-US" baseline="0" dirty="0"/>
              <a:t> helium gas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1C6B0-B7D1-460A-8297-4E1E4BDBC4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84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Charlotte’s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12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Elevation view</a:t>
            </a:r>
          </a:p>
          <a:p>
            <a:r>
              <a:rPr lang="en-US" dirty="0"/>
              <a:t>Heat exchanger and large down elevation drop in SNS loop make</a:t>
            </a:r>
            <a:r>
              <a:rPr lang="en-US" baseline="0" dirty="0"/>
              <a:t> gas hold-up worse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3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Weld fatigue life</a:t>
            </a:r>
            <a:r>
              <a:rPr lang="en-US" baseline="0" dirty="0"/>
              <a:t> will be less than base material.</a:t>
            </a:r>
          </a:p>
          <a:p>
            <a:r>
              <a:rPr lang="en-US" baseline="0" dirty="0"/>
              <a:t>This analysis is for base material.</a:t>
            </a:r>
          </a:p>
          <a:p>
            <a:r>
              <a:rPr lang="en-US" baseline="0" dirty="0"/>
              <a:t>It does not account for effects of mercury, radiation, or synergistic effects  of cavitation erosion and fatigue.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1C6B0-B7D1-460A-8297-4E1E4BDBC4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68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Experimental evidence from both in-beam</a:t>
            </a:r>
            <a:r>
              <a:rPr lang="en-US" baseline="0" dirty="0"/>
              <a:t> and offline testing done by SNS and by J-PARC.</a:t>
            </a:r>
          </a:p>
          <a:p>
            <a:r>
              <a:rPr lang="en-US" baseline="0" dirty="0"/>
              <a:t>This example is from our most recent experiment, done in 2011</a:t>
            </a:r>
          </a:p>
          <a:p>
            <a:r>
              <a:rPr lang="en-US" dirty="0"/>
              <a:t>LANSCE – WNR: Los Alamos</a:t>
            </a:r>
            <a:r>
              <a:rPr lang="en-US" baseline="0" dirty="0"/>
              <a:t> Neutron Science Center – Weapons Neutron Research facility. 800 MeV protons; 0.3 micro-sec pulses; ca. 3x10</a:t>
            </a:r>
            <a:r>
              <a:rPr lang="en-US" baseline="30000" dirty="0"/>
              <a:t>13</a:t>
            </a:r>
            <a:r>
              <a:rPr lang="en-US" baseline="0" dirty="0"/>
              <a:t> protons per pulse</a:t>
            </a:r>
            <a:endParaRPr lang="en-US" dirty="0"/>
          </a:p>
          <a:p>
            <a:r>
              <a:rPr lang="en-US" dirty="0"/>
              <a:t>Note: injected gas fraction for 40 </a:t>
            </a:r>
            <a:r>
              <a:rPr lang="en-US" dirty="0" err="1"/>
              <a:t>sccm</a:t>
            </a:r>
            <a:r>
              <a:rPr lang="en-US" dirty="0"/>
              <a:t> helium / 1 L/s</a:t>
            </a:r>
            <a:r>
              <a:rPr lang="en-US" baseline="0" dirty="0"/>
              <a:t> mercury is 6.7E-4 or </a:t>
            </a:r>
            <a:r>
              <a:rPr lang="en-US" b="1" baseline="0" dirty="0"/>
              <a:t>0.067% - similar to GI3</a:t>
            </a:r>
          </a:p>
          <a:p>
            <a:r>
              <a:rPr lang="en-US" b="0" baseline="0" dirty="0"/>
              <a:t>Swirl C 800 </a:t>
            </a:r>
            <a:r>
              <a:rPr lang="en-US" b="0" baseline="0" dirty="0" err="1"/>
              <a:t>sccm</a:t>
            </a:r>
            <a:r>
              <a:rPr lang="en-US" b="0" baseline="0" dirty="0"/>
              <a:t> case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46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1800 images per test condition were analyzed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1C6B0-B7D1-460A-8297-4E1E4BDBC4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81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Un-reviewed</a:t>
            </a:r>
            <a:r>
              <a:rPr lang="en-US" baseline="0" dirty="0"/>
              <a:t> Safety 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1C6B0-B7D1-460A-8297-4E1E4BDBC4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94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/>
              <a:t>30 orifices per side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Gas orifice </a:t>
            </a:r>
            <a:r>
              <a:rPr lang="en-US" dirty="0">
                <a:sym typeface="Symbol"/>
              </a:rPr>
              <a:t> = 0.0003” (7.6 </a:t>
            </a:r>
            <a:r>
              <a:rPr lang="en-US" dirty="0">
                <a:latin typeface="+mn-lt"/>
                <a:sym typeface="Symbol"/>
              </a:rPr>
              <a:t>µm)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  <a:sym typeface="Symbol"/>
              </a:rPr>
              <a:t>Shown</a:t>
            </a:r>
            <a:r>
              <a:rPr lang="en-US" baseline="0" dirty="0">
                <a:latin typeface="+mn-lt"/>
                <a:sym typeface="Symbol"/>
              </a:rPr>
              <a:t> installed in an original type target, but GI3 will be in a jet-flow target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76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1C6B0-B7D1-460A-8297-4E1E4BDBC4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65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1C6B0-B7D1-460A-8297-4E1E4BDBC4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25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\\nscd\users\nrg\GLS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1C6B0-B7D1-460A-8297-4E1E4BDBC4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4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10" Type="http://schemas.microsoft.com/office/2007/relationships/hdphoto" Target="../media/hdphoto1.wdp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jp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18783D"/>
                </a:solidFill>
              </a:rPr>
              <a:t>ORNL is managed by UT-Battelle </a:t>
            </a:r>
            <a:br>
              <a:rPr lang="en-US" sz="1000" dirty="0">
                <a:solidFill>
                  <a:srgbClr val="18783D"/>
                </a:solidFill>
              </a:rPr>
            </a:br>
            <a:r>
              <a:rPr lang="en-US" sz="1000" dirty="0">
                <a:solidFill>
                  <a:srgbClr val="18783D"/>
                </a:solidFill>
              </a:rPr>
              <a:t>for the US Department of Energy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pic>
        <p:nvPicPr>
          <p:cNvPr id="7" name="Picture 6" descr="15-G00289_Target review slide_0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642110"/>
            <a:ext cx="5410200" cy="473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5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5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34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6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5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1" t="13294" r="12698" b="2941"/>
          <a:stretch/>
        </p:blipFill>
        <p:spPr bwMode="auto">
          <a:xfrm>
            <a:off x="4950457" y="817887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23109" r="25288" b="519"/>
          <a:stretch/>
        </p:blipFill>
        <p:spPr>
          <a:xfrm>
            <a:off x="6632953" y="1412247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22857" r="28945" b="6727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63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4" name="Picture 13" descr="HFIR_SNS-whit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6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71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FIR_SN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324600"/>
            <a:ext cx="2685393" cy="346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" y="65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i="0" dirty="0">
                <a:solidFill>
                  <a:schemeClr val="bg1">
                    <a:lumMod val="75000"/>
                  </a:schemeClr>
                </a:solidFill>
              </a:rPr>
              <a:t>AAC 2017</a:t>
            </a:r>
            <a:r>
              <a:rPr lang="en-US" sz="1000" i="0" baseline="0" dirty="0">
                <a:solidFill>
                  <a:schemeClr val="bg1">
                    <a:lumMod val="75000"/>
                  </a:schemeClr>
                </a:solidFill>
              </a:rPr>
              <a:t> – Riemer – Gas Injection</a:t>
            </a:r>
            <a:endParaRPr lang="en-US" sz="1000" i="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 March 8-10, 2017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7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2277" y="179737"/>
            <a:ext cx="5336374" cy="1269578"/>
          </a:xfrm>
        </p:spPr>
        <p:txBody>
          <a:bodyPr/>
          <a:lstStyle/>
          <a:p>
            <a:r>
              <a:rPr lang="en-US" dirty="0"/>
              <a:t>Implementing </a:t>
            </a:r>
            <a:r>
              <a:rPr lang="en-US"/>
              <a:t>Gas Injection </a:t>
            </a:r>
            <a:r>
              <a:rPr lang="en-US" dirty="0"/>
              <a:t>at SNS: </a:t>
            </a:r>
            <a:br>
              <a:rPr lang="en-US" dirty="0"/>
            </a:br>
            <a:r>
              <a:rPr lang="en-US" dirty="0"/>
              <a:t>Short and Long Term</a:t>
            </a:r>
            <a:endParaRPr lang="en-US" i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buClr>
                <a:srgbClr val="1E7640"/>
              </a:buClr>
            </a:pPr>
            <a:r>
              <a:rPr lang="en-US" sz="1800" dirty="0">
                <a:solidFill>
                  <a:prstClr val="black"/>
                </a:solidFill>
              </a:rPr>
              <a:t>Presented to the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SNS Accelerator Advisory Committee</a:t>
            </a:r>
          </a:p>
        </p:txBody>
      </p:sp>
      <p:sp>
        <p:nvSpPr>
          <p:cNvPr id="5" name="Subtitle 4"/>
          <p:cNvSpPr txBox="1">
            <a:spLocks/>
          </p:cNvSpPr>
          <p:nvPr/>
        </p:nvSpPr>
        <p:spPr bwMode="auto">
          <a:xfrm>
            <a:off x="221592" y="3459799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Bernie Riemer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ISD Development Lead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PPU FTS Systems Lead</a:t>
            </a:r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220266" y="4536026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March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1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2016 AAC recommendations relevant to target gas injection </a:t>
            </a:r>
            <a:r>
              <a:rPr lang="en-US" sz="1600" dirty="0"/>
              <a:t>(VIII. Target Systems (including IRP))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10"/>
            </a:pPr>
            <a:r>
              <a:rPr lang="en-US" dirty="0"/>
              <a:t>Set the requirements and scope of the short-term bubble injection system such that significant pressure wave mitigation is achieved even at the expense of making needed changes to the mercury loop. Steps in the process are:</a:t>
            </a:r>
          </a:p>
          <a:p>
            <a:pPr marL="796925" lvl="1"/>
            <a:r>
              <a:rPr lang="en-US" dirty="0"/>
              <a:t>Incorporate the short-term bubble injection system with the jet-flow design concept in the next target design/build cycle.</a:t>
            </a:r>
          </a:p>
          <a:p>
            <a:pPr marL="796925" lvl="1"/>
            <a:r>
              <a:rPr lang="en-US" dirty="0"/>
              <a:t>Incorporate target vessel instrumentation in the gas bubble/jet-flow target design to ensure comprehensive evaluation of the effects of the gas bubble injection system.</a:t>
            </a:r>
          </a:p>
        </p:txBody>
      </p:sp>
    </p:spTree>
    <p:extLst>
      <p:ext uri="{BB962C8B-B14F-4D97-AF65-F5344CB8AC3E}">
        <p14:creationId xmlns:p14="http://schemas.microsoft.com/office/powerpoint/2010/main" val="1302409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dirty="0"/>
              <a:t>2016 AAC committee response to charges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822960"/>
            <a:ext cx="8642640" cy="5486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XIX. Charge Question 7: How might the target design &amp; fabrication decisions that we are making now be improved for reaching the short-term 1.4 MW reliability goal?</a:t>
            </a:r>
          </a:p>
          <a:p>
            <a:pPr marL="0" indent="0">
              <a:buNone/>
            </a:pPr>
            <a:r>
              <a:rPr lang="en-US" b="1" dirty="0"/>
              <a:t>Observations and Comments</a:t>
            </a:r>
          </a:p>
          <a:p>
            <a:pPr marL="0" indent="0">
              <a:buNone/>
            </a:pPr>
            <a:r>
              <a:rPr lang="en-US" b="1" dirty="0"/>
              <a:t>“… </a:t>
            </a:r>
            <a:r>
              <a:rPr lang="en-US" dirty="0"/>
              <a:t>a strategy to reduce overall pressure wave effects, while still making some efforts to reduce stress concentrations through design (at a lower priority) may be a more efficient use of resources.”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Recommendations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29. To this end, along with previous applicable recommendations, a re-prioritization of activities should be considered: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Gas bubble injection with jet flow </a:t>
            </a:r>
          </a:p>
          <a:p>
            <a:pPr marL="738187" lvl="1" indent="-342900"/>
            <a:r>
              <a:rPr lang="en-US" dirty="0"/>
              <a:t>Note: Strain measurements on the target is an integral part of evaluating effects of gas bubble injection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Continued PIE of spent targets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Target design modifications to reduce stress concentrations and effects of fabrication flaws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Fabrication improvements (QA, manufacturing methods, welding)</a:t>
            </a:r>
          </a:p>
        </p:txBody>
      </p:sp>
    </p:spTree>
    <p:extLst>
      <p:ext uri="{BB962C8B-B14F-4D97-AF65-F5344CB8AC3E}">
        <p14:creationId xmlns:p14="http://schemas.microsoft.com/office/powerpoint/2010/main" val="327941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dirty="0">
                <a:solidFill>
                  <a:srgbClr val="18783D"/>
                </a:solidFill>
              </a:rPr>
              <a:t>2016 AAC committee response to 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822960"/>
            <a:ext cx="8642640" cy="54864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0000"/>
                </a:solidFill>
              </a:rPr>
              <a:t>XX. Charge Question 8: How aggressively should SNS pursue implementation of gas injection for the short-term (1-year) and long-term plans? Are we using the right strategies? </a:t>
            </a:r>
            <a:endParaRPr lang="en-US" sz="3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300" b="1" dirty="0">
                <a:solidFill>
                  <a:srgbClr val="000000"/>
                </a:solidFill>
              </a:rPr>
              <a:t>Observations and Comments </a:t>
            </a:r>
            <a:endParaRPr lang="en-US" sz="33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300" dirty="0">
                <a:solidFill>
                  <a:srgbClr val="000000"/>
                </a:solidFill>
              </a:rPr>
              <a:t>As discussed earlier, to achieve reliable operation at 1.4 MW with two or less target replacements per year by the end of FY17 (Objective A), </a:t>
            </a:r>
            <a:r>
              <a:rPr lang="en-US" sz="3300" b="1" dirty="0">
                <a:solidFill>
                  <a:srgbClr val="000000"/>
                </a:solidFill>
              </a:rPr>
              <a:t>a more ambitious short-term gas injection system should be pursued aggressively.</a:t>
            </a:r>
            <a:r>
              <a:rPr lang="en-US" sz="3300" dirty="0">
                <a:solidFill>
                  <a:srgbClr val="000000"/>
                </a:solidFill>
              </a:rPr>
              <a:t> This likely includes more significant mercury loop modifications needed to safely and reliably handle gas-loading impacts on the system (pump tank overflow, gas bubble separation, </a:t>
            </a:r>
            <a:r>
              <a:rPr lang="en-US" sz="3300" dirty="0" err="1">
                <a:solidFill>
                  <a:srgbClr val="000000"/>
                </a:solidFill>
              </a:rPr>
              <a:t>etc</a:t>
            </a:r>
            <a:r>
              <a:rPr lang="en-US" sz="3300" dirty="0">
                <a:solidFill>
                  <a:srgbClr val="000000"/>
                </a:solidFill>
              </a:rPr>
              <a:t>). </a:t>
            </a:r>
          </a:p>
          <a:p>
            <a:pPr marL="0" indent="0">
              <a:buNone/>
            </a:pPr>
            <a:r>
              <a:rPr lang="en-US" sz="3300" dirty="0">
                <a:solidFill>
                  <a:srgbClr val="000000"/>
                </a:solidFill>
              </a:rPr>
              <a:t>Note that the goal is not just to demonstrate effects on pressure wave mitigation, but to achieve reliable operation at 1.4 MW by the end of FY17. The current short-term plan certainly would be helpful in </a:t>
            </a:r>
            <a:r>
              <a:rPr lang="en-US" sz="3300" i="1" dirty="0">
                <a:solidFill>
                  <a:srgbClr val="000000"/>
                </a:solidFill>
              </a:rPr>
              <a:t>perhaps </a:t>
            </a:r>
            <a:r>
              <a:rPr lang="en-US" sz="3300" dirty="0">
                <a:solidFill>
                  <a:srgbClr val="000000"/>
                </a:solidFill>
              </a:rPr>
              <a:t>demonstrating bubble injection effects and gaining experience with an injection system’s effects on mercury loop operation. But in our opinion, the current short-term plan will not assure reliable target operation at 1.4 MW within the goal time frame of 1.5 years. </a:t>
            </a:r>
          </a:p>
          <a:p>
            <a:pPr marL="0" indent="0">
              <a:buNone/>
            </a:pPr>
            <a:r>
              <a:rPr lang="en-US" sz="3300" dirty="0">
                <a:solidFill>
                  <a:srgbClr val="000000"/>
                </a:solidFill>
              </a:rPr>
              <a:t>Long-term plans will always take a “back-seat” (lower priority) to achieving near-term goals, current operations and spare fabrication due to time criticality. Therefore, the short-term plan should be ambitious enough to achieve the reliability goal as well as inform the design of the long-term solution. </a:t>
            </a:r>
          </a:p>
          <a:p>
            <a:pPr marL="0" indent="0">
              <a:buNone/>
            </a:pPr>
            <a:r>
              <a:rPr lang="en-US" sz="3300" b="1" dirty="0">
                <a:solidFill>
                  <a:srgbClr val="000000"/>
                </a:solidFill>
              </a:rPr>
              <a:t>Recommendation </a:t>
            </a:r>
            <a:endParaRPr lang="en-US" sz="33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300" dirty="0">
                <a:solidFill>
                  <a:srgbClr val="000000"/>
                </a:solidFill>
              </a:rPr>
              <a:t>Recommendations relevant to this charge are given in the Gas Bubble Injection section above.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937447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25548"/>
            <a:ext cx="8636290" cy="484748"/>
          </a:xfrm>
        </p:spPr>
        <p:txBody>
          <a:bodyPr/>
          <a:lstStyle/>
          <a:p>
            <a:r>
              <a:rPr lang="en-US" dirty="0"/>
              <a:t>Short term: GI3 is underway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822960"/>
            <a:ext cx="8642640" cy="5486400"/>
          </a:xfrm>
        </p:spPr>
        <p:txBody>
          <a:bodyPr>
            <a:normAutofit fontScale="92500"/>
          </a:bodyPr>
          <a:lstStyle/>
          <a:p>
            <a:r>
              <a:rPr lang="en-US" dirty="0"/>
              <a:t>“Turn on” goal is October 2017</a:t>
            </a:r>
          </a:p>
          <a:p>
            <a:pPr lvl="1"/>
            <a:r>
              <a:rPr lang="en-US" dirty="0"/>
              <a:t>A target exchange is planned</a:t>
            </a:r>
          </a:p>
          <a:p>
            <a:r>
              <a:rPr lang="en-US" dirty="0"/>
              <a:t>Interaction and iteration with safety staff has been integral to the design – and limitations – of GI3</a:t>
            </a:r>
          </a:p>
          <a:p>
            <a:r>
              <a:rPr lang="en-US" dirty="0"/>
              <a:t>Safety authorization must be obtained</a:t>
            </a:r>
          </a:p>
          <a:p>
            <a:pPr lvl="1"/>
            <a:r>
              <a:rPr lang="en-US" dirty="0"/>
              <a:t>Internal safety agreement</a:t>
            </a:r>
          </a:p>
          <a:p>
            <a:pPr lvl="1"/>
            <a:r>
              <a:rPr lang="en-US" dirty="0"/>
              <a:t>USI (positive expectation)</a:t>
            </a:r>
          </a:p>
          <a:p>
            <a:pPr lvl="1"/>
            <a:r>
              <a:rPr lang="en-US" dirty="0"/>
              <a:t>Supplement to Facility Safety Assessment Document (FSAD)</a:t>
            </a:r>
          </a:p>
          <a:p>
            <a:pPr lvl="1"/>
            <a:r>
              <a:rPr lang="en-US" dirty="0"/>
              <a:t>Supplement to Accelerator Safety Envelop (ASE) </a:t>
            </a:r>
          </a:p>
          <a:p>
            <a:pPr lvl="2"/>
            <a:r>
              <a:rPr lang="en-US" dirty="0"/>
              <a:t>DOE approval required</a:t>
            </a:r>
          </a:p>
          <a:p>
            <a:pPr lvl="1"/>
            <a:r>
              <a:rPr lang="en-US" dirty="0"/>
              <a:t>Accelerator Readiness Review (ARR) </a:t>
            </a:r>
          </a:p>
          <a:p>
            <a:r>
              <a:rPr lang="en-US" dirty="0"/>
              <a:t>Targets [will be] available with retrofit orifice bubblers:</a:t>
            </a:r>
          </a:p>
          <a:p>
            <a:pPr lvl="1"/>
            <a:r>
              <a:rPr lang="en-US" sz="2200" dirty="0"/>
              <a:t>MTX-011 (T-16), MTX-012 (T-17) [ </a:t>
            </a:r>
            <a:r>
              <a:rPr lang="en-US" sz="2200" u="sng" dirty="0"/>
              <a:t>MTX-008 (T-18)</a:t>
            </a:r>
            <a:r>
              <a:rPr lang="en-US" sz="2200" dirty="0"/>
              <a:t>, MTX-014 (T-19) ]</a:t>
            </a:r>
          </a:p>
          <a:p>
            <a:pPr lvl="1"/>
            <a:r>
              <a:rPr lang="en-US" sz="2200" dirty="0"/>
              <a:t>These are all jet-flow targets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Retrofit orifice bubbler assembly installed in a target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613" y="1586177"/>
            <a:ext cx="8642350" cy="403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79583" y="1066800"/>
            <a:ext cx="116441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New gas supply port</a:t>
            </a: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7306491" y="1486915"/>
            <a:ext cx="673092" cy="11882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13945" y="1225330"/>
            <a:ext cx="112003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Modified vent</a:t>
            </a: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6435634" y="1816261"/>
            <a:ext cx="138329" cy="9878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31126" y="4735217"/>
            <a:ext cx="22080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New hardware in mercury passages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(one on each side)</a:t>
            </a: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4153989" y="4445040"/>
            <a:ext cx="2477137" cy="710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" y="1525409"/>
            <a:ext cx="3005075" cy="198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7037791" y="713161"/>
            <a:ext cx="1184366" cy="32459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8288" rIns="18288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D. Winder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746" y="5691216"/>
            <a:ext cx="52807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ym typeface="Symbol"/>
              </a:rPr>
              <a:t>Note: shown installed in an original type target, but GI3 will be in a jet-flow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43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272784"/>
          </a:xfrm>
        </p:spPr>
        <p:txBody>
          <a:bodyPr/>
          <a:lstStyle/>
          <a:p>
            <a:r>
              <a:rPr lang="en-US" dirty="0"/>
              <a:t>GI3 employs orifice bubblers with a modest gas flow rate and a once-through gas helium supply system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143076"/>
              </p:ext>
            </p:extLst>
          </p:nvPr>
        </p:nvGraphicFramePr>
        <p:xfrm>
          <a:off x="3086180" y="1142460"/>
          <a:ext cx="5987064" cy="1615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61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108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3107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Envisioned GI3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gas injection parameters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Bubbler type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Orifice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Supply</a:t>
                      </a:r>
                      <a:r>
                        <a:rPr lang="en-US" sz="1400" baseline="0" dirty="0">
                          <a:effectLst/>
                        </a:rPr>
                        <a:t> pressure [ATM]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Gas injection rate [SLPM]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Gas injection method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Once-through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Injected gas rate volume percent (at STP)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0.08 %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1277" y="3056709"/>
            <a:ext cx="8919556" cy="340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injected gas rate is comparable to that tested in 2011 WNR mercury target experiment </a:t>
            </a:r>
          </a:p>
          <a:p>
            <a:pPr lvl="1"/>
            <a:r>
              <a:rPr lang="en-US" dirty="0"/>
              <a:t>similar strain reductions are expected</a:t>
            </a:r>
          </a:p>
          <a:p>
            <a:r>
              <a:rPr lang="en-US" dirty="0"/>
              <a:t>Substantially higher gas rates incur significant risk for mercury pump tank overflow that require further safety features</a:t>
            </a:r>
          </a:p>
          <a:p>
            <a:pPr lvl="1"/>
            <a:r>
              <a:rPr lang="en-US" dirty="0"/>
              <a:t>Long-term: pump tank overflow and Hg return line gas liquid separator</a:t>
            </a:r>
          </a:p>
          <a:p>
            <a:r>
              <a:rPr lang="en-US" dirty="0"/>
              <a:t>We need to try soon with low rate injection and learn</a:t>
            </a:r>
          </a:p>
          <a:p>
            <a:pPr lvl="1"/>
            <a:r>
              <a:rPr lang="en-US" dirty="0"/>
              <a:t>Lessons will guide high gas flow parameters and requirements for safety</a:t>
            </a:r>
          </a:p>
        </p:txBody>
      </p:sp>
      <p:sp>
        <p:nvSpPr>
          <p:cNvPr id="3" name="Oval 2"/>
          <p:cNvSpPr/>
          <p:nvPr/>
        </p:nvSpPr>
        <p:spPr>
          <a:xfrm>
            <a:off x="7454537" y="2462448"/>
            <a:ext cx="896983" cy="352090"/>
          </a:xfrm>
          <a:prstGeom prst="ellipse">
            <a:avLst/>
          </a:prstGeom>
          <a:noFill/>
          <a:ln w="28575">
            <a:solidFill>
              <a:srgbClr val="FF00FF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4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/>
              <a:t>Expectations for GI3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665754"/>
            <a:ext cx="8642640" cy="57089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Modest strain reductions at locations outside the beam spot</a:t>
            </a:r>
          </a:p>
          <a:p>
            <a:pPr lvl="1"/>
            <a:r>
              <a:rPr lang="en-US" dirty="0"/>
              <a:t>Will add substantial fatigue life margin over much of the target</a:t>
            </a:r>
          </a:p>
          <a:p>
            <a:pPr lvl="1"/>
            <a:r>
              <a:rPr lang="en-US" dirty="0"/>
              <a:t>Sensitivity to injected gas / mercury condition to be explored</a:t>
            </a:r>
          </a:p>
          <a:p>
            <a:r>
              <a:rPr lang="en-US" dirty="0"/>
              <a:t>Cavitation erosion benefit from GI3 SGB should be better than result from experiments done at WNR with 100 pulses</a:t>
            </a:r>
          </a:p>
          <a:p>
            <a:r>
              <a:rPr lang="en-US" dirty="0"/>
              <a:t>Maintained MOTS function with increased gas flow, with low dose in MOTS equipment room</a:t>
            </a:r>
          </a:p>
          <a:p>
            <a:pPr lvl="1"/>
            <a:r>
              <a:rPr lang="en-US" dirty="0"/>
              <a:t>Added delay bed functionality</a:t>
            </a:r>
          </a:p>
          <a:p>
            <a:r>
              <a:rPr lang="en-US" dirty="0"/>
              <a:t>Mercury process loop</a:t>
            </a:r>
          </a:p>
          <a:p>
            <a:pPr lvl="1"/>
            <a:r>
              <a:rPr lang="en-US" dirty="0"/>
              <a:t>Rise in mercury level is not expected to fill pump tank at GI3 gas rate, but this cannot be assured</a:t>
            </a:r>
          </a:p>
          <a:p>
            <a:pPr lvl="1"/>
            <a:r>
              <a:rPr lang="en-US" dirty="0"/>
              <a:t>Increased pressure drop; pump motor power could go up</a:t>
            </a:r>
          </a:p>
          <a:p>
            <a:pPr lvl="1"/>
            <a:r>
              <a:rPr lang="en-US" dirty="0"/>
              <a:t>Minor - if any - impact on HX efficiency</a:t>
            </a:r>
          </a:p>
          <a:p>
            <a:pPr lvl="1"/>
            <a:r>
              <a:rPr lang="en-US" dirty="0"/>
              <a:t>Perturbation of mercury return flow instrument is expected </a:t>
            </a:r>
          </a:p>
          <a:p>
            <a:pPr lvl="2"/>
            <a:r>
              <a:rPr lang="en-US" dirty="0"/>
              <a:t>Credited </a:t>
            </a:r>
            <a:r>
              <a:rPr lang="en-US" dirty="0" err="1"/>
              <a:t>dP</a:t>
            </a:r>
            <a:r>
              <a:rPr lang="en-US" dirty="0"/>
              <a:t> instruments should be OK</a:t>
            </a:r>
          </a:p>
          <a:p>
            <a:r>
              <a:rPr lang="en-US" dirty="0"/>
              <a:t>Opportunity to learn and improve, inform designs for PPU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65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Straight Connector 95"/>
          <p:cNvCxnSpPr/>
          <p:nvPr/>
        </p:nvCxnSpPr>
        <p:spPr>
          <a:xfrm flipH="1">
            <a:off x="8400332" y="1688047"/>
            <a:ext cx="32558" cy="364290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38" y="131088"/>
            <a:ext cx="8882254" cy="877163"/>
          </a:xfrm>
        </p:spPr>
        <p:txBody>
          <a:bodyPr/>
          <a:lstStyle/>
          <a:p>
            <a:r>
              <a:rPr lang="en-US" dirty="0"/>
              <a:t>GI3 is commissioning goal is for</a:t>
            </a:r>
            <a:br>
              <a:rPr lang="en-US" dirty="0"/>
            </a:br>
            <a:r>
              <a:rPr lang="en-US" dirty="0"/>
              <a:t>October 2017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977291" y="1623301"/>
            <a:ext cx="22468" cy="346510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34244" y="5396744"/>
            <a:ext cx="128091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Oct 2016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369292" y="1623301"/>
            <a:ext cx="16457" cy="370792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03422" y="1581933"/>
            <a:ext cx="3125" cy="3746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80243" y="5364117"/>
            <a:ext cx="128091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May 2017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2581917" y="1601215"/>
            <a:ext cx="7170" cy="332476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51105" y="5330951"/>
            <a:ext cx="128091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Jul 2016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785828" y="5356175"/>
            <a:ext cx="128091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Jan 2017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516" y="1517678"/>
            <a:ext cx="19349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Operating schedule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783230" y="5384442"/>
            <a:ext cx="128091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Oct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7294222" y="1559506"/>
            <a:ext cx="1138666" cy="17235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977114" y="1573835"/>
            <a:ext cx="537883" cy="17235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007697" y="1573310"/>
            <a:ext cx="186356" cy="172353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E00000"/>
              </a:gs>
              <a:gs pos="0">
                <a:srgbClr val="C00000"/>
              </a:gs>
              <a:gs pos="100000">
                <a:srgbClr val="FF0000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191768" y="1570037"/>
            <a:ext cx="1095086" cy="17235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291170" y="1574750"/>
            <a:ext cx="353752" cy="172353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E00000"/>
              </a:gs>
              <a:gs pos="0">
                <a:srgbClr val="C00000"/>
              </a:gs>
              <a:gs pos="100000">
                <a:srgbClr val="FF0000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644924" y="1565251"/>
            <a:ext cx="1344059" cy="17235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988985" y="1563724"/>
            <a:ext cx="305236" cy="172353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E00000"/>
              </a:gs>
              <a:gs pos="0">
                <a:srgbClr val="C00000"/>
              </a:gs>
              <a:gs pos="100000">
                <a:srgbClr val="FF0000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432890" y="1564622"/>
            <a:ext cx="221789" cy="172353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E00000"/>
              </a:gs>
              <a:gs pos="0">
                <a:srgbClr val="C00000"/>
              </a:gs>
              <a:gs pos="100000">
                <a:srgbClr val="FF0000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654678" y="1564622"/>
            <a:ext cx="451831" cy="17235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14937" y="1786439"/>
            <a:ext cx="19349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Design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959724" y="1834040"/>
            <a:ext cx="5632063" cy="172353"/>
          </a:xfrm>
          <a:prstGeom prst="rect">
            <a:avLst/>
          </a:prstGeom>
          <a:gradFill>
            <a:gsLst>
              <a:gs pos="0">
                <a:schemeClr val="accent1"/>
              </a:gs>
              <a:gs pos="0">
                <a:schemeClr val="accent2">
                  <a:shade val="51000"/>
                  <a:satMod val="130000"/>
                </a:schemeClr>
              </a:gs>
              <a:gs pos="0">
                <a:schemeClr val="accent1"/>
              </a:gs>
              <a:gs pos="100000">
                <a:schemeClr val="accent1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6045" y="1853303"/>
            <a:ext cx="38780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CDR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062836" y="1844094"/>
            <a:ext cx="38780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PDR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66718" y="1842810"/>
            <a:ext cx="38780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FDR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07137" y="2063510"/>
            <a:ext cx="19349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Component Testing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1959724" y="2113540"/>
            <a:ext cx="4403497" cy="172353"/>
          </a:xfrm>
          <a:prstGeom prst="rect">
            <a:avLst/>
          </a:prstGeom>
          <a:gradFill>
            <a:gsLst>
              <a:gs pos="0">
                <a:schemeClr val="accent1"/>
              </a:gs>
              <a:gs pos="0">
                <a:schemeClr val="accent2">
                  <a:shade val="51000"/>
                  <a:satMod val="130000"/>
                </a:schemeClr>
              </a:gs>
              <a:gs pos="0">
                <a:schemeClr val="accent1"/>
              </a:gs>
              <a:gs pos="100000">
                <a:schemeClr val="accent1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20643" y="2382395"/>
            <a:ext cx="19349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Facility Safety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025227" y="2358825"/>
            <a:ext cx="6698538" cy="331061"/>
          </a:xfrm>
          <a:prstGeom prst="rect">
            <a:avLst/>
          </a:prstGeom>
          <a:gradFill>
            <a:gsLst>
              <a:gs pos="0">
                <a:schemeClr val="accent1"/>
              </a:gs>
              <a:gs pos="0">
                <a:schemeClr val="accent2">
                  <a:shade val="51000"/>
                  <a:satMod val="130000"/>
                </a:schemeClr>
              </a:gs>
              <a:gs pos="0">
                <a:schemeClr val="accent1"/>
              </a:gs>
              <a:gs pos="100000">
                <a:schemeClr val="accent1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447315" y="2372841"/>
            <a:ext cx="10745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Preliminary Internal Safety Agreement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999231" y="2360891"/>
            <a:ext cx="137111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USI / FSAD / ASE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07137" y="2813395"/>
            <a:ext cx="19349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Operations Prep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025229" y="2774818"/>
            <a:ext cx="6123993" cy="336208"/>
          </a:xfrm>
          <a:prstGeom prst="rect">
            <a:avLst/>
          </a:prstGeom>
          <a:gradFill>
            <a:gsLst>
              <a:gs pos="0">
                <a:schemeClr val="accent1"/>
              </a:gs>
              <a:gs pos="0">
                <a:schemeClr val="accent2">
                  <a:shade val="51000"/>
                  <a:satMod val="130000"/>
                </a:schemeClr>
              </a:gs>
              <a:gs pos="0">
                <a:schemeClr val="accent1"/>
              </a:gs>
              <a:gs pos="100000">
                <a:schemeClr val="accent1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8201647" y="2406482"/>
            <a:ext cx="5998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Final Approval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971474" y="2749468"/>
            <a:ext cx="805678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Identify Operating Parameters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975995" y="2749894"/>
            <a:ext cx="805678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Evaluate off-normal scenarios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685423" y="2514538"/>
            <a:ext cx="168252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Accelerator Readiness Review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418831" y="2853370"/>
            <a:ext cx="236238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Installation, test, and commissioning plans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20642" y="3237912"/>
            <a:ext cx="19349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Component Fab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1959723" y="3286438"/>
            <a:ext cx="5015151" cy="182281"/>
          </a:xfrm>
          <a:prstGeom prst="rect">
            <a:avLst/>
          </a:prstGeom>
          <a:gradFill>
            <a:gsLst>
              <a:gs pos="0">
                <a:schemeClr val="accent1"/>
              </a:gs>
              <a:gs pos="0">
                <a:schemeClr val="accent2">
                  <a:shade val="51000"/>
                  <a:satMod val="130000"/>
                </a:schemeClr>
              </a:gs>
              <a:gs pos="0">
                <a:schemeClr val="accent1"/>
              </a:gs>
              <a:gs pos="100000">
                <a:schemeClr val="accent1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12621" y="3607267"/>
            <a:ext cx="19349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Installation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2135302" y="3655793"/>
            <a:ext cx="6519376" cy="906252"/>
          </a:xfrm>
          <a:prstGeom prst="rect">
            <a:avLst/>
          </a:prstGeom>
          <a:gradFill>
            <a:gsLst>
              <a:gs pos="0">
                <a:schemeClr val="accent1"/>
              </a:gs>
              <a:gs pos="0">
                <a:schemeClr val="accent2">
                  <a:shade val="51000"/>
                  <a:satMod val="130000"/>
                </a:schemeClr>
              </a:gs>
              <a:gs pos="0">
                <a:schemeClr val="accent1"/>
              </a:gs>
              <a:gs pos="100000">
                <a:schemeClr val="accent1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417131" y="3705815"/>
            <a:ext cx="805678" cy="30008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Delay bed in place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194294" y="4226602"/>
            <a:ext cx="908353" cy="40395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Delay bed shielding &amp; piping finished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7574800" y="3725107"/>
            <a:ext cx="955434" cy="5078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Supply panel, Controls, Penetration (not connected)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974875" y="4253599"/>
            <a:ext cx="882658" cy="30008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In cell supply components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773819" y="3777057"/>
            <a:ext cx="800981" cy="40395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Pump tank pressure relief devices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915053" y="4261601"/>
            <a:ext cx="778247" cy="30008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Final connections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07137" y="4566545"/>
            <a:ext cx="19349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Commissioning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8424220" y="4606716"/>
            <a:ext cx="634194" cy="179671"/>
          </a:xfrm>
          <a:prstGeom prst="rect">
            <a:avLst/>
          </a:prstGeom>
          <a:gradFill>
            <a:gsLst>
              <a:gs pos="0">
                <a:schemeClr val="accent1"/>
              </a:gs>
              <a:gs pos="0">
                <a:schemeClr val="accent2">
                  <a:shade val="51000"/>
                  <a:satMod val="130000"/>
                </a:schemeClr>
              </a:gs>
              <a:gs pos="0">
                <a:schemeClr val="accent1"/>
              </a:gs>
              <a:gs pos="100000">
                <a:schemeClr val="accent1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050" b="1" dirty="0">
                <a:solidFill>
                  <a:schemeClr val="bg1"/>
                </a:solidFill>
              </a:rPr>
              <a:t>Gas on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26763" y="4924584"/>
            <a:ext cx="19349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Operations</a:t>
            </a:r>
          </a:p>
        </p:txBody>
      </p:sp>
      <p:cxnSp>
        <p:nvCxnSpPr>
          <p:cNvPr id="46" name="Straight Arrow Connector 45"/>
          <p:cNvCxnSpPr>
            <a:cxnSpLocks/>
          </p:cNvCxnSpPr>
          <p:nvPr/>
        </p:nvCxnSpPr>
        <p:spPr>
          <a:xfrm>
            <a:off x="8809351" y="5073589"/>
            <a:ext cx="33464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5405557" y="2374751"/>
            <a:ext cx="10745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" b="1" dirty="0">
                <a:solidFill>
                  <a:schemeClr val="bg1"/>
                </a:solidFill>
              </a:rPr>
              <a:t>Final Internal Safety Agreement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22361" y="1577408"/>
            <a:ext cx="258059" cy="172353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E00000"/>
              </a:gs>
              <a:gs pos="0">
                <a:srgbClr val="C00000"/>
              </a:gs>
              <a:gs pos="100000">
                <a:srgbClr val="FF0000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785857" y="1575719"/>
            <a:ext cx="1221839" cy="17235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105388" y="2441448"/>
            <a:ext cx="274320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600023" y="2451686"/>
            <a:ext cx="649172" cy="0"/>
          </a:xfrm>
          <a:prstGeom prst="straightConnector1">
            <a:avLst/>
          </a:prstGeom>
          <a:ln>
            <a:solidFill>
              <a:schemeClr val="bg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7132634" y="4635194"/>
            <a:ext cx="736538" cy="151193"/>
          </a:xfrm>
          <a:prstGeom prst="rect">
            <a:avLst/>
          </a:prstGeom>
          <a:gradFill>
            <a:gsLst>
              <a:gs pos="0">
                <a:schemeClr val="accent1"/>
              </a:gs>
              <a:gs pos="0">
                <a:schemeClr val="accent2">
                  <a:shade val="51000"/>
                  <a:satMod val="130000"/>
                </a:schemeClr>
              </a:gs>
              <a:gs pos="0">
                <a:schemeClr val="accent1"/>
              </a:gs>
              <a:gs pos="100000">
                <a:schemeClr val="accent1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bg1"/>
                </a:solidFill>
              </a:rPr>
              <a:t>Delay bed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81215" y="4716586"/>
            <a:ext cx="2001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407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799"/>
            <a:ext cx="8636290" cy="1093651"/>
          </a:xfrm>
        </p:spPr>
        <p:txBody>
          <a:bodyPr>
            <a:normAutofit/>
          </a:bodyPr>
          <a:lstStyle/>
          <a:p>
            <a:r>
              <a:rPr lang="en-US" dirty="0"/>
              <a:t>Significant progress on GI3 achieved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748938"/>
            <a:ext cx="8642640" cy="557348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All performance parameters identified</a:t>
            </a:r>
          </a:p>
          <a:p>
            <a:r>
              <a:rPr lang="en-US" sz="2000" dirty="0"/>
              <a:t>System flow diagram nearly complete </a:t>
            </a:r>
          </a:p>
          <a:p>
            <a:r>
              <a:rPr lang="en-US" sz="2000" dirty="0"/>
              <a:t>All critical facility safety issues have been addressed </a:t>
            </a:r>
          </a:p>
          <a:p>
            <a:pPr lvl="1"/>
            <a:r>
              <a:rPr lang="en-US" sz="1800" dirty="0"/>
              <a:t>Inherently safe design - helium supply from high bay to eliminate Hg accident through supply line</a:t>
            </a:r>
          </a:p>
          <a:p>
            <a:pPr lvl="1"/>
            <a:r>
              <a:rPr lang="en-US" sz="1800" dirty="0"/>
              <a:t>Gas liquid separator will added to the MOTS vent line to prevent loss of Hg through outlet (this is not a Hg return line GLS)</a:t>
            </a:r>
          </a:p>
          <a:p>
            <a:pPr lvl="1"/>
            <a:r>
              <a:rPr lang="en-US" sz="1800" dirty="0"/>
              <a:t>Hg pump tank burst disk will be replaced with lower pressure disk to assure static mercury head cannot exceed vent line loop seal height</a:t>
            </a:r>
          </a:p>
          <a:p>
            <a:r>
              <a:rPr lang="en-US" sz="2000" dirty="0"/>
              <a:t>Additional MOTS delay bed will counter increased off-gas effects</a:t>
            </a:r>
          </a:p>
          <a:p>
            <a:pPr lvl="1"/>
            <a:r>
              <a:rPr lang="en-US" sz="1800" dirty="0"/>
              <a:t>Delay bed is vessel installed; cartridge to be loaded</a:t>
            </a:r>
          </a:p>
          <a:p>
            <a:pPr lvl="1"/>
            <a:r>
              <a:rPr lang="en-US" sz="1800" dirty="0"/>
              <a:t>Associated shielding delivered</a:t>
            </a:r>
          </a:p>
          <a:p>
            <a:pPr lvl="1"/>
            <a:r>
              <a:rPr lang="en-US" sz="1800" dirty="0"/>
              <a:t>Plumbing and support structural fabrication started</a:t>
            </a:r>
          </a:p>
          <a:p>
            <a:pPr lvl="1"/>
            <a:r>
              <a:rPr lang="en-US" sz="1800" dirty="0"/>
              <a:t>Commissioning scheduled for summer 2017 – before gas injection operation</a:t>
            </a:r>
          </a:p>
          <a:p>
            <a:r>
              <a:rPr lang="en-US" sz="2000" dirty="0"/>
              <a:t>Some gas supply hardware installed outside of service bay</a:t>
            </a:r>
          </a:p>
          <a:p>
            <a:r>
              <a:rPr lang="en-US" sz="2000" dirty="0"/>
              <a:t>Controls work initiated and progressing</a:t>
            </a:r>
          </a:p>
        </p:txBody>
      </p:sp>
    </p:spTree>
    <p:extLst>
      <p:ext uri="{BB962C8B-B14F-4D97-AF65-F5344CB8AC3E}">
        <p14:creationId xmlns:p14="http://schemas.microsoft.com/office/powerpoint/2010/main" val="437574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flow diagram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953" y="790637"/>
            <a:ext cx="7146491" cy="5404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53" y="749703"/>
            <a:ext cx="727587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76" t="86456" r="75811" b="2145"/>
          <a:stretch/>
        </p:blipFill>
        <p:spPr>
          <a:xfrm>
            <a:off x="795574" y="5209812"/>
            <a:ext cx="2191582" cy="11105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58426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Gas Injection Conceptual Design Report</a:t>
            </a:r>
          </a:p>
          <a:p>
            <a:r>
              <a:rPr lang="en-US" dirty="0"/>
              <a:t>Recent target lifetimes review</a:t>
            </a:r>
          </a:p>
          <a:p>
            <a:r>
              <a:rPr lang="en-US" dirty="0"/>
              <a:t>Prospects for fatigue and erosion mitigation</a:t>
            </a:r>
          </a:p>
          <a:p>
            <a:r>
              <a:rPr lang="en-US" dirty="0"/>
              <a:t>Review of recommendations AAC 2016</a:t>
            </a:r>
          </a:p>
          <a:p>
            <a:r>
              <a:rPr lang="en-US" dirty="0"/>
              <a:t>Short term gas injection</a:t>
            </a:r>
          </a:p>
          <a:p>
            <a:pPr lvl="1"/>
            <a:r>
              <a:rPr lang="en-US" dirty="0"/>
              <a:t>Gas Injection Initial Implementation (GI3)</a:t>
            </a:r>
          </a:p>
          <a:p>
            <a:r>
              <a:rPr lang="en-US" dirty="0"/>
              <a:t>Long term gas injection</a:t>
            </a:r>
          </a:p>
          <a:p>
            <a:pPr lvl="1"/>
            <a:r>
              <a:rPr lang="en-US" dirty="0"/>
              <a:t>Proton Power Upgrade (PPU) 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49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supply tasks to be completed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9" y="1212669"/>
            <a:ext cx="5746786" cy="45811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High bay gas panel final design, fabrication, installation</a:t>
            </a:r>
          </a:p>
          <a:p>
            <a:r>
              <a:rPr lang="en-US" dirty="0"/>
              <a:t>High bay gas lines connections in water GLS cavities</a:t>
            </a:r>
          </a:p>
          <a:p>
            <a:r>
              <a:rPr lang="en-US" dirty="0"/>
              <a:t>Gas supply lines run through to service bay via spare water shroud pipe</a:t>
            </a:r>
          </a:p>
          <a:p>
            <a:r>
              <a:rPr lang="en-US" dirty="0"/>
              <a:t>Service bay gas lines procured, installed and connected</a:t>
            </a:r>
          </a:p>
          <a:p>
            <a:r>
              <a:rPr lang="en-US" dirty="0"/>
              <a:t>Controls hardware design finalized, procured, installed</a:t>
            </a:r>
          </a:p>
          <a:p>
            <a:r>
              <a:rPr lang="en-US" dirty="0"/>
              <a:t>Controls software changes implemented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04631" y="1212669"/>
            <a:ext cx="3207929" cy="4581132"/>
            <a:chOff x="5804631" y="1212669"/>
            <a:chExt cx="3207929" cy="45811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160" y="1212669"/>
              <a:ext cx="3200400" cy="42672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04631" y="5479869"/>
              <a:ext cx="320792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GI3 gas lines in water GLS cavity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987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09" y="177800"/>
            <a:ext cx="8836587" cy="877163"/>
          </a:xfrm>
        </p:spPr>
        <p:txBody>
          <a:bodyPr/>
          <a:lstStyle/>
          <a:p>
            <a:r>
              <a:rPr lang="en-US" dirty="0"/>
              <a:t>MOTS delay bed commissioning goal is after summer 2017 outage – prior to gas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59" y="1297578"/>
            <a:ext cx="5786229" cy="4985372"/>
          </a:xfrm>
        </p:spPr>
        <p:txBody>
          <a:bodyPr/>
          <a:lstStyle/>
          <a:p>
            <a:r>
              <a:rPr lang="en-US" dirty="0"/>
              <a:t>Final design review completed</a:t>
            </a:r>
          </a:p>
          <a:p>
            <a:r>
              <a:rPr lang="en-US" dirty="0"/>
              <a:t>Delay bed vessel has been installed in gold amalgamation room</a:t>
            </a:r>
          </a:p>
          <a:p>
            <a:r>
              <a:rPr lang="en-US" dirty="0"/>
              <a:t>Piping and support fabrication started</a:t>
            </a:r>
          </a:p>
          <a:p>
            <a:r>
              <a:rPr lang="en-US" dirty="0"/>
              <a:t>Delay bed shielding delivered</a:t>
            </a:r>
          </a:p>
          <a:p>
            <a:pPr lvl="1"/>
            <a:r>
              <a:rPr lang="en-US" dirty="0"/>
              <a:t>Installation started</a:t>
            </a:r>
          </a:p>
          <a:p>
            <a:r>
              <a:rPr lang="en-US" dirty="0"/>
              <a:t>Carbon cartridge will be loaded in </a:t>
            </a:r>
            <a:r>
              <a:rPr lang="en-US"/>
              <a:t>final stage</a:t>
            </a:r>
          </a:p>
          <a:p>
            <a:r>
              <a:rPr lang="en-US" dirty="0"/>
              <a:t>Commissioning of delay bed without gas injection to follow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8" y="1282293"/>
            <a:ext cx="2812869" cy="50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86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665199"/>
          </a:xfrm>
        </p:spPr>
        <p:txBody>
          <a:bodyPr/>
          <a:lstStyle/>
          <a:p>
            <a:r>
              <a:rPr lang="en-US" dirty="0"/>
              <a:t>Mercury pump tank burst disk will be replaced with lower rupture pressure unit that cannot support Hg height to top of vent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935331"/>
            <a:ext cx="5542389" cy="3903785"/>
          </a:xfrm>
        </p:spPr>
        <p:txBody>
          <a:bodyPr/>
          <a:lstStyle/>
          <a:p>
            <a:r>
              <a:rPr lang="en-US" dirty="0"/>
              <a:t>This protects against mercury height above MOTS vent loop seal, should reaction to pump tank level fail</a:t>
            </a:r>
          </a:p>
          <a:p>
            <a:r>
              <a:rPr lang="en-US" dirty="0"/>
              <a:t>Possible transient effects of gas blobs moving through process loop will be mitigated by MOTS vent line GLS </a:t>
            </a:r>
          </a:p>
          <a:p>
            <a:r>
              <a:rPr lang="en-US" dirty="0"/>
              <a:t>Hardware delivered</a:t>
            </a:r>
          </a:p>
          <a:p>
            <a:r>
              <a:rPr lang="en-US" dirty="0"/>
              <a:t>Installation in summer outage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35" y="1693836"/>
            <a:ext cx="3108960" cy="414528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51863" y="2516777"/>
            <a:ext cx="1210491" cy="2595154"/>
          </a:xfrm>
          <a:prstGeom prst="ellipse">
            <a:avLst/>
          </a:prstGeom>
          <a:noFill/>
          <a:ln w="38100">
            <a:solidFill>
              <a:srgbClr val="00FF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51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70" y="2024943"/>
            <a:ext cx="365035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24841"/>
          </a:xfrm>
        </p:spPr>
        <p:txBody>
          <a:bodyPr/>
          <a:lstStyle/>
          <a:p>
            <a:r>
              <a:rPr lang="en-US" sz="2800" dirty="0"/>
              <a:t>MOTS vent line GLS adds protection against liquid mercury getting into service bay gas panel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6560" y="1464840"/>
            <a:ext cx="8642640" cy="4471932"/>
          </a:xfrm>
        </p:spPr>
        <p:txBody>
          <a:bodyPr/>
          <a:lstStyle/>
          <a:p>
            <a:r>
              <a:rPr lang="en-US" dirty="0"/>
              <a:t>GLS vessel will trap any transient mercury excursions up and over the vent line high point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222224" y="1846377"/>
            <a:ext cx="4959670" cy="416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r>
              <a:rPr lang="en-US" sz="2400" dirty="0"/>
              <a:t>GLS vessel includes </a:t>
            </a:r>
          </a:p>
          <a:p>
            <a:pPr lvl="1"/>
            <a:r>
              <a:rPr lang="en-US" sz="2000" dirty="0"/>
              <a:t>Hg detectors w/ control system logic to trip beam, stop gas injection, drain mercury loop</a:t>
            </a:r>
          </a:p>
          <a:p>
            <a:pPr lvl="1"/>
            <a:r>
              <a:rPr lang="en-US" sz="2000" dirty="0"/>
              <a:t>Manual draining capability</a:t>
            </a:r>
          </a:p>
          <a:p>
            <a:r>
              <a:rPr lang="en-US" sz="2400" dirty="0"/>
              <a:t>Design is &gt; 80% complete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0177" y="2457273"/>
            <a:ext cx="135165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MOTS vent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 loop seal</a:t>
            </a:r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flipH="1" flipV="1">
            <a:off x="6710338" y="2200202"/>
            <a:ext cx="45665" cy="257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02602" y="6189346"/>
            <a:ext cx="237757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MOTS vent loop GLS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flipV="1">
            <a:off x="6080177" y="6012502"/>
            <a:ext cx="317081" cy="347660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6397258" y="3964250"/>
            <a:ext cx="1034571" cy="2147782"/>
          </a:xfrm>
          <a:prstGeom prst="roundRect">
            <a:avLst/>
          </a:prstGeom>
          <a:noFill/>
          <a:ln w="28575">
            <a:solidFill>
              <a:srgbClr val="00FF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63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/>
              <a:t>Long-term gas injection:</a:t>
            </a:r>
            <a:br>
              <a:rPr lang="en-US" dirty="0"/>
            </a:br>
            <a:r>
              <a:rPr lang="en-US" dirty="0"/>
              <a:t>Proton Power Upgrade project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10" y="1058169"/>
            <a:ext cx="8642640" cy="4471932"/>
          </a:xfrm>
        </p:spPr>
        <p:txBody>
          <a:bodyPr/>
          <a:lstStyle/>
          <a:p>
            <a:r>
              <a:rPr lang="en-US" dirty="0"/>
              <a:t>2.0 MW 1.3 GeV proton beam to the target at 60 Hz</a:t>
            </a:r>
          </a:p>
          <a:p>
            <a:r>
              <a:rPr lang="en-US" dirty="0">
                <a:solidFill>
                  <a:prstClr val="black"/>
                </a:solidFill>
              </a:rPr>
              <a:t>Two types of gas injection will be deployed to maximize erosion mitigation and fatigue life: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Small gas bubbles (SGB) for pressure wave mitigation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Protective gas walls (GW): a barrier that isolates vessel wall from cavitation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392651"/>
              </p:ext>
            </p:extLst>
          </p:nvPr>
        </p:nvGraphicFramePr>
        <p:xfrm>
          <a:off x="545023" y="3294135"/>
          <a:ext cx="7952063" cy="2828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9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58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8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83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0936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Envisioned near- and long-term gas injection parameters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13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GI3 SGB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Long term SGB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Long term gas wall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6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Bubbler type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Orifice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Swirl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Nozzle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6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Supply</a:t>
                      </a:r>
                      <a:r>
                        <a:rPr lang="en-US" sz="1400" baseline="0" dirty="0">
                          <a:effectLst/>
                        </a:rPr>
                        <a:t> pressure [ATM]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13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Gas injection rate [SLPM]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5.0 ~ 8.0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5.0 ~ 8.0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13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Gas injection method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Once-through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Recirculating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Recirculating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20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Injected gas rate volume percent (at STP)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0.08 %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 ~ 0.6 %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 ~ 0.6 %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145482" y="5614227"/>
            <a:ext cx="5060284" cy="939359"/>
            <a:chOff x="3067661" y="5569527"/>
            <a:chExt cx="5060284" cy="939359"/>
          </a:xfrm>
        </p:grpSpPr>
        <p:sp>
          <p:nvSpPr>
            <p:cNvPr id="6" name="TextBox 5"/>
            <p:cNvSpPr txBox="1"/>
            <p:nvPr/>
          </p:nvSpPr>
          <p:spPr>
            <a:xfrm>
              <a:off x="3067661" y="6222654"/>
              <a:ext cx="3047629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If both SGB and GW deployed: ~1%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46071" y="5569527"/>
              <a:ext cx="3181874" cy="299258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66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272784"/>
          </a:xfrm>
        </p:spPr>
        <p:txBody>
          <a:bodyPr/>
          <a:lstStyle/>
          <a:p>
            <a:r>
              <a:rPr lang="en-US" dirty="0"/>
              <a:t>Fully developed gas injection is envisioned to be ~1% injected gas volume fraction </a:t>
            </a:r>
            <a:r>
              <a:rPr lang="en-US" u="sng" dirty="0"/>
              <a:t>for both SGB &amp; GW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560" y="1544127"/>
            <a:ext cx="8642640" cy="14305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SGB injection high-rate goal is based – in part – on experience with JPARC mercury target small gas bubble injection</a:t>
            </a:r>
          </a:p>
          <a:p>
            <a:r>
              <a:rPr lang="en-US" dirty="0"/>
              <a:t>SNS high gas rates will result in increased process loop gas hold-up which is expected to require aggressive mitigation</a:t>
            </a:r>
          </a:p>
        </p:txBody>
      </p:sp>
      <p:pic>
        <p:nvPicPr>
          <p:cNvPr id="5" name="Picture 4" descr="Macintosh HD:Users:riu:Desktop:Screen Shot 2015-12-30 at 2.51.2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3"/>
          <a:stretch/>
        </p:blipFill>
        <p:spPr bwMode="auto">
          <a:xfrm>
            <a:off x="737570" y="2974632"/>
            <a:ext cx="4696202" cy="2651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1124" y="3998031"/>
            <a:ext cx="35080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The effect of injected gas fraction on JSNS target maximum velocity at spot monitored by LDV. </a:t>
            </a:r>
          </a:p>
          <a:p>
            <a:r>
              <a:rPr lang="en-US" sz="1100" dirty="0"/>
              <a:t>From H. </a:t>
            </a:r>
            <a:r>
              <a:rPr lang="en-US" sz="1100" dirty="0" err="1"/>
              <a:t>Kogawa</a:t>
            </a:r>
            <a:r>
              <a:rPr lang="en-US" sz="1100" dirty="0"/>
              <a:t>, 2012 SNS-JSNS Collaboration meeting. </a:t>
            </a:r>
            <a:r>
              <a:rPr lang="en-US" sz="1100" u="sng" dirty="0"/>
              <a:t>Small gas bubbles only</a:t>
            </a:r>
            <a:r>
              <a:rPr lang="en-US" sz="1100" dirty="0"/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245940" y="2877340"/>
            <a:ext cx="0" cy="1937972"/>
          </a:xfrm>
          <a:prstGeom prst="line">
            <a:avLst/>
          </a:prstGeom>
          <a:ln w="25400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196560" y="5770420"/>
            <a:ext cx="8642640" cy="51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0188" indent="-230188" fontAlgn="base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5475" indent="-2794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30188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44588" indent="-173038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GI3 injected gas volume fraction is only ca. 0.08%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39673" y="2877340"/>
            <a:ext cx="0" cy="1937972"/>
          </a:xfrm>
          <a:prstGeom prst="line">
            <a:avLst/>
          </a:prstGeom>
          <a:ln w="25400">
            <a:solidFill>
              <a:srgbClr val="0099FF"/>
            </a:solidFill>
            <a:prstDash val="dash"/>
          </a:ln>
          <a:effectLst>
            <a:outerShdw blurRad="50800" dist="38100" dir="2700000" algn="tl" rotWithShape="0">
              <a:srgbClr val="00FF00">
                <a:alpha val="7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176867" y="5029214"/>
            <a:ext cx="499533" cy="714706"/>
          </a:xfrm>
          <a:prstGeom prst="straightConnector1">
            <a:avLst/>
          </a:prstGeom>
          <a:ln w="28575">
            <a:solidFill>
              <a:srgbClr val="00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71133" y="3736259"/>
            <a:ext cx="1374807" cy="0"/>
          </a:xfrm>
          <a:prstGeom prst="line">
            <a:avLst/>
          </a:prstGeom>
          <a:ln w="25400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1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term: Swirl bubbler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59" y="800745"/>
            <a:ext cx="6470483" cy="345774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More efficient at small bubble production vs. orifice</a:t>
            </a:r>
          </a:p>
          <a:p>
            <a:pPr lvl="1"/>
            <a:r>
              <a:rPr lang="en-US" dirty="0"/>
              <a:t>Smaller bubbles have better prospects for damage mitigation and fatigue reduction</a:t>
            </a:r>
          </a:p>
          <a:p>
            <a:r>
              <a:rPr lang="en-US" sz="2400" dirty="0"/>
              <a:t>Design assistance from JPARC </a:t>
            </a:r>
          </a:p>
          <a:p>
            <a:r>
              <a:rPr lang="en-US" sz="2400" dirty="0"/>
              <a:t>First generation units were 3D printed and have undergone water testing</a:t>
            </a:r>
          </a:p>
          <a:p>
            <a:r>
              <a:rPr lang="en-US" sz="2400" dirty="0"/>
              <a:t>We now have 3D printed metal versions ready for mercury testing in TTF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513" t="4679" r="25817" b="5296"/>
          <a:stretch/>
        </p:blipFill>
        <p:spPr>
          <a:xfrm>
            <a:off x="6659505" y="718789"/>
            <a:ext cx="2468880" cy="3211988"/>
          </a:xfrm>
          <a:prstGeom prst="rect">
            <a:avLst/>
          </a:prstGeom>
        </p:spPr>
      </p:pic>
      <p:sp>
        <p:nvSpPr>
          <p:cNvPr id="6" name="Striped Right Arrow 5"/>
          <p:cNvSpPr/>
          <p:nvPr/>
        </p:nvSpPr>
        <p:spPr>
          <a:xfrm rot="19857368">
            <a:off x="6226194" y="2482722"/>
            <a:ext cx="1076240" cy="39651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FLOW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12154" r="9727" b="24354"/>
          <a:stretch/>
        </p:blipFill>
        <p:spPr>
          <a:xfrm>
            <a:off x="680094" y="4055213"/>
            <a:ext cx="2194560" cy="2194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t="7710" r="13030" b="23991"/>
          <a:stretch/>
        </p:blipFill>
        <p:spPr>
          <a:xfrm>
            <a:off x="3255163" y="4055213"/>
            <a:ext cx="1789456" cy="21945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9921" y="6217597"/>
            <a:ext cx="100540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Inlet side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7039" y="6231113"/>
            <a:ext cx="116570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Outlet side</a:t>
            </a:r>
          </a:p>
        </p:txBody>
      </p:sp>
      <p:pic>
        <p:nvPicPr>
          <p:cNvPr id="2050" name="Picture 2" descr="\\nscd\Users\Riemer\Gas injection fast-track program\TTF swirl bubblers\IMG_368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11698" r="11184" b="10943"/>
          <a:stretch/>
        </p:blipFill>
        <p:spPr bwMode="auto">
          <a:xfrm>
            <a:off x="6667042" y="4023037"/>
            <a:ext cx="171795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08787" y="5682066"/>
            <a:ext cx="163446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3D printed metal version</a:t>
            </a:r>
          </a:p>
        </p:txBody>
      </p:sp>
    </p:spTree>
    <p:extLst>
      <p:ext uri="{BB962C8B-B14F-4D97-AF65-F5344CB8AC3E}">
        <p14:creationId xmlns:p14="http://schemas.microsoft.com/office/powerpoint/2010/main" val="3360027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Longer term: recirculating compressor as primary source of target gas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255268"/>
            <a:ext cx="8642640" cy="4195415"/>
          </a:xfrm>
        </p:spPr>
        <p:txBody>
          <a:bodyPr>
            <a:normAutofit/>
          </a:bodyPr>
          <a:lstStyle/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Conservation of helium  </a:t>
            </a:r>
          </a:p>
          <a:p>
            <a:pPr lvl="1"/>
            <a:r>
              <a:rPr lang="en-US" dirty="0"/>
              <a:t>Reduced mercury loop off-gas flow to HOG and the stack</a:t>
            </a:r>
          </a:p>
          <a:p>
            <a:r>
              <a:rPr lang="en-US" dirty="0"/>
              <a:t>Location preference:</a:t>
            </a:r>
          </a:p>
          <a:p>
            <a:pPr lvl="1"/>
            <a:r>
              <a:rPr lang="en-US" dirty="0"/>
              <a:t>In the MOTS equipment room</a:t>
            </a:r>
          </a:p>
          <a:p>
            <a:pPr lvl="2"/>
            <a:r>
              <a:rPr lang="en-US" dirty="0"/>
              <a:t>Accessible for maintenance</a:t>
            </a:r>
          </a:p>
          <a:p>
            <a:pPr lvl="2"/>
            <a:r>
              <a:rPr lang="en-US" dirty="0"/>
              <a:t>Draws “cleaned” gas from MOTS discharge  </a:t>
            </a:r>
          </a:p>
          <a:p>
            <a:pPr lvl="2"/>
            <a:r>
              <a:rPr lang="en-US" dirty="0"/>
              <a:t>All injection gas flow is processed by MOTS</a:t>
            </a:r>
          </a:p>
          <a:p>
            <a:r>
              <a:rPr lang="en-US" dirty="0"/>
              <a:t>Currently evaluating performance and reliability of KNF diaphragm compressor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56880" y="2451619"/>
            <a:ext cx="2560320" cy="1802713"/>
            <a:chOff x="6148171" y="4250204"/>
            <a:chExt cx="2560320" cy="1802713"/>
          </a:xfrm>
        </p:grpSpPr>
        <p:pic>
          <p:nvPicPr>
            <p:cNvPr id="6" name="Picture 3" descr="48760197393287043407018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8" t="18012" r="7263" b="10208"/>
            <a:stretch/>
          </p:blipFill>
          <p:spPr bwMode="auto">
            <a:xfrm>
              <a:off x="6148171" y="4250204"/>
              <a:ext cx="2560320" cy="18027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289645" y="5794385"/>
              <a:ext cx="2277372" cy="258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Candidate helium compressor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1969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27919"/>
          </a:xfrm>
        </p:spPr>
        <p:txBody>
          <a:bodyPr/>
          <a:lstStyle/>
          <a:p>
            <a:r>
              <a:rPr lang="en-US" sz="2800" dirty="0"/>
              <a:t>SNS mercury loop is not well suited for gas injection – gas hold-up is expected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6" t="85134" r="32324" b="-664"/>
          <a:stretch/>
        </p:blipFill>
        <p:spPr bwMode="auto">
          <a:xfrm>
            <a:off x="3216478" y="5951920"/>
            <a:ext cx="3010684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3431310"/>
            <a:ext cx="7722023" cy="2520610"/>
            <a:chOff x="0" y="1263535"/>
            <a:chExt cx="7722023" cy="252061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7" b="30760"/>
            <a:stretch/>
          </p:blipFill>
          <p:spPr bwMode="auto">
            <a:xfrm>
              <a:off x="0" y="1263535"/>
              <a:ext cx="7722023" cy="252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14810" y="1483444"/>
              <a:ext cx="459167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rgbClr val="FF0000"/>
                  </a:solidFill>
                </a:rPr>
                <a:t>Target Test Facility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9848" y="1366981"/>
            <a:ext cx="7854455" cy="2075416"/>
            <a:chOff x="839848" y="3857112"/>
            <a:chExt cx="7854455" cy="207541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478"/>
            <a:stretch/>
          </p:blipFill>
          <p:spPr bwMode="auto">
            <a:xfrm>
              <a:off x="839848" y="3900528"/>
              <a:ext cx="7854455" cy="20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5518317" y="3857112"/>
              <a:ext cx="708845" cy="100584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pump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50384" y="4862952"/>
              <a:ext cx="907016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rgbClr val="FF0000"/>
                  </a:solidFill>
                </a:rPr>
                <a:t>SNS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b="1" dirty="0"/>
                <a:t>(w/o pump and target)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673331" y="5054138"/>
            <a:ext cx="594622" cy="631767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18061" y="1830957"/>
            <a:ext cx="298028" cy="399493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81796" y="1774306"/>
            <a:ext cx="594622" cy="315883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73356" y="1499987"/>
            <a:ext cx="735603" cy="63176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35039" y="2571404"/>
            <a:ext cx="489433" cy="63176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477306" y="2571404"/>
            <a:ext cx="489433" cy="63176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0698" y="2269394"/>
            <a:ext cx="8645237" cy="253076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30517" y="2671280"/>
            <a:ext cx="11560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>
                <a:solidFill>
                  <a:srgbClr val="FFFF00"/>
                </a:solidFill>
              </a:rPr>
              <a:t>Sheet &amp; tube</a:t>
            </a:r>
          </a:p>
          <a:p>
            <a:pPr algn="ctr">
              <a:lnSpc>
                <a:spcPct val="90000"/>
              </a:lnSpc>
            </a:pPr>
            <a:r>
              <a:rPr lang="en-US" sz="1100" dirty="0">
                <a:solidFill>
                  <a:srgbClr val="FFFF00"/>
                </a:solidFill>
              </a:rPr>
              <a:t>heat exchanger</a:t>
            </a:r>
          </a:p>
        </p:txBody>
      </p:sp>
      <p:sp>
        <p:nvSpPr>
          <p:cNvPr id="20" name="Oval 19"/>
          <p:cNvSpPr/>
          <p:nvPr/>
        </p:nvSpPr>
        <p:spPr>
          <a:xfrm>
            <a:off x="750119" y="1310337"/>
            <a:ext cx="594622" cy="63176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991981" y="5142342"/>
            <a:ext cx="594622" cy="351561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20000">
            <a:off x="7150755" y="2214315"/>
            <a:ext cx="1369285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/>
              <a:t>Sloped for draining</a:t>
            </a:r>
          </a:p>
        </p:txBody>
      </p:sp>
    </p:spTree>
    <p:extLst>
      <p:ext uri="{BB962C8B-B14F-4D97-AF65-F5344CB8AC3E}">
        <p14:creationId xmlns:p14="http://schemas.microsoft.com/office/powerpoint/2010/main" val="4107479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4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Safety features for high flow gas injection include adding mercury pump tank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408335"/>
            <a:ext cx="5036117" cy="4195415"/>
          </a:xfrm>
        </p:spPr>
        <p:txBody>
          <a:bodyPr/>
          <a:lstStyle/>
          <a:p>
            <a:r>
              <a:rPr lang="en-US" dirty="0"/>
              <a:t>Mercury pump tank overflow will connect to unused pump tank nozzle</a:t>
            </a:r>
          </a:p>
          <a:p>
            <a:r>
              <a:rPr lang="en-US" dirty="0"/>
              <a:t>Remote installation is required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747954" y="1333738"/>
            <a:ext cx="4296751" cy="3308100"/>
            <a:chOff x="2032831" y="858549"/>
            <a:chExt cx="6858003" cy="5280025"/>
          </a:xfrm>
        </p:grpSpPr>
        <p:pic>
          <p:nvPicPr>
            <p:cNvPr id="5" name="Picture 6" descr="PipingA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" r="2557" b="5066"/>
            <a:stretch>
              <a:fillRect/>
            </a:stretch>
          </p:blipFill>
          <p:spPr bwMode="auto">
            <a:xfrm>
              <a:off x="2032831" y="858549"/>
              <a:ext cx="6858003" cy="528002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201105" y="1824859"/>
              <a:ext cx="866774" cy="36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b="1" dirty="0">
                  <a:latin typeface="Arial Narrow"/>
                  <a:cs typeface="Arial Narrow"/>
                </a:rPr>
                <a:t>Target</a:t>
              </a: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 flipV="1">
              <a:off x="2640844" y="1228436"/>
              <a:ext cx="34536" cy="694582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 dirty="0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417633" y="977613"/>
              <a:ext cx="1047493" cy="50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900" b="1" dirty="0">
                  <a:latin typeface="Arial Narrow"/>
                  <a:cs typeface="Arial Narrow"/>
                </a:rPr>
                <a:t>Hg Pump Motor</a:t>
              </a: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H="1">
              <a:off x="6909633" y="1422112"/>
              <a:ext cx="646113" cy="274638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 dirty="0"/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3510795" y="3371562"/>
              <a:ext cx="1939927" cy="36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b="1" dirty="0">
                  <a:latin typeface="Arial Narrow"/>
                  <a:cs typeface="Arial Narrow"/>
                </a:rPr>
                <a:t>Heat Exchanger</a:t>
              </a: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5215770" y="3643024"/>
              <a:ext cx="1541463" cy="177800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5472945" y="4690774"/>
              <a:ext cx="1608138" cy="50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900" b="1" dirty="0">
                  <a:latin typeface="Arial Narrow"/>
                  <a:cs typeface="Arial Narrow"/>
                </a:rPr>
                <a:t>Mercury Storage Tank</a:t>
              </a: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6909633" y="4904508"/>
              <a:ext cx="1216058" cy="124691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 dirty="0"/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463672" y="2795299"/>
              <a:ext cx="1249365" cy="50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900" b="1" dirty="0">
                  <a:latin typeface="Arial Narrow"/>
                  <a:cs typeface="Arial Narrow"/>
                </a:rPr>
                <a:t>Transfer Valve</a:t>
              </a: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8066921" y="3262024"/>
              <a:ext cx="192088" cy="666750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 dirty="0"/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4391063" y="1512810"/>
              <a:ext cx="1752351" cy="32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900" b="1" dirty="0">
                  <a:latin typeface="Arial Narrow"/>
                  <a:cs typeface="Arial Narrow"/>
                </a:rPr>
                <a:t>Supply Pipes (3)</a:t>
              </a:r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H="1">
              <a:off x="4434537" y="1772949"/>
              <a:ext cx="911403" cy="638175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 dirty="0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H="1">
              <a:off x="4434536" y="1772949"/>
              <a:ext cx="911403" cy="373856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 dirty="0"/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>
              <a:off x="4737748" y="1772949"/>
              <a:ext cx="608190" cy="638175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 dirty="0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2573570" y="2832636"/>
              <a:ext cx="1752351" cy="32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900" b="1" dirty="0">
                  <a:latin typeface="Arial Narrow"/>
                  <a:cs typeface="Arial Narrow"/>
                </a:rPr>
                <a:t>Return Pipe (1)</a:t>
              </a:r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 flipV="1">
              <a:off x="4113068" y="2932616"/>
              <a:ext cx="1000126" cy="42863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 dirty="0"/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7439431" y="1923020"/>
              <a:ext cx="1172973" cy="50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900" b="1" dirty="0">
                  <a:latin typeface="Arial Narrow"/>
                  <a:cs typeface="Arial Narrow"/>
                </a:rPr>
                <a:t>Hg Pump Tank</a:t>
              </a:r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H="1">
              <a:off x="6968835" y="2206337"/>
              <a:ext cx="727363" cy="554883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3849" y="3139050"/>
            <a:ext cx="1902232" cy="2959739"/>
            <a:chOff x="3382202" y="1199163"/>
            <a:chExt cx="3249039" cy="5055276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1" r="25104"/>
            <a:stretch/>
          </p:blipFill>
          <p:spPr bwMode="auto">
            <a:xfrm>
              <a:off x="3382202" y="1199163"/>
              <a:ext cx="3249039" cy="505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3858564" y="5647310"/>
              <a:ext cx="2101223" cy="607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Proposed Mercury </a:t>
              </a:r>
            </a:p>
            <a:p>
              <a:pPr algn="ctr">
                <a:lnSpc>
                  <a:spcPct val="90000"/>
                </a:lnSpc>
              </a:pPr>
              <a:r>
                <a:rPr lang="en-US" sz="1100" dirty="0"/>
                <a:t>Overflow Port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5006721" y="4808239"/>
              <a:ext cx="953155" cy="8389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15" y="336728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61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Gas injection Conceptual Design Report was issued last summer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4884638" cy="4195415"/>
          </a:xfrm>
        </p:spPr>
        <p:txBody>
          <a:bodyPr/>
          <a:lstStyle/>
          <a:p>
            <a:r>
              <a:rPr lang="en-US" dirty="0"/>
              <a:t>Establishes comprehensive plan for short- and long-term SNS target gas injection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528" y="1320467"/>
            <a:ext cx="3492280" cy="45720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2829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A gas-liquid separator in the mercury return pipe is also planned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338254"/>
            <a:ext cx="5807327" cy="4195415"/>
          </a:xfrm>
        </p:spPr>
        <p:txBody>
          <a:bodyPr/>
          <a:lstStyle/>
          <a:p>
            <a:r>
              <a:rPr lang="en-US" dirty="0"/>
              <a:t>GLS will mitigate excess gas hold-up and mercury displacement</a:t>
            </a:r>
          </a:p>
          <a:p>
            <a:r>
              <a:rPr lang="en-US" dirty="0"/>
              <a:t>Only suitable location is pipe elbow at the end of the carriage</a:t>
            </a:r>
          </a:p>
          <a:p>
            <a:r>
              <a:rPr lang="en-US" dirty="0"/>
              <a:t>This location must be shielded</a:t>
            </a:r>
          </a:p>
          <a:p>
            <a:r>
              <a:rPr lang="en-US" dirty="0"/>
              <a:t>Remote installation required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455218" y="1072935"/>
            <a:ext cx="3431968" cy="2642297"/>
            <a:chOff x="2032831" y="858549"/>
            <a:chExt cx="6858003" cy="5280025"/>
          </a:xfrm>
        </p:grpSpPr>
        <p:pic>
          <p:nvPicPr>
            <p:cNvPr id="5" name="Picture 6" descr="PipingA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" r="2557" b="5066"/>
            <a:stretch>
              <a:fillRect/>
            </a:stretch>
          </p:blipFill>
          <p:spPr bwMode="auto">
            <a:xfrm>
              <a:off x="2032831" y="858549"/>
              <a:ext cx="6858003" cy="528002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201105" y="1824859"/>
              <a:ext cx="866775" cy="41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" b="1" dirty="0">
                  <a:latin typeface="Arial Narrow"/>
                  <a:cs typeface="Arial Narrow"/>
                </a:rPr>
                <a:t>Target</a:t>
              </a: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 flipV="1">
              <a:off x="2640844" y="1228436"/>
              <a:ext cx="34536" cy="694582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600" dirty="0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417633" y="977612"/>
              <a:ext cx="1047494" cy="544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600" b="1" dirty="0">
                  <a:latin typeface="Arial Narrow"/>
                  <a:cs typeface="Arial Narrow"/>
                </a:rPr>
                <a:t>Hg Pump Motor</a:t>
              </a: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H="1">
              <a:off x="6909633" y="1422112"/>
              <a:ext cx="646113" cy="274638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600" dirty="0"/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3510795" y="3371562"/>
              <a:ext cx="1939926" cy="41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" b="1" dirty="0">
                  <a:latin typeface="Arial Narrow"/>
                  <a:cs typeface="Arial Narrow"/>
                </a:rPr>
                <a:t>Heat Exchanger</a:t>
              </a: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5215770" y="3643024"/>
              <a:ext cx="1541463" cy="177800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600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5472946" y="4690774"/>
              <a:ext cx="1608138" cy="544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600" b="1" dirty="0">
                  <a:latin typeface="Arial Narrow"/>
                  <a:cs typeface="Arial Narrow"/>
                </a:rPr>
                <a:t>Mercury Storage Tank</a:t>
              </a: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6909633" y="4904508"/>
              <a:ext cx="1216058" cy="124691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600" dirty="0"/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463672" y="2795299"/>
              <a:ext cx="1249365" cy="544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600" b="1" dirty="0">
                  <a:latin typeface="Arial Narrow"/>
                  <a:cs typeface="Arial Narrow"/>
                </a:rPr>
                <a:t>Transfer Valve</a:t>
              </a: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8066921" y="3262024"/>
              <a:ext cx="192088" cy="666750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600" dirty="0"/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4391063" y="1512810"/>
              <a:ext cx="1752351" cy="367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600" b="1" dirty="0">
                  <a:latin typeface="Arial Narrow"/>
                  <a:cs typeface="Arial Narrow"/>
                </a:rPr>
                <a:t>Supply Pipes (3)</a:t>
              </a:r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H="1">
              <a:off x="4434537" y="1772949"/>
              <a:ext cx="911403" cy="638175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600" dirty="0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H="1">
              <a:off x="4434536" y="1772949"/>
              <a:ext cx="911403" cy="373856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600" dirty="0"/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>
              <a:off x="4737748" y="1772949"/>
              <a:ext cx="608190" cy="638175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600" dirty="0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2573570" y="2832636"/>
              <a:ext cx="1752351" cy="367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600" b="1" dirty="0">
                  <a:latin typeface="Arial Narrow"/>
                  <a:cs typeface="Arial Narrow"/>
                </a:rPr>
                <a:t>Return Pipe (1)</a:t>
              </a:r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 flipV="1">
              <a:off x="4113068" y="2932616"/>
              <a:ext cx="1000126" cy="42863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600" dirty="0"/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7439431" y="1923019"/>
              <a:ext cx="1172973" cy="544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600" b="1" dirty="0">
                  <a:latin typeface="Arial Narrow"/>
                  <a:cs typeface="Arial Narrow"/>
                </a:rPr>
                <a:t>Hg Pump Tank</a:t>
              </a:r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H="1">
              <a:off x="6968835" y="2206337"/>
              <a:ext cx="727363" cy="554883"/>
            </a:xfrm>
            <a:prstGeom prst="line">
              <a:avLst/>
            </a:prstGeom>
            <a:noFill/>
            <a:ln w="19050">
              <a:solidFill>
                <a:srgbClr val="FF0000">
                  <a:alpha val="75000"/>
                </a:srgb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6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3427" y="4054981"/>
            <a:ext cx="5777993" cy="2106104"/>
            <a:chOff x="933253" y="3676457"/>
            <a:chExt cx="7241355" cy="2639506"/>
          </a:xfrm>
        </p:grpSpPr>
        <p:sp>
          <p:nvSpPr>
            <p:cNvPr id="25" name="TextBox 24"/>
            <p:cNvSpPr txBox="1"/>
            <p:nvPr/>
          </p:nvSpPr>
          <p:spPr>
            <a:xfrm>
              <a:off x="5902405" y="5288436"/>
              <a:ext cx="2125909" cy="601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Proposed Mercury 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/>
                <a:t>Overflow Port</a:t>
              </a:r>
            </a:p>
          </p:txBody>
        </p:sp>
        <p:cxnSp>
          <p:nvCxnSpPr>
            <p:cNvPr id="26" name="Straight Arrow Connector 25"/>
            <p:cNvCxnSpPr>
              <a:stCxn id="25" idx="0"/>
            </p:cNvCxnSpPr>
            <p:nvPr/>
          </p:nvCxnSpPr>
          <p:spPr>
            <a:xfrm flipV="1">
              <a:off x="6965360" y="4449453"/>
              <a:ext cx="953155" cy="8389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35" b="11406"/>
            <a:stretch/>
          </p:blipFill>
          <p:spPr bwMode="auto">
            <a:xfrm>
              <a:off x="933253" y="3676457"/>
              <a:ext cx="7241355" cy="2639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331809" y="5514679"/>
              <a:ext cx="1838625" cy="601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Mercury Return 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/>
                <a:t>Jumper</a:t>
              </a:r>
            </a:p>
          </p:txBody>
        </p:sp>
        <p:cxnSp>
          <p:nvCxnSpPr>
            <p:cNvPr id="29" name="Straight Arrow Connector 28"/>
            <p:cNvCxnSpPr>
              <a:stCxn id="28" idx="3"/>
            </p:cNvCxnSpPr>
            <p:nvPr/>
          </p:nvCxnSpPr>
          <p:spPr>
            <a:xfrm flipV="1">
              <a:off x="3170433" y="4176075"/>
              <a:ext cx="2485649" cy="16394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213692" y="4054981"/>
            <a:ext cx="2779509" cy="2179581"/>
            <a:chOff x="5631663" y="4367994"/>
            <a:chExt cx="2435448" cy="190978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663" y="4367994"/>
              <a:ext cx="2435448" cy="18288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631663" y="5933662"/>
              <a:ext cx="2432304" cy="344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Candidate GLS location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0475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010195"/>
            <a:ext cx="8642640" cy="50770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are pushing to begin target gas injection in October 2017</a:t>
            </a:r>
          </a:p>
          <a:p>
            <a:pPr lvl="1"/>
            <a:r>
              <a:rPr lang="en-US" dirty="0"/>
              <a:t>Remaining tasks vs. time are a challenge with other staff &amp; operational priorities, but goal is achievable</a:t>
            </a:r>
          </a:p>
          <a:p>
            <a:r>
              <a:rPr lang="en-US" dirty="0"/>
              <a:t>Even though GI3 is limited to low gas rates, useful strain reduction is expected that will improve fatigue margins and reduce cavitation erosion</a:t>
            </a:r>
          </a:p>
          <a:p>
            <a:r>
              <a:rPr lang="en-US" dirty="0"/>
              <a:t>GI3 will also characterize extent of adverse effects of gas hold-up on mercury loop behavior</a:t>
            </a:r>
          </a:p>
          <a:p>
            <a:r>
              <a:rPr lang="en-US" dirty="0"/>
              <a:t>When steady GI3 gas operation is achieved, erosion mitigation can be characterized through target PIE</a:t>
            </a:r>
          </a:p>
          <a:p>
            <a:r>
              <a:rPr lang="en-US" dirty="0"/>
              <a:t>GI3 success will assure 1.4 MW operation by end of CY2018</a:t>
            </a:r>
          </a:p>
          <a:p>
            <a:r>
              <a:rPr lang="en-US" dirty="0"/>
              <a:t>GI3 lessons – along with R&amp;D outcomes and other target operating experience – will guide requirements for PPU target gas injection</a:t>
            </a:r>
          </a:p>
        </p:txBody>
      </p:sp>
    </p:spTree>
    <p:extLst>
      <p:ext uri="{BB962C8B-B14F-4D97-AF65-F5344CB8AC3E}">
        <p14:creationId xmlns:p14="http://schemas.microsoft.com/office/powerpoint/2010/main" val="11225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Recent target experience suggest fabrication and design improvements have been effective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630761"/>
              </p:ext>
            </p:extLst>
          </p:nvPr>
        </p:nvGraphicFramePr>
        <p:xfrm>
          <a:off x="282101" y="3556022"/>
          <a:ext cx="8557099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6271">
                  <a:extLst>
                    <a:ext uri="{9D8B030D-6E8A-4147-A177-3AD203B41FA5}">
                      <a16:colId xmlns:a16="http://schemas.microsoft.com/office/drawing/2014/main" xmlns="" val="2598339775"/>
                    </a:ext>
                  </a:extLst>
                </a:gridCol>
                <a:gridCol w="1223898">
                  <a:extLst>
                    <a:ext uri="{9D8B030D-6E8A-4147-A177-3AD203B41FA5}">
                      <a16:colId xmlns:a16="http://schemas.microsoft.com/office/drawing/2014/main" xmlns="" val="2972391416"/>
                    </a:ext>
                  </a:extLst>
                </a:gridCol>
                <a:gridCol w="1389492">
                  <a:extLst>
                    <a:ext uri="{9D8B030D-6E8A-4147-A177-3AD203B41FA5}">
                      <a16:colId xmlns:a16="http://schemas.microsoft.com/office/drawing/2014/main" xmlns="" val="3143554272"/>
                    </a:ext>
                  </a:extLst>
                </a:gridCol>
                <a:gridCol w="1389492">
                  <a:extLst>
                    <a:ext uri="{9D8B030D-6E8A-4147-A177-3AD203B41FA5}">
                      <a16:colId xmlns:a16="http://schemas.microsoft.com/office/drawing/2014/main" xmlns="" val="4244356128"/>
                    </a:ext>
                  </a:extLst>
                </a:gridCol>
                <a:gridCol w="3367946">
                  <a:extLst>
                    <a:ext uri="{9D8B030D-6E8A-4147-A177-3AD203B41FA5}">
                      <a16:colId xmlns:a16="http://schemas.microsoft.com/office/drawing/2014/main" xmlns="" val="2453811963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 Target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MW-h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P</a:t>
                      </a:r>
                      <a:r>
                        <a:rPr lang="en-US" sz="1800" b="1" u="none" strike="noStrike" baseline="-25000" dirty="0">
                          <a:effectLst/>
                        </a:rPr>
                        <a:t>ave</a:t>
                      </a:r>
                      <a:r>
                        <a:rPr lang="en-US" sz="1800" b="1" u="none" strike="noStrike" dirty="0">
                          <a:effectLst/>
                        </a:rPr>
                        <a:t> [kW]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Removal Date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Reason for Removal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92552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800" u="none" strike="noStrike" dirty="0">
                          <a:effectLst/>
                        </a:rPr>
                        <a:t>T-8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3750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Oct-13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7630709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800" u="none" strike="noStrike" dirty="0">
                          <a:effectLst/>
                        </a:rPr>
                        <a:t>T-9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4195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Jul-14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516240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800" u="none" strike="noStrike" dirty="0">
                          <a:effectLst/>
                        </a:rPr>
                        <a:t>T-10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1052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Sep-14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Weld: Top Front Body to Transition Leak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5478462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800" u="none" strike="noStrike" dirty="0">
                          <a:effectLst/>
                        </a:rPr>
                        <a:t>T-11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Nov-14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Weld: Trap CP Leak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16149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800" u="none" strike="noStrike" dirty="0">
                          <a:effectLst/>
                        </a:rPr>
                        <a:t>T-12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4460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Oct-15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Erosion: Nose Leak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2117181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800" u="none" strike="noStrike" dirty="0">
                          <a:effectLst/>
                        </a:rPr>
                        <a:t>T-13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2589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Mar-16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Erosion: Nose Leak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1931702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800" u="none" strike="noStrike" dirty="0">
                          <a:effectLst/>
                        </a:rPr>
                        <a:t>T-14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2762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968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Oct-16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575153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800" u="none" strike="noStrike" dirty="0">
                          <a:effectLst/>
                        </a:rPr>
                        <a:t>T-15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1667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Dec-16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8376201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96560" y="1210490"/>
            <a:ext cx="8642640" cy="195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Cavitation erosion was cause of last two leaks</a:t>
            </a:r>
          </a:p>
          <a:p>
            <a:r>
              <a:rPr lang="en-US" sz="2400" dirty="0"/>
              <a:t>Nevertheless, both erosion and fatigue remain vulnerabilities for reliable target operation as average power increases</a:t>
            </a:r>
          </a:p>
          <a:p>
            <a:r>
              <a:rPr lang="en-US" sz="2400" dirty="0"/>
              <a:t>Small gas bubble injection will mitigate the pressure waves that lead to these vulnerabilities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75566" y="1261528"/>
            <a:ext cx="1184366" cy="32459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8288" rIns="18288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D. McClintock</a:t>
            </a:r>
          </a:p>
        </p:txBody>
      </p:sp>
    </p:spTree>
    <p:extLst>
      <p:ext uri="{BB962C8B-B14F-4D97-AF65-F5344CB8AC3E}">
        <p14:creationId xmlns:p14="http://schemas.microsoft.com/office/powerpoint/2010/main" val="1940813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6" y="1382116"/>
            <a:ext cx="8537635" cy="436301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21080" y="4431786"/>
            <a:ext cx="5074920" cy="922713"/>
          </a:xfrm>
          <a:prstGeom prst="rect">
            <a:avLst/>
          </a:prstGeom>
          <a:solidFill>
            <a:srgbClr val="00B0F0">
              <a:alpha val="15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086" y="177800"/>
            <a:ext cx="8908868" cy="484748"/>
          </a:xfrm>
        </p:spPr>
        <p:txBody>
          <a:bodyPr/>
          <a:lstStyle/>
          <a:p>
            <a:r>
              <a:rPr lang="en-US" dirty="0"/>
              <a:t>Target pulse fatigue life* vs. power is non-linear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8014" y="6058772"/>
            <a:ext cx="5166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kern="0" dirty="0">
                <a:solidFill>
                  <a:prstClr val="black"/>
                </a:solidFill>
                <a:cs typeface="Arial" charset="0"/>
              </a:rPr>
              <a:t>S-N curve – “316 Stainless Steel” from Fe-Safe DB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91987" y="3890628"/>
            <a:ext cx="7847214" cy="8312"/>
          </a:xfrm>
          <a:prstGeom prst="line">
            <a:avLst/>
          </a:prstGeom>
          <a:ln w="2857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00803" y="3902960"/>
            <a:ext cx="2346959" cy="1463872"/>
          </a:xfrm>
          <a:prstGeom prst="rect">
            <a:avLst/>
          </a:prstGeom>
          <a:solidFill>
            <a:srgbClr val="00B0F0">
              <a:alpha val="15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70645" y="5196559"/>
            <a:ext cx="835196" cy="332510"/>
          </a:xfrm>
          <a:prstGeom prst="rightArrow">
            <a:avLst>
              <a:gd name="adj1" fmla="val 49457"/>
              <a:gd name="adj2" fmla="val 110758"/>
            </a:avLst>
          </a:prstGeom>
          <a:noFill/>
          <a:ln w="127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prstClr val="black"/>
                </a:solidFill>
              </a:rPr>
              <a:t>0.85 MW</a:t>
            </a:r>
          </a:p>
        </p:txBody>
      </p:sp>
      <p:sp>
        <p:nvSpPr>
          <p:cNvPr id="2" name="8-Point Star 1"/>
          <p:cNvSpPr/>
          <p:nvPr/>
        </p:nvSpPr>
        <p:spPr>
          <a:xfrm>
            <a:off x="3657600" y="4431787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3048000" y="3898944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4" name="8-Point Star 13"/>
          <p:cNvSpPr/>
          <p:nvPr/>
        </p:nvSpPr>
        <p:spPr>
          <a:xfrm>
            <a:off x="3352800" y="4161247"/>
            <a:ext cx="304800" cy="286283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6" name="8-Point Star 15"/>
          <p:cNvSpPr/>
          <p:nvPr/>
        </p:nvSpPr>
        <p:spPr>
          <a:xfrm>
            <a:off x="2606428" y="2830122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7" name="8-Point Star 16"/>
          <p:cNvSpPr/>
          <p:nvPr/>
        </p:nvSpPr>
        <p:spPr>
          <a:xfrm>
            <a:off x="3200400" y="2760053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2667000" y="3613643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8305800" y="1750936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20" name="8-Point Star 19"/>
          <p:cNvSpPr/>
          <p:nvPr/>
        </p:nvSpPr>
        <p:spPr>
          <a:xfrm>
            <a:off x="3810000" y="2284336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14028" y="4957260"/>
            <a:ext cx="7825172" cy="413588"/>
          </a:xfrm>
          <a:prstGeom prst="rect">
            <a:avLst/>
          </a:prstGeom>
          <a:solidFill>
            <a:srgbClr val="00B0F0">
              <a:alpha val="15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74752" y="3881408"/>
            <a:ext cx="8313" cy="1465535"/>
          </a:xfrm>
          <a:prstGeom prst="straightConnector1">
            <a:avLst/>
          </a:prstGeom>
          <a:ln w="31750" cap="rnd">
            <a:solidFill>
              <a:schemeClr val="accent4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01826" y="4431787"/>
            <a:ext cx="87245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ABDDA">
                    <a:lumMod val="75000"/>
                  </a:srgbClr>
                </a:solidFill>
                <a:cs typeface="Arial" charset="0"/>
              </a:rPr>
              <a:t>1.4 MW power</a:t>
            </a:r>
          </a:p>
        </p:txBody>
      </p:sp>
      <p:sp>
        <p:nvSpPr>
          <p:cNvPr id="27" name="Up Arrow Callout 26"/>
          <p:cNvSpPr/>
          <p:nvPr/>
        </p:nvSpPr>
        <p:spPr>
          <a:xfrm>
            <a:off x="2819400" y="5513342"/>
            <a:ext cx="1219200" cy="425402"/>
          </a:xfrm>
          <a:prstGeom prst="upArrowCallout">
            <a:avLst>
              <a:gd name="adj1" fmla="val 40694"/>
              <a:gd name="adj2" fmla="val 49850"/>
              <a:gd name="adj3" fmla="val 25840"/>
              <a:gd name="adj4" fmla="val 64977"/>
            </a:avLst>
          </a:prstGeom>
          <a:solidFill>
            <a:schemeClr val="bg2"/>
          </a:solidFill>
          <a:ln w="1905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 ~3.5 months</a:t>
            </a:r>
          </a:p>
        </p:txBody>
      </p:sp>
      <p:sp>
        <p:nvSpPr>
          <p:cNvPr id="28" name="Up Arrow Callout 27"/>
          <p:cNvSpPr/>
          <p:nvPr/>
        </p:nvSpPr>
        <p:spPr>
          <a:xfrm>
            <a:off x="838345" y="5513342"/>
            <a:ext cx="1066800" cy="425402"/>
          </a:xfrm>
          <a:prstGeom prst="upArrowCallout">
            <a:avLst>
              <a:gd name="adj1" fmla="val 40694"/>
              <a:gd name="adj2" fmla="val 49850"/>
              <a:gd name="adj3" fmla="val 25840"/>
              <a:gd name="adj4" fmla="val 64977"/>
            </a:avLst>
          </a:prstGeom>
          <a:solidFill>
            <a:schemeClr val="bg2"/>
          </a:solidFill>
          <a:ln w="1905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 ~10 days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10200" y="1750936"/>
            <a:ext cx="2743200" cy="164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8 – Inner Window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7 – Front Upper Rib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6 – Side Baffle Base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5 – Center Baffle Base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4 – Front Lower Rib Channel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3 – Center Baffle Front Lower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2 – Front Lower Rib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1 – Center Baffle Front Upper</a:t>
            </a:r>
          </a:p>
        </p:txBody>
      </p:sp>
      <p:sp>
        <p:nvSpPr>
          <p:cNvPr id="32" name="Up Arrow Callout 31"/>
          <p:cNvSpPr/>
          <p:nvPr/>
        </p:nvSpPr>
        <p:spPr>
          <a:xfrm>
            <a:off x="5562600" y="5502109"/>
            <a:ext cx="1066800" cy="425402"/>
          </a:xfrm>
          <a:prstGeom prst="upArrowCallout">
            <a:avLst>
              <a:gd name="adj1" fmla="val 40694"/>
              <a:gd name="adj2" fmla="val 49850"/>
              <a:gd name="adj3" fmla="val 25840"/>
              <a:gd name="adj4" fmla="val 64977"/>
            </a:avLst>
          </a:prstGeom>
          <a:solidFill>
            <a:schemeClr val="bg2"/>
          </a:solidFill>
          <a:ln w="1905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 ~7 months</a:t>
            </a:r>
          </a:p>
        </p:txBody>
      </p:sp>
      <p:sp>
        <p:nvSpPr>
          <p:cNvPr id="34" name="Title 4"/>
          <p:cNvSpPr txBox="1">
            <a:spLocks/>
          </p:cNvSpPr>
          <p:nvPr/>
        </p:nvSpPr>
        <p:spPr bwMode="auto">
          <a:xfrm>
            <a:off x="2609339" y="686937"/>
            <a:ext cx="378821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</a:lvl1pPr>
          </a:lstStyle>
          <a:p>
            <a:r>
              <a:rPr lang="en-US" dirty="0"/>
              <a:t>FE-SAFE analysis, jet-flow design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00802" y="2299572"/>
            <a:ext cx="777240" cy="306324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186662" y="2118081"/>
            <a:ext cx="835196" cy="332510"/>
          </a:xfrm>
          <a:prstGeom prst="rightArrow">
            <a:avLst>
              <a:gd name="adj1" fmla="val 50000"/>
              <a:gd name="adj2" fmla="val 11075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prstClr val="black"/>
                </a:solidFill>
              </a:rPr>
              <a:t>2.00 MW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06428" y="995142"/>
            <a:ext cx="392928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*fatigue life: </a:t>
            </a:r>
            <a:r>
              <a:rPr lang="en-US" i="1" u="sng" dirty="0"/>
              <a:t>onset</a:t>
            </a:r>
            <a:r>
              <a:rPr lang="en-US" u="sng" dirty="0"/>
              <a:t> of fatigue damage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535709" y="738967"/>
            <a:ext cx="1184366" cy="32459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8288" rIns="18288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S. Kaminskas</a:t>
            </a:r>
          </a:p>
        </p:txBody>
      </p:sp>
    </p:spTree>
    <p:extLst>
      <p:ext uri="{BB962C8B-B14F-4D97-AF65-F5344CB8AC3E}">
        <p14:creationId xmlns:p14="http://schemas.microsoft.com/office/powerpoint/2010/main" val="41890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21" grpId="0" animBg="1"/>
      <p:bldP spid="11" grpId="0"/>
      <p:bldP spid="27" grpId="0" animBg="1"/>
      <p:bldP spid="28" grpId="0" animBg="1"/>
      <p:bldP spid="32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6" y="1996009"/>
            <a:ext cx="8537635" cy="43630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</a:t>
            </a:r>
            <a:r>
              <a:rPr lang="en-US" sz="2800" dirty="0"/>
              <a:t> gas bubbles will improve fatigue life</a:t>
            </a:r>
          </a:p>
        </p:txBody>
      </p:sp>
      <p:sp>
        <p:nvSpPr>
          <p:cNvPr id="36" name="Content Placeholder 35"/>
          <p:cNvSpPr>
            <a:spLocks noGrp="1"/>
          </p:cNvSpPr>
          <p:nvPr>
            <p:ph idx="1"/>
          </p:nvPr>
        </p:nvSpPr>
        <p:spPr>
          <a:xfrm>
            <a:off x="196560" y="776476"/>
            <a:ext cx="8642640" cy="12195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reduction of pulse stress of is equivalent to reducing power</a:t>
            </a:r>
          </a:p>
          <a:p>
            <a:r>
              <a:rPr lang="en-US" dirty="0"/>
              <a:t>A 20% reduction in pulse stress by small gas bubbles would substantially improve fatigue life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0803" y="4516853"/>
            <a:ext cx="2504397" cy="1463872"/>
          </a:xfrm>
          <a:prstGeom prst="rect">
            <a:avLst/>
          </a:prstGeom>
          <a:solidFill>
            <a:srgbClr val="00B0F0">
              <a:alpha val="15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3048000" y="4512837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4" name="8-Point Star 13"/>
          <p:cNvSpPr/>
          <p:nvPr/>
        </p:nvSpPr>
        <p:spPr>
          <a:xfrm>
            <a:off x="3352800" y="4775140"/>
            <a:ext cx="304800" cy="286283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6" name="8-Point Star 15"/>
          <p:cNvSpPr/>
          <p:nvPr/>
        </p:nvSpPr>
        <p:spPr>
          <a:xfrm>
            <a:off x="2606428" y="3444015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7" name="8-Point Star 16"/>
          <p:cNvSpPr/>
          <p:nvPr/>
        </p:nvSpPr>
        <p:spPr>
          <a:xfrm>
            <a:off x="3200400" y="3373946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2667000" y="4227536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8305800" y="2364829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20" name="8-Point Star 19"/>
          <p:cNvSpPr/>
          <p:nvPr/>
        </p:nvSpPr>
        <p:spPr>
          <a:xfrm>
            <a:off x="3810000" y="2898229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7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75954" y="4527272"/>
            <a:ext cx="3344092" cy="769141"/>
          </a:xfrm>
          <a:prstGeom prst="straightConnector1">
            <a:avLst/>
          </a:prstGeom>
          <a:ln w="31750" cap="rnd">
            <a:solidFill>
              <a:srgbClr val="6600FF"/>
            </a:solidFill>
            <a:prstDash val="dash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10200" y="2364829"/>
            <a:ext cx="2743200" cy="164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8 – Inner Window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7 – Front Upper Rib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6 – Side Baffle Base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5 – Center Baffle Base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4 – Front Lower Rib Channel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3 – Center Baffle Front Lower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2 – Front Lower Rib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1 – Center Baffle Front Upper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00696" y="5296413"/>
            <a:ext cx="7839601" cy="694944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3657600" y="5045680"/>
            <a:ext cx="304800" cy="267765"/>
          </a:xfrm>
          <a:prstGeom prst="star8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black"/>
                </a:solidFill>
              </a:rPr>
              <a:t>1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576251" y="4512837"/>
            <a:ext cx="6792686" cy="783576"/>
          </a:xfrm>
          <a:prstGeom prst="straightConnector1">
            <a:avLst/>
          </a:prstGeom>
          <a:ln w="31750" cap="rnd">
            <a:solidFill>
              <a:srgbClr val="FF00FF"/>
            </a:solidFill>
            <a:prstDash val="dash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ight Arrow 39"/>
          <p:cNvSpPr/>
          <p:nvPr/>
        </p:nvSpPr>
        <p:spPr>
          <a:xfrm>
            <a:off x="111738" y="5130158"/>
            <a:ext cx="835196" cy="332510"/>
          </a:xfrm>
          <a:prstGeom prst="rightArrow">
            <a:avLst>
              <a:gd name="adj1" fmla="val 49457"/>
              <a:gd name="adj2" fmla="val 110758"/>
            </a:avLst>
          </a:prstGeom>
          <a:noFill/>
          <a:ln w="127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prstClr val="black"/>
                </a:solidFill>
              </a:rPr>
              <a:t>1.12 MW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111738" y="5814470"/>
            <a:ext cx="835196" cy="332510"/>
          </a:xfrm>
          <a:prstGeom prst="rightArrow">
            <a:avLst>
              <a:gd name="adj1" fmla="val 49457"/>
              <a:gd name="adj2" fmla="val 110758"/>
            </a:avLst>
          </a:prstGeom>
          <a:noFill/>
          <a:ln w="127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prstClr val="black"/>
                </a:solidFill>
              </a:rPr>
              <a:t>0.85 MW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129827" y="2230999"/>
            <a:ext cx="822960" cy="4447244"/>
            <a:chOff x="4790305" y="2230999"/>
            <a:chExt cx="822960" cy="4447244"/>
          </a:xfrm>
        </p:grpSpPr>
        <p:sp>
          <p:nvSpPr>
            <p:cNvPr id="26" name="Up Arrow Callout 25"/>
            <p:cNvSpPr/>
            <p:nvPr/>
          </p:nvSpPr>
          <p:spPr>
            <a:xfrm>
              <a:off x="4790305" y="6312483"/>
              <a:ext cx="822960" cy="365760"/>
            </a:xfrm>
            <a:prstGeom prst="upArrowCallout">
              <a:avLst>
                <a:gd name="adj1" fmla="val 40694"/>
                <a:gd name="adj2" fmla="val 49850"/>
                <a:gd name="adj3" fmla="val 25840"/>
                <a:gd name="adj4" fmla="val 64977"/>
              </a:avLst>
            </a:prstGeom>
            <a:solidFill>
              <a:schemeClr val="bg2"/>
            </a:solidFill>
            <a:ln w="19050">
              <a:solidFill>
                <a:srgbClr val="FFC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 1500 h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5207726" y="2230999"/>
              <a:ext cx="0" cy="4021755"/>
            </a:xfrm>
            <a:prstGeom prst="line">
              <a:avLst/>
            </a:prstGeom>
            <a:ln w="19050"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4948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191095"/>
          </a:xfrm>
        </p:spPr>
        <p:txBody>
          <a:bodyPr/>
          <a:lstStyle/>
          <a:p>
            <a:r>
              <a:rPr lang="en-US" sz="2800" dirty="0"/>
              <a:t>20+% pulse stress is achievable – </a:t>
            </a:r>
            <a:br>
              <a:rPr lang="en-US" sz="2800" dirty="0"/>
            </a:br>
            <a:r>
              <a:rPr lang="en-US" sz="2800" dirty="0"/>
              <a:t>Fatigue reduction by SGB demonstrated in SNS target development experiments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432484"/>
            <a:ext cx="8723704" cy="1447800"/>
          </a:xfrm>
        </p:spPr>
        <p:txBody>
          <a:bodyPr/>
          <a:lstStyle/>
          <a:p>
            <a:r>
              <a:rPr lang="en-US" sz="2200" dirty="0"/>
              <a:t>SNS experiments at the LANSCE – WNR showed significant strain reduction </a:t>
            </a:r>
            <a:r>
              <a:rPr lang="en-US" sz="2200" i="1" dirty="0"/>
              <a:t>at locations some distance from incident beam spot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6560" y="5895708"/>
            <a:ext cx="9067800" cy="51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Strain reduction in / near the beam spot was less clear</a:t>
            </a:r>
          </a:p>
        </p:txBody>
      </p:sp>
      <p:pic>
        <p:nvPicPr>
          <p:cNvPr id="67" name="Picture 2" descr="\\NScD\Groups\NFDD\Neutron_Source_Development_Group\Target\WNR_2010\photos\BlueRoom_SNS_2011_3\DSCN2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22" y="2441310"/>
            <a:ext cx="240017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2" name="Group 2061"/>
          <p:cNvGrpSpPr/>
          <p:nvPr/>
        </p:nvGrpSpPr>
        <p:grpSpPr>
          <a:xfrm>
            <a:off x="3200401" y="2441310"/>
            <a:ext cx="2667320" cy="3200400"/>
            <a:chOff x="3200401" y="2438400"/>
            <a:chExt cx="2667320" cy="3200400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4495800" y="2438400"/>
              <a:ext cx="1371921" cy="3200400"/>
              <a:chOff x="4724401" y="3576075"/>
              <a:chExt cx="1055035" cy="2461177"/>
            </a:xfrm>
          </p:grpSpPr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711"/>
              <a:stretch/>
            </p:blipFill>
            <p:spPr bwMode="auto">
              <a:xfrm rot="16200000">
                <a:off x="4034220" y="4292037"/>
                <a:ext cx="2461177" cy="1029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1" name="Straight Connector 10"/>
              <p:cNvCxnSpPr>
                <a:cxnSpLocks noChangeAspect="1"/>
              </p:cNvCxnSpPr>
              <p:nvPr/>
            </p:nvCxnSpPr>
            <p:spPr bwMode="auto">
              <a:xfrm rot="16200000" flipH="1">
                <a:off x="5322643" y="5004275"/>
                <a:ext cx="111603" cy="111603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33"/>
              <p:cNvSpPr txBox="1">
                <a:spLocks noChangeArrowheads="1"/>
              </p:cNvSpPr>
              <p:nvPr/>
            </p:nvSpPr>
            <p:spPr bwMode="auto">
              <a:xfrm rot="16200000">
                <a:off x="4868942" y="5140317"/>
                <a:ext cx="289941" cy="142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 dirty="0"/>
                  <a:t>8 mm</a:t>
                </a:r>
              </a:p>
            </p:txBody>
          </p:sp>
          <p:cxnSp>
            <p:nvCxnSpPr>
              <p:cNvPr id="14" name="Straight Connector 13"/>
              <p:cNvCxnSpPr>
                <a:cxnSpLocks noChangeAspect="1"/>
              </p:cNvCxnSpPr>
              <p:nvPr/>
            </p:nvCxnSpPr>
            <p:spPr bwMode="auto">
              <a:xfrm rot="16200000" flipH="1">
                <a:off x="5197739" y="5003951"/>
                <a:ext cx="111603" cy="112251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cxnSpLocks noChangeAspect="1"/>
              </p:cNvCxnSpPr>
              <p:nvPr/>
            </p:nvCxnSpPr>
            <p:spPr bwMode="auto">
              <a:xfrm rot="16200000" flipH="1">
                <a:off x="5197739" y="4644485"/>
                <a:ext cx="111603" cy="112251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 noChangeAspect="1"/>
              </p:cNvCxnSpPr>
              <p:nvPr/>
            </p:nvCxnSpPr>
            <p:spPr bwMode="auto">
              <a:xfrm rot="16200000" flipH="1">
                <a:off x="5197414" y="4290534"/>
                <a:ext cx="112252" cy="112251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cxnSpLocks noChangeAspect="1"/>
              </p:cNvCxnSpPr>
              <p:nvPr/>
            </p:nvCxnSpPr>
            <p:spPr bwMode="auto">
              <a:xfrm rot="16200000" flipH="1">
                <a:off x="5197739" y="3928148"/>
                <a:ext cx="111603" cy="112251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cxnSpLocks/>
              </p:cNvCxnSpPr>
              <p:nvPr/>
            </p:nvCxnSpPr>
            <p:spPr bwMode="auto">
              <a:xfrm rot="16200000" flipH="1">
                <a:off x="5170487" y="5228454"/>
                <a:ext cx="156375" cy="0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 bwMode="auto">
              <a:xfrm rot="16200000" flipV="1">
                <a:off x="4974209" y="4981566"/>
                <a:ext cx="0" cy="493129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 bwMode="auto">
              <a:xfrm rot="16200000" flipV="1">
                <a:off x="5066022" y="4721699"/>
                <a:ext cx="0" cy="676754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 bwMode="auto">
              <a:xfrm rot="16200000" flipV="1">
                <a:off x="4974209" y="4450153"/>
                <a:ext cx="0" cy="493129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 bwMode="auto">
              <a:xfrm rot="16200000" flipV="1">
                <a:off x="4976804" y="4085496"/>
                <a:ext cx="6489" cy="504808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 bwMode="auto">
              <a:xfrm rot="16200000" flipV="1">
                <a:off x="4973560" y="3722786"/>
                <a:ext cx="6489" cy="504808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 bwMode="auto">
              <a:xfrm rot="16200000">
                <a:off x="5080946" y="5277119"/>
                <a:ext cx="97977" cy="0"/>
              </a:xfrm>
              <a:prstGeom prst="straightConnector1">
                <a:avLst/>
              </a:prstGeom>
              <a:ln w="9525"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 bwMode="auto">
              <a:xfrm rot="16200000">
                <a:off x="4537205" y="5552234"/>
                <a:ext cx="648207" cy="0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 bwMode="auto">
              <a:xfrm rot="16200000">
                <a:off x="4377262" y="5468207"/>
                <a:ext cx="816261" cy="0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 bwMode="auto">
              <a:xfrm rot="16200000">
                <a:off x="4601118" y="4878396"/>
                <a:ext cx="363359" cy="0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 bwMode="auto">
              <a:xfrm rot="16200000">
                <a:off x="4605335" y="4515362"/>
                <a:ext cx="362710" cy="0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 bwMode="auto">
              <a:xfrm rot="16200000">
                <a:off x="4601118" y="4152327"/>
                <a:ext cx="363359" cy="0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72"/>
              <p:cNvSpPr txBox="1">
                <a:spLocks noChangeArrowheads="1"/>
              </p:cNvSpPr>
              <p:nvPr/>
            </p:nvSpPr>
            <p:spPr bwMode="auto">
              <a:xfrm>
                <a:off x="4991462" y="4865263"/>
                <a:ext cx="383630" cy="177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900" i="1" dirty="0"/>
                  <a:t>TS-07</a:t>
                </a:r>
              </a:p>
            </p:txBody>
          </p:sp>
          <p:sp>
            <p:nvSpPr>
              <p:cNvPr id="35" name="TextBox 77"/>
              <p:cNvSpPr txBox="1">
                <a:spLocks noChangeArrowheads="1"/>
              </p:cNvSpPr>
              <p:nvPr/>
            </p:nvSpPr>
            <p:spPr bwMode="auto">
              <a:xfrm rot="16200000">
                <a:off x="4749109" y="5543396"/>
                <a:ext cx="223818" cy="71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7432" tIns="0" rIns="27432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/>
                  <a:t>81 mm</a:t>
                </a:r>
              </a:p>
            </p:txBody>
          </p:sp>
          <p:sp>
            <p:nvSpPr>
              <p:cNvPr id="36" name="TextBox 78"/>
              <p:cNvSpPr txBox="1">
                <a:spLocks noChangeArrowheads="1"/>
              </p:cNvSpPr>
              <p:nvPr/>
            </p:nvSpPr>
            <p:spPr bwMode="auto">
              <a:xfrm rot="16200000">
                <a:off x="4656906" y="5564720"/>
                <a:ext cx="257101" cy="71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7432" tIns="0" rIns="27432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/>
                  <a:t>100 mm</a:t>
                </a:r>
              </a:p>
            </p:txBody>
          </p:sp>
          <p:sp>
            <p:nvSpPr>
              <p:cNvPr id="37" name="TextBox 79"/>
              <p:cNvSpPr txBox="1">
                <a:spLocks noChangeArrowheads="1"/>
              </p:cNvSpPr>
              <p:nvPr/>
            </p:nvSpPr>
            <p:spPr bwMode="auto">
              <a:xfrm rot="16200000">
                <a:off x="4667835" y="4840106"/>
                <a:ext cx="223818" cy="71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7432" tIns="0" rIns="27432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/>
                  <a:t>50 mm</a:t>
                </a:r>
              </a:p>
            </p:txBody>
          </p:sp>
          <p:sp>
            <p:nvSpPr>
              <p:cNvPr id="38" name="TextBox 81"/>
              <p:cNvSpPr txBox="1">
                <a:spLocks noChangeArrowheads="1"/>
              </p:cNvSpPr>
              <p:nvPr/>
            </p:nvSpPr>
            <p:spPr bwMode="auto">
              <a:xfrm rot="16200000">
                <a:off x="4671308" y="4486271"/>
                <a:ext cx="223818" cy="71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7432" tIns="0" rIns="27432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/>
                  <a:t>50 mm</a:t>
                </a:r>
              </a:p>
            </p:txBody>
          </p:sp>
          <p:sp>
            <p:nvSpPr>
              <p:cNvPr id="39" name="TextBox 82"/>
              <p:cNvSpPr txBox="1">
                <a:spLocks noChangeArrowheads="1"/>
              </p:cNvSpPr>
              <p:nvPr/>
            </p:nvSpPr>
            <p:spPr bwMode="auto">
              <a:xfrm rot="16200000">
                <a:off x="4668441" y="4115291"/>
                <a:ext cx="223818" cy="71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7432" tIns="0" rIns="27432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/>
                  <a:t>50 mm</a:t>
                </a:r>
              </a:p>
            </p:txBody>
          </p:sp>
        </p:grpSp>
        <p:cxnSp>
          <p:nvCxnSpPr>
            <p:cNvPr id="2058" name="Straight Connector 2057"/>
            <p:cNvCxnSpPr/>
            <p:nvPr/>
          </p:nvCxnSpPr>
          <p:spPr>
            <a:xfrm flipH="1">
              <a:off x="3200401" y="2514600"/>
              <a:ext cx="1530059" cy="138103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1" name="Straight Connector 2060"/>
            <p:cNvCxnSpPr/>
            <p:nvPr/>
          </p:nvCxnSpPr>
          <p:spPr>
            <a:xfrm flipH="1" flipV="1">
              <a:off x="3200401" y="5102859"/>
              <a:ext cx="1473427" cy="53594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4" name="Group 2063"/>
          <p:cNvGrpSpPr/>
          <p:nvPr/>
        </p:nvGrpSpPr>
        <p:grpSpPr>
          <a:xfrm>
            <a:off x="152400" y="2669909"/>
            <a:ext cx="2819400" cy="3017762"/>
            <a:chOff x="152400" y="2666999"/>
            <a:chExt cx="2819400" cy="3017762"/>
          </a:xfrm>
        </p:grpSpPr>
        <p:grpSp>
          <p:nvGrpSpPr>
            <p:cNvPr id="2055" name="Group 2054"/>
            <p:cNvGrpSpPr/>
            <p:nvPr/>
          </p:nvGrpSpPr>
          <p:grpSpPr>
            <a:xfrm>
              <a:off x="152400" y="2666999"/>
              <a:ext cx="2819400" cy="2743201"/>
              <a:chOff x="152400" y="2666999"/>
              <a:chExt cx="2819400" cy="274320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52400" y="2667000"/>
                <a:ext cx="1529061" cy="2743200"/>
                <a:chOff x="152402" y="2723447"/>
                <a:chExt cx="1529061" cy="2743200"/>
              </a:xfrm>
            </p:grpSpPr>
            <p:pic>
              <p:nvPicPr>
                <p:cNvPr id="41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314" t="71666" r="30052" b="6551"/>
                <a:stretch>
                  <a:fillRect/>
                </a:stretch>
              </p:blipFill>
              <p:spPr bwMode="auto">
                <a:xfrm rot="16200000">
                  <a:off x="-454667" y="3330516"/>
                  <a:ext cx="2743200" cy="15290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54" name="Straight Arrow Connector 53"/>
                <p:cNvCxnSpPr/>
                <p:nvPr/>
              </p:nvCxnSpPr>
              <p:spPr>
                <a:xfrm rot="16200000">
                  <a:off x="-549691" y="4092618"/>
                  <a:ext cx="1757731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152403" y="4023441"/>
                  <a:ext cx="387925" cy="1600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/>
              </p:spPr>
              <p:txBody>
                <a:bodyPr wrap="square" lIns="18288" tIns="18288" rIns="18288" bIns="18288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800" dirty="0"/>
                    <a:t>92 mm</a:t>
                  </a:r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 rot="16200000">
                  <a:off x="613427" y="3963885"/>
                  <a:ext cx="632783" cy="262487"/>
                </a:xfrm>
                <a:prstGeom prst="ellipse">
                  <a:avLst/>
                </a:prstGeom>
                <a:solidFill>
                  <a:srgbClr val="FF0000">
                    <a:alpha val="6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 rot="16200000">
                  <a:off x="294811" y="3834985"/>
                  <a:ext cx="1265566" cy="520288"/>
                </a:xfrm>
                <a:prstGeom prst="ellipse">
                  <a:avLst/>
                </a:prstGeom>
                <a:solidFill>
                  <a:srgbClr val="FFC000">
                    <a:alpha val="19000"/>
                  </a:srgbClr>
                </a:solidFill>
                <a:ln w="127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cxnSp>
            <p:nvCxnSpPr>
              <p:cNvPr id="2049" name="Straight Connector 2048"/>
              <p:cNvCxnSpPr/>
              <p:nvPr/>
            </p:nvCxnSpPr>
            <p:spPr>
              <a:xfrm>
                <a:off x="1681462" y="2666999"/>
                <a:ext cx="1290338" cy="20217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3" name="Straight Connector 2052"/>
              <p:cNvCxnSpPr/>
              <p:nvPr/>
            </p:nvCxnSpPr>
            <p:spPr>
              <a:xfrm flipV="1">
                <a:off x="1681462" y="5204426"/>
                <a:ext cx="1290338" cy="20577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3" name="TextBox 2062"/>
            <p:cNvSpPr txBox="1"/>
            <p:nvPr/>
          </p:nvSpPr>
          <p:spPr>
            <a:xfrm>
              <a:off x="440793" y="5370829"/>
              <a:ext cx="1007006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>
                <a:lnSpc>
                  <a:spcPct val="90000"/>
                </a:lnSpc>
              </a:pP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spot on target</a:t>
              </a:r>
            </a:p>
            <a:p>
              <a:pPr marL="0" lvl="1" algn="ctr">
                <a:lnSpc>
                  <a:spcPct val="90000"/>
                </a:lnSpc>
              </a:pP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and 2 </a:t>
              </a: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 outlines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71" name="TextBox 2070"/>
          <p:cNvSpPr txBox="1"/>
          <p:nvPr/>
        </p:nvSpPr>
        <p:spPr>
          <a:xfrm>
            <a:off x="2580449" y="5641643"/>
            <a:ext cx="1390124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Bubbler test loop at WNR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177543" y="2419142"/>
            <a:ext cx="3956761" cy="2889760"/>
            <a:chOff x="5177543" y="2416232"/>
            <a:chExt cx="3956761" cy="2889760"/>
          </a:xfrm>
        </p:grpSpPr>
        <p:grpSp>
          <p:nvGrpSpPr>
            <p:cNvPr id="2070" name="Group 2069"/>
            <p:cNvGrpSpPr/>
            <p:nvPr/>
          </p:nvGrpSpPr>
          <p:grpSpPr>
            <a:xfrm>
              <a:off x="5177543" y="2771208"/>
              <a:ext cx="3890257" cy="2534784"/>
              <a:chOff x="5177543" y="2771208"/>
              <a:chExt cx="3890257" cy="253478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867400" y="2771208"/>
                <a:ext cx="3200400" cy="2534784"/>
                <a:chOff x="5791200" y="1905000"/>
                <a:chExt cx="3200400" cy="2534784"/>
              </a:xfrm>
            </p:grpSpPr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1200" y="1905000"/>
                  <a:ext cx="3200400" cy="233165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4" name="TextBox 3"/>
                <p:cNvSpPr txBox="1"/>
                <p:nvPr/>
              </p:nvSpPr>
              <p:spPr>
                <a:xfrm>
                  <a:off x="5867400" y="4236651"/>
                  <a:ext cx="3066865" cy="2031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lvl="1" algn="ctr">
                    <a:lnSpc>
                      <a:spcPct val="90000"/>
                    </a:lnSpc>
                  </a:pPr>
                  <a:r>
                    <a:rPr lang="en-US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B.W. </a:t>
                  </a:r>
                  <a:r>
                    <a:rPr lang="en-US" sz="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Riemer</a:t>
                  </a:r>
                  <a:r>
                    <a:rPr lang="en-US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et al. / Journal of Nuclear Materials 450 (2014) 192–203</a:t>
                  </a:r>
                </a:p>
              </p:txBody>
            </p:sp>
          </p:grpSp>
          <p:cxnSp>
            <p:nvCxnSpPr>
              <p:cNvPr id="2066" name="Straight Connector 2065"/>
              <p:cNvCxnSpPr>
                <a:stCxn id="10" idx="2"/>
              </p:cNvCxnSpPr>
              <p:nvPr/>
            </p:nvCxnSpPr>
            <p:spPr>
              <a:xfrm flipH="1">
                <a:off x="5177543" y="4041511"/>
                <a:ext cx="690178" cy="329526"/>
              </a:xfrm>
              <a:prstGeom prst="lin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5823782" y="2416232"/>
              <a:ext cx="3310522" cy="244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Gas bubbles reduced strain magnitude and cycles</a:t>
              </a:r>
            </a:p>
          </p:txBody>
        </p:sp>
      </p:grpSp>
      <p:sp>
        <p:nvSpPr>
          <p:cNvPr id="30" name="Line Callout 1 29"/>
          <p:cNvSpPr/>
          <p:nvPr/>
        </p:nvSpPr>
        <p:spPr>
          <a:xfrm>
            <a:off x="3337368" y="2199316"/>
            <a:ext cx="1552693" cy="315149"/>
          </a:xfrm>
          <a:prstGeom prst="borderCallout1">
            <a:avLst>
              <a:gd name="adj1" fmla="val 94741"/>
              <a:gd name="adj2" fmla="val 98233"/>
              <a:gd name="adj3" fmla="val 160858"/>
              <a:gd name="adj4" fmla="val 112635"/>
            </a:avLst>
          </a:prstGeom>
          <a:solidFill>
            <a:schemeClr val="bg1"/>
          </a:solidFill>
          <a:ln>
            <a:solidFill>
              <a:srgbClr val="7030A0"/>
            </a:solidFill>
            <a:tailEnd type="arrow"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Vertical mercury flow inside 25x50x1.5 mm rectangular tube</a:t>
            </a:r>
          </a:p>
        </p:txBody>
      </p:sp>
      <p:grpSp>
        <p:nvGrpSpPr>
          <p:cNvPr id="2052" name="Group 2051"/>
          <p:cNvGrpSpPr/>
          <p:nvPr/>
        </p:nvGrpSpPr>
        <p:grpSpPr>
          <a:xfrm>
            <a:off x="7086600" y="2107330"/>
            <a:ext cx="1923865" cy="1764506"/>
            <a:chOff x="7086600" y="2002822"/>
            <a:chExt cx="1923865" cy="1764506"/>
          </a:xfrm>
        </p:grpSpPr>
        <p:sp>
          <p:nvSpPr>
            <p:cNvPr id="31" name="Rectangle 30"/>
            <p:cNvSpPr/>
            <p:nvPr/>
          </p:nvSpPr>
          <p:spPr>
            <a:xfrm>
              <a:off x="7104888" y="3154680"/>
              <a:ext cx="1280160" cy="22860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48" name="Line Callout 1 2047"/>
            <p:cNvSpPr/>
            <p:nvPr/>
          </p:nvSpPr>
          <p:spPr>
            <a:xfrm>
              <a:off x="7602922" y="2002822"/>
              <a:ext cx="1407543" cy="320065"/>
            </a:xfrm>
            <a:prstGeom prst="borderCallout1">
              <a:avLst>
                <a:gd name="adj1" fmla="val 99606"/>
                <a:gd name="adj2" fmla="val 49169"/>
                <a:gd name="adj3" fmla="val 389825"/>
                <a:gd name="adj4" fmla="val 26139"/>
              </a:avLst>
            </a:prstGeom>
            <a:solidFill>
              <a:srgbClr val="FFFF0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Injected gas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fraction 0.067%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086600" y="3657600"/>
              <a:ext cx="1280160" cy="109728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72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09" y="177800"/>
            <a:ext cx="8818061" cy="772519"/>
          </a:xfrm>
        </p:spPr>
        <p:txBody>
          <a:bodyPr/>
          <a:lstStyle/>
          <a:p>
            <a:r>
              <a:rPr lang="en-US" sz="2600" dirty="0"/>
              <a:t>SGB target experiment also showed pitting damage reduction to ~half that without gas can be expected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085984"/>
            <a:ext cx="8642640" cy="4471932"/>
          </a:xfrm>
        </p:spPr>
        <p:txBody>
          <a:bodyPr/>
          <a:lstStyle/>
          <a:p>
            <a:r>
              <a:rPr lang="en-US" dirty="0"/>
              <a:t>Test plates were allowed to decay for several months, then carefully decontaminated</a:t>
            </a:r>
          </a:p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561209" y="2011860"/>
            <a:ext cx="4582791" cy="3900488"/>
            <a:chOff x="4305460" y="1925425"/>
            <a:chExt cx="4582791" cy="3900488"/>
          </a:xfrm>
        </p:grpSpPr>
        <p:grpSp>
          <p:nvGrpSpPr>
            <p:cNvPr id="4" name="Group 3"/>
            <p:cNvGrpSpPr/>
            <p:nvPr/>
          </p:nvGrpSpPr>
          <p:grpSpPr>
            <a:xfrm>
              <a:off x="4923470" y="1925425"/>
              <a:ext cx="3964781" cy="3900488"/>
              <a:chOff x="1828800" y="990600"/>
              <a:chExt cx="5286375" cy="5200650"/>
            </a:xfrm>
            <a:noFill/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990600"/>
                <a:ext cx="5286375" cy="520065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098117" y="1003440"/>
                <a:ext cx="355227" cy="198603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788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63.2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069132" y="1366868"/>
                <a:ext cx="355227" cy="198603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788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46.1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057150" y="3655496"/>
                <a:ext cx="430032" cy="198603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788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127.5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471987" y="1012051"/>
                <a:ext cx="280419" cy="198603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788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8.9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46804" y="3511444"/>
                <a:ext cx="430032" cy="198603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788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100.1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163576" y="1909943"/>
                <a:ext cx="235535" cy="160044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9.0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622924" y="2178600"/>
                <a:ext cx="293243" cy="160044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22.7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471987" y="1370265"/>
                <a:ext cx="355227" cy="198603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788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17.4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974322" y="4037808"/>
                <a:ext cx="280419" cy="198603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788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1.5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481392" y="1441684"/>
                <a:ext cx="293243" cy="160044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13.5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936763" y="5869895"/>
                <a:ext cx="280419" cy="198603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788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7.2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962119" y="5748605"/>
                <a:ext cx="395835" cy="198603"/>
              </a:xfrm>
              <a:prstGeom prst="rect">
                <a:avLst/>
              </a:prstGeom>
              <a:grpFill/>
            </p:spPr>
            <p:txBody>
              <a:bodyPr wrap="none" lIns="34290" tIns="13716" rIns="34290" bIns="13716" rtlCol="0">
                <a:spAutoFit/>
              </a:bodyPr>
              <a:lstStyle/>
              <a:p>
                <a:r>
                  <a:rPr lang="en-US" sz="788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[mm]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305460" y="3169660"/>
              <a:ext cx="1173098" cy="4560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88" dirty="0"/>
                <a:t>Optical microscope scan region</a:t>
              </a:r>
            </a:p>
            <a:p>
              <a:pPr algn="r"/>
              <a:r>
                <a:rPr lang="en-US" sz="788" dirty="0"/>
                <a:t>21.5 x 16.1 mm</a:t>
              </a:r>
            </a:p>
          </p:txBody>
        </p: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5717843" y="3375995"/>
              <a:ext cx="548640" cy="1319456"/>
              <a:chOff x="7115175" y="3443640"/>
              <a:chExt cx="1152525" cy="2771775"/>
            </a:xfrm>
            <a:noFill/>
          </p:grpSpPr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7410450" y="4138965"/>
                <a:ext cx="571500" cy="1381125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xtLst/>
            </p:spPr>
            <p:txBody>
              <a:bodyPr wrap="square" lIns="68580" tIns="34290" rIns="68580" bIns="34290" anchor="t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endParaRPr lang="en-US" sz="75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 algn="l" rtl="0">
                  <a:defRPr sz="1000"/>
                </a:pPr>
                <a:endParaRPr lang="en-US" sz="60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7115175" y="3443640"/>
                <a:ext cx="1152525" cy="2771775"/>
              </a:xfrm>
              <a:prstGeom prst="ellipse">
                <a:avLst/>
              </a:prstGeom>
              <a:grpFill/>
              <a:ln w="9525">
                <a:solidFill>
                  <a:srgbClr val="0000FF"/>
                </a:solidFill>
                <a:round/>
                <a:headEnd/>
                <a:tailEnd/>
              </a:ln>
              <a:extLst/>
            </p:spPr>
            <p:txBody>
              <a:bodyPr wrap="square" lIns="68580" tIns="34290" rIns="68580" bIns="34290" anchor="t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endParaRPr lang="en-US" sz="750" dirty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 algn="l" rtl="0">
                  <a:defRPr sz="1000"/>
                </a:pPr>
                <a:endParaRPr lang="en-US" sz="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257309" y="4984228"/>
              <a:ext cx="1079011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Mercury wetted surface</a:t>
              </a:r>
            </a:p>
          </p:txBody>
        </p:sp>
        <p:sp>
          <p:nvSpPr>
            <p:cNvPr id="23" name="Arc 22"/>
            <p:cNvSpPr/>
            <p:nvPr/>
          </p:nvSpPr>
          <p:spPr>
            <a:xfrm rot="16200000">
              <a:off x="7955067" y="4633170"/>
              <a:ext cx="863521" cy="756788"/>
            </a:xfrm>
            <a:prstGeom prst="arc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45440" y="4587580"/>
              <a:ext cx="78956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1, 2 </a:t>
              </a:r>
              <a:r>
                <a:rPr lang="en-US" sz="600" dirty="0">
                  <a:sym typeface="Symbol"/>
                </a:rPr>
                <a:t> nominal beam profiles</a:t>
              </a:r>
              <a:endParaRPr lang="en-US" sz="6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845398" y="3836306"/>
              <a:ext cx="308610" cy="42519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bg1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5454044" y="3583629"/>
              <a:ext cx="380807" cy="24229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20" idx="4"/>
            </p:cNvCxnSpPr>
            <p:nvPr/>
          </p:nvCxnSpPr>
          <p:spPr>
            <a:xfrm flipH="1" flipV="1">
              <a:off x="5994430" y="4364453"/>
              <a:ext cx="421291" cy="27877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130456" y="4643225"/>
              <a:ext cx="285265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196560" y="2031453"/>
            <a:ext cx="5488434" cy="190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Microscopy and analysis of test plates assessed</a:t>
            </a:r>
          </a:p>
          <a:p>
            <a:pPr lvl="1"/>
            <a:r>
              <a:rPr lang="en-US" sz="2000" dirty="0"/>
              <a:t>Damaged area fraction</a:t>
            </a:r>
          </a:p>
          <a:p>
            <a:pPr lvl="1"/>
            <a:r>
              <a:rPr lang="en-US" sz="2000" dirty="0"/>
              <a:t>Maximum pit depth</a:t>
            </a:r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655578" y="3745991"/>
            <a:ext cx="4308333" cy="1609235"/>
            <a:chOff x="905582" y="4283044"/>
            <a:chExt cx="3765056" cy="1406312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582" y="4286321"/>
              <a:ext cx="1829832" cy="13716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449" y="4283044"/>
              <a:ext cx="1839121" cy="137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1034530" y="5438768"/>
              <a:ext cx="1419357" cy="215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Example plate sub-image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04287" y="5339699"/>
              <a:ext cx="1866351" cy="349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/>
                <a:t>Binarized</a:t>
              </a:r>
              <a:r>
                <a:rPr lang="en-US" sz="1000" dirty="0"/>
                <a:t> sub-image for damage fraction assessment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12956" y="5444410"/>
            <a:ext cx="424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Damage can be reduced in the SNS target to </a:t>
            </a:r>
            <a:r>
              <a:rPr lang="en-US" sz="1600" b="1" i="1" dirty="0"/>
              <a:t>less than </a:t>
            </a:r>
            <a:r>
              <a:rPr lang="en-US" sz="1600" b="1" dirty="0"/>
              <a:t>half that without gas injection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40777" y="6053538"/>
            <a:ext cx="3608680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/>
              <a:t>B.W. Riemer, et al., </a:t>
            </a:r>
            <a:r>
              <a:rPr lang="en-US" sz="1100" dirty="0" err="1"/>
              <a:t>Jnl</a:t>
            </a:r>
            <a:r>
              <a:rPr lang="en-US" sz="1100" dirty="0"/>
              <a:t>. </a:t>
            </a:r>
            <a:r>
              <a:rPr lang="en-US" sz="1100" dirty="0" err="1"/>
              <a:t>Nucl</a:t>
            </a:r>
            <a:r>
              <a:rPr lang="en-US" sz="1100" dirty="0"/>
              <a:t>. Mat. 450 (2014) 192-203</a:t>
            </a:r>
          </a:p>
        </p:txBody>
      </p:sp>
    </p:spTree>
    <p:extLst>
      <p:ext uri="{BB962C8B-B14F-4D97-AF65-F5344CB8AC3E}">
        <p14:creationId xmlns:p14="http://schemas.microsoft.com/office/powerpoint/2010/main" val="3661330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24841"/>
          </a:xfrm>
        </p:spPr>
        <p:txBody>
          <a:bodyPr/>
          <a:lstStyle/>
          <a:p>
            <a:r>
              <a:rPr lang="en-US" sz="2800" dirty="0"/>
              <a:t>Erosion mitigation experiments done at high cycles show better damage reduction with SGB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119851"/>
            <a:ext cx="8642640" cy="3065417"/>
          </a:xfrm>
        </p:spPr>
        <p:txBody>
          <a:bodyPr/>
          <a:lstStyle/>
          <a:p>
            <a:r>
              <a:rPr lang="en-US" dirty="0"/>
              <a:t>In-beam experiments done at WNR were limited to 100 pulses per test condition, vs. ~10</a:t>
            </a:r>
            <a:r>
              <a:rPr lang="en-US" baseline="30000" dirty="0"/>
              <a:t>9</a:t>
            </a:r>
            <a:r>
              <a:rPr lang="en-US" dirty="0"/>
              <a:t> for real target</a:t>
            </a:r>
          </a:p>
          <a:p>
            <a:pPr lvl="1"/>
            <a:r>
              <a:rPr lang="en-US" dirty="0"/>
              <a:t>Differences in this early stage of pitting damage do not clearly reflect long term trends</a:t>
            </a:r>
          </a:p>
          <a:p>
            <a:r>
              <a:rPr lang="en-US" dirty="0"/>
              <a:t>JPARC tests (non-beam cavitation of mercury) show greater damage mitigation benefit with high cycles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910" y="3714819"/>
            <a:ext cx="4186210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fontAlgn="base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5475" lvl="1" indent="-2794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30188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44588" indent="-173038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400" dirty="0"/>
              <a:t>We can expect a similar trend in real targets with gas injection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09525" y="3409739"/>
            <a:ext cx="7434474" cy="3033227"/>
            <a:chOff x="1709525" y="3409739"/>
            <a:chExt cx="7434474" cy="30332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0410" y="3409739"/>
              <a:ext cx="4763589" cy="280986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09525" y="6198284"/>
              <a:ext cx="4413388" cy="244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M. Futakawa et al., </a:t>
              </a:r>
              <a:r>
                <a:rPr lang="en-US" sz="1100" dirty="0" err="1"/>
                <a:t>Jnl</a:t>
              </a:r>
              <a:r>
                <a:rPr lang="en-US" sz="1100" dirty="0"/>
                <a:t>. </a:t>
              </a:r>
              <a:r>
                <a:rPr lang="en-US" sz="1100" dirty="0" err="1"/>
                <a:t>Nucl</a:t>
              </a:r>
              <a:r>
                <a:rPr lang="en-US" sz="1100" dirty="0"/>
                <a:t>. Sci. and Tech, v 45, No. 10, Oct. 2008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89120" y="3614057"/>
              <a:ext cx="4663440" cy="123444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89120" y="4906170"/>
              <a:ext cx="4663440" cy="1234440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68449" y="5123375"/>
              <a:ext cx="1402948" cy="34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No. impacts</a:t>
              </a:r>
            </a:p>
          </p:txBody>
        </p:sp>
        <p:cxnSp>
          <p:nvCxnSpPr>
            <p:cNvPr id="11" name="Straight Arrow Connector 10"/>
            <p:cNvCxnSpPr>
              <a:stCxn id="9" idx="3"/>
            </p:cNvCxnSpPr>
            <p:nvPr/>
          </p:nvCxnSpPr>
          <p:spPr>
            <a:xfrm>
              <a:off x="3871397" y="5294191"/>
              <a:ext cx="587393" cy="190433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9" idx="3"/>
            </p:cNvCxnSpPr>
            <p:nvPr/>
          </p:nvCxnSpPr>
          <p:spPr>
            <a:xfrm flipV="1">
              <a:off x="3871397" y="4214105"/>
              <a:ext cx="587393" cy="10800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0856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RNL template_4x3_SNS.pptx" id="{DA8F8B77-26AF-4285-B904-C56BC7FCC0C9}" vid="{89FA3E3C-681D-44A7-BF9E-F5C1CC4F5DC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Riemer_SNS-general-update</Template>
  <TotalTime>9919</TotalTime>
  <Words>3073</Words>
  <Application>Microsoft Office PowerPoint</Application>
  <PresentationFormat>On-screen Show (4:3)</PresentationFormat>
  <Paragraphs>464</Paragraphs>
  <Slides>31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Powerpoint-Template_HFIR-SNS</vt:lpstr>
      <vt:lpstr>Default Theme</vt:lpstr>
      <vt:lpstr>Implementing Gas Injection at SNS:  Short and Long Term</vt:lpstr>
      <vt:lpstr>Outline</vt:lpstr>
      <vt:lpstr>Gas injection Conceptual Design Report was issued last summer</vt:lpstr>
      <vt:lpstr>Recent target experience suggest fabrication and design improvements have been effective</vt:lpstr>
      <vt:lpstr>Target pulse fatigue life* vs. power is non-linear</vt:lpstr>
      <vt:lpstr>Small gas bubbles will improve fatigue life</vt:lpstr>
      <vt:lpstr>20+% pulse stress is achievable –  Fatigue reduction by SGB demonstrated in SNS target development experiments </vt:lpstr>
      <vt:lpstr>SGB target experiment also showed pitting damage reduction to ~half that without gas can be expected</vt:lpstr>
      <vt:lpstr>Erosion mitigation experiments done at high cycles show better damage reduction with SGB</vt:lpstr>
      <vt:lpstr>2016 AAC recommendations relevant to target gas injection (VIII. Target Systems (including IRP))</vt:lpstr>
      <vt:lpstr>2016 AAC committee response to charges</vt:lpstr>
      <vt:lpstr>2016 AAC committee response to charges</vt:lpstr>
      <vt:lpstr>Short term: GI3 is underway </vt:lpstr>
      <vt:lpstr>Retrofit orifice bubbler assembly installed in a target</vt:lpstr>
      <vt:lpstr>GI3 employs orifice bubblers with a modest gas flow rate and a once-through gas helium supply system</vt:lpstr>
      <vt:lpstr>Expectations for GI3</vt:lpstr>
      <vt:lpstr>GI3 is commissioning goal is for October 2017</vt:lpstr>
      <vt:lpstr>Significant progress on GI3 achieved</vt:lpstr>
      <vt:lpstr>System flow diagram</vt:lpstr>
      <vt:lpstr>Gas supply tasks to be completed</vt:lpstr>
      <vt:lpstr>MOTS delay bed commissioning goal is after summer 2017 outage – prior to gas injection</vt:lpstr>
      <vt:lpstr>Mercury pump tank burst disk will be replaced with lower rupture pressure unit that cannot support Hg height to top of vent line</vt:lpstr>
      <vt:lpstr>MOTS vent line GLS adds protection against liquid mercury getting into service bay gas panel</vt:lpstr>
      <vt:lpstr>Long-term gas injection: Proton Power Upgrade project scope</vt:lpstr>
      <vt:lpstr>Fully developed gas injection is envisioned to be ~1% injected gas volume fraction for both SGB &amp; GW</vt:lpstr>
      <vt:lpstr>Long term: Swirl bubbler development</vt:lpstr>
      <vt:lpstr>Longer term: recirculating compressor as primary source of target gas injection</vt:lpstr>
      <vt:lpstr>SNS mercury loop is not well suited for gas injection – gas hold-up is expected</vt:lpstr>
      <vt:lpstr>Safety features for high flow gas injection include adding mercury pump tank overflow</vt:lpstr>
      <vt:lpstr>A gas-liquid separator in the mercury return pipe is also planned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SNS Mercury Target Cavitation Damage and Mitigation Developments</dc:title>
  <dc:creator>Riemer, Bernie</dc:creator>
  <cp:lastModifiedBy>Eady, Lisa B.</cp:lastModifiedBy>
  <cp:revision>536</cp:revision>
  <cp:lastPrinted>2017-02-21T19:05:17Z</cp:lastPrinted>
  <dcterms:created xsi:type="dcterms:W3CDTF">2006-08-16T00:00:00Z</dcterms:created>
  <dcterms:modified xsi:type="dcterms:W3CDTF">2017-03-07T18:55:14Z</dcterms:modified>
</cp:coreProperties>
</file>