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35" r:id="rId4"/>
    <p:sldMasterId id="2147483947" r:id="rId5"/>
  </p:sldMasterIdLst>
  <p:notesMasterIdLst>
    <p:notesMasterId r:id="rId24"/>
  </p:notesMasterIdLst>
  <p:handoutMasterIdLst>
    <p:handoutMasterId r:id="rId25"/>
  </p:handoutMasterIdLst>
  <p:sldIdLst>
    <p:sldId id="258" r:id="rId6"/>
    <p:sldId id="257" r:id="rId7"/>
    <p:sldId id="261" r:id="rId8"/>
    <p:sldId id="262" r:id="rId9"/>
    <p:sldId id="265" r:id="rId10"/>
    <p:sldId id="267" r:id="rId11"/>
    <p:sldId id="268" r:id="rId12"/>
    <p:sldId id="271" r:id="rId13"/>
    <p:sldId id="270" r:id="rId14"/>
    <p:sldId id="269" r:id="rId15"/>
    <p:sldId id="260" r:id="rId16"/>
    <p:sldId id="263" r:id="rId17"/>
    <p:sldId id="272" r:id="rId18"/>
    <p:sldId id="273" r:id="rId19"/>
    <p:sldId id="276" r:id="rId20"/>
    <p:sldId id="279" r:id="rId21"/>
    <p:sldId id="274" r:id="rId22"/>
    <p:sldId id="275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81">
          <p15:clr>
            <a:srgbClr val="A4A3A4"/>
          </p15:clr>
        </p15:guide>
        <p15:guide id="2" pos="1359">
          <p15:clr>
            <a:srgbClr val="A4A3A4"/>
          </p15:clr>
        </p15:guide>
        <p15:guide id="3" pos="3843">
          <p15:clr>
            <a:srgbClr val="A4A3A4"/>
          </p15:clr>
        </p15:guide>
        <p15:guide id="4" pos="198">
          <p15:clr>
            <a:srgbClr val="A4A3A4"/>
          </p15:clr>
        </p15:guide>
        <p15:guide id="5" pos="55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orient="horz" pos="1882">
          <p15:clr>
            <a:srgbClr val="A4A3A4"/>
          </p15:clr>
        </p15:guide>
        <p15:guide id="3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FF"/>
    <a:srgbClr val="008000"/>
    <a:srgbClr val="FF33CC"/>
    <a:srgbClr val="CC66FF"/>
    <a:srgbClr val="9900CC"/>
    <a:srgbClr val="BCB800"/>
    <a:srgbClr val="CCCC00"/>
    <a:srgbClr val="B8B4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3" autoAdjust="0"/>
    <p:restoredTop sz="99872" autoAdjust="0"/>
  </p:normalViewPr>
  <p:slideViewPr>
    <p:cSldViewPr snapToGrid="0" showGuides="1">
      <p:cViewPr varScale="1">
        <p:scale>
          <a:sx n="130" d="100"/>
          <a:sy n="130" d="100"/>
        </p:scale>
        <p:origin x="1086" y="168"/>
      </p:cViewPr>
      <p:guideLst>
        <p:guide orient="horz" pos="4181"/>
        <p:guide pos="1359"/>
        <p:guide pos="3843"/>
        <p:guide pos="198"/>
        <p:guide pos="55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792" y="-48"/>
      </p:cViewPr>
      <p:guideLst>
        <p:guide orient="horz" pos="2928"/>
        <p:guide orient="horz" pos="188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A6FC-215E-440C-85C1-7C5D8113132A}" type="datetimeFigureOut">
              <a:rPr lang="en-US" smtClean="0"/>
              <a:t>3/7/2017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4BCF-1057-4162-BB32-3C91D6411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80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2069-76AF-42C7-A5A2-4F411E37AD85}" type="datetimeFigureOut">
              <a:rPr lang="en-US" smtClean="0"/>
              <a:t>3/7/2017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BAA5A-EBA8-43FC-A55E-47642B82A5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1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2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9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1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10" Type="http://schemas.microsoft.com/office/2007/relationships/hdphoto" Target="../media/hdphoto1.wdp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11" Type="http://schemas.microsoft.com/office/2007/relationships/hdphoto" Target="../media/hdphoto2.wdp"/><Relationship Id="rId5" Type="http://schemas.openxmlformats.org/officeDocument/2006/relationships/image" Target="../media/image6.jpeg"/><Relationship Id="rId10" Type="http://schemas.openxmlformats.org/officeDocument/2006/relationships/image" Target="../media/image19.png"/><Relationship Id="rId4" Type="http://schemas.openxmlformats.org/officeDocument/2006/relationships/image" Target="../media/image15.jpeg"/><Relationship Id="rId9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1" t="13294" r="12698" b="2941"/>
          <a:stretch/>
        </p:blipFill>
        <p:spPr bwMode="auto">
          <a:xfrm>
            <a:off x="4950457" y="817887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7" t="23109" r="25288" b="519"/>
          <a:stretch/>
        </p:blipFill>
        <p:spPr>
          <a:xfrm>
            <a:off x="6632953" y="1412247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t="22857" r="28945" b="6727"/>
          <a:stretch/>
        </p:blipFill>
        <p:spPr>
          <a:xfrm>
            <a:off x="5883145" y="2728983"/>
            <a:ext cx="1664208" cy="166420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1067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7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4" y="1402417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4" y="2227999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3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5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8"/>
            <a:ext cx="3911890" cy="877163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5" y="69"/>
            <a:ext cx="2929466" cy="6192917"/>
          </a:xfrm>
          <a:prstGeom prst="rect">
            <a:avLst/>
          </a:prstGeom>
        </p:spPr>
      </p:pic>
      <p:pic>
        <p:nvPicPr>
          <p:cNvPr id="18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71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6761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55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8644" r="32955" b="36016"/>
          <a:stretch/>
        </p:blipFill>
        <p:spPr bwMode="auto">
          <a:xfrm>
            <a:off x="4951543" y="814717"/>
            <a:ext cx="2152274" cy="2152274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874" r="14863" b="3253"/>
          <a:stretch/>
        </p:blipFill>
        <p:spPr>
          <a:xfrm>
            <a:off x="6650044" y="1402065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6029"/>
          <a:stretch/>
        </p:blipFill>
        <p:spPr>
          <a:xfrm>
            <a:off x="5883145" y="2728983"/>
            <a:ext cx="1664208" cy="1664208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14" name="Picture 13" descr="HFIR_SNS-whit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199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7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2" y="1402417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2" y="2227999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3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3911890" cy="877163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5"/>
            <a:ext cx="2929466" cy="6192917"/>
          </a:xfrm>
          <a:prstGeom prst="rect">
            <a:avLst/>
          </a:prstGeom>
        </p:spPr>
      </p:pic>
      <p:pic>
        <p:nvPicPr>
          <p:cNvPr id="18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5679806" y="4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5377265" y="4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1" y="38846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 rot="16200000">
            <a:off x="3800344" y="1503011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01168" y="235947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01170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11136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1E7640"/>
                </a:solidFill>
                <a:latin typeface="Arial"/>
              </a:rPr>
              <a:t>ORNL is managed by UT-Battelle </a:t>
            </a:r>
            <a:br>
              <a:rPr lang="en-US" sz="1000" dirty="0">
                <a:solidFill>
                  <a:srgbClr val="1E7640"/>
                </a:solidFill>
                <a:latin typeface="Arial"/>
              </a:rPr>
            </a:br>
            <a:r>
              <a:rPr lang="en-US" sz="1000" dirty="0">
                <a:solidFill>
                  <a:srgbClr val="1E7640"/>
                </a:solidFill>
                <a:latin typeface="Arial"/>
              </a:rPr>
              <a:t>for the US Department of Energy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9"/>
            <a:ext cx="2953546" cy="6192917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920" y="811971"/>
            <a:ext cx="2152274" cy="2152275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</p:pic>
      <p:pic>
        <p:nvPicPr>
          <p:cNvPr id="21" name="Picture 20" descr="DifScat_better vibe.jpg.jpe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0254" y="1402065"/>
            <a:ext cx="1868502" cy="186850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521" y="2715753"/>
            <a:ext cx="1665404" cy="1665404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645" y="2839998"/>
            <a:ext cx="1425642" cy="1386314"/>
          </a:xfrm>
          <a:prstGeom prst="rect">
            <a:avLst/>
          </a:prstGeom>
          <a:ln>
            <a:noFill/>
          </a:ln>
        </p:spPr>
      </p:pic>
      <p:pic>
        <p:nvPicPr>
          <p:cNvPr id="31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6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91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72" y="-355534"/>
            <a:ext cx="9618043" cy="7213533"/>
          </a:xfrm>
          <a:prstGeom prst="rect">
            <a:avLst/>
          </a:prstGeom>
        </p:spPr>
      </p:pic>
      <p:pic>
        <p:nvPicPr>
          <p:cNvPr id="1035" name="Picture 11" descr="C:\Users\xnv\Desktop\png\SNS_colo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0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SNS Accelerator Advisory</a:t>
            </a:r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Committee Meeting March 8-10, 2017</a:t>
            </a:r>
            <a:endParaRPr lang="en-US" sz="1000" b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37" r:id="rId3"/>
    <p:sldLayoutId id="2147483939" r:id="rId4"/>
    <p:sldLayoutId id="2147483940" r:id="rId5"/>
    <p:sldLayoutId id="2147483941" r:id="rId6"/>
    <p:sldLayoutId id="2147483942" r:id="rId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72" y="-355534"/>
            <a:ext cx="9618043" cy="7213533"/>
          </a:xfrm>
          <a:prstGeom prst="rect">
            <a:avLst/>
          </a:prstGeom>
        </p:spPr>
      </p:pic>
      <p:pic>
        <p:nvPicPr>
          <p:cNvPr id="1035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1" y="38846"/>
            <a:ext cx="3519399" cy="344102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4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6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Arial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Arial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4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r>
              <a:rPr lang="en-US" sz="1000" dirty="0">
                <a:solidFill>
                  <a:srgbClr val="BFBFBF"/>
                </a:solidFill>
                <a:latin typeface="Arial"/>
                <a:cs typeface="Arial" pitchFamily="34" charset="0"/>
              </a:rPr>
              <a:t>SNS Target Fatigue</a:t>
            </a:r>
          </a:p>
        </p:txBody>
      </p:sp>
      <p:sp>
        <p:nvSpPr>
          <p:cNvPr id="43" name="Rectangle 14"/>
          <p:cNvSpPr>
            <a:spLocks noChangeArrowheads="1"/>
          </p:cNvSpPr>
          <p:nvPr userDrawn="1"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378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tiff"/><Relationship Id="rId4" Type="http://schemas.openxmlformats.org/officeDocument/2006/relationships/image" Target="../media/image37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tif"/><Relationship Id="rId3" Type="http://schemas.openxmlformats.org/officeDocument/2006/relationships/image" Target="../media/image40.tif"/><Relationship Id="rId7" Type="http://schemas.openxmlformats.org/officeDocument/2006/relationships/image" Target="../media/image44.t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tif"/><Relationship Id="rId5" Type="http://schemas.openxmlformats.org/officeDocument/2006/relationships/image" Target="../media/image42.tif"/><Relationship Id="rId4" Type="http://schemas.openxmlformats.org/officeDocument/2006/relationships/image" Target="../media/image41.tif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Relationship Id="rId9" Type="http://schemas.openxmlformats.org/officeDocument/2006/relationships/image" Target="../media/image6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"/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g"/><Relationship Id="rId4" Type="http://schemas.openxmlformats.org/officeDocument/2006/relationships/image" Target="../media/image2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tif"/><Relationship Id="rId4" Type="http://schemas.openxmlformats.org/officeDocument/2006/relationships/image" Target="../media/image29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/>
          <a:p>
            <a:r>
              <a:rPr lang="en-US" dirty="0"/>
              <a:t>Target Design Reaching for 2 MW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Presented to the</a:t>
            </a:r>
            <a:br>
              <a:rPr lang="en-US" dirty="0"/>
            </a:br>
            <a:r>
              <a:rPr lang="en-US" b="1" dirty="0"/>
              <a:t>SNS Accelerator Advisory Committee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221592" y="3459799"/>
            <a:ext cx="3255297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/>
              <a:t>Saulius Kaminskas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Structural Analyst</a:t>
            </a:r>
            <a:endParaRPr lang="en-US" dirty="0"/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220266" y="4536026"/>
            <a:ext cx="3255297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/>
              <a:t>March 9,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1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84" y="5250399"/>
            <a:ext cx="2593466" cy="160760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6288" y="218123"/>
            <a:ext cx="6522316" cy="653145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Parametric design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pace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xploration with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Isight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Multi-objective optimization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– fatigue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ife vs Hg pump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peed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2725468"/>
            <a:ext cx="4573587" cy="2741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790" y="954716"/>
            <a:ext cx="63886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b="1" i="1" u="sng" dirty="0">
                <a:solidFill>
                  <a:prstClr val="black"/>
                </a:solidFill>
                <a:latin typeface="Calibri"/>
                <a:cs typeface="+mn-cs"/>
              </a:rPr>
              <a:t>Higher</a:t>
            </a: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</a:rPr>
              <a:t> Hg pump speed </a:t>
            </a: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  <a:sym typeface="Wingdings" panose="05000000000000000000" pitchFamily="2" charset="2"/>
              </a:rPr>
              <a:t> </a:t>
            </a:r>
            <a:r>
              <a:rPr lang="en-US" sz="1600" b="1" i="1" u="sng" dirty="0">
                <a:solidFill>
                  <a:prstClr val="black"/>
                </a:solidFill>
                <a:latin typeface="Calibri"/>
                <a:cs typeface="+mn-cs"/>
                <a:sym typeface="Wingdings" panose="05000000000000000000" pitchFamily="2" charset="2"/>
              </a:rPr>
              <a:t>lower</a:t>
            </a: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  <a:sym typeface="Wingdings" panose="05000000000000000000" pitchFamily="2" charset="2"/>
              </a:rPr>
              <a:t> thermal stress  </a:t>
            </a:r>
            <a:r>
              <a:rPr lang="en-US" sz="1600" b="1" i="1" u="sng" dirty="0">
                <a:solidFill>
                  <a:prstClr val="black"/>
                </a:solidFill>
                <a:latin typeface="Calibri"/>
                <a:cs typeface="+mn-cs"/>
                <a:sym typeface="Wingdings" panose="05000000000000000000" pitchFamily="2" charset="2"/>
              </a:rPr>
              <a:t>higher</a:t>
            </a: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  <a:sym typeface="Wingdings" panose="05000000000000000000" pitchFamily="2" charset="2"/>
              </a:rPr>
              <a:t> fatigue life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prstClr val="black"/>
                </a:solidFill>
                <a:latin typeface="Calibri"/>
                <a:cs typeface="+mn-cs"/>
                <a:sym typeface="Wingdings" panose="05000000000000000000" pitchFamily="2" charset="2"/>
              </a:rPr>
              <a:t>At the same time:</a:t>
            </a:r>
          </a:p>
          <a:p>
            <a:pPr marL="285750" indent="-28575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b="1" i="1" u="sng" dirty="0">
                <a:solidFill>
                  <a:prstClr val="black"/>
                </a:solidFill>
                <a:latin typeface="Calibri"/>
                <a:cs typeface="+mn-cs"/>
                <a:sym typeface="Wingdings" panose="05000000000000000000" pitchFamily="2" charset="2"/>
              </a:rPr>
              <a:t>Higher</a:t>
            </a: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  <a:sym typeface="Wingdings" panose="05000000000000000000" pitchFamily="2" charset="2"/>
              </a:rPr>
              <a:t> Hg pump speed  </a:t>
            </a:r>
            <a:r>
              <a:rPr lang="en-US" sz="1600" b="1" i="1" u="sng" dirty="0">
                <a:solidFill>
                  <a:prstClr val="black"/>
                </a:solidFill>
                <a:latin typeface="Calibri"/>
                <a:cs typeface="+mn-cs"/>
                <a:sym typeface="Wingdings" panose="05000000000000000000" pitchFamily="2" charset="2"/>
              </a:rPr>
              <a:t>higher</a:t>
            </a:r>
            <a:r>
              <a:rPr lang="en-US" sz="1600" b="1" u="sng" dirty="0">
                <a:solidFill>
                  <a:prstClr val="black"/>
                </a:solidFill>
                <a:latin typeface="Calibri"/>
                <a:cs typeface="+mn-cs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  <a:sym typeface="Wingdings" panose="05000000000000000000" pitchFamily="2" charset="2"/>
              </a:rPr>
              <a:t>Hg pressure    </a:t>
            </a:r>
            <a:r>
              <a:rPr lang="en-US" sz="1600" b="1" i="1" u="sng" dirty="0">
                <a:solidFill>
                  <a:prstClr val="black"/>
                </a:solidFill>
                <a:latin typeface="Calibri"/>
                <a:cs typeface="+mn-cs"/>
                <a:sym typeface="Wingdings" panose="05000000000000000000" pitchFamily="2" charset="2"/>
              </a:rPr>
              <a:t>lower</a:t>
            </a: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  <a:sym typeface="Wingdings" panose="05000000000000000000" pitchFamily="2" charset="2"/>
              </a:rPr>
              <a:t> fatigue life</a:t>
            </a: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790" y="1797091"/>
            <a:ext cx="299367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</a:rPr>
              <a:t>For simplified target  FE model: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1" y="2032805"/>
            <a:ext cx="427245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</a:rPr>
              <a:t>Response surface Indicates the point of optimal pump speed for longest thermal fatigue life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5389" y="5634086"/>
            <a:ext cx="4079202" cy="10895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The search for trade-offs among other operation parameters is also possible to maximize the vessel fatigue life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30418" y="3505204"/>
            <a:ext cx="396169" cy="38939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32805"/>
            <a:ext cx="2993677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4595"/>
            <a:ext cx="2895601" cy="145126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352800" y="6016621"/>
            <a:ext cx="396169" cy="38939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38202" y="4267204"/>
            <a:ext cx="396169" cy="38939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2558794" y="3696103"/>
            <a:ext cx="1752600" cy="800492"/>
          </a:xfrm>
          <a:prstGeom prst="wedgeRoundRectCallout">
            <a:avLst>
              <a:gd name="adj1" fmla="val -125728"/>
              <a:gd name="adj2" fmla="val 41669"/>
              <a:gd name="adj3" fmla="val 16667"/>
            </a:avLst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Thermal stresses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Max = 162 MPa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206288" y="5562600"/>
            <a:ext cx="1752600" cy="800492"/>
          </a:xfrm>
          <a:prstGeom prst="wedgeRoundRectCallout">
            <a:avLst>
              <a:gd name="adj1" fmla="val 131701"/>
              <a:gd name="adj2" fmla="val 32882"/>
              <a:gd name="adj3" fmla="val 16667"/>
            </a:avLst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Hg flow pressure stresses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Max = 52 MPa</a:t>
            </a:r>
          </a:p>
        </p:txBody>
      </p:sp>
    </p:spTree>
    <p:extLst>
      <p:ext uri="{BB962C8B-B14F-4D97-AF65-F5344CB8AC3E}">
        <p14:creationId xmlns:p14="http://schemas.microsoft.com/office/powerpoint/2010/main" val="32991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93" y="-12383"/>
            <a:ext cx="3629608" cy="36296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" y="3136604"/>
            <a:ext cx="4616429" cy="3710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1" y="3136604"/>
            <a:ext cx="4642888" cy="37320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" y="3136601"/>
            <a:ext cx="4642889" cy="3732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6604"/>
            <a:ext cx="4629657" cy="3721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6601"/>
            <a:ext cx="4629657" cy="37421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" y="3144792"/>
            <a:ext cx="4645249" cy="373392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 bwMode="auto">
          <a:xfrm>
            <a:off x="271792" y="315435"/>
            <a:ext cx="5318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/>
              <a:t>Geometric design exploration with </a:t>
            </a:r>
            <a:r>
              <a:rPr lang="en-US" sz="2000" dirty="0" err="1"/>
              <a:t>Isight</a:t>
            </a:r>
            <a:r>
              <a:rPr lang="en-US" sz="2000" dirty="0"/>
              <a:t>  </a:t>
            </a:r>
          </a:p>
          <a:p>
            <a:pPr>
              <a:lnSpc>
                <a:spcPct val="100000"/>
              </a:lnSpc>
            </a:pPr>
            <a:r>
              <a:rPr lang="en-US" sz="8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Target virtual mock-up test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793" y="1233381"/>
            <a:ext cx="414363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alibri" panose="020F0502020204030204" pitchFamily="34" charset="0"/>
              </a:rPr>
              <a:t>Design variables: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Baffle distance from symmetry line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Baffle 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1793" y="2281580"/>
            <a:ext cx="270468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alibri" panose="020F0502020204030204" pitchFamily="34" charset="0"/>
              </a:rPr>
              <a:t>Design response: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Max Mises stress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829" y="3788041"/>
            <a:ext cx="3921873" cy="30555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053" y="6262777"/>
            <a:ext cx="1315102" cy="4247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i="1" dirty="0">
                <a:latin typeface="Calibri" panose="020F0502020204030204" pitchFamily="34" charset="0"/>
              </a:rPr>
              <a:t>Mock-Up model:</a:t>
            </a:r>
          </a:p>
          <a:p>
            <a:pPr>
              <a:lnSpc>
                <a:spcPct val="90000"/>
              </a:lnSpc>
            </a:pPr>
            <a:r>
              <a:rPr lang="en-US" sz="1200" b="1" i="1" dirty="0">
                <a:latin typeface="Calibri" panose="020F0502020204030204" pitchFamily="34" charset="0"/>
              </a:rPr>
              <a:t>Drew Winder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28829" y="3446409"/>
            <a:ext cx="29137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Design response surface: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32719" y="2291399"/>
            <a:ext cx="243453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alibri" panose="020F0502020204030204" pitchFamily="34" charset="0"/>
              </a:rPr>
              <a:t>Design of Experiment: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3D Scatter plot</a:t>
            </a:r>
          </a:p>
        </p:txBody>
      </p:sp>
    </p:spTree>
    <p:extLst>
      <p:ext uri="{BB962C8B-B14F-4D97-AF65-F5344CB8AC3E}">
        <p14:creationId xmlns:p14="http://schemas.microsoft.com/office/powerpoint/2010/main" val="20379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8" grpId="0" animBg="1"/>
      <p:bldP spid="16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106735"/>
            <a:ext cx="2777124" cy="27771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4" y="1124892"/>
            <a:ext cx="2764465" cy="2764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3" y="4106192"/>
            <a:ext cx="2764465" cy="27644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4093532"/>
            <a:ext cx="2764467" cy="2764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55" y="1080537"/>
            <a:ext cx="2803322" cy="28033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66" y="4093531"/>
            <a:ext cx="2769663" cy="2769663"/>
          </a:xfrm>
          <a:prstGeom prst="rect">
            <a:avLst/>
          </a:prstGeom>
        </p:spPr>
      </p:pic>
      <p:sp>
        <p:nvSpPr>
          <p:cNvPr id="15" name="Title 4"/>
          <p:cNvSpPr txBox="1">
            <a:spLocks/>
          </p:cNvSpPr>
          <p:nvPr/>
        </p:nvSpPr>
        <p:spPr bwMode="auto">
          <a:xfrm>
            <a:off x="328686" y="170966"/>
            <a:ext cx="64085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/>
              <a:t>Geometric design exploration with </a:t>
            </a:r>
            <a:r>
              <a:rPr lang="en-US" sz="2000" dirty="0" err="1"/>
              <a:t>Isight</a:t>
            </a:r>
            <a:r>
              <a:rPr lang="en-US" sz="20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8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Target virtual mock-up test -   2D plots for trade-off analysis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1" y="909721"/>
            <a:ext cx="419720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alibri" panose="020F0502020204030204" pitchFamily="34" charset="0"/>
              </a:rPr>
              <a:t>Max Stress vs Baffle Location Distance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1" y="3883859"/>
            <a:ext cx="334925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alibri" panose="020F0502020204030204" pitchFamily="34" charset="0"/>
              </a:rPr>
              <a:t>Max Stress vs Baffle Thickness</a:t>
            </a:r>
          </a:p>
        </p:txBody>
      </p:sp>
    </p:spTree>
    <p:extLst>
      <p:ext uri="{BB962C8B-B14F-4D97-AF65-F5344CB8AC3E}">
        <p14:creationId xmlns:p14="http://schemas.microsoft.com/office/powerpoint/2010/main" val="845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392568" y="241360"/>
            <a:ext cx="6054016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1E7640"/>
                </a:solidFill>
                <a:latin typeface="Arial"/>
              </a:rPr>
              <a:t>Why conventional practices are not sufficient</a:t>
            </a:r>
          </a:p>
          <a:p>
            <a:pPr>
              <a:defRPr/>
            </a:pPr>
            <a:r>
              <a:rPr lang="en-US" sz="800" dirty="0">
                <a:solidFill>
                  <a:srgbClr val="1E7640"/>
                </a:solidFill>
                <a:latin typeface="Arial"/>
              </a:rPr>
              <a:t>  </a:t>
            </a:r>
          </a:p>
          <a:p>
            <a:pPr>
              <a:defRPr/>
            </a:pPr>
            <a:r>
              <a:rPr lang="en-US" sz="2000" dirty="0">
                <a:solidFill>
                  <a:srgbClr val="1E7640"/>
                </a:solidFill>
                <a:latin typeface="Arial"/>
              </a:rPr>
              <a:t>for efficient target design development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1784" y="1034315"/>
            <a:ext cx="2489127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Lessons from Hardware Tests: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1080482"/>
            <a:ext cx="6477001" cy="1200329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Real testing is possible only by placing target in service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Time from design to PIE results is long and overlaps a number of new target installations needed in between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The number of samples is too small for statistical observations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8400" y="1080482"/>
            <a:ext cx="6400799" cy="120032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7596" y="2390114"/>
            <a:ext cx="2648481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Improvement of Analysis Accuracy: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68" y="3039171"/>
            <a:ext cx="32194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679" y="2329593"/>
            <a:ext cx="3737321" cy="225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1" y="4542093"/>
            <a:ext cx="304165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68" y="5466134"/>
            <a:ext cx="380365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63" y="4415788"/>
            <a:ext cx="4164802" cy="233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73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4709160"/>
            <a:ext cx="2159893" cy="1106464"/>
          </a:xfrm>
          <a:prstGeom prst="rect">
            <a:avLst/>
          </a:prstGeom>
          <a:scene3d>
            <a:camera prst="orthographicFront">
              <a:rot lat="0" lon="0" rev="3000000"/>
            </a:camera>
            <a:lightRig rig="threePt" dir="t"/>
          </a:scene3d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381000" y="228600"/>
            <a:ext cx="5882483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What are the conventional and 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optimized design development strategies?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4294967295"/>
          </p:nvPr>
        </p:nvSpPr>
        <p:spPr>
          <a:xfrm>
            <a:off x="6586538" y="1329154"/>
            <a:ext cx="2328862" cy="12573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latin typeface="Calibri" panose="020F0502020204030204" pitchFamily="34" charset="0"/>
                <a:cs typeface="Arial" panose="020B0604020202020204" pitchFamily="34" charset="0"/>
              </a:rPr>
              <a:t>Optimization Driven Design Development makes the                New Quality available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8280" y="4439696"/>
            <a:ext cx="1066800" cy="30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Optimize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3716" y="4906780"/>
            <a:ext cx="1066800" cy="30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Design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3716" y="5358541"/>
            <a:ext cx="1066800" cy="30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Build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3716" y="5815741"/>
            <a:ext cx="1066800" cy="30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Validate</a:t>
            </a:r>
          </a:p>
        </p:txBody>
      </p:sp>
      <p:cxnSp>
        <p:nvCxnSpPr>
          <p:cNvPr id="17" name="Straight Arrow Connector 16"/>
          <p:cNvCxnSpPr>
            <a:stCxn id="6" idx="2"/>
            <a:endCxn id="7" idx="0"/>
          </p:cNvCxnSpPr>
          <p:nvPr/>
        </p:nvCxnSpPr>
        <p:spPr>
          <a:xfrm>
            <a:off x="2421680" y="4744496"/>
            <a:ext cx="15436" cy="162284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36354" y="5188035"/>
            <a:ext cx="0" cy="15240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45792" y="5646311"/>
            <a:ext cx="0" cy="15240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79637" y="4452440"/>
            <a:ext cx="1066800" cy="304800"/>
          </a:xfrm>
          <a:prstGeom prst="rect">
            <a:avLst/>
          </a:prstGeom>
          <a:solidFill>
            <a:srgbClr val="CCCC00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Design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80391" y="4909640"/>
            <a:ext cx="1066800" cy="304800"/>
          </a:xfrm>
          <a:prstGeom prst="rect">
            <a:avLst/>
          </a:prstGeom>
          <a:solidFill>
            <a:srgbClr val="CCCC00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Build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80391" y="5365331"/>
            <a:ext cx="1066800" cy="304800"/>
          </a:xfrm>
          <a:prstGeom prst="rect">
            <a:avLst/>
          </a:prstGeom>
          <a:solidFill>
            <a:srgbClr val="CCCC00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Test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610019" y="4757240"/>
            <a:ext cx="0" cy="15240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613791" y="5212931"/>
            <a:ext cx="0" cy="15240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99807" y="4441878"/>
            <a:ext cx="1066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Design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79437" y="5358541"/>
            <a:ext cx="1066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Build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99807" y="5802915"/>
            <a:ext cx="1066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Test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04334" y="4899078"/>
            <a:ext cx="1066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Analyze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957007" y="4746678"/>
            <a:ext cx="0" cy="15240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37734" y="5219722"/>
            <a:ext cx="0" cy="15240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63385" y="5650515"/>
            <a:ext cx="0" cy="15240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04120" y="4746678"/>
            <a:ext cx="0" cy="15240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rved Left Arrow 30"/>
          <p:cNvSpPr/>
          <p:nvPr/>
        </p:nvSpPr>
        <p:spPr>
          <a:xfrm flipV="1">
            <a:off x="6195651" y="4500783"/>
            <a:ext cx="407986" cy="1106409"/>
          </a:xfrm>
          <a:prstGeom prst="curvedLeftArrow">
            <a:avLst/>
          </a:prstGeom>
          <a:solidFill>
            <a:schemeClr val="bg2">
              <a:lumMod val="9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Curved Left Arrow 31"/>
          <p:cNvSpPr/>
          <p:nvPr/>
        </p:nvSpPr>
        <p:spPr>
          <a:xfrm flipV="1">
            <a:off x="4622144" y="4500782"/>
            <a:ext cx="381293" cy="1467358"/>
          </a:xfrm>
          <a:prstGeom prst="curvedLeftArrow">
            <a:avLst/>
          </a:prstGeom>
          <a:solidFill>
            <a:schemeClr val="bg1">
              <a:lumMod val="85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99944" y="1078291"/>
            <a:ext cx="4793490" cy="2331720"/>
          </a:xfrm>
          <a:custGeom>
            <a:avLst/>
            <a:gdLst>
              <a:gd name="connsiteX0" fmla="*/ 0 w 5766010"/>
              <a:gd name="connsiteY0" fmla="*/ 2744204 h 2744204"/>
              <a:gd name="connsiteX1" fmla="*/ 589448 w 5766010"/>
              <a:gd name="connsiteY1" fmla="*/ 2577949 h 2744204"/>
              <a:gd name="connsiteX2" fmla="*/ 899286 w 5766010"/>
              <a:gd name="connsiteY2" fmla="*/ 2494822 h 2744204"/>
              <a:gd name="connsiteX3" fmla="*/ 1292251 w 5766010"/>
              <a:gd name="connsiteY3" fmla="*/ 2336124 h 2744204"/>
              <a:gd name="connsiteX4" fmla="*/ 1518962 w 5766010"/>
              <a:gd name="connsiteY4" fmla="*/ 2207655 h 2744204"/>
              <a:gd name="connsiteX5" fmla="*/ 2017725 w 5766010"/>
              <a:gd name="connsiteY5" fmla="*/ 1890260 h 2744204"/>
              <a:gd name="connsiteX6" fmla="*/ 2758314 w 5766010"/>
              <a:gd name="connsiteY6" fmla="*/ 1361268 h 2744204"/>
              <a:gd name="connsiteX7" fmla="*/ 3325091 w 5766010"/>
              <a:gd name="connsiteY7" fmla="*/ 983417 h 2744204"/>
              <a:gd name="connsiteX8" fmla="*/ 3997666 w 5766010"/>
              <a:gd name="connsiteY8" fmla="*/ 454425 h 2744204"/>
              <a:gd name="connsiteX9" fmla="*/ 4307504 w 5766010"/>
              <a:gd name="connsiteY9" fmla="*/ 227714 h 2744204"/>
              <a:gd name="connsiteX10" fmla="*/ 4496430 w 5766010"/>
              <a:gd name="connsiteY10" fmla="*/ 114359 h 2744204"/>
              <a:gd name="connsiteX11" fmla="*/ 4647570 w 5766010"/>
              <a:gd name="connsiteY11" fmla="*/ 53903 h 2744204"/>
              <a:gd name="connsiteX12" fmla="*/ 4745811 w 5766010"/>
              <a:gd name="connsiteY12" fmla="*/ 31232 h 2744204"/>
              <a:gd name="connsiteX13" fmla="*/ 4919623 w 5766010"/>
              <a:gd name="connsiteY13" fmla="*/ 1004 h 2744204"/>
              <a:gd name="connsiteX14" fmla="*/ 5100992 w 5766010"/>
              <a:gd name="connsiteY14" fmla="*/ 16118 h 2744204"/>
              <a:gd name="connsiteX15" fmla="*/ 5267246 w 5766010"/>
              <a:gd name="connsiteY15" fmla="*/ 99245 h 2744204"/>
              <a:gd name="connsiteX16" fmla="*/ 5463729 w 5766010"/>
              <a:gd name="connsiteY16" fmla="*/ 250385 h 2744204"/>
              <a:gd name="connsiteX17" fmla="*/ 5645097 w 5766010"/>
              <a:gd name="connsiteY17" fmla="*/ 393969 h 2744204"/>
              <a:gd name="connsiteX18" fmla="*/ 5743339 w 5766010"/>
              <a:gd name="connsiteY18" fmla="*/ 499767 h 2744204"/>
              <a:gd name="connsiteX19" fmla="*/ 5766010 w 5766010"/>
              <a:gd name="connsiteY19" fmla="*/ 514881 h 274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66010" h="2744204">
                <a:moveTo>
                  <a:pt x="0" y="2744204"/>
                </a:moveTo>
                <a:lnTo>
                  <a:pt x="589448" y="2577949"/>
                </a:lnTo>
                <a:cubicBezTo>
                  <a:pt x="739329" y="2536385"/>
                  <a:pt x="782152" y="2535126"/>
                  <a:pt x="899286" y="2494822"/>
                </a:cubicBezTo>
                <a:cubicBezTo>
                  <a:pt x="1016420" y="2454518"/>
                  <a:pt x="1188972" y="2383985"/>
                  <a:pt x="1292251" y="2336124"/>
                </a:cubicBezTo>
                <a:cubicBezTo>
                  <a:pt x="1395530" y="2288263"/>
                  <a:pt x="1398050" y="2281966"/>
                  <a:pt x="1518962" y="2207655"/>
                </a:cubicBezTo>
                <a:cubicBezTo>
                  <a:pt x="1639874" y="2133344"/>
                  <a:pt x="1811166" y="2031324"/>
                  <a:pt x="2017725" y="1890260"/>
                </a:cubicBezTo>
                <a:cubicBezTo>
                  <a:pt x="2224284" y="1749196"/>
                  <a:pt x="2540420" y="1512409"/>
                  <a:pt x="2758314" y="1361268"/>
                </a:cubicBezTo>
                <a:cubicBezTo>
                  <a:pt x="2976208" y="1210127"/>
                  <a:pt x="3118532" y="1134558"/>
                  <a:pt x="3325091" y="983417"/>
                </a:cubicBezTo>
                <a:cubicBezTo>
                  <a:pt x="3531650" y="832276"/>
                  <a:pt x="3833931" y="580375"/>
                  <a:pt x="3997666" y="454425"/>
                </a:cubicBezTo>
                <a:cubicBezTo>
                  <a:pt x="4161401" y="328475"/>
                  <a:pt x="4224377" y="284392"/>
                  <a:pt x="4307504" y="227714"/>
                </a:cubicBezTo>
                <a:cubicBezTo>
                  <a:pt x="4390631" y="171036"/>
                  <a:pt x="4439752" y="143327"/>
                  <a:pt x="4496430" y="114359"/>
                </a:cubicBezTo>
                <a:cubicBezTo>
                  <a:pt x="4553108" y="85390"/>
                  <a:pt x="4606007" y="67757"/>
                  <a:pt x="4647570" y="53903"/>
                </a:cubicBezTo>
                <a:cubicBezTo>
                  <a:pt x="4689134" y="40048"/>
                  <a:pt x="4700469" y="40048"/>
                  <a:pt x="4745811" y="31232"/>
                </a:cubicBezTo>
                <a:cubicBezTo>
                  <a:pt x="4791153" y="22416"/>
                  <a:pt x="4860426" y="3523"/>
                  <a:pt x="4919623" y="1004"/>
                </a:cubicBezTo>
                <a:cubicBezTo>
                  <a:pt x="4978820" y="-1515"/>
                  <a:pt x="5043055" y="-256"/>
                  <a:pt x="5100992" y="16118"/>
                </a:cubicBezTo>
                <a:cubicBezTo>
                  <a:pt x="5158929" y="32492"/>
                  <a:pt x="5206790" y="60200"/>
                  <a:pt x="5267246" y="99245"/>
                </a:cubicBezTo>
                <a:cubicBezTo>
                  <a:pt x="5327702" y="138289"/>
                  <a:pt x="5400754" y="201264"/>
                  <a:pt x="5463729" y="250385"/>
                </a:cubicBezTo>
                <a:cubicBezTo>
                  <a:pt x="5526704" y="299506"/>
                  <a:pt x="5598495" y="352405"/>
                  <a:pt x="5645097" y="393969"/>
                </a:cubicBezTo>
                <a:cubicBezTo>
                  <a:pt x="5691699" y="435533"/>
                  <a:pt x="5723187" y="479615"/>
                  <a:pt x="5743339" y="499767"/>
                </a:cubicBezTo>
                <a:cubicBezTo>
                  <a:pt x="5763491" y="519919"/>
                  <a:pt x="5764750" y="517400"/>
                  <a:pt x="5766010" y="514881"/>
                </a:cubicBezTo>
              </a:path>
            </a:pathLst>
          </a:custGeom>
          <a:noFill/>
          <a:ln w="22225">
            <a:solidFill>
              <a:srgbClr val="BC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862730" y="2001011"/>
            <a:ext cx="1967023" cy="1396220"/>
          </a:xfrm>
          <a:custGeom>
            <a:avLst/>
            <a:gdLst>
              <a:gd name="connsiteX0" fmla="*/ 0 w 1967023"/>
              <a:gd name="connsiteY0" fmla="*/ 1396220 h 1396220"/>
              <a:gd name="connsiteX1" fmla="*/ 138223 w 1967023"/>
              <a:gd name="connsiteY1" fmla="*/ 1300527 h 1396220"/>
              <a:gd name="connsiteX2" fmla="*/ 287079 w 1967023"/>
              <a:gd name="connsiteY2" fmla="*/ 1119774 h 1396220"/>
              <a:gd name="connsiteX3" fmla="*/ 404037 w 1967023"/>
              <a:gd name="connsiteY3" fmla="*/ 970918 h 1396220"/>
              <a:gd name="connsiteX4" fmla="*/ 478465 w 1967023"/>
              <a:gd name="connsiteY4" fmla="*/ 843327 h 1396220"/>
              <a:gd name="connsiteX5" fmla="*/ 552893 w 1967023"/>
              <a:gd name="connsiteY5" fmla="*/ 694471 h 1396220"/>
              <a:gd name="connsiteX6" fmla="*/ 627321 w 1967023"/>
              <a:gd name="connsiteY6" fmla="*/ 524351 h 1396220"/>
              <a:gd name="connsiteX7" fmla="*/ 691116 w 1967023"/>
              <a:gd name="connsiteY7" fmla="*/ 354230 h 1396220"/>
              <a:gd name="connsiteX8" fmla="*/ 776177 w 1967023"/>
              <a:gd name="connsiteY8" fmla="*/ 184109 h 1396220"/>
              <a:gd name="connsiteX9" fmla="*/ 829340 w 1967023"/>
              <a:gd name="connsiteY9" fmla="*/ 99048 h 1396220"/>
              <a:gd name="connsiteX10" fmla="*/ 935665 w 1967023"/>
              <a:gd name="connsiteY10" fmla="*/ 24620 h 1396220"/>
              <a:gd name="connsiteX11" fmla="*/ 999461 w 1967023"/>
              <a:gd name="connsiteY11" fmla="*/ 3355 h 1396220"/>
              <a:gd name="connsiteX12" fmla="*/ 1063256 w 1967023"/>
              <a:gd name="connsiteY12" fmla="*/ 3355 h 1396220"/>
              <a:gd name="connsiteX13" fmla="*/ 1158949 w 1967023"/>
              <a:gd name="connsiteY13" fmla="*/ 35253 h 1396220"/>
              <a:gd name="connsiteX14" fmla="*/ 1244009 w 1967023"/>
              <a:gd name="connsiteY14" fmla="*/ 77783 h 1396220"/>
              <a:gd name="connsiteX15" fmla="*/ 1339702 w 1967023"/>
              <a:gd name="connsiteY15" fmla="*/ 141578 h 1396220"/>
              <a:gd name="connsiteX16" fmla="*/ 1424763 w 1967023"/>
              <a:gd name="connsiteY16" fmla="*/ 216006 h 1396220"/>
              <a:gd name="connsiteX17" fmla="*/ 1531088 w 1967023"/>
              <a:gd name="connsiteY17" fmla="*/ 311699 h 1396220"/>
              <a:gd name="connsiteX18" fmla="*/ 1605516 w 1967023"/>
              <a:gd name="connsiteY18" fmla="*/ 386127 h 1396220"/>
              <a:gd name="connsiteX19" fmla="*/ 1711842 w 1967023"/>
              <a:gd name="connsiteY19" fmla="*/ 471188 h 1396220"/>
              <a:gd name="connsiteX20" fmla="*/ 1807535 w 1967023"/>
              <a:gd name="connsiteY20" fmla="*/ 534983 h 1396220"/>
              <a:gd name="connsiteX21" fmla="*/ 1871330 w 1967023"/>
              <a:gd name="connsiteY21" fmla="*/ 588146 h 1396220"/>
              <a:gd name="connsiteX22" fmla="*/ 1967023 w 1967023"/>
              <a:gd name="connsiteY22" fmla="*/ 641309 h 1396220"/>
              <a:gd name="connsiteX23" fmla="*/ 1967023 w 1967023"/>
              <a:gd name="connsiteY23" fmla="*/ 641309 h 13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67023" h="1396220">
                <a:moveTo>
                  <a:pt x="0" y="1396220"/>
                </a:moveTo>
                <a:cubicBezTo>
                  <a:pt x="45188" y="1371410"/>
                  <a:pt x="90377" y="1346601"/>
                  <a:pt x="138223" y="1300527"/>
                </a:cubicBezTo>
                <a:cubicBezTo>
                  <a:pt x="186070" y="1254453"/>
                  <a:pt x="242777" y="1174709"/>
                  <a:pt x="287079" y="1119774"/>
                </a:cubicBezTo>
                <a:cubicBezTo>
                  <a:pt x="331381" y="1064839"/>
                  <a:pt x="372139" y="1016992"/>
                  <a:pt x="404037" y="970918"/>
                </a:cubicBezTo>
                <a:cubicBezTo>
                  <a:pt x="435935" y="924843"/>
                  <a:pt x="453656" y="889401"/>
                  <a:pt x="478465" y="843327"/>
                </a:cubicBezTo>
                <a:cubicBezTo>
                  <a:pt x="503274" y="797252"/>
                  <a:pt x="528084" y="747634"/>
                  <a:pt x="552893" y="694471"/>
                </a:cubicBezTo>
                <a:cubicBezTo>
                  <a:pt x="577702" y="641308"/>
                  <a:pt x="604284" y="581058"/>
                  <a:pt x="627321" y="524351"/>
                </a:cubicBezTo>
                <a:cubicBezTo>
                  <a:pt x="650358" y="467644"/>
                  <a:pt x="666307" y="410937"/>
                  <a:pt x="691116" y="354230"/>
                </a:cubicBezTo>
                <a:cubicBezTo>
                  <a:pt x="715925" y="297523"/>
                  <a:pt x="753140" y="226639"/>
                  <a:pt x="776177" y="184109"/>
                </a:cubicBezTo>
                <a:cubicBezTo>
                  <a:pt x="799214" y="141579"/>
                  <a:pt x="802759" y="125629"/>
                  <a:pt x="829340" y="99048"/>
                </a:cubicBezTo>
                <a:cubicBezTo>
                  <a:pt x="855921" y="72467"/>
                  <a:pt x="907312" y="40569"/>
                  <a:pt x="935665" y="24620"/>
                </a:cubicBezTo>
                <a:cubicBezTo>
                  <a:pt x="964018" y="8671"/>
                  <a:pt x="978196" y="6899"/>
                  <a:pt x="999461" y="3355"/>
                </a:cubicBezTo>
                <a:cubicBezTo>
                  <a:pt x="1020726" y="-189"/>
                  <a:pt x="1036675" y="-1961"/>
                  <a:pt x="1063256" y="3355"/>
                </a:cubicBezTo>
                <a:cubicBezTo>
                  <a:pt x="1089837" y="8671"/>
                  <a:pt x="1128824" y="22848"/>
                  <a:pt x="1158949" y="35253"/>
                </a:cubicBezTo>
                <a:cubicBezTo>
                  <a:pt x="1189074" y="47658"/>
                  <a:pt x="1213884" y="60062"/>
                  <a:pt x="1244009" y="77783"/>
                </a:cubicBezTo>
                <a:cubicBezTo>
                  <a:pt x="1274134" y="95504"/>
                  <a:pt x="1309576" y="118541"/>
                  <a:pt x="1339702" y="141578"/>
                </a:cubicBezTo>
                <a:cubicBezTo>
                  <a:pt x="1369828" y="164615"/>
                  <a:pt x="1392865" y="187652"/>
                  <a:pt x="1424763" y="216006"/>
                </a:cubicBezTo>
                <a:cubicBezTo>
                  <a:pt x="1456661" y="244359"/>
                  <a:pt x="1500963" y="283346"/>
                  <a:pt x="1531088" y="311699"/>
                </a:cubicBezTo>
                <a:cubicBezTo>
                  <a:pt x="1561213" y="340052"/>
                  <a:pt x="1575390" y="359546"/>
                  <a:pt x="1605516" y="386127"/>
                </a:cubicBezTo>
                <a:cubicBezTo>
                  <a:pt x="1635642" y="412708"/>
                  <a:pt x="1678172" y="446379"/>
                  <a:pt x="1711842" y="471188"/>
                </a:cubicBezTo>
                <a:cubicBezTo>
                  <a:pt x="1745512" y="495997"/>
                  <a:pt x="1780954" y="515490"/>
                  <a:pt x="1807535" y="534983"/>
                </a:cubicBezTo>
                <a:cubicBezTo>
                  <a:pt x="1834116" y="554476"/>
                  <a:pt x="1844749" y="570425"/>
                  <a:pt x="1871330" y="588146"/>
                </a:cubicBezTo>
                <a:cubicBezTo>
                  <a:pt x="1897911" y="605867"/>
                  <a:pt x="1967023" y="641309"/>
                  <a:pt x="1967023" y="641309"/>
                </a:cubicBezTo>
                <a:lnTo>
                  <a:pt x="1967023" y="641309"/>
                </a:lnTo>
              </a:path>
            </a:pathLst>
          </a:custGeom>
          <a:noFill/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3" name="Straight Arrow Connector 32"/>
          <p:cNvCxnSpPr>
            <a:stCxn id="29" idx="0"/>
          </p:cNvCxnSpPr>
          <p:nvPr/>
        </p:nvCxnSpPr>
        <p:spPr>
          <a:xfrm flipV="1">
            <a:off x="862730" y="990600"/>
            <a:ext cx="0" cy="2406631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862730" y="3397231"/>
            <a:ext cx="5010584" cy="6734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906725" y="1072245"/>
            <a:ext cx="0" cy="91440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822598" y="2684862"/>
            <a:ext cx="299217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31802" y="909013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</a:rPr>
              <a:t>Costs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24373" y="3227954"/>
            <a:ext cx="609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</a:rPr>
              <a:t>Time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70516" y="2684862"/>
            <a:ext cx="3017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Reduction of development time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906725" y="990600"/>
            <a:ext cx="1795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Decrease in costs</a:t>
            </a:r>
          </a:p>
        </p:txBody>
      </p:sp>
      <p:sp>
        <p:nvSpPr>
          <p:cNvPr id="50" name="Freeform 49"/>
          <p:cNvSpPr/>
          <p:nvPr/>
        </p:nvSpPr>
        <p:spPr>
          <a:xfrm>
            <a:off x="868552" y="1394204"/>
            <a:ext cx="3450131" cy="2015806"/>
          </a:xfrm>
          <a:custGeom>
            <a:avLst/>
            <a:gdLst>
              <a:gd name="connsiteX0" fmla="*/ 0 w 3450131"/>
              <a:gd name="connsiteY0" fmla="*/ 2015806 h 2015806"/>
              <a:gd name="connsiteX1" fmla="*/ 445674 w 3450131"/>
              <a:gd name="connsiteY1" fmla="*/ 1900545 h 2015806"/>
              <a:gd name="connsiteX2" fmla="*/ 622407 w 3450131"/>
              <a:gd name="connsiteY2" fmla="*/ 1846757 h 2015806"/>
              <a:gd name="connsiteX3" fmla="*/ 714615 w 3450131"/>
              <a:gd name="connsiteY3" fmla="*/ 1808337 h 2015806"/>
              <a:gd name="connsiteX4" fmla="*/ 822192 w 3450131"/>
              <a:gd name="connsiteY4" fmla="*/ 1762232 h 2015806"/>
              <a:gd name="connsiteX5" fmla="*/ 906716 w 3450131"/>
              <a:gd name="connsiteY5" fmla="*/ 1693076 h 2015806"/>
              <a:gd name="connsiteX6" fmla="*/ 1014292 w 3450131"/>
              <a:gd name="connsiteY6" fmla="*/ 1570132 h 2015806"/>
              <a:gd name="connsiteX7" fmla="*/ 1160289 w 3450131"/>
              <a:gd name="connsiteY7" fmla="*/ 1378031 h 2015806"/>
              <a:gd name="connsiteX8" fmla="*/ 1406178 w 3450131"/>
              <a:gd name="connsiteY8" fmla="*/ 1047617 h 2015806"/>
              <a:gd name="connsiteX9" fmla="*/ 1506071 w 3450131"/>
              <a:gd name="connsiteY9" fmla="*/ 916989 h 2015806"/>
              <a:gd name="connsiteX10" fmla="*/ 1690487 w 3450131"/>
              <a:gd name="connsiteY10" fmla="*/ 686468 h 2015806"/>
              <a:gd name="connsiteX11" fmla="*/ 1859536 w 3450131"/>
              <a:gd name="connsiteY11" fmla="*/ 478999 h 2015806"/>
              <a:gd name="connsiteX12" fmla="*/ 2005533 w 3450131"/>
              <a:gd name="connsiteY12" fmla="*/ 302266 h 2015806"/>
              <a:gd name="connsiteX13" fmla="*/ 2143845 w 3450131"/>
              <a:gd name="connsiteY13" fmla="*/ 140901 h 2015806"/>
              <a:gd name="connsiteX14" fmla="*/ 2236054 w 3450131"/>
              <a:gd name="connsiteY14" fmla="*/ 64061 h 2015806"/>
              <a:gd name="connsiteX15" fmla="*/ 2343630 w 3450131"/>
              <a:gd name="connsiteY15" fmla="*/ 10273 h 2015806"/>
              <a:gd name="connsiteX16" fmla="*/ 2405102 w 3450131"/>
              <a:gd name="connsiteY16" fmla="*/ 2589 h 2015806"/>
              <a:gd name="connsiteX17" fmla="*/ 2474259 w 3450131"/>
              <a:gd name="connsiteY17" fmla="*/ 2589 h 2015806"/>
              <a:gd name="connsiteX18" fmla="*/ 2566467 w 3450131"/>
              <a:gd name="connsiteY18" fmla="*/ 33325 h 2015806"/>
              <a:gd name="connsiteX19" fmla="*/ 2627939 w 3450131"/>
              <a:gd name="connsiteY19" fmla="*/ 64061 h 2015806"/>
              <a:gd name="connsiteX20" fmla="*/ 2704780 w 3450131"/>
              <a:gd name="connsiteY20" fmla="*/ 102481 h 2015806"/>
              <a:gd name="connsiteX21" fmla="*/ 2804672 w 3450131"/>
              <a:gd name="connsiteY21" fmla="*/ 179321 h 2015806"/>
              <a:gd name="connsiteX22" fmla="*/ 2889197 w 3450131"/>
              <a:gd name="connsiteY22" fmla="*/ 248478 h 2015806"/>
              <a:gd name="connsiteX23" fmla="*/ 2989089 w 3450131"/>
              <a:gd name="connsiteY23" fmla="*/ 317634 h 2015806"/>
              <a:gd name="connsiteX24" fmla="*/ 3165822 w 3450131"/>
              <a:gd name="connsiteY24" fmla="*/ 486683 h 2015806"/>
              <a:gd name="connsiteX25" fmla="*/ 3265714 w 3450131"/>
              <a:gd name="connsiteY25" fmla="*/ 586575 h 2015806"/>
              <a:gd name="connsiteX26" fmla="*/ 3350239 w 3450131"/>
              <a:gd name="connsiteY26" fmla="*/ 655732 h 2015806"/>
              <a:gd name="connsiteX27" fmla="*/ 3450131 w 3450131"/>
              <a:gd name="connsiteY27" fmla="*/ 717204 h 201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450131" h="2015806">
                <a:moveTo>
                  <a:pt x="0" y="2015806"/>
                </a:moveTo>
                <a:lnTo>
                  <a:pt x="445674" y="1900545"/>
                </a:lnTo>
                <a:cubicBezTo>
                  <a:pt x="549408" y="1872370"/>
                  <a:pt x="577584" y="1862125"/>
                  <a:pt x="622407" y="1846757"/>
                </a:cubicBezTo>
                <a:cubicBezTo>
                  <a:pt x="667230" y="1831389"/>
                  <a:pt x="714615" y="1808337"/>
                  <a:pt x="714615" y="1808337"/>
                </a:cubicBezTo>
                <a:cubicBezTo>
                  <a:pt x="747912" y="1794250"/>
                  <a:pt x="790175" y="1781442"/>
                  <a:pt x="822192" y="1762232"/>
                </a:cubicBezTo>
                <a:cubicBezTo>
                  <a:pt x="854209" y="1743022"/>
                  <a:pt x="874699" y="1725093"/>
                  <a:pt x="906716" y="1693076"/>
                </a:cubicBezTo>
                <a:cubicBezTo>
                  <a:pt x="938733" y="1661059"/>
                  <a:pt x="972030" y="1622639"/>
                  <a:pt x="1014292" y="1570132"/>
                </a:cubicBezTo>
                <a:cubicBezTo>
                  <a:pt x="1056554" y="1517625"/>
                  <a:pt x="1094975" y="1465117"/>
                  <a:pt x="1160289" y="1378031"/>
                </a:cubicBezTo>
                <a:cubicBezTo>
                  <a:pt x="1225603" y="1290945"/>
                  <a:pt x="1348548" y="1124457"/>
                  <a:pt x="1406178" y="1047617"/>
                </a:cubicBezTo>
                <a:cubicBezTo>
                  <a:pt x="1463808" y="970777"/>
                  <a:pt x="1458686" y="977180"/>
                  <a:pt x="1506071" y="916989"/>
                </a:cubicBezTo>
                <a:cubicBezTo>
                  <a:pt x="1553456" y="856798"/>
                  <a:pt x="1631576" y="759466"/>
                  <a:pt x="1690487" y="686468"/>
                </a:cubicBezTo>
                <a:cubicBezTo>
                  <a:pt x="1749398" y="613470"/>
                  <a:pt x="1859536" y="478999"/>
                  <a:pt x="1859536" y="478999"/>
                </a:cubicBezTo>
                <a:cubicBezTo>
                  <a:pt x="1912044" y="414965"/>
                  <a:pt x="1958148" y="358616"/>
                  <a:pt x="2005533" y="302266"/>
                </a:cubicBezTo>
                <a:cubicBezTo>
                  <a:pt x="2052918" y="245916"/>
                  <a:pt x="2105425" y="180602"/>
                  <a:pt x="2143845" y="140901"/>
                </a:cubicBezTo>
                <a:cubicBezTo>
                  <a:pt x="2182265" y="101200"/>
                  <a:pt x="2202757" y="85832"/>
                  <a:pt x="2236054" y="64061"/>
                </a:cubicBezTo>
                <a:cubicBezTo>
                  <a:pt x="2269351" y="42290"/>
                  <a:pt x="2315455" y="20518"/>
                  <a:pt x="2343630" y="10273"/>
                </a:cubicBezTo>
                <a:cubicBezTo>
                  <a:pt x="2371805" y="28"/>
                  <a:pt x="2383331" y="3870"/>
                  <a:pt x="2405102" y="2589"/>
                </a:cubicBezTo>
                <a:cubicBezTo>
                  <a:pt x="2426873" y="1308"/>
                  <a:pt x="2447365" y="-2534"/>
                  <a:pt x="2474259" y="2589"/>
                </a:cubicBezTo>
                <a:cubicBezTo>
                  <a:pt x="2501153" y="7712"/>
                  <a:pt x="2540854" y="23080"/>
                  <a:pt x="2566467" y="33325"/>
                </a:cubicBezTo>
                <a:cubicBezTo>
                  <a:pt x="2592080" y="43570"/>
                  <a:pt x="2627939" y="64061"/>
                  <a:pt x="2627939" y="64061"/>
                </a:cubicBezTo>
                <a:cubicBezTo>
                  <a:pt x="2650991" y="75587"/>
                  <a:pt x="2675325" y="83271"/>
                  <a:pt x="2704780" y="102481"/>
                </a:cubicBezTo>
                <a:cubicBezTo>
                  <a:pt x="2734235" y="121691"/>
                  <a:pt x="2773936" y="154988"/>
                  <a:pt x="2804672" y="179321"/>
                </a:cubicBezTo>
                <a:cubicBezTo>
                  <a:pt x="2835408" y="203654"/>
                  <a:pt x="2858461" y="225426"/>
                  <a:pt x="2889197" y="248478"/>
                </a:cubicBezTo>
                <a:cubicBezTo>
                  <a:pt x="2919933" y="271530"/>
                  <a:pt x="2942985" y="277933"/>
                  <a:pt x="2989089" y="317634"/>
                </a:cubicBezTo>
                <a:cubicBezTo>
                  <a:pt x="3035193" y="357335"/>
                  <a:pt x="3119718" y="441860"/>
                  <a:pt x="3165822" y="486683"/>
                </a:cubicBezTo>
                <a:cubicBezTo>
                  <a:pt x="3211926" y="531506"/>
                  <a:pt x="3234978" y="558400"/>
                  <a:pt x="3265714" y="586575"/>
                </a:cubicBezTo>
                <a:cubicBezTo>
                  <a:pt x="3296450" y="614750"/>
                  <a:pt x="3319503" y="633960"/>
                  <a:pt x="3350239" y="655732"/>
                </a:cubicBezTo>
                <a:cubicBezTo>
                  <a:pt x="3380975" y="677503"/>
                  <a:pt x="3415553" y="697353"/>
                  <a:pt x="3450131" y="717204"/>
                </a:cubicBezTo>
              </a:path>
            </a:pathLst>
          </a:custGeom>
          <a:noFill/>
          <a:ln w="222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479437" y="3657600"/>
            <a:ext cx="2784046" cy="47548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  <a:latin typeface="Calibri" panose="020F0502020204030204" pitchFamily="34" charset="0"/>
              </a:rPr>
              <a:t>Conventional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  <a:latin typeface="Calibri" panose="020F0502020204030204" pitchFamily="34" charset="0"/>
              </a:rPr>
              <a:t>Design Development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09600" y="3657600"/>
            <a:ext cx="2784046" cy="4754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  <a:latin typeface="Calibri" panose="020F0502020204030204" pitchFamily="34" charset="0"/>
              </a:rPr>
              <a:t>Optimized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  <a:latin typeface="Calibri" panose="020F0502020204030204" pitchFamily="34" charset="0"/>
              </a:rPr>
              <a:t>Design Development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50" y="2790502"/>
            <a:ext cx="2064750" cy="309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build="p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0" grpId="0" animBg="1"/>
      <p:bldP spid="13" grpId="0" animBg="1"/>
      <p:bldP spid="15" grpId="0" animBg="1"/>
      <p:bldP spid="16" grpId="0" animBg="1"/>
      <p:bldP spid="31" grpId="0" animBg="1"/>
      <p:bldP spid="32" grpId="0" animBg="1"/>
      <p:bldP spid="5" grpId="0" animBg="1"/>
      <p:bldP spid="29" grpId="0" animBg="1"/>
      <p:bldP spid="46" grpId="0"/>
      <p:bldP spid="47" grpId="0"/>
      <p:bldP spid="48" grpId="0"/>
      <p:bldP spid="49" grpId="0"/>
      <p:bldP spid="50" grpId="0" animBg="1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9979" y="228600"/>
            <a:ext cx="6161842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Examples of successful industrial applications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9979" y="736993"/>
            <a:ext cx="8692942" cy="5604813"/>
            <a:chOff x="309979" y="736993"/>
            <a:chExt cx="8692942" cy="591477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9978" y="1612313"/>
              <a:ext cx="3217686" cy="227389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90" y="2392465"/>
              <a:ext cx="1581223" cy="128889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7726" y="1272524"/>
              <a:ext cx="905454" cy="249348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360" y="1289069"/>
              <a:ext cx="807400" cy="2476939"/>
            </a:xfrm>
            <a:prstGeom prst="rect">
              <a:avLst/>
            </a:prstGeom>
          </p:spPr>
        </p:pic>
        <p:sp>
          <p:nvSpPr>
            <p:cNvPr id="12" name="Striped Right Arrow 11"/>
            <p:cNvSpPr/>
            <p:nvPr/>
          </p:nvSpPr>
          <p:spPr>
            <a:xfrm>
              <a:off x="3514345" y="2044460"/>
              <a:ext cx="327802" cy="483079"/>
            </a:xfrm>
            <a:prstGeom prst="stripedRightArrow">
              <a:avLst>
                <a:gd name="adj1" fmla="val 42857"/>
                <a:gd name="adj2" fmla="val 5771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388190" y="3891347"/>
              <a:ext cx="4744527" cy="1"/>
            </a:xfrm>
            <a:prstGeom prst="line">
              <a:avLst/>
            </a:prstGeom>
            <a:ln w="38100" cap="rnd" cmpd="dbl"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42147" y="2423574"/>
              <a:ext cx="2717321" cy="0"/>
            </a:xfrm>
            <a:prstGeom prst="line">
              <a:avLst/>
            </a:prstGeom>
            <a:ln w="38100" cap="rnd" cmpd="dbl">
              <a:round/>
              <a:headEnd type="oval" w="sm" len="sm"/>
              <a:tailEnd type="oval" w="sm" len="sm"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79" y="4709554"/>
              <a:ext cx="1898383" cy="183510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5451" y="4849066"/>
              <a:ext cx="1849796" cy="155607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277" y="4792141"/>
              <a:ext cx="2145435" cy="166993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713" y="4792141"/>
              <a:ext cx="2369208" cy="185963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88190" y="841073"/>
              <a:ext cx="1581223" cy="1200329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dirty="0">
                  <a:latin typeface="Calibri" panose="020F0502020204030204" pitchFamily="34" charset="0"/>
                </a:rPr>
                <a:t>Volkswagen compressor bracket optimization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86448" y="736993"/>
              <a:ext cx="150301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1" dirty="0">
                  <a:latin typeface="Calibri" panose="020F0502020204030204" pitchFamily="34" charset="0"/>
                </a:rPr>
                <a:t>Conventional design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29705" y="736993"/>
              <a:ext cx="150301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1" dirty="0">
                  <a:latin typeface="Calibri" panose="020F0502020204030204" pitchFamily="34" charset="0"/>
                </a:rPr>
                <a:t>Optimization driven design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29978" y="841073"/>
              <a:ext cx="3217686" cy="646331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dirty="0">
                  <a:latin typeface="Calibri" panose="020F0502020204030204" pitchFamily="34" charset="0"/>
                </a:rPr>
                <a:t>NASA Lunar Lander </a:t>
              </a:r>
            </a:p>
            <a:p>
              <a:pPr>
                <a:lnSpc>
                  <a:spcPct val="90000"/>
                </a:lnSpc>
              </a:pPr>
              <a:r>
                <a:rPr lang="en-US" sz="2000" b="1" dirty="0">
                  <a:latin typeface="Calibri" panose="020F0502020204030204" pitchFamily="34" charset="0"/>
                </a:rPr>
                <a:t>size and shape optimization</a:t>
              </a:r>
            </a:p>
          </p:txBody>
        </p:sp>
        <p:sp>
          <p:nvSpPr>
            <p:cNvPr id="32" name="Chevron 31"/>
            <p:cNvSpPr/>
            <p:nvPr/>
          </p:nvSpPr>
          <p:spPr>
            <a:xfrm>
              <a:off x="2466001" y="4288765"/>
              <a:ext cx="1628695" cy="420789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Topology optimization</a:t>
              </a:r>
            </a:p>
          </p:txBody>
        </p:sp>
        <p:sp>
          <p:nvSpPr>
            <p:cNvPr id="33" name="Chevron 32"/>
            <p:cNvSpPr/>
            <p:nvPr/>
          </p:nvSpPr>
          <p:spPr>
            <a:xfrm>
              <a:off x="4564517" y="4278697"/>
              <a:ext cx="1836605" cy="422227"/>
            </a:xfrm>
            <a:prstGeom prst="chevron">
              <a:avLst>
                <a:gd name="adj" fmla="val 479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Topology interpretation</a:t>
              </a:r>
            </a:p>
          </p:txBody>
        </p:sp>
        <p:sp>
          <p:nvSpPr>
            <p:cNvPr id="13" name="Chevron 12"/>
            <p:cNvSpPr/>
            <p:nvPr/>
          </p:nvSpPr>
          <p:spPr>
            <a:xfrm>
              <a:off x="527091" y="4284449"/>
              <a:ext cx="1464157" cy="4222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Model</a:t>
              </a:r>
            </a:p>
          </p:txBody>
        </p:sp>
        <p:sp>
          <p:nvSpPr>
            <p:cNvPr id="34" name="Chevron 33"/>
            <p:cNvSpPr/>
            <p:nvPr/>
          </p:nvSpPr>
          <p:spPr>
            <a:xfrm>
              <a:off x="6874572" y="4285887"/>
              <a:ext cx="1628695" cy="420789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Optimal 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07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9979" y="228600"/>
            <a:ext cx="6161842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Examples of successful industrial applications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1207" y="744361"/>
            <a:ext cx="8677518" cy="5560574"/>
            <a:chOff x="311207" y="744361"/>
            <a:chExt cx="8677518" cy="61136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505" y="1122318"/>
              <a:ext cx="3256942" cy="234207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78" y="1359508"/>
              <a:ext cx="4621301" cy="22292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664" y="3588958"/>
              <a:ext cx="7988061" cy="326904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83" y="4063041"/>
              <a:ext cx="2557346" cy="134841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11207" y="744361"/>
              <a:ext cx="5035369" cy="369332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dirty="0">
                  <a:latin typeface="Calibri" panose="020F0502020204030204" pitchFamily="34" charset="0"/>
                </a:rPr>
                <a:t>Coronary Stent shape optimization for fatigue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04890" y="1113693"/>
              <a:ext cx="1071691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>
                  <a:latin typeface="Calibri" panose="020F0502020204030204" pitchFamily="34" charset="0"/>
                </a:rPr>
                <a:t>Finite element model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4163" y="3810884"/>
              <a:ext cx="1461142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>
                  <a:latin typeface="Calibri" panose="020F0502020204030204" pitchFamily="34" charset="0"/>
                </a:rPr>
                <a:t>Optimization workflow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21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64182" y="2671237"/>
            <a:ext cx="46966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Employ Design Exploration for the best</a:t>
            </a:r>
          </a:p>
          <a:p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      Target Geometry to minimize fatigue</a:t>
            </a:r>
          </a:p>
          <a:p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      (optimize locations of baffles, ribs, etc.)</a:t>
            </a:r>
          </a:p>
          <a:p>
            <a:endParaRPr lang="en-US" sz="8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Use the Shape Optimization to </a:t>
            </a:r>
          </a:p>
          <a:p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      lower Fatigue Damages </a:t>
            </a:r>
          </a:p>
          <a:p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      (optimize fillets, thicknesses, etc.)</a:t>
            </a:r>
          </a:p>
          <a:p>
            <a:endParaRPr lang="en-US" sz="8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Perform Robustness/Reliability Optimization with respect to Uncertainties (material, manufacturing, cavitation, beam irregularity, etc.)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54519" y="276442"/>
            <a:ext cx="5283639" cy="4062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Path forward reaching for 2MW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2182" y="873962"/>
            <a:ext cx="6134265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 and develop optimization driven design technologies for the real mercury target concept: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3349" y="3917732"/>
            <a:ext cx="4066475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the optimal design of target ultimately performing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with existing constraints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37934" y="1528534"/>
            <a:ext cx="4409375" cy="238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buClr>
                <a:srgbClr val="1E764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1" i="1" dirty="0">
                <a:solidFill>
                  <a:prstClr val="black"/>
                </a:solidFill>
                <a:latin typeface="Calibri"/>
              </a:rPr>
              <a:t>Design Exploration Techniques</a:t>
            </a:r>
          </a:p>
          <a:p>
            <a:pPr lvl="1">
              <a:lnSpc>
                <a:spcPct val="100000"/>
              </a:lnSpc>
              <a:buClr>
                <a:srgbClr val="1E764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1" i="1" dirty="0">
                <a:solidFill>
                  <a:prstClr val="black"/>
                </a:solidFill>
                <a:latin typeface="Calibri"/>
              </a:rPr>
              <a:t>Topology Optimization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  <a:p>
            <a:pPr lvl="1">
              <a:lnSpc>
                <a:spcPct val="100000"/>
              </a:lnSpc>
              <a:buClr>
                <a:srgbClr val="1E764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1" i="1" dirty="0">
                <a:solidFill>
                  <a:prstClr val="black"/>
                </a:solidFill>
                <a:latin typeface="Calibri"/>
              </a:rPr>
              <a:t>Localized Shape Optimization</a:t>
            </a:r>
          </a:p>
          <a:p>
            <a:pPr lvl="1">
              <a:lnSpc>
                <a:spcPct val="100000"/>
              </a:lnSpc>
              <a:buClr>
                <a:srgbClr val="1E764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1" i="1" dirty="0">
                <a:solidFill>
                  <a:prstClr val="black"/>
                </a:solidFill>
                <a:latin typeface="Calibri"/>
              </a:rPr>
              <a:t>Stochastic Analysis Techniques</a:t>
            </a:r>
          </a:p>
          <a:p>
            <a:pPr lvl="1">
              <a:lnSpc>
                <a:spcPct val="100000"/>
              </a:lnSpc>
              <a:buClr>
                <a:srgbClr val="1E764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1" i="1" dirty="0">
                <a:solidFill>
                  <a:prstClr val="black"/>
                </a:solidFill>
                <a:latin typeface="Calibri"/>
              </a:rPr>
              <a:t>Robustness/Reliability Optimization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  <a:p>
            <a:pPr lvl="1">
              <a:lnSpc>
                <a:spcPct val="100000"/>
              </a:lnSpc>
              <a:buClr>
                <a:srgbClr val="1E764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1" i="1" dirty="0">
                <a:solidFill>
                  <a:prstClr val="black"/>
                </a:solidFill>
                <a:latin typeface="Calibri"/>
              </a:rPr>
              <a:t>Multi-Objective Optimization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448" y="5017283"/>
            <a:ext cx="3983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8000"/>
                </a:solidFill>
              </a:rPr>
              <a:t>Conclusion:	               Advanced design technology based strategy is the path to success reaching 2 MW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4182" y="1946317"/>
            <a:ext cx="4512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8000"/>
                </a:solidFill>
              </a:rPr>
              <a:t>Next 2 years – focus on </a:t>
            </a:r>
          </a:p>
          <a:p>
            <a:r>
              <a:rPr lang="en-US" sz="2000" b="1" dirty="0">
                <a:solidFill>
                  <a:srgbClr val="008000"/>
                </a:solidFill>
              </a:rPr>
              <a:t>    Pulse Fatigue Life Improvement: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448" y="5017282"/>
            <a:ext cx="3899764" cy="1200329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353565" y="1924842"/>
            <a:ext cx="4367837" cy="725785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93349" y="3909982"/>
            <a:ext cx="3899764" cy="913475"/>
          </a:xfrm>
          <a:prstGeom prst="rect">
            <a:avLst/>
          </a:prstGeom>
          <a:noFill/>
          <a:ln w="22225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2131" y="858767"/>
            <a:ext cx="5952368" cy="655582"/>
          </a:xfrm>
          <a:prstGeom prst="rect">
            <a:avLst/>
          </a:prstGeom>
          <a:noFill/>
          <a:ln w="22225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4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4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32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940" y="2971800"/>
            <a:ext cx="6553200" cy="92948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Questions,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			Comments…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7940" y="1019186"/>
            <a:ext cx="6553200" cy="51437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004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1158949"/>
            <a:ext cx="4498911" cy="2098768"/>
          </a:xfrm>
          <a:prstGeom prst="rect">
            <a:avLst/>
          </a:prstGeom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308344" y="291413"/>
            <a:ext cx="8335926" cy="458587"/>
          </a:xfrm>
        </p:spPr>
        <p:txBody>
          <a:bodyPr/>
          <a:lstStyle/>
          <a:p>
            <a:r>
              <a:rPr lang="en-US" sz="2800" dirty="0">
                <a:latin typeface="Arial (Body)"/>
              </a:rPr>
              <a:t>What challenges are on the horizon?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5061" y="1912867"/>
            <a:ext cx="20100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rgbClr val="9900FF"/>
                </a:solidFill>
              </a:rPr>
              <a:t>2.0 MW</a:t>
            </a:r>
          </a:p>
        </p:txBody>
      </p:sp>
      <p:sp>
        <p:nvSpPr>
          <p:cNvPr id="17" name="Pentagon 16"/>
          <p:cNvSpPr/>
          <p:nvPr/>
        </p:nvSpPr>
        <p:spPr>
          <a:xfrm>
            <a:off x="472987" y="3422432"/>
            <a:ext cx="2352869" cy="1385596"/>
          </a:xfrm>
          <a:prstGeom prst="homePlate">
            <a:avLst>
              <a:gd name="adj" fmla="val 23442"/>
            </a:avLst>
          </a:prstGeom>
          <a:noFill/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Target Problems are the same just </a:t>
            </a:r>
          </a:p>
          <a:p>
            <a:r>
              <a:rPr lang="en-US" b="1" dirty="0">
                <a:solidFill>
                  <a:schemeClr val="tx1"/>
                </a:solidFill>
              </a:rPr>
              <a:t>More Challenging:</a:t>
            </a:r>
          </a:p>
        </p:txBody>
      </p:sp>
      <p:sp>
        <p:nvSpPr>
          <p:cNvPr id="18" name="Pentagon 17"/>
          <p:cNvSpPr/>
          <p:nvPr/>
        </p:nvSpPr>
        <p:spPr>
          <a:xfrm>
            <a:off x="6230519" y="3437289"/>
            <a:ext cx="2413751" cy="1385596"/>
          </a:xfrm>
          <a:prstGeom prst="homePlate">
            <a:avLst>
              <a:gd name="adj" fmla="val 22916"/>
            </a:avLst>
          </a:prstGeom>
          <a:noFill/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rgbClr val="CC00CC"/>
                </a:solidFill>
              </a:rPr>
              <a:t>Linear Increase </a:t>
            </a:r>
          </a:p>
          <a:p>
            <a:r>
              <a:rPr lang="en-US" b="1" dirty="0">
                <a:solidFill>
                  <a:srgbClr val="CC00CC"/>
                </a:solidFill>
              </a:rPr>
              <a:t>of Power leads to Nonlinear Increase of fatigue damage</a:t>
            </a:r>
          </a:p>
        </p:txBody>
      </p:sp>
      <p:sp>
        <p:nvSpPr>
          <p:cNvPr id="19" name="Pentagon 18"/>
          <p:cNvSpPr/>
          <p:nvPr/>
        </p:nvSpPr>
        <p:spPr>
          <a:xfrm>
            <a:off x="3035121" y="3434526"/>
            <a:ext cx="2970245" cy="1385596"/>
          </a:xfrm>
          <a:prstGeom prst="homePlate">
            <a:avLst>
              <a:gd name="adj" fmla="val 22307"/>
            </a:avLst>
          </a:prstGeom>
          <a:noFill/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Fatigue damage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Cavitation damage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Fatigue – Cavitation coupled damage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4390" y="2398509"/>
            <a:ext cx="201006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9900FF"/>
                </a:solidFill>
              </a:rPr>
              <a:t>1.4 MW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9910" y="1476174"/>
            <a:ext cx="4152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sz="2000" b="1" dirty="0">
                <a:latin typeface="+mn-lt"/>
              </a:rPr>
              <a:t>Reliable Operation at 1.4 MW</a:t>
            </a: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Arial" charset="0"/>
              <a:buChar char="•"/>
            </a:pPr>
            <a:endParaRPr lang="en-US" sz="2000" b="1" dirty="0">
              <a:latin typeface="+mn-lt"/>
            </a:endParaRP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sz="2000" b="1" dirty="0">
                <a:latin typeface="+mn-lt"/>
              </a:rPr>
              <a:t>Reliable Operation at 2.0 MW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31758" y="5046014"/>
            <a:ext cx="459695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8000"/>
                </a:solidFill>
              </a:rPr>
              <a:t>Design Space Exploration and Optimization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8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8000"/>
                </a:solidFill>
              </a:rPr>
              <a:t>Robustness and Reliability Optimization</a:t>
            </a:r>
          </a:p>
        </p:txBody>
      </p:sp>
      <p:sp>
        <p:nvSpPr>
          <p:cNvPr id="26" name="Pentagon 25"/>
          <p:cNvSpPr/>
          <p:nvPr/>
        </p:nvSpPr>
        <p:spPr>
          <a:xfrm>
            <a:off x="472984" y="5122115"/>
            <a:ext cx="3758774" cy="1269726"/>
          </a:xfrm>
          <a:prstGeom prst="homePlate">
            <a:avLst>
              <a:gd name="adj" fmla="val 23442"/>
            </a:avLst>
          </a:prstGeom>
          <a:noFill/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Advanced design development technologies 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are available to succeed:</a:t>
            </a:r>
          </a:p>
        </p:txBody>
      </p:sp>
    </p:spTree>
    <p:extLst>
      <p:ext uri="{BB962C8B-B14F-4D97-AF65-F5344CB8AC3E}">
        <p14:creationId xmlns:p14="http://schemas.microsoft.com/office/powerpoint/2010/main" val="255194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 animBg="1"/>
      <p:bldP spid="18" grpId="0" animBg="1"/>
      <p:bldP spid="18" grpId="2" animBg="1"/>
      <p:bldP spid="19" grpId="0" uiExpand="1" build="p" animBg="1"/>
      <p:bldP spid="21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66" y="1231384"/>
            <a:ext cx="8537635" cy="436301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21080" y="4281054"/>
            <a:ext cx="5074920" cy="92271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00803" y="2910211"/>
            <a:ext cx="3628911" cy="22860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9433" y="236982"/>
            <a:ext cx="5709661" cy="353943"/>
          </a:xfrm>
        </p:spPr>
        <p:txBody>
          <a:bodyPr/>
          <a:lstStyle/>
          <a:p>
            <a:r>
              <a:rPr lang="en-US" sz="2000" dirty="0"/>
              <a:t>Fatigue life nonlinearity vs beam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502" y="6022411"/>
            <a:ext cx="6236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sz="1600" b="1" kern="0" dirty="0">
                <a:solidFill>
                  <a:prstClr val="black"/>
                </a:solidFill>
                <a:latin typeface="Arial"/>
              </a:rPr>
              <a:t>Material S-N curve – “316 Stainless Steel” from Fe-Safe DB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91987" y="3739896"/>
            <a:ext cx="7847214" cy="8312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00803" y="3752228"/>
            <a:ext cx="2346959" cy="1463872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70645" y="5047488"/>
            <a:ext cx="835196" cy="332510"/>
          </a:xfrm>
          <a:prstGeom prst="rightArrow">
            <a:avLst>
              <a:gd name="adj1" fmla="val 49457"/>
              <a:gd name="adj2" fmla="val 110758"/>
            </a:avLst>
          </a:prstGeom>
          <a:noFill/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prstClr val="black"/>
                </a:solidFill>
              </a:rPr>
              <a:t>0.85 MW</a:t>
            </a:r>
          </a:p>
        </p:txBody>
      </p:sp>
      <p:sp>
        <p:nvSpPr>
          <p:cNvPr id="2" name="8-Point Star 1"/>
          <p:cNvSpPr/>
          <p:nvPr/>
        </p:nvSpPr>
        <p:spPr>
          <a:xfrm>
            <a:off x="3657600" y="4281055"/>
            <a:ext cx="304800" cy="267765"/>
          </a:xfrm>
          <a:prstGeom prst="star8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8-Point Star 11"/>
          <p:cNvSpPr/>
          <p:nvPr/>
        </p:nvSpPr>
        <p:spPr>
          <a:xfrm>
            <a:off x="3048000" y="3748212"/>
            <a:ext cx="304800" cy="267765"/>
          </a:xfrm>
          <a:prstGeom prst="star8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4" name="8-Point Star 13"/>
          <p:cNvSpPr/>
          <p:nvPr/>
        </p:nvSpPr>
        <p:spPr>
          <a:xfrm>
            <a:off x="3352800" y="4010515"/>
            <a:ext cx="304800" cy="286283"/>
          </a:xfrm>
          <a:prstGeom prst="star8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6" name="8-Point Star 15"/>
          <p:cNvSpPr/>
          <p:nvPr/>
        </p:nvSpPr>
        <p:spPr>
          <a:xfrm>
            <a:off x="2606428" y="2679390"/>
            <a:ext cx="304800" cy="267765"/>
          </a:xfrm>
          <a:prstGeom prst="star8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7" name="8-Point Star 16"/>
          <p:cNvSpPr/>
          <p:nvPr/>
        </p:nvSpPr>
        <p:spPr>
          <a:xfrm>
            <a:off x="3200400" y="2609321"/>
            <a:ext cx="304800" cy="267765"/>
          </a:xfrm>
          <a:prstGeom prst="star8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8" name="8-Point Star 17"/>
          <p:cNvSpPr/>
          <p:nvPr/>
        </p:nvSpPr>
        <p:spPr>
          <a:xfrm>
            <a:off x="2667000" y="3462911"/>
            <a:ext cx="304800" cy="267765"/>
          </a:xfrm>
          <a:prstGeom prst="star8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9" name="8-Point Star 18"/>
          <p:cNvSpPr/>
          <p:nvPr/>
        </p:nvSpPr>
        <p:spPr>
          <a:xfrm>
            <a:off x="8305800" y="1600204"/>
            <a:ext cx="304800" cy="267765"/>
          </a:xfrm>
          <a:prstGeom prst="star8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20" name="8-Point Star 19"/>
          <p:cNvSpPr/>
          <p:nvPr/>
        </p:nvSpPr>
        <p:spPr>
          <a:xfrm>
            <a:off x="3810000" y="2133604"/>
            <a:ext cx="304800" cy="267765"/>
          </a:xfrm>
          <a:prstGeom prst="star8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14028" y="4953000"/>
            <a:ext cx="7825172" cy="250768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21856" y="2930100"/>
            <a:ext cx="365760" cy="2286000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83461" y="3730676"/>
            <a:ext cx="8313" cy="1465535"/>
          </a:xfrm>
          <a:prstGeom prst="straightConnector1">
            <a:avLst/>
          </a:prstGeom>
          <a:ln w="31750" cap="rnd">
            <a:solidFill>
              <a:schemeClr val="accent4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01826" y="4281055"/>
            <a:ext cx="87245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2ABDDA">
                    <a:lumMod val="75000"/>
                  </a:srgbClr>
                </a:solidFill>
                <a:latin typeface="Arial"/>
              </a:rPr>
              <a:t>1.4 MW power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635990" y="2930100"/>
            <a:ext cx="8313" cy="2283643"/>
          </a:xfrm>
          <a:prstGeom prst="straightConnector1">
            <a:avLst/>
          </a:prstGeom>
          <a:ln w="31750" cap="rnd">
            <a:solidFill>
              <a:schemeClr val="accent4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62610" y="3229150"/>
            <a:ext cx="86710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2ABDDA">
                    <a:lumMod val="75000"/>
                  </a:srgbClr>
                </a:solidFill>
                <a:latin typeface="Arial"/>
              </a:rPr>
              <a:t>1.7 MW power</a:t>
            </a:r>
          </a:p>
        </p:txBody>
      </p:sp>
      <p:sp>
        <p:nvSpPr>
          <p:cNvPr id="27" name="Up Arrow Callout 26"/>
          <p:cNvSpPr/>
          <p:nvPr/>
        </p:nvSpPr>
        <p:spPr>
          <a:xfrm>
            <a:off x="2819400" y="5519372"/>
            <a:ext cx="1219200" cy="425402"/>
          </a:xfrm>
          <a:prstGeom prst="upArrowCallout">
            <a:avLst>
              <a:gd name="adj1" fmla="val 40694"/>
              <a:gd name="adj2" fmla="val 49850"/>
              <a:gd name="adj3" fmla="val 25840"/>
              <a:gd name="adj4" fmla="val 64977"/>
            </a:avLst>
          </a:prstGeom>
          <a:solidFill>
            <a:schemeClr val="bg2"/>
          </a:solidFill>
          <a:ln w="1905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 ~3.5 months</a:t>
            </a:r>
          </a:p>
        </p:txBody>
      </p:sp>
      <p:sp>
        <p:nvSpPr>
          <p:cNvPr id="28" name="Up Arrow Callout 27"/>
          <p:cNvSpPr/>
          <p:nvPr/>
        </p:nvSpPr>
        <p:spPr>
          <a:xfrm>
            <a:off x="854216" y="5519372"/>
            <a:ext cx="1066800" cy="425402"/>
          </a:xfrm>
          <a:prstGeom prst="upArrowCallout">
            <a:avLst>
              <a:gd name="adj1" fmla="val 40694"/>
              <a:gd name="adj2" fmla="val 49850"/>
              <a:gd name="adj3" fmla="val 25840"/>
              <a:gd name="adj4" fmla="val 64977"/>
            </a:avLst>
          </a:prstGeom>
          <a:solidFill>
            <a:schemeClr val="bg2"/>
          </a:solidFill>
          <a:ln w="1905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 ~10 days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10200" y="1600204"/>
            <a:ext cx="2743200" cy="164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cs typeface="+mn-cs"/>
              </a:rPr>
              <a:t>8 – Inner Window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cs typeface="+mn-cs"/>
              </a:rPr>
              <a:t>7 – Front Upper Rib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cs typeface="+mn-cs"/>
              </a:rPr>
              <a:t>6 – Side Baffle Base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cs typeface="+mn-cs"/>
              </a:rPr>
              <a:t>5 – Center Baffle Base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cs typeface="+mn-cs"/>
              </a:rPr>
              <a:t>4 – Front Lower Rib Channel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cs typeface="+mn-cs"/>
              </a:rPr>
              <a:t>3 – Center Baffle Front Lower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cs typeface="+mn-cs"/>
              </a:rPr>
              <a:t>2 – Front Lower Rib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cs typeface="+mn-cs"/>
              </a:rPr>
              <a:t>1 – Center Baffle Front Upper</a:t>
            </a:r>
          </a:p>
        </p:txBody>
      </p:sp>
      <p:sp>
        <p:nvSpPr>
          <p:cNvPr id="31" name="Up Arrow Callout 30"/>
          <p:cNvSpPr/>
          <p:nvPr/>
        </p:nvSpPr>
        <p:spPr>
          <a:xfrm>
            <a:off x="4114800" y="5518198"/>
            <a:ext cx="1066800" cy="425402"/>
          </a:xfrm>
          <a:prstGeom prst="upArrowCallout">
            <a:avLst>
              <a:gd name="adj1" fmla="val 40694"/>
              <a:gd name="adj2" fmla="val 49850"/>
              <a:gd name="adj3" fmla="val 25840"/>
              <a:gd name="adj4" fmla="val 64977"/>
            </a:avLst>
          </a:prstGeom>
          <a:solidFill>
            <a:schemeClr val="bg2"/>
          </a:solidFill>
          <a:ln w="1905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 ~5 months</a:t>
            </a:r>
          </a:p>
        </p:txBody>
      </p:sp>
      <p:sp>
        <p:nvSpPr>
          <p:cNvPr id="32" name="Up Arrow Callout 31"/>
          <p:cNvSpPr/>
          <p:nvPr/>
        </p:nvSpPr>
        <p:spPr>
          <a:xfrm>
            <a:off x="5562600" y="5508139"/>
            <a:ext cx="1066800" cy="425402"/>
          </a:xfrm>
          <a:prstGeom prst="upArrowCallout">
            <a:avLst>
              <a:gd name="adj1" fmla="val 40694"/>
              <a:gd name="adj2" fmla="val 49850"/>
              <a:gd name="adj3" fmla="val 25840"/>
              <a:gd name="adj4" fmla="val 64977"/>
            </a:avLst>
          </a:prstGeom>
          <a:solidFill>
            <a:schemeClr val="bg2"/>
          </a:solidFill>
          <a:ln w="1905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 ~7 months</a:t>
            </a:r>
          </a:p>
        </p:txBody>
      </p:sp>
      <p:sp>
        <p:nvSpPr>
          <p:cNvPr id="34" name="Title 4"/>
          <p:cNvSpPr txBox="1">
            <a:spLocks/>
          </p:cNvSpPr>
          <p:nvPr/>
        </p:nvSpPr>
        <p:spPr bwMode="auto">
          <a:xfrm>
            <a:off x="186662" y="631069"/>
            <a:ext cx="3775738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1600" dirty="0">
                <a:solidFill>
                  <a:srgbClr val="1E7640"/>
                </a:solidFill>
              </a:rPr>
              <a:t>Jet-Flow target </a:t>
            </a:r>
            <a:r>
              <a:rPr lang="en-US" sz="1600" i="1" u="sng" dirty="0">
                <a:solidFill>
                  <a:srgbClr val="1E7640"/>
                </a:solidFill>
              </a:rPr>
              <a:t>pulse fatigue life </a:t>
            </a:r>
            <a:r>
              <a:rPr lang="en-US" sz="1600" dirty="0">
                <a:solidFill>
                  <a:srgbClr val="1E7640"/>
                </a:solidFill>
              </a:rPr>
              <a:t>at different locations (Fe-Safe results)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170645" y="1143000"/>
            <a:ext cx="835196" cy="332510"/>
          </a:xfrm>
          <a:prstGeom prst="rightArrow">
            <a:avLst>
              <a:gd name="adj1" fmla="val 50000"/>
              <a:gd name="adj2" fmla="val 110758"/>
            </a:avLst>
          </a:prstGeom>
          <a:noFill/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prstClr val="black"/>
                </a:solidFill>
              </a:rPr>
              <a:t>2.30 MW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00802" y="2148840"/>
            <a:ext cx="777240" cy="30632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186662" y="1967349"/>
            <a:ext cx="835196" cy="332510"/>
          </a:xfrm>
          <a:prstGeom prst="rightArrow">
            <a:avLst>
              <a:gd name="adj1" fmla="val 50000"/>
              <a:gd name="adj2" fmla="val 110758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prstClr val="black"/>
                </a:solidFill>
              </a:rPr>
              <a:t>2.00 MW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170645" y="2763845"/>
            <a:ext cx="851213" cy="332510"/>
          </a:xfrm>
          <a:prstGeom prst="rightArrow">
            <a:avLst>
              <a:gd name="adj1" fmla="val 56547"/>
              <a:gd name="adj2" fmla="val 10093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prstClr val="black"/>
                </a:solidFill>
              </a:rPr>
              <a:t>1.70 MW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021856" y="2930104"/>
            <a:ext cx="3626344" cy="9495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123946" y="478258"/>
            <a:ext cx="3723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sz="1600" b="1" kern="0" dirty="0">
                <a:solidFill>
                  <a:prstClr val="black"/>
                </a:solidFill>
                <a:latin typeface="Arial"/>
              </a:rPr>
              <a:t>“fatigue life” indicates the beginning of fatigue damage – not the predicted cycles to failure</a:t>
            </a:r>
          </a:p>
        </p:txBody>
      </p:sp>
    </p:spTree>
    <p:extLst>
      <p:ext uri="{BB962C8B-B14F-4D97-AF65-F5344CB8AC3E}">
        <p14:creationId xmlns:p14="http://schemas.microsoft.com/office/powerpoint/2010/main" val="392018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6" grpId="0" animBg="1"/>
      <p:bldP spid="5" grpId="0"/>
      <p:bldP spid="6" grpId="0"/>
      <p:bldP spid="9" grpId="0" animBg="1"/>
      <p:bldP spid="10" grpId="0" animBg="1"/>
      <p:bldP spid="2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11" grpId="0"/>
      <p:bldP spid="26" grpId="0"/>
      <p:bldP spid="27" grpId="0" animBg="1"/>
      <p:bldP spid="28" grpId="0" animBg="1"/>
      <p:bldP spid="29" grpId="0" animBg="1"/>
      <p:bldP spid="31" grpId="0" animBg="1"/>
      <p:bldP spid="32" grpId="0" animBg="1"/>
      <p:bldP spid="34" grpId="0"/>
      <p:bldP spid="35" grpId="0" animBg="1"/>
      <p:bldP spid="37" grpId="0" animBg="1"/>
      <p:bldP spid="38" grpId="0" animBg="1"/>
      <p:bldP spid="40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153040" y="238668"/>
            <a:ext cx="74382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1E7640"/>
                </a:solidFill>
              </a:rPr>
              <a:t>Jet flow target </a:t>
            </a:r>
            <a:r>
              <a:rPr lang="en-US" sz="2000" i="1" dirty="0">
                <a:solidFill>
                  <a:srgbClr val="1E7640"/>
                </a:solidFill>
              </a:rPr>
              <a:t>pulse fatigue damage – results summary</a:t>
            </a:r>
            <a:endParaRPr lang="en-US" sz="2000" dirty="0">
              <a:solidFill>
                <a:srgbClr val="1E764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260" y="3904573"/>
            <a:ext cx="3657601" cy="249504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Arial"/>
                <a:cs typeface="+mn-cs"/>
              </a:rPr>
              <a:t>But study did not include:</a:t>
            </a:r>
          </a:p>
          <a:p>
            <a:pPr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Arial"/>
                <a:cs typeface="+mn-cs"/>
              </a:rPr>
              <a:t>Thermal fatigue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Arial"/>
                <a:cs typeface="+mn-cs"/>
              </a:rPr>
              <a:t>Weld fatigue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Arial"/>
                <a:cs typeface="+mn-cs"/>
              </a:rPr>
              <a:t>Material degradation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Arial"/>
                <a:cs typeface="+mn-cs"/>
              </a:rPr>
              <a:t>Cavitation damage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Arial"/>
                <a:cs typeface="+mn-cs"/>
              </a:rPr>
              <a:t>Fatigue – Cavitation          damage interaction</a:t>
            </a:r>
          </a:p>
          <a:p>
            <a:pPr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Arial"/>
                <a:cs typeface="+mn-cs"/>
              </a:rPr>
              <a:t>Those factors will deteriorate structure even more at 2 MW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02" y="835668"/>
            <a:ext cx="4012163" cy="29958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6060" y="2444883"/>
            <a:ext cx="3658140" cy="142192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/>
                <a:cs typeface="+mn-cs"/>
              </a:rPr>
              <a:t>6 – Side Baffle Base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/>
                <a:cs typeface="+mn-cs"/>
              </a:rPr>
              <a:t>5 – Center Baffle Base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/>
                <a:cs typeface="+mn-cs"/>
              </a:rPr>
              <a:t>4 – Front lower Rib Channel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/>
                <a:cs typeface="+mn-cs"/>
              </a:rPr>
              <a:t>3 – Center Baffle Front lower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/>
                <a:cs typeface="+mn-cs"/>
              </a:rPr>
              <a:t>2 – Front lower Rib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/>
                <a:cs typeface="+mn-cs"/>
              </a:rPr>
              <a:t>1 – Center Baffle Front upper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060" y="615784"/>
            <a:ext cx="3656340" cy="178202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Arial"/>
                <a:cs typeface="+mn-cs"/>
              </a:rPr>
              <a:t>Fatigue damages:</a:t>
            </a:r>
          </a:p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Arial"/>
                <a:cs typeface="+mn-cs"/>
              </a:rPr>
              <a:t>1.7 MW – 4 locations in ~10 days</a:t>
            </a:r>
          </a:p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Arial"/>
                <a:cs typeface="+mn-cs"/>
              </a:rPr>
              <a:t>2.0 MW – 6 locations in ~20 days</a:t>
            </a:r>
            <a:endParaRPr lang="en-US" sz="800" b="1" dirty="0">
              <a:solidFill>
                <a:prstClr val="black"/>
              </a:solidFill>
              <a:latin typeface="Arial"/>
              <a:cs typeface="+mn-cs"/>
            </a:endParaRPr>
          </a:p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"/>
                <a:cs typeface="+mn-cs"/>
              </a:rPr>
              <a:t>Structure will lose        integrity resulting in: </a:t>
            </a:r>
          </a:p>
          <a:p>
            <a:pPr marL="742950" lvl="1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Tx/>
              <a:buChar char="-"/>
            </a:pPr>
            <a:r>
              <a:rPr lang="en-US" b="1" dirty="0">
                <a:solidFill>
                  <a:srgbClr val="FF0000"/>
                </a:solidFill>
                <a:latin typeface="Arial"/>
                <a:cs typeface="+mn-cs"/>
              </a:rPr>
              <a:t>unknown stresses </a:t>
            </a:r>
          </a:p>
          <a:p>
            <a:pPr marL="742950" lvl="1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>
                <a:solidFill>
                  <a:srgbClr val="FF0000"/>
                </a:solidFill>
                <a:latin typeface="Arial"/>
                <a:cs typeface="+mn-cs"/>
              </a:rPr>
              <a:t>reduced target reliability</a:t>
            </a:r>
          </a:p>
        </p:txBody>
      </p:sp>
      <p:sp>
        <p:nvSpPr>
          <p:cNvPr id="10" name="8-Point Star 9"/>
          <p:cNvSpPr/>
          <p:nvPr/>
        </p:nvSpPr>
        <p:spPr>
          <a:xfrm>
            <a:off x="4450702" y="1506797"/>
            <a:ext cx="304800" cy="267765"/>
          </a:xfrm>
          <a:prstGeom prst="star8">
            <a:avLst>
              <a:gd name="adj" fmla="val 40322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1" name="8-Point Star 10"/>
          <p:cNvSpPr/>
          <p:nvPr/>
        </p:nvSpPr>
        <p:spPr>
          <a:xfrm>
            <a:off x="7132320" y="2837917"/>
            <a:ext cx="304800" cy="267765"/>
          </a:xfrm>
          <a:prstGeom prst="star8">
            <a:avLst>
              <a:gd name="adj" fmla="val 40322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2" name="8-Point Star 11"/>
          <p:cNvSpPr/>
          <p:nvPr/>
        </p:nvSpPr>
        <p:spPr>
          <a:xfrm>
            <a:off x="4892040" y="2813969"/>
            <a:ext cx="304800" cy="267765"/>
          </a:xfrm>
          <a:prstGeom prst="star8">
            <a:avLst>
              <a:gd name="adj" fmla="val 40322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3" name="8-Point Star 12"/>
          <p:cNvSpPr/>
          <p:nvPr/>
        </p:nvSpPr>
        <p:spPr>
          <a:xfrm>
            <a:off x="4998720" y="3247194"/>
            <a:ext cx="304800" cy="267765"/>
          </a:xfrm>
          <a:prstGeom prst="star8">
            <a:avLst>
              <a:gd name="adj" fmla="val 40322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4" name="8-Point Star 13"/>
          <p:cNvSpPr/>
          <p:nvPr/>
        </p:nvSpPr>
        <p:spPr>
          <a:xfrm>
            <a:off x="4459895" y="2453445"/>
            <a:ext cx="304800" cy="267765"/>
          </a:xfrm>
          <a:prstGeom prst="star8">
            <a:avLst>
              <a:gd name="adj" fmla="val 40322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5" name="8-Point Star 14"/>
          <p:cNvSpPr/>
          <p:nvPr/>
        </p:nvSpPr>
        <p:spPr>
          <a:xfrm>
            <a:off x="5378165" y="3413989"/>
            <a:ext cx="304800" cy="267765"/>
          </a:xfrm>
          <a:prstGeom prst="star8">
            <a:avLst>
              <a:gd name="adj" fmla="val 40322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47204" y="3888330"/>
            <a:ext cx="47688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7030A0"/>
                </a:solidFill>
                <a:latin typeface="Arial"/>
                <a:cs typeface="+mn-cs"/>
              </a:rPr>
              <a:t>Addition of gas injection will soften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7030A0"/>
                </a:solidFill>
                <a:latin typeface="Arial"/>
                <a:cs typeface="+mn-cs"/>
              </a:rPr>
              <a:t>     the impacts of beam on the target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b="1" u="sng" dirty="0">
                <a:solidFill>
                  <a:prstClr val="black"/>
                </a:solidFill>
                <a:latin typeface="Arial"/>
                <a:cs typeface="+mn-cs"/>
              </a:rPr>
              <a:t>Ultimate Strategy:</a:t>
            </a:r>
            <a:endParaRPr lang="en-US" sz="2000" b="1" dirty="0">
              <a:solidFill>
                <a:prstClr val="black"/>
              </a:solidFill>
              <a:latin typeface="Arial"/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</a:pPr>
            <a:r>
              <a:rPr lang="en-US" b="1" u="sng" dirty="0">
                <a:solidFill>
                  <a:prstClr val="black"/>
                </a:solidFill>
                <a:latin typeface="Arial"/>
                <a:cs typeface="+mn-cs"/>
              </a:rPr>
              <a:t>Optimize design </a:t>
            </a:r>
            <a:r>
              <a:rPr lang="en-US" b="1" dirty="0">
                <a:solidFill>
                  <a:prstClr val="black"/>
                </a:solidFill>
                <a:latin typeface="Arial"/>
                <a:cs typeface="+mn-cs"/>
              </a:rPr>
              <a:t>towards 2 MW without gas injection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</a:pPr>
            <a:r>
              <a:rPr lang="en-US" b="1" u="sng" dirty="0">
                <a:solidFill>
                  <a:prstClr val="black"/>
                </a:solidFill>
                <a:latin typeface="Arial"/>
                <a:cs typeface="+mn-cs"/>
              </a:rPr>
              <a:t>Add gas injection </a:t>
            </a:r>
            <a:r>
              <a:rPr lang="en-US" b="1" dirty="0">
                <a:solidFill>
                  <a:prstClr val="black"/>
                </a:solidFill>
                <a:latin typeface="Arial"/>
                <a:cs typeface="+mn-cs"/>
              </a:rPr>
              <a:t>                                 for substantial increase of              reliability and longevity margins</a:t>
            </a:r>
          </a:p>
        </p:txBody>
      </p:sp>
    </p:spTree>
    <p:extLst>
      <p:ext uri="{BB962C8B-B14F-4D97-AF65-F5344CB8AC3E}">
        <p14:creationId xmlns:p14="http://schemas.microsoft.com/office/powerpoint/2010/main" val="309335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B6B3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21" y="3912437"/>
            <a:ext cx="3585134" cy="2372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4" y="3922638"/>
            <a:ext cx="4308094" cy="2474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365" y="3365848"/>
            <a:ext cx="3680298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Von Mises stresses at side baffle,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20 micro sec – Max = 29.06 Mpa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6020" y="837625"/>
            <a:ext cx="441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Pulse pressure, mercury – Max = 36.3 Mpa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3481902"/>
            <a:ext cx="337549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Side baffle shape optimization area – Minimize local stresses</a:t>
            </a:r>
          </a:p>
        </p:txBody>
      </p:sp>
      <p:sp>
        <p:nvSpPr>
          <p:cNvPr id="12" name="Oval 11"/>
          <p:cNvSpPr/>
          <p:nvPr/>
        </p:nvSpPr>
        <p:spPr>
          <a:xfrm>
            <a:off x="2971799" y="4264004"/>
            <a:ext cx="345399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4264004"/>
            <a:ext cx="1219200" cy="843348"/>
          </a:xfrm>
          <a:prstGeom prst="rect">
            <a:avLst/>
          </a:prstGeom>
          <a:noFill/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24" y="1240624"/>
            <a:ext cx="3786923" cy="2002548"/>
          </a:xfrm>
          <a:prstGeom prst="rect">
            <a:avLst/>
          </a:prstGeom>
        </p:spPr>
      </p:pic>
      <p:sp>
        <p:nvSpPr>
          <p:cNvPr id="16" name="Left Arrow Callout 15"/>
          <p:cNvSpPr/>
          <p:nvPr/>
        </p:nvSpPr>
        <p:spPr>
          <a:xfrm>
            <a:off x="7114140" y="4685678"/>
            <a:ext cx="1895159" cy="1228432"/>
          </a:xfrm>
          <a:prstGeom prst="leftArrowCallout">
            <a:avLst>
              <a:gd name="adj1" fmla="val 23498"/>
              <a:gd name="adj2" fmla="val 33732"/>
              <a:gd name="adj3" fmla="val 13131"/>
              <a:gd name="adj4" fmla="val 87845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</a:rPr>
              <a:t>Optimization variables - nodes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</a:rPr>
              <a:t> to move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622" y="751768"/>
            <a:ext cx="3309178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Original Target Design – simplified FE model is sufficient</a:t>
            </a:r>
          </a:p>
        </p:txBody>
      </p:sp>
      <p:sp>
        <p:nvSpPr>
          <p:cNvPr id="18" name="Curved Down Arrow 17"/>
          <p:cNvSpPr/>
          <p:nvPr/>
        </p:nvSpPr>
        <p:spPr>
          <a:xfrm>
            <a:off x="3048913" y="3864356"/>
            <a:ext cx="3110694" cy="399648"/>
          </a:xfrm>
          <a:prstGeom prst="curvedDownArrow">
            <a:avLst>
              <a:gd name="adj1" fmla="val 76573"/>
              <a:gd name="adj2" fmla="val 135060"/>
              <a:gd name="adj3" fmla="val 31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14126" y="93389"/>
            <a:ext cx="5460744" cy="67710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Local shape optimization with TOSCA –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Minimize max pulse stresses at side baffle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24" y="1284826"/>
            <a:ext cx="3901440" cy="19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  <p:bldP spid="13" grpId="0" animBg="1"/>
      <p:bldP spid="16" grpId="0" animBg="1"/>
      <p:bldP spid="10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5" y="2413229"/>
            <a:ext cx="4495801" cy="23769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1308" y="4954757"/>
            <a:ext cx="3793817" cy="1311128"/>
          </a:xfrm>
          <a:prstGeom prst="rect">
            <a:avLst/>
          </a:prstGeom>
          <a:noFill/>
          <a:ln w="2222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Local shape improvement is limited by global deformation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b="1" u="sng" dirty="0">
                <a:solidFill>
                  <a:srgbClr val="7030A0"/>
                </a:solidFill>
                <a:latin typeface="Calibri"/>
                <a:cs typeface="+mn-cs"/>
              </a:rPr>
              <a:t>Global Structural Response </a:t>
            </a:r>
            <a:r>
              <a:rPr lang="en-US" sz="2000" b="1" dirty="0">
                <a:solidFill>
                  <a:srgbClr val="7030A0"/>
                </a:solidFill>
                <a:latin typeface="Calibri"/>
                <a:cs typeface="+mn-cs"/>
              </a:rPr>
              <a:t>needs to be addressed first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307" y="829700"/>
            <a:ext cx="3793817" cy="1366528"/>
          </a:xfrm>
          <a:prstGeom prst="rect">
            <a:avLst/>
          </a:prstGeom>
          <a:noFill/>
          <a:ln w="2222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prstClr val="black"/>
                </a:solidFill>
                <a:latin typeface="Calibri"/>
                <a:cs typeface="+mn-cs"/>
              </a:rPr>
              <a:t>Problem is complicated:</a:t>
            </a:r>
          </a:p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Pulse wave is changing max stress levels and locations</a:t>
            </a:r>
          </a:p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Optimization surface (steel) is in contact with mercury surface</a:t>
            </a:r>
          </a:p>
        </p:txBody>
      </p:sp>
      <p:sp>
        <p:nvSpPr>
          <p:cNvPr id="15" name="Freeform 14"/>
          <p:cNvSpPr/>
          <p:nvPr/>
        </p:nvSpPr>
        <p:spPr>
          <a:xfrm>
            <a:off x="2798064" y="3456432"/>
            <a:ext cx="873303" cy="1150074"/>
          </a:xfrm>
          <a:custGeom>
            <a:avLst/>
            <a:gdLst>
              <a:gd name="connsiteX0" fmla="*/ 0 w 945298"/>
              <a:gd name="connsiteY0" fmla="*/ 0 h 1038158"/>
              <a:gd name="connsiteX1" fmla="*/ 204040 w 945298"/>
              <a:gd name="connsiteY1" fmla="*/ 60456 h 1038158"/>
              <a:gd name="connsiteX2" fmla="*/ 400522 w 945298"/>
              <a:gd name="connsiteY2" fmla="*/ 158698 h 1038158"/>
              <a:gd name="connsiteX3" fmla="*/ 498764 w 945298"/>
              <a:gd name="connsiteY3" fmla="*/ 226711 h 1038158"/>
              <a:gd name="connsiteX4" fmla="*/ 574334 w 945298"/>
              <a:gd name="connsiteY4" fmla="*/ 287167 h 1038158"/>
              <a:gd name="connsiteX5" fmla="*/ 619676 w 945298"/>
              <a:gd name="connsiteY5" fmla="*/ 340066 h 1038158"/>
              <a:gd name="connsiteX6" fmla="*/ 680132 w 945298"/>
              <a:gd name="connsiteY6" fmla="*/ 392965 h 1038158"/>
              <a:gd name="connsiteX7" fmla="*/ 740588 w 945298"/>
              <a:gd name="connsiteY7" fmla="*/ 468536 h 1038158"/>
              <a:gd name="connsiteX8" fmla="*/ 793488 w 945298"/>
              <a:gd name="connsiteY8" fmla="*/ 566777 h 1038158"/>
              <a:gd name="connsiteX9" fmla="*/ 831273 w 945298"/>
              <a:gd name="connsiteY9" fmla="*/ 665018 h 1038158"/>
              <a:gd name="connsiteX10" fmla="*/ 869058 w 945298"/>
              <a:gd name="connsiteY10" fmla="*/ 763260 h 1038158"/>
              <a:gd name="connsiteX11" fmla="*/ 921957 w 945298"/>
              <a:gd name="connsiteY11" fmla="*/ 929514 h 1038158"/>
              <a:gd name="connsiteX12" fmla="*/ 944628 w 945298"/>
              <a:gd name="connsiteY12" fmla="*/ 1035313 h 1038158"/>
              <a:gd name="connsiteX13" fmla="*/ 937071 w 945298"/>
              <a:gd name="connsiteY13" fmla="*/ 997527 h 103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5298" h="1038158">
                <a:moveTo>
                  <a:pt x="0" y="0"/>
                </a:moveTo>
                <a:cubicBezTo>
                  <a:pt x="68643" y="17003"/>
                  <a:pt x="137286" y="34006"/>
                  <a:pt x="204040" y="60456"/>
                </a:cubicBezTo>
                <a:cubicBezTo>
                  <a:pt x="270794" y="86906"/>
                  <a:pt x="351401" y="130989"/>
                  <a:pt x="400522" y="158698"/>
                </a:cubicBezTo>
                <a:cubicBezTo>
                  <a:pt x="449643" y="186407"/>
                  <a:pt x="469795" y="205300"/>
                  <a:pt x="498764" y="226711"/>
                </a:cubicBezTo>
                <a:cubicBezTo>
                  <a:pt x="527733" y="248122"/>
                  <a:pt x="554182" y="268275"/>
                  <a:pt x="574334" y="287167"/>
                </a:cubicBezTo>
                <a:cubicBezTo>
                  <a:pt x="594486" y="306059"/>
                  <a:pt x="602043" y="322433"/>
                  <a:pt x="619676" y="340066"/>
                </a:cubicBezTo>
                <a:cubicBezTo>
                  <a:pt x="637309" y="357699"/>
                  <a:pt x="659980" y="371553"/>
                  <a:pt x="680132" y="392965"/>
                </a:cubicBezTo>
                <a:cubicBezTo>
                  <a:pt x="700284" y="414377"/>
                  <a:pt x="721695" y="439567"/>
                  <a:pt x="740588" y="468536"/>
                </a:cubicBezTo>
                <a:cubicBezTo>
                  <a:pt x="759481" y="497505"/>
                  <a:pt x="778374" y="534030"/>
                  <a:pt x="793488" y="566777"/>
                </a:cubicBezTo>
                <a:cubicBezTo>
                  <a:pt x="808602" y="599524"/>
                  <a:pt x="831273" y="665018"/>
                  <a:pt x="831273" y="665018"/>
                </a:cubicBezTo>
                <a:cubicBezTo>
                  <a:pt x="843868" y="697765"/>
                  <a:pt x="853944" y="719177"/>
                  <a:pt x="869058" y="763260"/>
                </a:cubicBezTo>
                <a:cubicBezTo>
                  <a:pt x="884172" y="807343"/>
                  <a:pt x="909362" y="884172"/>
                  <a:pt x="921957" y="929514"/>
                </a:cubicBezTo>
                <a:cubicBezTo>
                  <a:pt x="934552" y="974856"/>
                  <a:pt x="942109" y="1023978"/>
                  <a:pt x="944628" y="1035313"/>
                </a:cubicBezTo>
                <a:cubicBezTo>
                  <a:pt x="947147" y="1046648"/>
                  <a:pt x="942109" y="1022087"/>
                  <a:pt x="937071" y="997527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184440" y="3751422"/>
            <a:ext cx="460857" cy="340917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394717" y="233120"/>
            <a:ext cx="5143441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Local shape, optimized with TOSCA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12076" y="5425655"/>
            <a:ext cx="3010562" cy="840230"/>
          </a:xfrm>
          <a:prstGeom prst="rect">
            <a:avLst/>
          </a:prstGeom>
          <a:noFill/>
          <a:ln w="2222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Design space boundaries are changing during the optimization process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58" y="436618"/>
            <a:ext cx="3467819" cy="492805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58" y="429245"/>
            <a:ext cx="3460300" cy="49354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58" y="439439"/>
            <a:ext cx="3460300" cy="4917368"/>
          </a:xfrm>
          <a:prstGeom prst="rect">
            <a:avLst/>
          </a:prstGeom>
        </p:spPr>
      </p:pic>
      <p:sp>
        <p:nvSpPr>
          <p:cNvPr id="31" name="Rectangular Callout 30"/>
          <p:cNvSpPr/>
          <p:nvPr/>
        </p:nvSpPr>
        <p:spPr>
          <a:xfrm>
            <a:off x="4996274" y="1824246"/>
            <a:ext cx="1489115" cy="1070255"/>
          </a:xfrm>
          <a:prstGeom prst="wedgeRectCallout">
            <a:avLst>
              <a:gd name="adj1" fmla="val 43977"/>
              <a:gd name="adj2" fmla="val -95190"/>
            </a:avLst>
          </a:prstGeom>
          <a:noFill/>
          <a:ln w="254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</a:rPr>
              <a:t>Max stress reduced from 29.09 MPa to 26.44 MPa</a:t>
            </a:r>
          </a:p>
        </p:txBody>
      </p:sp>
      <p:sp>
        <p:nvSpPr>
          <p:cNvPr id="32" name="Oval 31"/>
          <p:cNvSpPr/>
          <p:nvPr/>
        </p:nvSpPr>
        <p:spPr>
          <a:xfrm>
            <a:off x="6338741" y="912798"/>
            <a:ext cx="480298" cy="49308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0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  <p:bldP spid="16" grpId="0"/>
      <p:bldP spid="17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403327" y="719699"/>
            <a:ext cx="767037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1E7640"/>
                </a:solidFill>
                <a:latin typeface="Arial"/>
              </a:rPr>
              <a:t>Local shape optimization for fatigue durability: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327" y="1073642"/>
            <a:ext cx="8359675" cy="17912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Minimize:	</a:t>
            </a:r>
            <a:r>
              <a:rPr lang="en-US" sz="2400" b="1" dirty="0">
                <a:solidFill>
                  <a:prstClr val="black"/>
                </a:solidFill>
                <a:latin typeface="GreekC"/>
                <a:ea typeface="Calibri"/>
                <a:cs typeface="Times New Roman"/>
              </a:rPr>
              <a:t>s</a:t>
            </a:r>
            <a:r>
              <a:rPr lang="en-US" sz="2400" b="1" baseline="-25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i</a:t>
            </a:r>
            <a:r>
              <a:rPr lang="en-US" sz="2400" b="1" baseline="30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max</a:t>
            </a:r>
            <a:endParaRPr lang="en-US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Subject to:	</a:t>
            </a:r>
            <a:r>
              <a:rPr lang="en-US" sz="2400" b="1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</a:t>
            </a:r>
            <a:r>
              <a:rPr lang="en-US" sz="2400" b="1" i="1" baseline="-25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j</a:t>
            </a:r>
            <a:r>
              <a:rPr lang="en-US" sz="2400" b="1" i="1" baseline="30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min</a:t>
            </a:r>
            <a:r>
              <a:rPr lang="en-US" sz="2400" b="1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≤  </a:t>
            </a:r>
            <a:r>
              <a:rPr lang="en-US" sz="2400" b="1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</a:t>
            </a:r>
            <a:r>
              <a:rPr lang="en-US" sz="2400" b="1" i="1" baseline="-25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j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 ≤  </a:t>
            </a:r>
            <a:r>
              <a:rPr lang="en-US" sz="2400" b="1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</a:t>
            </a:r>
            <a:r>
              <a:rPr lang="en-US" sz="2400" b="1" i="1" baseline="-25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j</a:t>
            </a:r>
            <a:r>
              <a:rPr lang="en-US" sz="2400" b="1" i="1" baseline="30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max</a:t>
            </a:r>
            <a:endParaRPr lang="en-US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4572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	Where:	</a:t>
            </a:r>
            <a:r>
              <a:rPr lang="en-US" sz="2400" b="1" dirty="0">
                <a:solidFill>
                  <a:prstClr val="black"/>
                </a:solidFill>
                <a:latin typeface="GreekC"/>
                <a:ea typeface="Calibri"/>
                <a:cs typeface="Times New Roman"/>
              </a:rPr>
              <a:t>s</a:t>
            </a:r>
            <a:r>
              <a:rPr lang="en-US" sz="2400" b="1" baseline="-25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i</a:t>
            </a:r>
            <a:r>
              <a:rPr lang="en-US" sz="2400" b="1" baseline="30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max</a:t>
            </a:r>
            <a:r>
              <a:rPr lang="en-US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– max stress at </a:t>
            </a:r>
            <a:r>
              <a:rPr lang="en-US" sz="20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i</a:t>
            </a:r>
            <a:r>
              <a:rPr lang="en-US" sz="2000" b="1" baseline="30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th</a:t>
            </a:r>
            <a:r>
              <a:rPr lang="en-US" sz="22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stress concentration</a:t>
            </a:r>
            <a:endParaRPr lang="en-US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		</a:t>
            </a:r>
            <a:r>
              <a:rPr lang="en-US" sz="2400" b="1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</a:t>
            </a:r>
            <a:r>
              <a:rPr lang="en-US" sz="2400" b="1" i="1" baseline="-25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j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– local parametric geometry features (nodal coordinates)</a:t>
            </a:r>
            <a:endParaRPr lang="en-US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403327" y="3076755"/>
            <a:ext cx="8065631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1E7640"/>
                </a:solidFill>
                <a:latin typeface="Arial"/>
              </a:rPr>
              <a:t>Global geometry optimization for vessel structural response: </a:t>
            </a:r>
            <a:r>
              <a:rPr lang="en-US" sz="2400" dirty="0">
                <a:solidFill>
                  <a:srgbClr val="1E7640"/>
                </a:solidFill>
                <a:latin typeface="Arial"/>
              </a:rPr>
              <a:t>*</a:t>
            </a:r>
            <a:endParaRPr lang="en-US" sz="2000" dirty="0">
              <a:solidFill>
                <a:srgbClr val="1E764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327" y="3483020"/>
            <a:ext cx="8359675" cy="2215991"/>
          </a:xfrm>
          <a:prstGeom prst="rect">
            <a:avLst/>
          </a:prstGeom>
          <a:solidFill>
            <a:srgbClr val="FFCCFF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Minimize:</a:t>
            </a:r>
            <a:r>
              <a:rPr lang="en-US" sz="1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f</a:t>
            </a:r>
            <a:r>
              <a:rPr lang="en-US" sz="2400" b="1" baseline="-25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g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( </a:t>
            </a:r>
            <a:r>
              <a:rPr lang="en-US" sz="2400" b="1" dirty="0">
                <a:solidFill>
                  <a:prstClr val="black"/>
                </a:solidFill>
                <a:latin typeface="GreekC"/>
                <a:ea typeface="Calibri"/>
                <a:cs typeface="Times New Roman"/>
              </a:rPr>
              <a:t>s</a:t>
            </a:r>
            <a:r>
              <a:rPr lang="en-US" sz="2400" b="1" baseline="-25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 baseline="30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max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en-US" sz="2400" b="1" dirty="0">
                <a:solidFill>
                  <a:prstClr val="black"/>
                </a:solidFill>
                <a:latin typeface="GreekC"/>
                <a:ea typeface="Calibri"/>
                <a:cs typeface="Times New Roman"/>
              </a:rPr>
              <a:t>s</a:t>
            </a:r>
            <a:r>
              <a:rPr lang="en-US" sz="2400" b="1" baseline="-25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 baseline="30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max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, . . . ,</a:t>
            </a:r>
            <a:r>
              <a:rPr lang="en-US" sz="2400" b="1" dirty="0">
                <a:solidFill>
                  <a:prstClr val="black"/>
                </a:solidFill>
                <a:latin typeface="GreekC"/>
                <a:ea typeface="Calibri"/>
                <a:cs typeface="Times New Roman"/>
              </a:rPr>
              <a:t>s</a:t>
            </a:r>
            <a:r>
              <a:rPr lang="en-US" sz="2400" b="1" baseline="-25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n</a:t>
            </a:r>
            <a:r>
              <a:rPr lang="en-US" sz="2400" b="1" baseline="30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max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)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Subject to:</a:t>
            </a:r>
            <a:r>
              <a:rPr lang="en-US" sz="1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en-US" sz="2400" b="1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</a:t>
            </a:r>
            <a:r>
              <a:rPr lang="en-US" sz="2400" b="1" i="1" baseline="-25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j</a:t>
            </a:r>
            <a:r>
              <a:rPr lang="en-US" sz="2400" b="1" i="1" baseline="30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min</a:t>
            </a:r>
            <a:r>
              <a:rPr lang="en-US" sz="2400" b="1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≤  </a:t>
            </a:r>
            <a:r>
              <a:rPr lang="en-US" sz="2400" b="1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</a:t>
            </a:r>
            <a:r>
              <a:rPr lang="en-US" sz="2400" b="1" i="1" baseline="-25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j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 ≤  </a:t>
            </a:r>
            <a:r>
              <a:rPr lang="en-US" sz="2400" b="1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</a:t>
            </a:r>
            <a:r>
              <a:rPr lang="en-US" sz="2400" b="1" i="1" baseline="-25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j</a:t>
            </a:r>
            <a:r>
              <a:rPr lang="en-US" sz="2400" b="1" i="1" baseline="30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max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4572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	Where:</a:t>
            </a:r>
            <a:r>
              <a:rPr lang="en-US" sz="1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f</a:t>
            </a:r>
            <a:r>
              <a:rPr lang="en-US" sz="2400" b="1" baseline="-25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g</a:t>
            </a:r>
            <a:r>
              <a:rPr lang="en-US" sz="1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– aggregate function of max stresses </a:t>
            </a:r>
            <a:r>
              <a:rPr lang="en-US" sz="2400" b="1" dirty="0">
                <a:solidFill>
                  <a:prstClr val="black"/>
                </a:solidFill>
                <a:latin typeface="GreekC"/>
                <a:ea typeface="Calibri"/>
                <a:cs typeface="Times New Roman"/>
              </a:rPr>
              <a:t>s</a:t>
            </a:r>
            <a:r>
              <a:rPr lang="en-US" sz="2400" b="1" baseline="-25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i</a:t>
            </a:r>
            <a:r>
              <a:rPr lang="en-US" sz="2400" b="1" baseline="30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max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baseline="30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		</a:t>
            </a:r>
            <a:r>
              <a:rPr lang="en-US" sz="2400" b="1" dirty="0">
                <a:solidFill>
                  <a:prstClr val="black"/>
                </a:solidFill>
                <a:latin typeface="GreekC"/>
                <a:ea typeface="Calibri"/>
                <a:cs typeface="Times New Roman"/>
              </a:rPr>
              <a:t>s</a:t>
            </a:r>
            <a:r>
              <a:rPr lang="en-US" sz="2400" b="1" baseline="-25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i</a:t>
            </a:r>
            <a:r>
              <a:rPr lang="en-US" sz="2400" b="1" baseline="30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max</a:t>
            </a:r>
            <a:r>
              <a:rPr lang="en-US" sz="1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– max stress at </a:t>
            </a:r>
            <a:r>
              <a:rPr lang="en-US" sz="20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i</a:t>
            </a:r>
            <a:r>
              <a:rPr lang="en-US" sz="2000" b="1" baseline="30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th</a:t>
            </a:r>
            <a:r>
              <a:rPr lang="en-US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stress concentration</a:t>
            </a:r>
            <a:endParaRPr lang="en-US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		</a:t>
            </a:r>
            <a:r>
              <a:rPr lang="en-US" sz="2400" b="1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</a:t>
            </a:r>
            <a:r>
              <a:rPr lang="en-US" sz="2400" b="1" i="1" baseline="-25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j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– parametrized design features (geometric locations, etc.)</a:t>
            </a:r>
            <a:endParaRPr lang="en-US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 bwMode="auto">
          <a:xfrm>
            <a:off x="392569" y="288988"/>
            <a:ext cx="5461384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1E7640"/>
                </a:solidFill>
                <a:latin typeface="Arial"/>
              </a:rPr>
              <a:t>Problem formulations for fatigue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327" y="5773059"/>
            <a:ext cx="8369258" cy="461665"/>
          </a:xfrm>
          <a:prstGeom prst="rect">
            <a:avLst/>
          </a:prstGeom>
          <a:solidFill>
            <a:srgbClr val="FF99FF"/>
          </a:solidFill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+mn-cs"/>
              </a:rPr>
              <a:t>*</a:t>
            </a: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200" b="1" i="1" dirty="0">
                <a:solidFill>
                  <a:prstClr val="black"/>
                </a:solidFill>
                <a:latin typeface="Calibri"/>
                <a:cs typeface="+mn-cs"/>
              </a:rPr>
              <a:t>Interactive Design Space Exploration </a:t>
            </a:r>
            <a:r>
              <a:rPr lang="en-US" sz="2200" b="1" dirty="0">
                <a:solidFill>
                  <a:prstClr val="black"/>
                </a:solidFill>
                <a:latin typeface="Calibri"/>
                <a:cs typeface="+mn-cs"/>
              </a:rPr>
              <a:t>– solution for this problem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4456" y="1073642"/>
            <a:ext cx="2818342" cy="861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NOTE:	</a:t>
            </a:r>
            <a:r>
              <a:rPr lang="en-US" sz="1600" b="1" i="1" u="sng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minimize</a:t>
            </a:r>
            <a:r>
              <a:rPr lang="en-US" b="1" i="1" dirty="0">
                <a:solidFill>
                  <a:prstClr val="black"/>
                </a:solidFill>
                <a:latin typeface="GreekC"/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GreekC"/>
                <a:ea typeface="Calibri"/>
                <a:cs typeface="Times New Roman"/>
              </a:rPr>
              <a:t>s</a:t>
            </a:r>
            <a:r>
              <a:rPr lang="en-US" b="1" baseline="-25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i</a:t>
            </a:r>
            <a:r>
              <a:rPr lang="en-US" b="1" baseline="30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max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en-US" sz="1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is replaceable by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en-US" sz="1600" b="1" i="1" u="sng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maximize</a:t>
            </a:r>
            <a:r>
              <a:rPr lang="en-US" sz="1600" b="1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en-US" sz="1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life cycles</a:t>
            </a:r>
            <a:endParaRPr lang="en-US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70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9" grpId="0" animBg="1"/>
      <p:bldP spid="10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stCxn id="40" idx="2"/>
            <a:endCxn id="53" idx="0"/>
          </p:cNvCxnSpPr>
          <p:nvPr/>
        </p:nvCxnSpPr>
        <p:spPr>
          <a:xfrm>
            <a:off x="3013663" y="3815396"/>
            <a:ext cx="1" cy="367521"/>
          </a:xfrm>
          <a:prstGeom prst="straightConnector1">
            <a:avLst/>
          </a:prstGeom>
          <a:ln w="34925" cap="flat">
            <a:solidFill>
              <a:schemeClr val="tx1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7" idx="4"/>
            <a:endCxn id="39" idx="0"/>
          </p:cNvCxnSpPr>
          <p:nvPr/>
        </p:nvCxnSpPr>
        <p:spPr>
          <a:xfrm>
            <a:off x="3001112" y="1219200"/>
            <a:ext cx="7844" cy="292850"/>
          </a:xfrm>
          <a:prstGeom prst="straightConnector1">
            <a:avLst/>
          </a:prstGeom>
          <a:ln w="34925" cap="flat">
            <a:solidFill>
              <a:schemeClr val="tx1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4" idx="2"/>
            <a:endCxn id="40" idx="0"/>
          </p:cNvCxnSpPr>
          <p:nvPr/>
        </p:nvCxnSpPr>
        <p:spPr>
          <a:xfrm>
            <a:off x="3013663" y="3142505"/>
            <a:ext cx="0" cy="351728"/>
          </a:xfrm>
          <a:prstGeom prst="straightConnector1">
            <a:avLst/>
          </a:prstGeom>
          <a:ln w="34925" cap="flat">
            <a:solidFill>
              <a:schemeClr val="tx1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2" idx="2"/>
            <a:endCxn id="44" idx="0"/>
          </p:cNvCxnSpPr>
          <p:nvPr/>
        </p:nvCxnSpPr>
        <p:spPr>
          <a:xfrm flipH="1">
            <a:off x="3013663" y="2206967"/>
            <a:ext cx="4208" cy="618676"/>
          </a:xfrm>
          <a:prstGeom prst="straightConnector1">
            <a:avLst/>
          </a:prstGeom>
          <a:ln w="34925" cap="flat">
            <a:solidFill>
              <a:schemeClr val="tx1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365599" y="177114"/>
            <a:ext cx="6790923" cy="38010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Global interactive target optimization process</a:t>
            </a:r>
          </a:p>
        </p:txBody>
      </p:sp>
      <p:sp>
        <p:nvSpPr>
          <p:cNvPr id="30" name="Oval 29"/>
          <p:cNvSpPr/>
          <p:nvPr/>
        </p:nvSpPr>
        <p:spPr>
          <a:xfrm>
            <a:off x="1497970" y="5866113"/>
            <a:ext cx="3012560" cy="4280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Back to CAD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715000" y="5491402"/>
            <a:ext cx="609600" cy="247317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91431" y="5419833"/>
            <a:ext cx="2337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</a:rPr>
              <a:t>&gt; Highest priority (value)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324600" y="5845051"/>
            <a:ext cx="2304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/>
                <a:cs typeface="+mn-cs"/>
              </a:rPr>
              <a:t>&gt; Lowest priority (value)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715000" y="5890670"/>
            <a:ext cx="609600" cy="247317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504246" y="684628"/>
            <a:ext cx="2993731" cy="53457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Initial Design Concept (CAD)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512090" y="1512050"/>
            <a:ext cx="2993732" cy="333752"/>
          </a:xfrm>
          <a:prstGeom prst="rect">
            <a:avLst/>
          </a:prstGeom>
          <a:solidFill>
            <a:srgbClr val="FF00FF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Design Space Exploration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516797" y="3494233"/>
            <a:ext cx="2993732" cy="321163"/>
          </a:xfrm>
          <a:prstGeom prst="rect">
            <a:avLst/>
          </a:prstGeom>
          <a:solidFill>
            <a:srgbClr val="FF00FF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Shape Optimizations (Local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16797" y="2825643"/>
            <a:ext cx="2993732" cy="316862"/>
          </a:xfrm>
          <a:prstGeom prst="rect">
            <a:avLst/>
          </a:prstGeom>
          <a:solidFill>
            <a:srgbClr val="FF99FF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Topology Optimization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21005" y="1857766"/>
            <a:ext cx="2993732" cy="349201"/>
          </a:xfrm>
          <a:prstGeom prst="rect">
            <a:avLst/>
          </a:prstGeom>
          <a:solidFill>
            <a:srgbClr val="FFCCFF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Multi-Objective Optimization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16798" y="4182917"/>
            <a:ext cx="2993731" cy="533400"/>
          </a:xfrm>
          <a:prstGeom prst="rect">
            <a:avLst/>
          </a:prstGeom>
          <a:solidFill>
            <a:srgbClr val="FF00FF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Robustness/Reliability (Stochastic) Optimization</a:t>
            </a:r>
          </a:p>
        </p:txBody>
      </p:sp>
      <p:sp>
        <p:nvSpPr>
          <p:cNvPr id="6" name="Flowchart: Decision 5"/>
          <p:cNvSpPr/>
          <p:nvPr/>
        </p:nvSpPr>
        <p:spPr>
          <a:xfrm>
            <a:off x="1523073" y="4919926"/>
            <a:ext cx="2981179" cy="685799"/>
          </a:xfrm>
          <a:prstGeom prst="flowChartDecision">
            <a:avLst/>
          </a:prstGeom>
          <a:solidFill>
            <a:srgbClr val="92D050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Good enough?</a:t>
            </a:r>
          </a:p>
        </p:txBody>
      </p:sp>
      <p:cxnSp>
        <p:nvCxnSpPr>
          <p:cNvPr id="67" name="Straight Arrow Connector 66"/>
          <p:cNvCxnSpPr>
            <a:stCxn id="53" idx="2"/>
            <a:endCxn id="6" idx="0"/>
          </p:cNvCxnSpPr>
          <p:nvPr/>
        </p:nvCxnSpPr>
        <p:spPr>
          <a:xfrm flipH="1">
            <a:off x="3013663" y="4716317"/>
            <a:ext cx="1" cy="203609"/>
          </a:xfrm>
          <a:prstGeom prst="straightConnector1">
            <a:avLst/>
          </a:prstGeom>
          <a:ln w="34925" cap="flat">
            <a:solidFill>
              <a:schemeClr val="tx1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" idx="2"/>
            <a:endCxn id="30" idx="0"/>
          </p:cNvCxnSpPr>
          <p:nvPr/>
        </p:nvCxnSpPr>
        <p:spPr>
          <a:xfrm flipH="1">
            <a:off x="3004250" y="5605725"/>
            <a:ext cx="9413" cy="260388"/>
          </a:xfrm>
          <a:prstGeom prst="straightConnector1">
            <a:avLst/>
          </a:prstGeom>
          <a:ln w="34925" cap="flat">
            <a:solidFill>
              <a:schemeClr val="tx1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6" idx="3"/>
          </p:cNvCxnSpPr>
          <p:nvPr/>
        </p:nvCxnSpPr>
        <p:spPr>
          <a:xfrm flipH="1" flipV="1">
            <a:off x="3017871" y="3999156"/>
            <a:ext cx="1486381" cy="1263670"/>
          </a:xfrm>
          <a:prstGeom prst="bentConnector3">
            <a:avLst>
              <a:gd name="adj1" fmla="val -15380"/>
            </a:avLst>
          </a:prstGeom>
          <a:ln w="28575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6" idx="3"/>
          </p:cNvCxnSpPr>
          <p:nvPr/>
        </p:nvCxnSpPr>
        <p:spPr>
          <a:xfrm flipV="1">
            <a:off x="4504252" y="2516305"/>
            <a:ext cx="490129" cy="2746521"/>
          </a:xfrm>
          <a:prstGeom prst="bentConnector2">
            <a:avLst/>
          </a:prstGeom>
          <a:ln w="28575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 flipV="1">
            <a:off x="3013664" y="2516305"/>
            <a:ext cx="1980717" cy="1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/>
          <p:nvPr/>
        </p:nvCxnSpPr>
        <p:spPr>
          <a:xfrm rot="5400000" flipH="1" flipV="1">
            <a:off x="3113141" y="3052350"/>
            <a:ext cx="3872380" cy="483853"/>
          </a:xfrm>
          <a:prstGeom prst="bentConnector3">
            <a:avLst>
              <a:gd name="adj1" fmla="val -838"/>
            </a:avLst>
          </a:prstGeom>
          <a:ln w="28575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3013665" y="1358086"/>
            <a:ext cx="2285516" cy="0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Left Arrow Callout 122"/>
          <p:cNvSpPr/>
          <p:nvPr/>
        </p:nvSpPr>
        <p:spPr>
          <a:xfrm>
            <a:off x="5622222" y="1213700"/>
            <a:ext cx="2930419" cy="637817"/>
          </a:xfrm>
          <a:prstGeom prst="leftArrowCallout">
            <a:avLst>
              <a:gd name="adj1" fmla="val 23498"/>
              <a:gd name="adj2" fmla="val 29701"/>
              <a:gd name="adj3" fmla="val 19269"/>
              <a:gd name="adj4" fmla="val 92326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Design of experiment,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Response surfaces,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Sensitivity exploration</a:t>
            </a:r>
          </a:p>
        </p:txBody>
      </p:sp>
      <p:sp>
        <p:nvSpPr>
          <p:cNvPr id="124" name="Left Arrow Callout 123"/>
          <p:cNvSpPr/>
          <p:nvPr/>
        </p:nvSpPr>
        <p:spPr>
          <a:xfrm>
            <a:off x="5613099" y="3494233"/>
            <a:ext cx="2921302" cy="447656"/>
          </a:xfrm>
          <a:prstGeom prst="leftArrowCallout">
            <a:avLst>
              <a:gd name="adj1" fmla="val 19981"/>
              <a:gd name="adj2" fmla="val 33732"/>
              <a:gd name="adj3" fmla="val 27549"/>
              <a:gd name="adj4" fmla="val 91842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Predominantly at fatigue susceptible locations</a:t>
            </a:r>
          </a:p>
        </p:txBody>
      </p:sp>
      <p:sp>
        <p:nvSpPr>
          <p:cNvPr id="125" name="Left Arrow Callout 124"/>
          <p:cNvSpPr/>
          <p:nvPr/>
        </p:nvSpPr>
        <p:spPr>
          <a:xfrm>
            <a:off x="5631339" y="4208239"/>
            <a:ext cx="2921302" cy="439111"/>
          </a:xfrm>
          <a:prstGeom prst="leftArrowCallout">
            <a:avLst>
              <a:gd name="adj1" fmla="val 23498"/>
              <a:gd name="adj2" fmla="val 33731"/>
              <a:gd name="adj3" fmla="val 27127"/>
              <a:gd name="adj4" fmla="val 92116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With respect to variabilities and uncertainties</a:t>
            </a:r>
          </a:p>
        </p:txBody>
      </p:sp>
      <p:sp>
        <p:nvSpPr>
          <p:cNvPr id="127" name="Left Arrow Callout 126"/>
          <p:cNvSpPr/>
          <p:nvPr/>
        </p:nvSpPr>
        <p:spPr>
          <a:xfrm>
            <a:off x="5622219" y="1845802"/>
            <a:ext cx="2930422" cy="816309"/>
          </a:xfrm>
          <a:prstGeom prst="leftArrowCallout">
            <a:avLst>
              <a:gd name="adj1" fmla="val 26134"/>
              <a:gd name="adj2" fmla="val 33732"/>
              <a:gd name="adj3" fmla="val 17418"/>
              <a:gd name="adj4" fmla="val 92010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Stresses vs frequency,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Stresses vs mercury flow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Stresses vs stresses at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                   different locations</a:t>
            </a:r>
          </a:p>
        </p:txBody>
      </p:sp>
      <p:sp>
        <p:nvSpPr>
          <p:cNvPr id="128" name="Left Arrow Callout 127"/>
          <p:cNvSpPr/>
          <p:nvPr/>
        </p:nvSpPr>
        <p:spPr>
          <a:xfrm>
            <a:off x="5622222" y="2748002"/>
            <a:ext cx="2930421" cy="472143"/>
          </a:xfrm>
          <a:prstGeom prst="leftArrowCallout">
            <a:avLst>
              <a:gd name="adj1" fmla="val 23498"/>
              <a:gd name="adj2" fmla="val 33731"/>
              <a:gd name="adj3" fmla="val 27127"/>
              <a:gd name="adj4" fmla="val 92116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Material distribution on a basis of exploration results 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5613099" y="5334000"/>
            <a:ext cx="2930422" cy="931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endParaRPr lang="en-US" b="1" i="1" u="sng" dirty="0">
              <a:solidFill>
                <a:prstClr val="black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156423" y="4805265"/>
            <a:ext cx="49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NO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276600" y="551798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30575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70" grpId="0" animBg="1"/>
      <p:bldP spid="71" grpId="0"/>
      <p:bldP spid="72" grpId="0"/>
      <p:bldP spid="73" grpId="0" animBg="1"/>
      <p:bldP spid="37" grpId="0" animBg="1"/>
      <p:bldP spid="39" grpId="0" animBg="1"/>
      <p:bldP spid="40" grpId="0" animBg="1"/>
      <p:bldP spid="44" grpId="0" animBg="1"/>
      <p:bldP spid="52" grpId="0" animBg="1"/>
      <p:bldP spid="53" grpId="0" animBg="1"/>
      <p:bldP spid="6" grpId="0" animBg="1"/>
      <p:bldP spid="123" grpId="0" animBg="1"/>
      <p:bldP spid="124" grpId="0" animBg="1"/>
      <p:bldP spid="125" grpId="0" animBg="1"/>
      <p:bldP spid="127" grpId="0" animBg="1"/>
      <p:bldP spid="128" grpId="0" animBg="1"/>
      <p:bldP spid="129" grpId="0" animBg="1"/>
      <p:bldP spid="130" grpId="0"/>
      <p:bldP spid="1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 bwMode="auto">
          <a:xfrm>
            <a:off x="303348" y="329614"/>
            <a:ext cx="7753723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sz="2400" dirty="0" err="1">
                <a:solidFill>
                  <a:srgbClr val="1E7640"/>
                </a:solidFill>
                <a:latin typeface="Arial"/>
              </a:rPr>
              <a:t>Abaqus</a:t>
            </a:r>
            <a:r>
              <a:rPr lang="en-US" sz="2400" dirty="0">
                <a:solidFill>
                  <a:srgbClr val="1E7640"/>
                </a:solidFill>
                <a:latin typeface="Arial"/>
              </a:rPr>
              <a:t> extended tools – 			     </a:t>
            </a:r>
            <a:r>
              <a:rPr lang="en-US" sz="2000" dirty="0">
                <a:solidFill>
                  <a:srgbClr val="1E7640"/>
                </a:solidFill>
                <a:latin typeface="Arial"/>
              </a:rPr>
              <a:t>Package for advanced design development technology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05508" y="3100808"/>
            <a:ext cx="2015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FEA Multiphysics Simulations: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CFD (Hg flow)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Static (Thermal)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Dynamic (Pulse)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497" y="2872994"/>
            <a:ext cx="20513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Optimization: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Parametric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Multi-objective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Stochastic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Design exploration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Process Integration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0829" y="3100808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Non-Parametric Optimization for: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Shape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Topology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Fluid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0" y="2823810"/>
            <a:ext cx="167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Fatigue and Durability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Evaluation for: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Pulse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Thermal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cycles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7" y="1295400"/>
            <a:ext cx="1822704" cy="14264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25" y="1295400"/>
            <a:ext cx="1298448" cy="14142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95" y="1295400"/>
            <a:ext cx="1078992" cy="14630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986" y="1295400"/>
            <a:ext cx="2164080" cy="1456944"/>
          </a:xfrm>
          <a:prstGeom prst="rect">
            <a:avLst/>
          </a:prstGeom>
        </p:spPr>
      </p:pic>
      <p:sp>
        <p:nvSpPr>
          <p:cNvPr id="22" name="Left Bracket 21"/>
          <p:cNvSpPr/>
          <p:nvPr/>
        </p:nvSpPr>
        <p:spPr>
          <a:xfrm>
            <a:off x="457202" y="1295404"/>
            <a:ext cx="161543" cy="3337413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Right Bracket 22"/>
          <p:cNvSpPr/>
          <p:nvPr/>
        </p:nvSpPr>
        <p:spPr>
          <a:xfrm>
            <a:off x="2471831" y="1269326"/>
            <a:ext cx="118971" cy="3363491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Left Bracket 23"/>
          <p:cNvSpPr/>
          <p:nvPr/>
        </p:nvSpPr>
        <p:spPr>
          <a:xfrm>
            <a:off x="2805508" y="1263829"/>
            <a:ext cx="114266" cy="3368984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Left Bracket 24"/>
          <p:cNvSpPr/>
          <p:nvPr/>
        </p:nvSpPr>
        <p:spPr>
          <a:xfrm>
            <a:off x="4953001" y="1263830"/>
            <a:ext cx="148465" cy="3368984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Left Bracket 25"/>
          <p:cNvSpPr/>
          <p:nvPr/>
        </p:nvSpPr>
        <p:spPr>
          <a:xfrm>
            <a:off x="6629402" y="1263830"/>
            <a:ext cx="84357" cy="3368984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Right Bracket 26"/>
          <p:cNvSpPr/>
          <p:nvPr/>
        </p:nvSpPr>
        <p:spPr>
          <a:xfrm>
            <a:off x="4648202" y="1269326"/>
            <a:ext cx="118971" cy="3363491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Right Bracket 27"/>
          <p:cNvSpPr/>
          <p:nvPr/>
        </p:nvSpPr>
        <p:spPr>
          <a:xfrm>
            <a:off x="6324602" y="1263833"/>
            <a:ext cx="118971" cy="3363491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Right Bracket 28"/>
          <p:cNvSpPr/>
          <p:nvPr/>
        </p:nvSpPr>
        <p:spPr>
          <a:xfrm>
            <a:off x="8686801" y="1295401"/>
            <a:ext cx="110266" cy="3331920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Curved Up Arrow 29"/>
          <p:cNvSpPr/>
          <p:nvPr/>
        </p:nvSpPr>
        <p:spPr>
          <a:xfrm>
            <a:off x="1243409" y="4726193"/>
            <a:ext cx="3124200" cy="457200"/>
          </a:xfrm>
          <a:prstGeom prst="curvedUpArrow">
            <a:avLst>
              <a:gd name="adj1" fmla="val 228635"/>
              <a:gd name="adj2" fmla="val 247892"/>
              <a:gd name="adj3" fmla="val 41470"/>
            </a:avLst>
          </a:prstGeom>
          <a:gradFill>
            <a:gsLst>
              <a:gs pos="0">
                <a:schemeClr val="accent1">
                  <a:tint val="66000"/>
                  <a:satMod val="160000"/>
                  <a:lumMod val="96000"/>
                </a:schemeClr>
              </a:gs>
              <a:gs pos="6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Curved Up Arrow 30"/>
          <p:cNvSpPr/>
          <p:nvPr/>
        </p:nvSpPr>
        <p:spPr>
          <a:xfrm>
            <a:off x="1243408" y="4742330"/>
            <a:ext cx="5047763" cy="457200"/>
          </a:xfrm>
          <a:prstGeom prst="curvedUpArrow">
            <a:avLst>
              <a:gd name="adj1" fmla="val 228635"/>
              <a:gd name="adj2" fmla="val 247892"/>
              <a:gd name="adj3" fmla="val 41470"/>
            </a:avLst>
          </a:prstGeom>
          <a:gradFill>
            <a:gsLst>
              <a:gs pos="0">
                <a:schemeClr val="accent1">
                  <a:tint val="66000"/>
                  <a:satMod val="160000"/>
                  <a:lumMod val="96000"/>
                </a:schemeClr>
              </a:gs>
              <a:gs pos="6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Curved Up Arrow 31"/>
          <p:cNvSpPr/>
          <p:nvPr/>
        </p:nvSpPr>
        <p:spPr>
          <a:xfrm>
            <a:off x="1244570" y="4726193"/>
            <a:ext cx="7062392" cy="457200"/>
          </a:xfrm>
          <a:prstGeom prst="curvedUpArrow">
            <a:avLst>
              <a:gd name="adj1" fmla="val 228635"/>
              <a:gd name="adj2" fmla="val 247892"/>
              <a:gd name="adj3" fmla="val 41470"/>
            </a:avLst>
          </a:prstGeom>
          <a:gradFill>
            <a:gsLst>
              <a:gs pos="0">
                <a:schemeClr val="accent1">
                  <a:tint val="66000"/>
                  <a:satMod val="160000"/>
                  <a:lumMod val="96000"/>
                </a:schemeClr>
              </a:gs>
              <a:gs pos="6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3349" y="5334000"/>
            <a:ext cx="884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Integrate,                                          Optimize, Understand Sensitivities &amp; Trade-Offs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3348" y="5734110"/>
            <a:ext cx="6911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Achieve optimum overall design under quantified uncertainty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82743" y="5334000"/>
            <a:ext cx="2519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Explore Design Space, </a:t>
            </a:r>
          </a:p>
        </p:txBody>
      </p:sp>
    </p:spTree>
    <p:extLst>
      <p:ext uri="{BB962C8B-B14F-4D97-AF65-F5344CB8AC3E}">
        <p14:creationId xmlns:p14="http://schemas.microsoft.com/office/powerpoint/2010/main" val="428373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/>
      <p:bldP spid="35" grpId="0" build="allAtOnce"/>
      <p:bldP spid="35" grpId="1" build="allAtOnce"/>
    </p:bldLst>
  </p:timing>
</p:sld>
</file>

<file path=ppt/theme/theme1.xml><?xml version="1.0" encoding="utf-8"?>
<a:theme xmlns:a="http://schemas.openxmlformats.org/drawingml/2006/main" name="Target_Design_Reaching_for_2MW_a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_4x3_SNS.pptx" id="{DA8F8B77-26AF-4285-B904-C56BC7FCC0C9}" vid="{89FA3E3C-681D-44A7-BF9E-F5C1CC4F5DC1}"/>
    </a:ext>
  </a:extLst>
</a:theme>
</file>

<file path=ppt/theme/theme2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F13401-7EB3-445E-A79C-700AD40B1E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5A43370-EC10-41BE-B147-54A1A4450E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1148E9-6A60-411D-AFDE-DA9258D98C4B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Target_Design_Reaching_for_2MW_a</Template>
  <TotalTime>0</TotalTime>
  <Words>1105</Words>
  <Application>Microsoft Office PowerPoint</Application>
  <PresentationFormat>On-screen Show (4:3)</PresentationFormat>
  <Paragraphs>266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(Body)</vt:lpstr>
      <vt:lpstr>Arial Black</vt:lpstr>
      <vt:lpstr>Calibri</vt:lpstr>
      <vt:lpstr>GreekC</vt:lpstr>
      <vt:lpstr>Times New Roman</vt:lpstr>
      <vt:lpstr>Wingdings</vt:lpstr>
      <vt:lpstr>Target_Design_Reaching_for_2MW_a</vt:lpstr>
      <vt:lpstr>Default Theme</vt:lpstr>
      <vt:lpstr>Target Design Reaching for 2 MW</vt:lpstr>
      <vt:lpstr>What challenges are on the horizon?</vt:lpstr>
      <vt:lpstr>Fatigue life nonlinearity vs beam 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Parametric design space exploration with Isight:   Multi-objective optimization – fatigue life vs Hg pump speed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2017-02-10T13:47:54Z</dcterms:created>
  <dcterms:modified xsi:type="dcterms:W3CDTF">2017-03-07T18:29:26Z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