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35" r:id="rId4"/>
  </p:sldMasterIdLst>
  <p:notesMasterIdLst>
    <p:notesMasterId r:id="rId24"/>
  </p:notesMasterIdLst>
  <p:handoutMasterIdLst>
    <p:handoutMasterId r:id="rId25"/>
  </p:handoutMasterIdLst>
  <p:sldIdLst>
    <p:sldId id="258" r:id="rId5"/>
    <p:sldId id="278" r:id="rId6"/>
    <p:sldId id="260" r:id="rId7"/>
    <p:sldId id="270" r:id="rId8"/>
    <p:sldId id="261" r:id="rId9"/>
    <p:sldId id="269" r:id="rId10"/>
    <p:sldId id="257" r:id="rId11"/>
    <p:sldId id="263" r:id="rId12"/>
    <p:sldId id="262" r:id="rId13"/>
    <p:sldId id="259" r:id="rId14"/>
    <p:sldId id="271" r:id="rId15"/>
    <p:sldId id="272" r:id="rId16"/>
    <p:sldId id="273" r:id="rId17"/>
    <p:sldId id="274" r:id="rId18"/>
    <p:sldId id="275" r:id="rId19"/>
    <p:sldId id="276" r:id="rId20"/>
    <p:sldId id="277" r:id="rId21"/>
    <p:sldId id="264" r:id="rId22"/>
    <p:sldId id="279"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181">
          <p15:clr>
            <a:srgbClr val="A4A3A4"/>
          </p15:clr>
        </p15:guide>
        <p15:guide id="2" pos="1359">
          <p15:clr>
            <a:srgbClr val="A4A3A4"/>
          </p15:clr>
        </p15:guide>
        <p15:guide id="3" pos="3843">
          <p15:clr>
            <a:srgbClr val="A4A3A4"/>
          </p15:clr>
        </p15:guide>
        <p15:guide id="4" pos="198">
          <p15:clr>
            <a:srgbClr val="A4A3A4"/>
          </p15:clr>
        </p15:guide>
        <p15:guide id="5" pos="5584">
          <p15:clr>
            <a:srgbClr val="A4A3A4"/>
          </p15:clr>
        </p15:guide>
      </p15:sldGuideLst>
    </p:ext>
    <p:ext uri="{2D200454-40CA-4A62-9FC3-DE9A4176ACB9}">
      <p15:notesGuideLst xmlns="" xmlns:p15="http://schemas.microsoft.com/office/powerpoint/2012/main">
        <p15:guide id="1" orient="horz" pos="2928">
          <p15:clr>
            <a:srgbClr val="A4A3A4"/>
          </p15:clr>
        </p15:guide>
        <p15:guide id="2" orient="horz" pos="1882">
          <p15:clr>
            <a:srgbClr val="A4A3A4"/>
          </p15:clr>
        </p15:guide>
        <p15:guide id="3"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6" autoAdjust="0"/>
    <p:restoredTop sz="89699" autoAdjust="0"/>
  </p:normalViewPr>
  <p:slideViewPr>
    <p:cSldViewPr snapToGrid="0" showGuides="1">
      <p:cViewPr>
        <p:scale>
          <a:sx n="150" d="100"/>
          <a:sy n="150" d="100"/>
        </p:scale>
        <p:origin x="-114" y="-408"/>
      </p:cViewPr>
      <p:guideLst>
        <p:guide orient="horz" pos="4181"/>
        <p:guide pos="1359"/>
        <p:guide pos="3843"/>
        <p:guide pos="198"/>
        <p:guide pos="5584"/>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75" d="100"/>
          <a:sy n="75" d="100"/>
        </p:scale>
        <p:origin x="-792" y="-48"/>
      </p:cViewPr>
      <p:guideLst>
        <p:guide orient="horz" pos="2928"/>
        <p:guide orient="horz" pos="188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zzx:Desktop:Take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zzx:Desktop:Passmore_POD_Work:2016-12-27:Weekly_summary_2016-12-2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acintosh%20HD:Users:zzx:Desktop:Passmore_POD_Work:2016-12-27:Weekly_summary_2016-12-2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zzx:Desktop:Passmore_POD_Work:2016-12-27:Weekly_summary_2016-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6729440069991199E-2"/>
          <c:y val="2.92096219931271E-2"/>
          <c:w val="0.92806485126859095"/>
          <c:h val="0.93411234678139499"/>
        </c:manualLayout>
      </c:layout>
      <c:lineChart>
        <c:grouping val="standard"/>
        <c:varyColors val="0"/>
        <c:ser>
          <c:idx val="0"/>
          <c:order val="0"/>
          <c:spPr>
            <a:ln>
              <a:solidFill>
                <a:srgbClr val="0000FF"/>
              </a:solidFill>
            </a:ln>
          </c:spPr>
          <c:marker>
            <c:symbol val="none"/>
          </c:marker>
          <c:cat>
            <c:numRef>
              <c:f>Take2!$A$2:$A$808</c:f>
              <c:numCache>
                <c:formatCode>m/d/yy\ h:mm;@</c:formatCode>
                <c:ptCount val="807"/>
                <c:pt idx="0">
                  <c:v>42278.214869212963</c:v>
                </c:pt>
                <c:pt idx="1">
                  <c:v>42278.527369733667</c:v>
                </c:pt>
                <c:pt idx="2">
                  <c:v>42279.11070380787</c:v>
                </c:pt>
                <c:pt idx="3">
                  <c:v>42279.69403791667</c:v>
                </c:pt>
                <c:pt idx="4">
                  <c:v>42280.256538564812</c:v>
                </c:pt>
                <c:pt idx="5">
                  <c:v>42280.819039282411</c:v>
                </c:pt>
                <c:pt idx="6">
                  <c:v>42281.402373356483</c:v>
                </c:pt>
                <c:pt idx="7">
                  <c:v>42281.985707523127</c:v>
                </c:pt>
                <c:pt idx="8">
                  <c:v>42282.548208171298</c:v>
                </c:pt>
                <c:pt idx="9">
                  <c:v>42283.110708981483</c:v>
                </c:pt>
                <c:pt idx="10">
                  <c:v>42283.777376469909</c:v>
                </c:pt>
                <c:pt idx="11">
                  <c:v>42284.256543622687</c:v>
                </c:pt>
                <c:pt idx="12">
                  <c:v>42284.855127037037</c:v>
                </c:pt>
                <c:pt idx="13">
                  <c:v>42284.87037636574</c:v>
                </c:pt>
                <c:pt idx="14">
                  <c:v>42285.602139513852</c:v>
                </c:pt>
                <c:pt idx="15">
                  <c:v>42285.975628067128</c:v>
                </c:pt>
                <c:pt idx="16">
                  <c:v>42286.541950717583</c:v>
                </c:pt>
                <c:pt idx="17">
                  <c:v>42287.124242106482</c:v>
                </c:pt>
                <c:pt idx="18">
                  <c:v>42287.696116770843</c:v>
                </c:pt>
                <c:pt idx="19">
                  <c:v>42288.268685671181</c:v>
                </c:pt>
                <c:pt idx="20">
                  <c:v>42288.848202986097</c:v>
                </c:pt>
                <c:pt idx="21">
                  <c:v>42289.391952048609</c:v>
                </c:pt>
                <c:pt idx="22">
                  <c:v>42289.98743789352</c:v>
                </c:pt>
                <c:pt idx="23">
                  <c:v>42290.627542453673</c:v>
                </c:pt>
                <c:pt idx="24">
                  <c:v>42290.647855000003</c:v>
                </c:pt>
                <c:pt idx="25">
                  <c:v>42291.156885185177</c:v>
                </c:pt>
                <c:pt idx="26">
                  <c:v>42291.700981469883</c:v>
                </c:pt>
                <c:pt idx="27">
                  <c:v>42292.276332071757</c:v>
                </c:pt>
                <c:pt idx="28">
                  <c:v>42292.849595509259</c:v>
                </c:pt>
                <c:pt idx="29">
                  <c:v>42293.421469779983</c:v>
                </c:pt>
                <c:pt idx="30">
                  <c:v>42293.986052488443</c:v>
                </c:pt>
                <c:pt idx="31">
                  <c:v>42294.566264039328</c:v>
                </c:pt>
                <c:pt idx="32">
                  <c:v>42295.006888680553</c:v>
                </c:pt>
                <c:pt idx="33">
                  <c:v>42295.711057905093</c:v>
                </c:pt>
                <c:pt idx="34">
                  <c:v>42296.266612569423</c:v>
                </c:pt>
                <c:pt idx="35">
                  <c:v>42296.856199386602</c:v>
                </c:pt>
                <c:pt idx="36">
                  <c:v>42297.241616793981</c:v>
                </c:pt>
                <c:pt idx="37">
                  <c:v>42298.05584689814</c:v>
                </c:pt>
                <c:pt idx="38">
                  <c:v>42298.573561585537</c:v>
                </c:pt>
                <c:pt idx="39">
                  <c:v>42299.1461304861</c:v>
                </c:pt>
                <c:pt idx="40">
                  <c:v>42299.719737187501</c:v>
                </c:pt>
                <c:pt idx="41">
                  <c:v>42300.291272152783</c:v>
                </c:pt>
                <c:pt idx="42">
                  <c:v>42300.8638372801</c:v>
                </c:pt>
                <c:pt idx="43">
                  <c:v>42301.436064826397</c:v>
                </c:pt>
                <c:pt idx="44">
                  <c:v>42302.008635729158</c:v>
                </c:pt>
                <c:pt idx="45">
                  <c:v>42302.586061875001</c:v>
                </c:pt>
                <c:pt idx="46">
                  <c:v>42303.160023576384</c:v>
                </c:pt>
                <c:pt idx="47">
                  <c:v>42303.727038634177</c:v>
                </c:pt>
                <c:pt idx="48">
                  <c:v>42304.198566458341</c:v>
                </c:pt>
                <c:pt idx="49">
                  <c:v>42304.956545925932</c:v>
                </c:pt>
                <c:pt idx="50">
                  <c:v>42305.443708541578</c:v>
                </c:pt>
                <c:pt idx="51">
                  <c:v>42306.010023564813</c:v>
                </c:pt>
                <c:pt idx="52">
                  <c:v>42306.611767210583</c:v>
                </c:pt>
                <c:pt idx="53">
                  <c:v>42307.161072013769</c:v>
                </c:pt>
                <c:pt idx="54">
                  <c:v>42307.735375046293</c:v>
                </c:pt>
                <c:pt idx="55">
                  <c:v>42308.307602592598</c:v>
                </c:pt>
                <c:pt idx="56">
                  <c:v>42308.899616064817</c:v>
                </c:pt>
                <c:pt idx="57">
                  <c:v>42309.451351944437</c:v>
                </c:pt>
                <c:pt idx="58">
                  <c:v>42310.023569849538</c:v>
                </c:pt>
                <c:pt idx="59">
                  <c:v>42310.596146539217</c:v>
                </c:pt>
                <c:pt idx="60">
                  <c:v>42311.089200821763</c:v>
                </c:pt>
                <c:pt idx="61">
                  <c:v>42311.852396446797</c:v>
                </c:pt>
                <c:pt idx="62">
                  <c:v>42312.312467881937</c:v>
                </c:pt>
                <c:pt idx="63">
                  <c:v>42312.886425914352</c:v>
                </c:pt>
                <c:pt idx="64">
                  <c:v>42313.469758784733</c:v>
                </c:pt>
                <c:pt idx="65">
                  <c:v>42314.031567719903</c:v>
                </c:pt>
                <c:pt idx="66">
                  <c:v>42314.634345300918</c:v>
                </c:pt>
                <c:pt idx="67">
                  <c:v>42315.176358460652</c:v>
                </c:pt>
                <c:pt idx="68">
                  <c:v>42315.74893109953</c:v>
                </c:pt>
                <c:pt idx="69">
                  <c:v>42316.32115266192</c:v>
                </c:pt>
                <c:pt idx="70">
                  <c:v>42316.894759236107</c:v>
                </c:pt>
                <c:pt idx="71">
                  <c:v>42317.466294085651</c:v>
                </c:pt>
                <c:pt idx="72">
                  <c:v>42318.038857083331</c:v>
                </c:pt>
                <c:pt idx="73">
                  <c:v>42318.744416898138</c:v>
                </c:pt>
                <c:pt idx="74">
                  <c:v>42319.182962060193</c:v>
                </c:pt>
                <c:pt idx="75">
                  <c:v>42319.714909224531</c:v>
                </c:pt>
                <c:pt idx="76">
                  <c:v>42320.328797916663</c:v>
                </c:pt>
                <c:pt idx="77">
                  <c:v>42320.909005752314</c:v>
                </c:pt>
                <c:pt idx="78">
                  <c:v>42321.473592129631</c:v>
                </c:pt>
                <c:pt idx="79">
                  <c:v>42322.060736863423</c:v>
                </c:pt>
                <c:pt idx="80">
                  <c:v>42322.594076747693</c:v>
                </c:pt>
                <c:pt idx="81">
                  <c:v>42323.195816342602</c:v>
                </c:pt>
                <c:pt idx="82">
                  <c:v>42323.663491423576</c:v>
                </c:pt>
                <c:pt idx="83">
                  <c:v>42324.179843553153</c:v>
                </c:pt>
                <c:pt idx="84">
                  <c:v>42324.922552627308</c:v>
                </c:pt>
                <c:pt idx="85">
                  <c:v>42325.218038263898</c:v>
                </c:pt>
                <c:pt idx="86">
                  <c:v>42326.094776168982</c:v>
                </c:pt>
                <c:pt idx="87">
                  <c:v>42326.628806817127</c:v>
                </c:pt>
                <c:pt idx="88">
                  <c:v>42327.186095763893</c:v>
                </c:pt>
                <c:pt idx="89">
                  <c:v>42327.741999502323</c:v>
                </c:pt>
                <c:pt idx="90">
                  <c:v>42328.340613958331</c:v>
                </c:pt>
                <c:pt idx="91">
                  <c:v>42328.888178530098</c:v>
                </c:pt>
                <c:pt idx="92">
                  <c:v>42329.501376458327</c:v>
                </c:pt>
                <c:pt idx="93">
                  <c:v>42330.061448923538</c:v>
                </c:pt>
                <c:pt idx="94">
                  <c:v>42330.601378194442</c:v>
                </c:pt>
                <c:pt idx="95">
                  <c:v>42331.20902056701</c:v>
                </c:pt>
                <c:pt idx="96">
                  <c:v>42331.795130891172</c:v>
                </c:pt>
                <c:pt idx="97">
                  <c:v>42332.219437766187</c:v>
                </c:pt>
                <c:pt idx="98">
                  <c:v>42333.014124976849</c:v>
                </c:pt>
                <c:pt idx="99">
                  <c:v>42333.512145115703</c:v>
                </c:pt>
                <c:pt idx="100">
                  <c:v>42334.068745416647</c:v>
                </c:pt>
                <c:pt idx="101">
                  <c:v>42334.650342210633</c:v>
                </c:pt>
                <c:pt idx="102">
                  <c:v>42335.212833622689</c:v>
                </c:pt>
                <c:pt idx="103">
                  <c:v>42335.786108414351</c:v>
                </c:pt>
                <c:pt idx="104">
                  <c:v>42336.35867700231</c:v>
                </c:pt>
                <c:pt idx="105">
                  <c:v>42336.930902418972</c:v>
                </c:pt>
                <c:pt idx="106">
                  <c:v>42337.503818425932</c:v>
                </c:pt>
                <c:pt idx="107">
                  <c:v>42338.080553807871</c:v>
                </c:pt>
                <c:pt idx="108">
                  <c:v>42338.668404351833</c:v>
                </c:pt>
                <c:pt idx="109">
                  <c:v>42339.113888252323</c:v>
                </c:pt>
                <c:pt idx="110">
                  <c:v>42339.888542210647</c:v>
                </c:pt>
                <c:pt idx="111">
                  <c:v>42340.418750972218</c:v>
                </c:pt>
                <c:pt idx="112">
                  <c:v>42340.932292962963</c:v>
                </c:pt>
                <c:pt idx="113">
                  <c:v>42341.511115694448</c:v>
                </c:pt>
                <c:pt idx="114">
                  <c:v>42342.083684282406</c:v>
                </c:pt>
                <c:pt idx="115">
                  <c:v>42342.6572985764</c:v>
                </c:pt>
                <c:pt idx="116">
                  <c:v>42343.234033958332</c:v>
                </c:pt>
                <c:pt idx="117">
                  <c:v>42343.801394293972</c:v>
                </c:pt>
                <c:pt idx="118">
                  <c:v>42344.373619722217</c:v>
                </c:pt>
                <c:pt idx="119">
                  <c:v>42344.870145787027</c:v>
                </c:pt>
                <c:pt idx="120">
                  <c:v>42345.467023969883</c:v>
                </c:pt>
                <c:pt idx="121">
                  <c:v>42346.074662384257</c:v>
                </c:pt>
                <c:pt idx="122">
                  <c:v>42346.863841944447</c:v>
                </c:pt>
                <c:pt idx="123">
                  <c:v>42347.34897082176</c:v>
                </c:pt>
                <c:pt idx="124">
                  <c:v>42347.810079849602</c:v>
                </c:pt>
                <c:pt idx="125">
                  <c:v>42348.381610844903</c:v>
                </c:pt>
                <c:pt idx="126">
                  <c:v>42348.953483263853</c:v>
                </c:pt>
                <c:pt idx="127">
                  <c:v>42349.512512152782</c:v>
                </c:pt>
                <c:pt idx="128">
                  <c:v>42350.09897402778</c:v>
                </c:pt>
                <c:pt idx="129">
                  <c:v>42350.670848379632</c:v>
                </c:pt>
                <c:pt idx="130">
                  <c:v>42351.209388981362</c:v>
                </c:pt>
                <c:pt idx="131">
                  <c:v>42351.816337013879</c:v>
                </c:pt>
                <c:pt idx="132">
                  <c:v>42352.388898275502</c:v>
                </c:pt>
                <c:pt idx="133">
                  <c:v>42352.983697395823</c:v>
                </c:pt>
                <c:pt idx="134">
                  <c:v>42353.380555949101</c:v>
                </c:pt>
                <c:pt idx="135">
                  <c:v>42354.106268599528</c:v>
                </c:pt>
                <c:pt idx="136">
                  <c:v>42354.672587291658</c:v>
                </c:pt>
                <c:pt idx="137">
                  <c:v>42355.247590451378</c:v>
                </c:pt>
                <c:pt idx="138">
                  <c:v>42355.820853472222</c:v>
                </c:pt>
                <c:pt idx="139">
                  <c:v>42356.401410162027</c:v>
                </c:pt>
                <c:pt idx="140">
                  <c:v>42356.976758599529</c:v>
                </c:pt>
                <c:pt idx="141">
                  <c:v>42357.540997662043</c:v>
                </c:pt>
                <c:pt idx="142">
                  <c:v>42358.114260682873</c:v>
                </c:pt>
                <c:pt idx="143">
                  <c:v>42358.679537534721</c:v>
                </c:pt>
                <c:pt idx="144">
                  <c:v>42359.194817731477</c:v>
                </c:pt>
                <c:pt idx="145">
                  <c:v>42359.994791874997</c:v>
                </c:pt>
                <c:pt idx="146">
                  <c:v>42360.244449270831</c:v>
                </c:pt>
                <c:pt idx="147">
                  <c:v>42360.990666342601</c:v>
                </c:pt>
                <c:pt idx="148">
                  <c:v>42361.553167118058</c:v>
                </c:pt>
                <c:pt idx="149">
                  <c:v>42362.115667673577</c:v>
                </c:pt>
                <c:pt idx="150">
                  <c:v>42362.699001562367</c:v>
                </c:pt>
                <c:pt idx="151">
                  <c:v>42363.261502187503</c:v>
                </c:pt>
                <c:pt idx="152">
                  <c:v>42363.8240028125</c:v>
                </c:pt>
                <c:pt idx="153">
                  <c:v>42364.407336909717</c:v>
                </c:pt>
                <c:pt idx="154">
                  <c:v>42364.990671041647</c:v>
                </c:pt>
                <c:pt idx="155">
                  <c:v>42365.553171666637</c:v>
                </c:pt>
                <c:pt idx="156">
                  <c:v>42366.115672233776</c:v>
                </c:pt>
                <c:pt idx="157">
                  <c:v>42366.699006215189</c:v>
                </c:pt>
                <c:pt idx="158">
                  <c:v>42367.282340069432</c:v>
                </c:pt>
                <c:pt idx="159">
                  <c:v>42367.844840787038</c:v>
                </c:pt>
                <c:pt idx="160">
                  <c:v>42368.407341446749</c:v>
                </c:pt>
                <c:pt idx="161">
                  <c:v>42368.990675462963</c:v>
                </c:pt>
                <c:pt idx="162">
                  <c:v>42369.574009398202</c:v>
                </c:pt>
                <c:pt idx="163">
                  <c:v>42370.136510023149</c:v>
                </c:pt>
                <c:pt idx="164">
                  <c:v>42370.699010636577</c:v>
                </c:pt>
                <c:pt idx="165">
                  <c:v>42371.282344803178</c:v>
                </c:pt>
                <c:pt idx="166">
                  <c:v>42371.865678888898</c:v>
                </c:pt>
                <c:pt idx="167">
                  <c:v>42372.428179606482</c:v>
                </c:pt>
                <c:pt idx="168">
                  <c:v>42372.990680289353</c:v>
                </c:pt>
                <c:pt idx="169">
                  <c:v>42373.574014502323</c:v>
                </c:pt>
                <c:pt idx="170">
                  <c:v>42374.13651525462</c:v>
                </c:pt>
                <c:pt idx="171">
                  <c:v>42374.719849143519</c:v>
                </c:pt>
                <c:pt idx="172">
                  <c:v>42375.282349814806</c:v>
                </c:pt>
                <c:pt idx="173">
                  <c:v>42375.865683877288</c:v>
                </c:pt>
                <c:pt idx="174">
                  <c:v>42376.449017916668</c:v>
                </c:pt>
                <c:pt idx="175">
                  <c:v>42377.011518587962</c:v>
                </c:pt>
                <c:pt idx="176">
                  <c:v>42377.5740193866</c:v>
                </c:pt>
                <c:pt idx="177">
                  <c:v>42378.157353333343</c:v>
                </c:pt>
                <c:pt idx="178">
                  <c:v>42378.71985405092</c:v>
                </c:pt>
                <c:pt idx="179">
                  <c:v>42379.282354710653</c:v>
                </c:pt>
                <c:pt idx="180">
                  <c:v>42379.865688784703</c:v>
                </c:pt>
                <c:pt idx="181">
                  <c:v>42380.449022986111</c:v>
                </c:pt>
                <c:pt idx="182">
                  <c:v>42381.011523773152</c:v>
                </c:pt>
                <c:pt idx="183">
                  <c:v>42381.574024537033</c:v>
                </c:pt>
                <c:pt idx="184">
                  <c:v>42382.157358553202</c:v>
                </c:pt>
                <c:pt idx="185">
                  <c:v>42382.740692349529</c:v>
                </c:pt>
                <c:pt idx="186">
                  <c:v>42383.303192858803</c:v>
                </c:pt>
                <c:pt idx="187">
                  <c:v>42383.865693518521</c:v>
                </c:pt>
                <c:pt idx="188">
                  <c:v>42384.449027580988</c:v>
                </c:pt>
                <c:pt idx="189">
                  <c:v>42385.032361504593</c:v>
                </c:pt>
                <c:pt idx="190">
                  <c:v>42385.594862210623</c:v>
                </c:pt>
                <c:pt idx="191">
                  <c:v>42386.15736297454</c:v>
                </c:pt>
                <c:pt idx="192">
                  <c:v>42386.740697060188</c:v>
                </c:pt>
                <c:pt idx="193">
                  <c:v>42387.324031122676</c:v>
                </c:pt>
                <c:pt idx="194">
                  <c:v>42387.886531805561</c:v>
                </c:pt>
                <c:pt idx="195">
                  <c:v>42388.449032384262</c:v>
                </c:pt>
                <c:pt idx="196">
                  <c:v>42389.032366261577</c:v>
                </c:pt>
                <c:pt idx="197">
                  <c:v>42389.61570037037</c:v>
                </c:pt>
                <c:pt idx="198">
                  <c:v>42390.17820101852</c:v>
                </c:pt>
                <c:pt idx="199">
                  <c:v>42390.740701678224</c:v>
                </c:pt>
                <c:pt idx="200">
                  <c:v>42391.324035590267</c:v>
                </c:pt>
                <c:pt idx="201">
                  <c:v>42391.886536342601</c:v>
                </c:pt>
                <c:pt idx="202">
                  <c:v>42392.44903703704</c:v>
                </c:pt>
                <c:pt idx="203">
                  <c:v>42393.032371006942</c:v>
                </c:pt>
                <c:pt idx="204">
                  <c:v>42393.615705173594</c:v>
                </c:pt>
                <c:pt idx="205">
                  <c:v>42394.178205914352</c:v>
                </c:pt>
                <c:pt idx="206">
                  <c:v>42394.740706620352</c:v>
                </c:pt>
                <c:pt idx="207">
                  <c:v>42395.324040706022</c:v>
                </c:pt>
                <c:pt idx="208">
                  <c:v>42395.907374907409</c:v>
                </c:pt>
                <c:pt idx="209">
                  <c:v>42396.469875601862</c:v>
                </c:pt>
                <c:pt idx="210">
                  <c:v>42397.03237627315</c:v>
                </c:pt>
                <c:pt idx="211">
                  <c:v>42397.615710289327</c:v>
                </c:pt>
                <c:pt idx="212">
                  <c:v>42398.199044340283</c:v>
                </c:pt>
                <c:pt idx="213">
                  <c:v>42398.761544999987</c:v>
                </c:pt>
                <c:pt idx="214">
                  <c:v>42399.324045671303</c:v>
                </c:pt>
                <c:pt idx="215">
                  <c:v>42399.907379791657</c:v>
                </c:pt>
                <c:pt idx="216">
                  <c:v>42400.490713946761</c:v>
                </c:pt>
                <c:pt idx="217">
                  <c:v>42401.053214629632</c:v>
                </c:pt>
                <c:pt idx="218">
                  <c:v>42401.615715300919</c:v>
                </c:pt>
                <c:pt idx="219">
                  <c:v>42402.199049328701</c:v>
                </c:pt>
                <c:pt idx="220">
                  <c:v>42402.782383425918</c:v>
                </c:pt>
                <c:pt idx="221">
                  <c:v>42403.344884085651</c:v>
                </c:pt>
                <c:pt idx="222">
                  <c:v>42403.907384837963</c:v>
                </c:pt>
                <c:pt idx="223">
                  <c:v>42404.490718981477</c:v>
                </c:pt>
                <c:pt idx="224">
                  <c:v>42405.074053067132</c:v>
                </c:pt>
                <c:pt idx="225">
                  <c:v>42405.624734456018</c:v>
                </c:pt>
                <c:pt idx="226">
                  <c:v>42405.828895567131</c:v>
                </c:pt>
                <c:pt idx="227">
                  <c:v>42406.253892418972</c:v>
                </c:pt>
                <c:pt idx="228">
                  <c:v>42406.797305358778</c:v>
                </c:pt>
                <c:pt idx="229">
                  <c:v>42407.257029432869</c:v>
                </c:pt>
                <c:pt idx="230">
                  <c:v>42407.896164722188</c:v>
                </c:pt>
                <c:pt idx="231">
                  <c:v>42408.475430497689</c:v>
                </c:pt>
                <c:pt idx="232">
                  <c:v>42409.060850312497</c:v>
                </c:pt>
                <c:pt idx="233">
                  <c:v>42409.641404837937</c:v>
                </c:pt>
                <c:pt idx="234">
                  <c:v>42410.377169039362</c:v>
                </c:pt>
                <c:pt idx="235">
                  <c:v>42410.854948495362</c:v>
                </c:pt>
                <c:pt idx="236">
                  <c:v>42411.360496724526</c:v>
                </c:pt>
                <c:pt idx="237">
                  <c:v>42411.932380578713</c:v>
                </c:pt>
                <c:pt idx="238">
                  <c:v>42412.518143935187</c:v>
                </c:pt>
                <c:pt idx="239">
                  <c:v>42412.817800300931</c:v>
                </c:pt>
                <c:pt idx="240">
                  <c:v>42413.498009398201</c:v>
                </c:pt>
                <c:pt idx="241">
                  <c:v>42416.693433703549</c:v>
                </c:pt>
                <c:pt idx="242">
                  <c:v>42417.085101412027</c:v>
                </c:pt>
                <c:pt idx="243">
                  <c:v>42417.614614085651</c:v>
                </c:pt>
                <c:pt idx="244">
                  <c:v>42418.334753506948</c:v>
                </c:pt>
                <c:pt idx="245">
                  <c:v>42418.797255231453</c:v>
                </c:pt>
                <c:pt idx="246">
                  <c:v>42419.285795138887</c:v>
                </c:pt>
                <c:pt idx="247">
                  <c:v>42419.958715752313</c:v>
                </c:pt>
                <c:pt idx="248">
                  <c:v>42420.448995798601</c:v>
                </c:pt>
                <c:pt idx="249">
                  <c:v>42421.258360729167</c:v>
                </c:pt>
                <c:pt idx="250">
                  <c:v>42421.614969756942</c:v>
                </c:pt>
                <c:pt idx="251">
                  <c:v>42422.232673796287</c:v>
                </c:pt>
                <c:pt idx="252">
                  <c:v>42422.79170473358</c:v>
                </c:pt>
                <c:pt idx="253">
                  <c:v>42423.19621967592</c:v>
                </c:pt>
                <c:pt idx="254">
                  <c:v>42423.98754032408</c:v>
                </c:pt>
                <c:pt idx="255">
                  <c:v>42424.523306759183</c:v>
                </c:pt>
                <c:pt idx="256">
                  <c:v>42424.946567939813</c:v>
                </c:pt>
                <c:pt idx="257">
                  <c:v>42425.700041157383</c:v>
                </c:pt>
                <c:pt idx="258">
                  <c:v>42426.236502222222</c:v>
                </c:pt>
                <c:pt idx="259">
                  <c:v>42426.813931990742</c:v>
                </c:pt>
                <c:pt idx="260">
                  <c:v>42427.384072129622</c:v>
                </c:pt>
                <c:pt idx="261">
                  <c:v>42427.968795578701</c:v>
                </c:pt>
                <c:pt idx="262">
                  <c:v>42428.531294826389</c:v>
                </c:pt>
                <c:pt idx="263">
                  <c:v>42429.109069895843</c:v>
                </c:pt>
                <c:pt idx="264">
                  <c:v>42429.678519456102</c:v>
                </c:pt>
                <c:pt idx="265">
                  <c:v>42430.220185104146</c:v>
                </c:pt>
                <c:pt idx="266">
                  <c:v>42430.894494594897</c:v>
                </c:pt>
                <c:pt idx="267">
                  <c:v>42431.387201296297</c:v>
                </c:pt>
                <c:pt idx="268">
                  <c:v>42431.962551620367</c:v>
                </c:pt>
                <c:pt idx="269">
                  <c:v>42432.540328611103</c:v>
                </c:pt>
                <c:pt idx="270">
                  <c:v>42433.108036307873</c:v>
                </c:pt>
                <c:pt idx="271">
                  <c:v>42433.681303333287</c:v>
                </c:pt>
                <c:pt idx="272">
                  <c:v>42434.256645937501</c:v>
                </c:pt>
                <c:pt idx="273">
                  <c:v>42434.828863599527</c:v>
                </c:pt>
                <c:pt idx="274">
                  <c:v>42435.313595694439</c:v>
                </c:pt>
                <c:pt idx="275">
                  <c:v>42435.716374155098</c:v>
                </c:pt>
                <c:pt idx="276">
                  <c:v>42436.647273726849</c:v>
                </c:pt>
                <c:pt idx="277">
                  <c:v>42437.020544756953</c:v>
                </c:pt>
                <c:pt idx="278">
                  <c:v>42437.874364814823</c:v>
                </c:pt>
                <c:pt idx="279">
                  <c:v>42438.253528287038</c:v>
                </c:pt>
                <c:pt idx="280">
                  <c:v>42438.847974386597</c:v>
                </c:pt>
                <c:pt idx="281">
                  <c:v>42439.408392256941</c:v>
                </c:pt>
                <c:pt idx="282">
                  <c:v>42439.98130840277</c:v>
                </c:pt>
                <c:pt idx="283">
                  <c:v>42440.542422638893</c:v>
                </c:pt>
                <c:pt idx="284">
                  <c:v>42441.128186006943</c:v>
                </c:pt>
                <c:pt idx="285">
                  <c:v>42441.697282766138</c:v>
                </c:pt>
                <c:pt idx="286">
                  <c:v>42442.306660983777</c:v>
                </c:pt>
                <c:pt idx="287">
                  <c:v>42442.837909930553</c:v>
                </c:pt>
                <c:pt idx="288">
                  <c:v>42443.401103414362</c:v>
                </c:pt>
                <c:pt idx="289">
                  <c:v>42444.010829004619</c:v>
                </c:pt>
                <c:pt idx="290">
                  <c:v>42444.743191041583</c:v>
                </c:pt>
                <c:pt idx="291">
                  <c:v>42445.133747476852</c:v>
                </c:pt>
                <c:pt idx="292">
                  <c:v>42445.706316400458</c:v>
                </c:pt>
                <c:pt idx="293">
                  <c:v>42446.279234085618</c:v>
                </c:pt>
                <c:pt idx="294">
                  <c:v>42446.85041587962</c:v>
                </c:pt>
                <c:pt idx="295">
                  <c:v>42447.421942766137</c:v>
                </c:pt>
                <c:pt idx="296">
                  <c:v>42447.997640509173</c:v>
                </c:pt>
                <c:pt idx="297">
                  <c:v>42448.568820173597</c:v>
                </c:pt>
                <c:pt idx="298">
                  <c:v>42449.137225972197</c:v>
                </c:pt>
                <c:pt idx="299">
                  <c:v>42449.708752662023</c:v>
                </c:pt>
                <c:pt idx="300">
                  <c:v>42450.285133067133</c:v>
                </c:pt>
                <c:pt idx="301">
                  <c:v>42450.860838136599</c:v>
                </c:pt>
                <c:pt idx="302">
                  <c:v>42451.233755358793</c:v>
                </c:pt>
                <c:pt idx="303">
                  <c:v>42451.783406516173</c:v>
                </c:pt>
                <c:pt idx="304">
                  <c:v>42452.539314166657</c:v>
                </c:pt>
                <c:pt idx="305">
                  <c:v>42453.143481539177</c:v>
                </c:pt>
                <c:pt idx="306">
                  <c:v>42453.726815532413</c:v>
                </c:pt>
                <c:pt idx="307">
                  <c:v>42454.289316331022</c:v>
                </c:pt>
                <c:pt idx="308">
                  <c:v>42454.851817048599</c:v>
                </c:pt>
                <c:pt idx="309">
                  <c:v>42455.455984479158</c:v>
                </c:pt>
                <c:pt idx="310">
                  <c:v>42456.00945755787</c:v>
                </c:pt>
                <c:pt idx="311">
                  <c:v>42456.656264386598</c:v>
                </c:pt>
                <c:pt idx="312">
                  <c:v>42457.153209050921</c:v>
                </c:pt>
                <c:pt idx="313">
                  <c:v>42457.715709618053</c:v>
                </c:pt>
                <c:pt idx="314">
                  <c:v>42458.299043553066</c:v>
                </c:pt>
                <c:pt idx="315">
                  <c:v>42458.882377627313</c:v>
                </c:pt>
                <c:pt idx="316">
                  <c:v>42459.650084097222</c:v>
                </c:pt>
                <c:pt idx="317">
                  <c:v>42460.018832974602</c:v>
                </c:pt>
                <c:pt idx="318">
                  <c:v>42460.591054687473</c:v>
                </c:pt>
                <c:pt idx="319">
                  <c:v>42461.167794074077</c:v>
                </c:pt>
                <c:pt idx="320">
                  <c:v>42461.742099085634</c:v>
                </c:pt>
                <c:pt idx="321">
                  <c:v>42462.308769178242</c:v>
                </c:pt>
                <c:pt idx="322">
                  <c:v>42462.880990694437</c:v>
                </c:pt>
                <c:pt idx="323">
                  <c:v>42463.487934687502</c:v>
                </c:pt>
                <c:pt idx="324">
                  <c:v>42464.026132025458</c:v>
                </c:pt>
                <c:pt idx="325">
                  <c:v>42464.598700949071</c:v>
                </c:pt>
                <c:pt idx="326">
                  <c:v>42465.1118980787</c:v>
                </c:pt>
                <c:pt idx="327">
                  <c:v>42465.753913830988</c:v>
                </c:pt>
                <c:pt idx="328">
                  <c:v>42466.375785879623</c:v>
                </c:pt>
                <c:pt idx="329">
                  <c:v>42466.888635613417</c:v>
                </c:pt>
                <c:pt idx="330">
                  <c:v>42467.461551562483</c:v>
                </c:pt>
                <c:pt idx="331">
                  <c:v>42468.033777129633</c:v>
                </c:pt>
                <c:pt idx="332">
                  <c:v>42468.615026481479</c:v>
                </c:pt>
                <c:pt idx="333">
                  <c:v>42469.178565451388</c:v>
                </c:pt>
                <c:pt idx="334">
                  <c:v>42469.744540717576</c:v>
                </c:pt>
                <c:pt idx="335">
                  <c:v>42470.320583553177</c:v>
                </c:pt>
                <c:pt idx="336">
                  <c:v>42470.896277430562</c:v>
                </c:pt>
                <c:pt idx="337">
                  <c:v>42471.448710856472</c:v>
                </c:pt>
                <c:pt idx="338">
                  <c:v>42472.006348877323</c:v>
                </c:pt>
                <c:pt idx="339">
                  <c:v>42472.843464745347</c:v>
                </c:pt>
                <c:pt idx="340">
                  <c:v>42473.178920150473</c:v>
                </c:pt>
                <c:pt idx="341">
                  <c:v>42473.673714016193</c:v>
                </c:pt>
                <c:pt idx="342">
                  <c:v>42474.604268483803</c:v>
                </c:pt>
                <c:pt idx="343">
                  <c:v>42474.910865717589</c:v>
                </c:pt>
                <c:pt idx="344">
                  <c:v>42475.476488182867</c:v>
                </c:pt>
                <c:pt idx="345">
                  <c:v>42476.048715868048</c:v>
                </c:pt>
                <c:pt idx="346">
                  <c:v>42476.621284606474</c:v>
                </c:pt>
                <c:pt idx="347">
                  <c:v>42477.193162951189</c:v>
                </c:pt>
                <c:pt idx="348">
                  <c:v>42477.765728020822</c:v>
                </c:pt>
                <c:pt idx="349">
                  <c:v>42478.338648020828</c:v>
                </c:pt>
                <c:pt idx="350">
                  <c:v>42478.911220810187</c:v>
                </c:pt>
                <c:pt idx="351">
                  <c:v>42479.25288792824</c:v>
                </c:pt>
                <c:pt idx="352">
                  <c:v>42480.100455729167</c:v>
                </c:pt>
                <c:pt idx="353">
                  <c:v>42480.622333680563</c:v>
                </c:pt>
                <c:pt idx="354">
                  <c:v>42481.201152893504</c:v>
                </c:pt>
                <c:pt idx="355">
                  <c:v>42481.773374803182</c:v>
                </c:pt>
                <c:pt idx="356">
                  <c:v>42482.414694421299</c:v>
                </c:pt>
                <c:pt idx="357">
                  <c:v>42482.834487488421</c:v>
                </c:pt>
                <c:pt idx="358">
                  <c:v>42483.496640717553</c:v>
                </c:pt>
                <c:pt idx="359">
                  <c:v>42484.060876238422</c:v>
                </c:pt>
                <c:pt idx="360">
                  <c:v>42484.640393356472</c:v>
                </c:pt>
                <c:pt idx="361">
                  <c:v>42485.207406817011</c:v>
                </c:pt>
                <c:pt idx="362">
                  <c:v>42485.819559641197</c:v>
                </c:pt>
                <c:pt idx="363">
                  <c:v>42486.264005879602</c:v>
                </c:pt>
                <c:pt idx="364">
                  <c:v>42486.976506921303</c:v>
                </c:pt>
                <c:pt idx="365">
                  <c:v>42487.498728032413</c:v>
                </c:pt>
                <c:pt idx="366">
                  <c:v>42488.071301203592</c:v>
                </c:pt>
                <c:pt idx="367">
                  <c:v>42488.643870324071</c:v>
                </c:pt>
                <c:pt idx="368">
                  <c:v>42489.216092222217</c:v>
                </c:pt>
                <c:pt idx="369">
                  <c:v>42489.788661342602</c:v>
                </c:pt>
                <c:pt idx="370">
                  <c:v>42490.361234513883</c:v>
                </c:pt>
                <c:pt idx="371">
                  <c:v>42490.9341508449</c:v>
                </c:pt>
                <c:pt idx="372">
                  <c:v>42491.32686040509</c:v>
                </c:pt>
                <c:pt idx="373">
                  <c:v>42492.051861250002</c:v>
                </c:pt>
                <c:pt idx="374">
                  <c:v>42492.666706550903</c:v>
                </c:pt>
                <c:pt idx="375">
                  <c:v>42493.212974953713</c:v>
                </c:pt>
                <c:pt idx="376">
                  <c:v>42493.945949641187</c:v>
                </c:pt>
                <c:pt idx="377">
                  <c:v>42494.367139282411</c:v>
                </c:pt>
                <c:pt idx="378">
                  <c:v>42494.944226087959</c:v>
                </c:pt>
                <c:pt idx="379">
                  <c:v>42495.541100775437</c:v>
                </c:pt>
                <c:pt idx="380">
                  <c:v>42496.08033590277</c:v>
                </c:pt>
                <c:pt idx="381">
                  <c:v>42496.658807719898</c:v>
                </c:pt>
                <c:pt idx="382">
                  <c:v>42497.231727719758</c:v>
                </c:pt>
                <c:pt idx="383">
                  <c:v>42497.803255185179</c:v>
                </c:pt>
                <c:pt idx="384">
                  <c:v>42498.378600104159</c:v>
                </c:pt>
                <c:pt idx="385">
                  <c:v>42498.944230671303</c:v>
                </c:pt>
                <c:pt idx="386">
                  <c:v>42499.521313610989</c:v>
                </c:pt>
                <c:pt idx="387">
                  <c:v>42500.117833761571</c:v>
                </c:pt>
                <c:pt idx="388">
                  <c:v>42500.725480092573</c:v>
                </c:pt>
                <c:pt idx="389">
                  <c:v>42501.226524444442</c:v>
                </c:pt>
                <c:pt idx="390">
                  <c:v>42501.805343657383</c:v>
                </c:pt>
                <c:pt idx="391">
                  <c:v>42502.281383749993</c:v>
                </c:pt>
                <c:pt idx="392">
                  <c:v>42502.960203969909</c:v>
                </c:pt>
                <c:pt idx="393">
                  <c:v>42503.527913784703</c:v>
                </c:pt>
                <c:pt idx="394">
                  <c:v>42504.039025891187</c:v>
                </c:pt>
                <c:pt idx="395">
                  <c:v>42504.687286192122</c:v>
                </c:pt>
                <c:pt idx="396">
                  <c:v>42505.262638738423</c:v>
                </c:pt>
                <c:pt idx="397">
                  <c:v>42505.818889907401</c:v>
                </c:pt>
                <c:pt idx="398">
                  <c:v>42506.400486863313</c:v>
                </c:pt>
                <c:pt idx="399">
                  <c:v>42506.95916864583</c:v>
                </c:pt>
                <c:pt idx="400">
                  <c:v>42507.277538854163</c:v>
                </c:pt>
                <c:pt idx="401">
                  <c:v>42508.215072962957</c:v>
                </c:pt>
                <c:pt idx="402">
                  <c:v>42508.678269502307</c:v>
                </c:pt>
                <c:pt idx="403">
                  <c:v>42509.25847547454</c:v>
                </c:pt>
                <c:pt idx="404">
                  <c:v>42509.826185289327</c:v>
                </c:pt>
                <c:pt idx="405">
                  <c:v>42510.398752476853</c:v>
                </c:pt>
                <c:pt idx="406">
                  <c:v>42510.969244085652</c:v>
                </c:pt>
                <c:pt idx="407">
                  <c:v>42511.544934293997</c:v>
                </c:pt>
                <c:pt idx="408">
                  <c:v>42512.116118402781</c:v>
                </c:pt>
                <c:pt idx="409">
                  <c:v>42512.688691377312</c:v>
                </c:pt>
                <c:pt idx="410">
                  <c:v>42513.261260694453</c:v>
                </c:pt>
                <c:pt idx="411">
                  <c:v>42513.833829814823</c:v>
                </c:pt>
                <c:pt idx="412">
                  <c:v>42514.257789860989</c:v>
                </c:pt>
                <c:pt idx="413">
                  <c:v>42514.986610486099</c:v>
                </c:pt>
                <c:pt idx="414">
                  <c:v>42515.546675740741</c:v>
                </c:pt>
                <c:pt idx="415">
                  <c:v>42516.123762731251</c:v>
                </c:pt>
                <c:pt idx="416">
                  <c:v>42516.695984826372</c:v>
                </c:pt>
                <c:pt idx="417">
                  <c:v>42517.174112280103</c:v>
                </c:pt>
                <c:pt idx="418">
                  <c:v>42517.683123136572</c:v>
                </c:pt>
                <c:pt idx="419">
                  <c:v>42518.406060486101</c:v>
                </c:pt>
                <c:pt idx="420">
                  <c:v>42519.028625057872</c:v>
                </c:pt>
                <c:pt idx="421">
                  <c:v>42519.766473321753</c:v>
                </c:pt>
                <c:pt idx="422">
                  <c:v>42520.14807560185</c:v>
                </c:pt>
                <c:pt idx="423">
                  <c:v>42520.463353657367</c:v>
                </c:pt>
                <c:pt idx="424">
                  <c:v>42521.230369733668</c:v>
                </c:pt>
                <c:pt idx="425">
                  <c:v>42521.855370532408</c:v>
                </c:pt>
                <c:pt idx="426">
                  <c:v>42522.417871273137</c:v>
                </c:pt>
                <c:pt idx="427">
                  <c:v>42522.980371793972</c:v>
                </c:pt>
                <c:pt idx="428">
                  <c:v>42523.563705821623</c:v>
                </c:pt>
                <c:pt idx="429">
                  <c:v>42524.147039872689</c:v>
                </c:pt>
                <c:pt idx="430">
                  <c:v>42524.709540509153</c:v>
                </c:pt>
                <c:pt idx="431">
                  <c:v>42525.272041203672</c:v>
                </c:pt>
                <c:pt idx="432">
                  <c:v>42525.772041898148</c:v>
                </c:pt>
                <c:pt idx="433">
                  <c:v>42527.605377465283</c:v>
                </c:pt>
                <c:pt idx="434">
                  <c:v>42528.147044768521</c:v>
                </c:pt>
                <c:pt idx="435">
                  <c:v>42528.730378854169</c:v>
                </c:pt>
                <c:pt idx="436">
                  <c:v>42529.292879421293</c:v>
                </c:pt>
                <c:pt idx="437">
                  <c:v>42529.855380162036</c:v>
                </c:pt>
                <c:pt idx="438">
                  <c:v>42530.438714039352</c:v>
                </c:pt>
                <c:pt idx="439">
                  <c:v>42531.022048136569</c:v>
                </c:pt>
                <c:pt idx="440">
                  <c:v>42531.605382233691</c:v>
                </c:pt>
                <c:pt idx="441">
                  <c:v>42531.647994004627</c:v>
                </c:pt>
                <c:pt idx="442">
                  <c:v>42532.150735150462</c:v>
                </c:pt>
                <c:pt idx="443">
                  <c:v>42532.734069398139</c:v>
                </c:pt>
                <c:pt idx="444">
                  <c:v>42533.296570069433</c:v>
                </c:pt>
                <c:pt idx="445">
                  <c:v>42533.859070729159</c:v>
                </c:pt>
                <c:pt idx="446">
                  <c:v>42534.44240472222</c:v>
                </c:pt>
                <c:pt idx="447">
                  <c:v>42535.025738668977</c:v>
                </c:pt>
                <c:pt idx="448">
                  <c:v>42535.588239456003</c:v>
                </c:pt>
                <c:pt idx="449">
                  <c:v>42536.150740162033</c:v>
                </c:pt>
                <c:pt idx="450">
                  <c:v>42536.734074131928</c:v>
                </c:pt>
                <c:pt idx="451">
                  <c:v>42537.317408159717</c:v>
                </c:pt>
                <c:pt idx="452">
                  <c:v>42537.879908854156</c:v>
                </c:pt>
                <c:pt idx="453">
                  <c:v>42538.438186990737</c:v>
                </c:pt>
                <c:pt idx="454">
                  <c:v>42539.021519606482</c:v>
                </c:pt>
                <c:pt idx="455">
                  <c:v>42539.604853703713</c:v>
                </c:pt>
                <c:pt idx="456">
                  <c:v>42540.167354375</c:v>
                </c:pt>
                <c:pt idx="457">
                  <c:v>42540.729854999998</c:v>
                </c:pt>
                <c:pt idx="458">
                  <c:v>42541.313188969907</c:v>
                </c:pt>
                <c:pt idx="459">
                  <c:v>42541.896522893519</c:v>
                </c:pt>
                <c:pt idx="460">
                  <c:v>42542.459023483803</c:v>
                </c:pt>
                <c:pt idx="461">
                  <c:v>42543.021524085583</c:v>
                </c:pt>
                <c:pt idx="462">
                  <c:v>42543.604858136598</c:v>
                </c:pt>
                <c:pt idx="463">
                  <c:v>42544.188192199072</c:v>
                </c:pt>
                <c:pt idx="464">
                  <c:v>42544.750692951377</c:v>
                </c:pt>
                <c:pt idx="465">
                  <c:v>42545.31319369212</c:v>
                </c:pt>
                <c:pt idx="466">
                  <c:v>42545.89652765046</c:v>
                </c:pt>
                <c:pt idx="467">
                  <c:v>42546.479861527783</c:v>
                </c:pt>
                <c:pt idx="468">
                  <c:v>42547.042362013883</c:v>
                </c:pt>
                <c:pt idx="469">
                  <c:v>42547.604862638887</c:v>
                </c:pt>
                <c:pt idx="470">
                  <c:v>42548.188196724528</c:v>
                </c:pt>
                <c:pt idx="471">
                  <c:v>42548.771530879632</c:v>
                </c:pt>
                <c:pt idx="472">
                  <c:v>42549.334031493061</c:v>
                </c:pt>
                <c:pt idx="473">
                  <c:v>42549.896532164348</c:v>
                </c:pt>
                <c:pt idx="474">
                  <c:v>42550.479866203706</c:v>
                </c:pt>
                <c:pt idx="475">
                  <c:v>42551.042366909722</c:v>
                </c:pt>
                <c:pt idx="476">
                  <c:v>42551.604867615722</c:v>
                </c:pt>
                <c:pt idx="477">
                  <c:v>42552.188201527781</c:v>
                </c:pt>
                <c:pt idx="478">
                  <c:v>42552.771535636573</c:v>
                </c:pt>
                <c:pt idx="479">
                  <c:v>42553.334036342603</c:v>
                </c:pt>
                <c:pt idx="480">
                  <c:v>42553.896536851847</c:v>
                </c:pt>
                <c:pt idx="481">
                  <c:v>42554.479870914351</c:v>
                </c:pt>
                <c:pt idx="482">
                  <c:v>42555.063204953673</c:v>
                </c:pt>
                <c:pt idx="483">
                  <c:v>42555.625705590173</c:v>
                </c:pt>
                <c:pt idx="484">
                  <c:v>42556.188206319443</c:v>
                </c:pt>
                <c:pt idx="485">
                  <c:v>42556.771540324073</c:v>
                </c:pt>
                <c:pt idx="486">
                  <c:v>42557.354874479199</c:v>
                </c:pt>
                <c:pt idx="487">
                  <c:v>42557.917375069461</c:v>
                </c:pt>
                <c:pt idx="488">
                  <c:v>42558.479875810182</c:v>
                </c:pt>
                <c:pt idx="489">
                  <c:v>42559.044459803234</c:v>
                </c:pt>
                <c:pt idx="490">
                  <c:v>42559.751735069432</c:v>
                </c:pt>
                <c:pt idx="491">
                  <c:v>42560.146462060176</c:v>
                </c:pt>
                <c:pt idx="492">
                  <c:v>42560.784042893523</c:v>
                </c:pt>
                <c:pt idx="493">
                  <c:v>42561.203485312391</c:v>
                </c:pt>
                <c:pt idx="494">
                  <c:v>42561.81528667824</c:v>
                </c:pt>
                <c:pt idx="495">
                  <c:v>42562.614601793983</c:v>
                </c:pt>
                <c:pt idx="496">
                  <c:v>42563.072586377311</c:v>
                </c:pt>
                <c:pt idx="497">
                  <c:v>42563.57554027778</c:v>
                </c:pt>
                <c:pt idx="498">
                  <c:v>42564.399323333288</c:v>
                </c:pt>
                <c:pt idx="499">
                  <c:v>42564.792727245353</c:v>
                </c:pt>
                <c:pt idx="500">
                  <c:v>42565.355718402781</c:v>
                </c:pt>
                <c:pt idx="501">
                  <c:v>42565.951410775473</c:v>
                </c:pt>
                <c:pt idx="502">
                  <c:v>42566.504187696759</c:v>
                </c:pt>
                <c:pt idx="503">
                  <c:v>42567.084395775462</c:v>
                </c:pt>
                <c:pt idx="504">
                  <c:v>42567.649329803193</c:v>
                </c:pt>
                <c:pt idx="505">
                  <c:v>42568.219815717603</c:v>
                </c:pt>
                <c:pt idx="506">
                  <c:v>42568.798287800928</c:v>
                </c:pt>
                <c:pt idx="507">
                  <c:v>42569.493774849543</c:v>
                </c:pt>
                <c:pt idx="508">
                  <c:v>42569.938051527781</c:v>
                </c:pt>
                <c:pt idx="509">
                  <c:v>42570.643307303188</c:v>
                </c:pt>
                <c:pt idx="510">
                  <c:v>42570.660579062511</c:v>
                </c:pt>
                <c:pt idx="511">
                  <c:v>42571.072590798613</c:v>
                </c:pt>
                <c:pt idx="512">
                  <c:v>42571.662876331022</c:v>
                </c:pt>
                <c:pt idx="513">
                  <c:v>42572.228848541577</c:v>
                </c:pt>
                <c:pt idx="514">
                  <c:v>42572.70870841435</c:v>
                </c:pt>
                <c:pt idx="515">
                  <c:v>42573.374334282402</c:v>
                </c:pt>
                <c:pt idx="516">
                  <c:v>42573.938223287027</c:v>
                </c:pt>
                <c:pt idx="517">
                  <c:v>42574.516004803227</c:v>
                </c:pt>
                <c:pt idx="518">
                  <c:v>42575.095171701207</c:v>
                </c:pt>
                <c:pt idx="519">
                  <c:v>42575.663574328697</c:v>
                </c:pt>
                <c:pt idx="520">
                  <c:v>42576.236143935173</c:v>
                </c:pt>
                <c:pt idx="521">
                  <c:v>42576.808709479163</c:v>
                </c:pt>
                <c:pt idx="522">
                  <c:v>42577.197950844908</c:v>
                </c:pt>
                <c:pt idx="523">
                  <c:v>42578.014272419001</c:v>
                </c:pt>
                <c:pt idx="524">
                  <c:v>42578.452117685178</c:v>
                </c:pt>
                <c:pt idx="525">
                  <c:v>42579.138577291669</c:v>
                </c:pt>
                <c:pt idx="526">
                  <c:v>42579.670521250002</c:v>
                </c:pt>
                <c:pt idx="527">
                  <c:v>42580.248302951382</c:v>
                </c:pt>
                <c:pt idx="528">
                  <c:v>42580.869831203701</c:v>
                </c:pt>
                <c:pt idx="529">
                  <c:v>42581.388580555547</c:v>
                </c:pt>
                <c:pt idx="530">
                  <c:v>42581.977122488417</c:v>
                </c:pt>
                <c:pt idx="531">
                  <c:v>42582.493093911988</c:v>
                </c:pt>
                <c:pt idx="532">
                  <c:v>42583.105945428237</c:v>
                </c:pt>
                <c:pt idx="533">
                  <c:v>42583.678862245368</c:v>
                </c:pt>
                <c:pt idx="534">
                  <c:v>42584.034766018522</c:v>
                </c:pt>
                <c:pt idx="535">
                  <c:v>42584.912195914352</c:v>
                </c:pt>
                <c:pt idx="536">
                  <c:v>42585.400601458328</c:v>
                </c:pt>
                <c:pt idx="537">
                  <c:v>42585.997615671273</c:v>
                </c:pt>
                <c:pt idx="538">
                  <c:v>42586.540323518508</c:v>
                </c:pt>
                <c:pt idx="539">
                  <c:v>42586.90525520833</c:v>
                </c:pt>
                <c:pt idx="540">
                  <c:v>42587.689975763853</c:v>
                </c:pt>
                <c:pt idx="541">
                  <c:v>42588.260118518498</c:v>
                </c:pt>
                <c:pt idx="542">
                  <c:v>42588.837198171277</c:v>
                </c:pt>
                <c:pt idx="543">
                  <c:v>42589.22887013889</c:v>
                </c:pt>
                <c:pt idx="544">
                  <c:v>42589.979912997682</c:v>
                </c:pt>
                <c:pt idx="545">
                  <c:v>42590.56324693287</c:v>
                </c:pt>
                <c:pt idx="546">
                  <c:v>42591.125747453589</c:v>
                </c:pt>
                <c:pt idx="547">
                  <c:v>42591.841370231479</c:v>
                </c:pt>
                <c:pt idx="548">
                  <c:v>42592.264635891202</c:v>
                </c:pt>
                <c:pt idx="549">
                  <c:v>42592.843455578703</c:v>
                </c:pt>
                <c:pt idx="550">
                  <c:v>42593.348655393602</c:v>
                </c:pt>
                <c:pt idx="551">
                  <c:v>42594.036509652768</c:v>
                </c:pt>
                <c:pt idx="552">
                  <c:v>42594.506651041673</c:v>
                </c:pt>
                <c:pt idx="553">
                  <c:v>42595.127485057761</c:v>
                </c:pt>
                <c:pt idx="554">
                  <c:v>42595.711167696732</c:v>
                </c:pt>
                <c:pt idx="555">
                  <c:v>42596.270542696759</c:v>
                </c:pt>
                <c:pt idx="556">
                  <c:v>42596.846237442202</c:v>
                </c:pt>
                <c:pt idx="557">
                  <c:v>42597.418802997679</c:v>
                </c:pt>
                <c:pt idx="558">
                  <c:v>42597.991376458333</c:v>
                </c:pt>
                <c:pt idx="559">
                  <c:v>42598.65422074074</c:v>
                </c:pt>
                <c:pt idx="560">
                  <c:v>42599.124018865703</c:v>
                </c:pt>
                <c:pt idx="561">
                  <c:v>42599.708739398142</c:v>
                </c:pt>
                <c:pt idx="562">
                  <c:v>42600.280961597193</c:v>
                </c:pt>
                <c:pt idx="563">
                  <c:v>42600.85388033565</c:v>
                </c:pt>
                <c:pt idx="564">
                  <c:v>42601.426102534722</c:v>
                </c:pt>
                <c:pt idx="565">
                  <c:v>42602.002148159721</c:v>
                </c:pt>
                <c:pt idx="566">
                  <c:v>42602.499369328703</c:v>
                </c:pt>
                <c:pt idx="567">
                  <c:v>42603.143814618059</c:v>
                </c:pt>
                <c:pt idx="568">
                  <c:v>42603.716384027779</c:v>
                </c:pt>
                <c:pt idx="569">
                  <c:v>42604.288600439817</c:v>
                </c:pt>
                <c:pt idx="570">
                  <c:v>42604.861179490741</c:v>
                </c:pt>
                <c:pt idx="571">
                  <c:v>42605.254232511572</c:v>
                </c:pt>
                <c:pt idx="572">
                  <c:v>42606.006317534717</c:v>
                </c:pt>
                <c:pt idx="573">
                  <c:v>42606.5858314699</c:v>
                </c:pt>
                <c:pt idx="574">
                  <c:v>42607.151109340281</c:v>
                </c:pt>
                <c:pt idx="575">
                  <c:v>42607.729238252323</c:v>
                </c:pt>
                <c:pt idx="576">
                  <c:v>42608.296242372693</c:v>
                </c:pt>
                <c:pt idx="577">
                  <c:v>42608.868821620381</c:v>
                </c:pt>
                <c:pt idx="578">
                  <c:v>42609.441391030086</c:v>
                </c:pt>
                <c:pt idx="579">
                  <c:v>42610.013613414347</c:v>
                </c:pt>
                <c:pt idx="580">
                  <c:v>42610.586186678243</c:v>
                </c:pt>
                <c:pt idx="581">
                  <c:v>42611.15875628472</c:v>
                </c:pt>
                <c:pt idx="582">
                  <c:v>42611.731673101749</c:v>
                </c:pt>
                <c:pt idx="583">
                  <c:v>42612.191393958303</c:v>
                </c:pt>
                <c:pt idx="584">
                  <c:v>42612.871254247679</c:v>
                </c:pt>
                <c:pt idx="585">
                  <c:v>42613.366745023151</c:v>
                </c:pt>
                <c:pt idx="586">
                  <c:v>42614.202508009257</c:v>
                </c:pt>
                <c:pt idx="587">
                  <c:v>42614.587578726852</c:v>
                </c:pt>
                <c:pt idx="588">
                  <c:v>42615.167092650423</c:v>
                </c:pt>
                <c:pt idx="589">
                  <c:v>42615.744870300921</c:v>
                </c:pt>
                <c:pt idx="590">
                  <c:v>42616.305290520831</c:v>
                </c:pt>
                <c:pt idx="591">
                  <c:v>42616.867442962917</c:v>
                </c:pt>
                <c:pt idx="592">
                  <c:v>42617.294524131918</c:v>
                </c:pt>
                <c:pt idx="593">
                  <c:v>42618.032720324067</c:v>
                </c:pt>
                <c:pt idx="594">
                  <c:v>42618.8141593982</c:v>
                </c:pt>
                <c:pt idx="595">
                  <c:v>42619.010479305551</c:v>
                </c:pt>
                <c:pt idx="596">
                  <c:v>42619.885497407398</c:v>
                </c:pt>
                <c:pt idx="597">
                  <c:v>42620.324723912003</c:v>
                </c:pt>
                <c:pt idx="598">
                  <c:v>42620.89939215278</c:v>
                </c:pt>
                <c:pt idx="599">
                  <c:v>42621.470225289348</c:v>
                </c:pt>
                <c:pt idx="600">
                  <c:v>42622.03793386562</c:v>
                </c:pt>
                <c:pt idx="601">
                  <c:v>42622.604600405088</c:v>
                </c:pt>
                <c:pt idx="602">
                  <c:v>42623.241754155053</c:v>
                </c:pt>
                <c:pt idx="603">
                  <c:v>42623.748007187503</c:v>
                </c:pt>
                <c:pt idx="604">
                  <c:v>42624.325437824067</c:v>
                </c:pt>
                <c:pt idx="605">
                  <c:v>42624.898701851853</c:v>
                </c:pt>
                <c:pt idx="606">
                  <c:v>42625.445568773153</c:v>
                </c:pt>
                <c:pt idx="607">
                  <c:v>42626.043497314808</c:v>
                </c:pt>
                <c:pt idx="608">
                  <c:v>42626.659377129632</c:v>
                </c:pt>
                <c:pt idx="609">
                  <c:v>42627.224747395827</c:v>
                </c:pt>
                <c:pt idx="610">
                  <c:v>42627.761552569318</c:v>
                </c:pt>
                <c:pt idx="611">
                  <c:v>42628.333427743033</c:v>
                </c:pt>
                <c:pt idx="612">
                  <c:v>42628.928223622694</c:v>
                </c:pt>
                <c:pt idx="613">
                  <c:v>42629.484126261566</c:v>
                </c:pt>
                <c:pt idx="614">
                  <c:v>42630.051834652768</c:v>
                </c:pt>
                <c:pt idx="615">
                  <c:v>42630.623709629574</c:v>
                </c:pt>
                <c:pt idx="616">
                  <c:v>42631.080641354158</c:v>
                </c:pt>
                <c:pt idx="617">
                  <c:v>42631.10022508102</c:v>
                </c:pt>
                <c:pt idx="618">
                  <c:v>42631.201487661863</c:v>
                </c:pt>
                <c:pt idx="619">
                  <c:v>42631.784821168971</c:v>
                </c:pt>
                <c:pt idx="620">
                  <c:v>42632.10947239583</c:v>
                </c:pt>
                <c:pt idx="621">
                  <c:v>42632.831343067133</c:v>
                </c:pt>
                <c:pt idx="622">
                  <c:v>42633.0132972801</c:v>
                </c:pt>
                <c:pt idx="623">
                  <c:v>42633.562253101853</c:v>
                </c:pt>
                <c:pt idx="624">
                  <c:v>42634.082397094899</c:v>
                </c:pt>
                <c:pt idx="625">
                  <c:v>42634.683087928242</c:v>
                </c:pt>
                <c:pt idx="626">
                  <c:v>42635.203924444453</c:v>
                </c:pt>
                <c:pt idx="627">
                  <c:v>42635.773712256952</c:v>
                </c:pt>
                <c:pt idx="628">
                  <c:v>42636.379966458328</c:v>
                </c:pt>
                <c:pt idx="629">
                  <c:v>42636.921279849528</c:v>
                </c:pt>
                <c:pt idx="630">
                  <c:v>42637.506706296299</c:v>
                </c:pt>
                <c:pt idx="631">
                  <c:v>42638.080317546301</c:v>
                </c:pt>
                <c:pt idx="632">
                  <c:v>42638.637259722222</c:v>
                </c:pt>
                <c:pt idx="633">
                  <c:v>42639.207748379587</c:v>
                </c:pt>
                <c:pt idx="634">
                  <c:v>42639.78378952534</c:v>
                </c:pt>
                <c:pt idx="635">
                  <c:v>42640.199750138883</c:v>
                </c:pt>
                <c:pt idx="636">
                  <c:v>42640.938306851851</c:v>
                </c:pt>
                <c:pt idx="637">
                  <c:v>42641.323910358798</c:v>
                </c:pt>
                <c:pt idx="638">
                  <c:v>42641.504626168971</c:v>
                </c:pt>
                <c:pt idx="639">
                  <c:v>42642.073723414353</c:v>
                </c:pt>
                <c:pt idx="640">
                  <c:v>42642.645596273149</c:v>
                </c:pt>
                <c:pt idx="641">
                  <c:v>42643.217129641183</c:v>
                </c:pt>
                <c:pt idx="642">
                  <c:v>42643.786573807869</c:v>
                </c:pt>
                <c:pt idx="643">
                  <c:v>42644.361920659612</c:v>
                </c:pt>
                <c:pt idx="644">
                  <c:v>42644.708748009252</c:v>
                </c:pt>
                <c:pt idx="645">
                  <c:v>42645.457536724542</c:v>
                </c:pt>
                <c:pt idx="646">
                  <c:v>42646.062619756951</c:v>
                </c:pt>
                <c:pt idx="647">
                  <c:v>42646.666786921181</c:v>
                </c:pt>
                <c:pt idx="648">
                  <c:v>42647.229287557762</c:v>
                </c:pt>
                <c:pt idx="649">
                  <c:v>42647.79178825218</c:v>
                </c:pt>
                <c:pt idx="650">
                  <c:v>42648.375122303223</c:v>
                </c:pt>
                <c:pt idx="651">
                  <c:v>42648.958456296299</c:v>
                </c:pt>
                <c:pt idx="652">
                  <c:v>42649.520956944441</c:v>
                </c:pt>
                <c:pt idx="653">
                  <c:v>42650.083457638888</c:v>
                </c:pt>
                <c:pt idx="654">
                  <c:v>42650.636235972219</c:v>
                </c:pt>
                <c:pt idx="655">
                  <c:v>42651.240403136573</c:v>
                </c:pt>
                <c:pt idx="656">
                  <c:v>42651.802903657408</c:v>
                </c:pt>
                <c:pt idx="657">
                  <c:v>42652.365404317126</c:v>
                </c:pt>
                <c:pt idx="658">
                  <c:v>42652.948738229163</c:v>
                </c:pt>
                <c:pt idx="659">
                  <c:v>42653.655634259259</c:v>
                </c:pt>
                <c:pt idx="660">
                  <c:v>42654.045610266206</c:v>
                </c:pt>
                <c:pt idx="661">
                  <c:v>42654.59663732638</c:v>
                </c:pt>
                <c:pt idx="662">
                  <c:v>42655.267837557847</c:v>
                </c:pt>
                <c:pt idx="663">
                  <c:v>42655.812624837963</c:v>
                </c:pt>
                <c:pt idx="664">
                  <c:v>42656.386231851851</c:v>
                </c:pt>
                <c:pt idx="665">
                  <c:v>42656.958454039348</c:v>
                </c:pt>
                <c:pt idx="666">
                  <c:v>42657.556320856471</c:v>
                </c:pt>
                <c:pt idx="667">
                  <c:v>42658.104985590253</c:v>
                </c:pt>
                <c:pt idx="668">
                  <c:v>42658.674784791583</c:v>
                </c:pt>
                <c:pt idx="669">
                  <c:v>42659.31402164352</c:v>
                </c:pt>
                <c:pt idx="670">
                  <c:v>42659.820965254628</c:v>
                </c:pt>
                <c:pt idx="671">
                  <c:v>42660.340065486103</c:v>
                </c:pt>
                <c:pt idx="672">
                  <c:v>42660.954649224543</c:v>
                </c:pt>
                <c:pt idx="673">
                  <c:v>42661.701525925928</c:v>
                </c:pt>
                <c:pt idx="674">
                  <c:v>42662.135551817133</c:v>
                </c:pt>
                <c:pt idx="675">
                  <c:v>42662.687982106479</c:v>
                </c:pt>
                <c:pt idx="676">
                  <c:v>42663.263680509088</c:v>
                </c:pt>
                <c:pt idx="677">
                  <c:v>42663.813333078702</c:v>
                </c:pt>
                <c:pt idx="678">
                  <c:v>42664.397360810173</c:v>
                </c:pt>
                <c:pt idx="679">
                  <c:v>42664.962638298603</c:v>
                </c:pt>
                <c:pt idx="680">
                  <c:v>42665.552568715277</c:v>
                </c:pt>
                <c:pt idx="681">
                  <c:v>42666.083125532299</c:v>
                </c:pt>
                <c:pt idx="682">
                  <c:v>42666.691460729038</c:v>
                </c:pt>
                <c:pt idx="683">
                  <c:v>42667.263677129587</c:v>
                </c:pt>
                <c:pt idx="684">
                  <c:v>42667.836252129622</c:v>
                </c:pt>
                <c:pt idx="685">
                  <c:v>42668.208822673587</c:v>
                </c:pt>
                <c:pt idx="686">
                  <c:v>42668.891110879587</c:v>
                </c:pt>
                <c:pt idx="687">
                  <c:v>42669.575833634262</c:v>
                </c:pt>
                <c:pt idx="688">
                  <c:v>42670.126188148148</c:v>
                </c:pt>
                <c:pt idx="689">
                  <c:v>42670.698757372687</c:v>
                </c:pt>
                <c:pt idx="690">
                  <c:v>42671.117103935183</c:v>
                </c:pt>
                <c:pt idx="691">
                  <c:v>42671.903618344899</c:v>
                </c:pt>
                <c:pt idx="692">
                  <c:v>42672.421676736107</c:v>
                </c:pt>
                <c:pt idx="693">
                  <c:v>42672.989385023153</c:v>
                </c:pt>
                <c:pt idx="694">
                  <c:v>42673.56507542824</c:v>
                </c:pt>
                <c:pt idx="695">
                  <c:v>42674.133829120372</c:v>
                </c:pt>
                <c:pt idx="696">
                  <c:v>42674.700152303223</c:v>
                </c:pt>
                <c:pt idx="697">
                  <c:v>42675.286263333343</c:v>
                </c:pt>
                <c:pt idx="698">
                  <c:v>42675.851193796298</c:v>
                </c:pt>
                <c:pt idx="699">
                  <c:v>42676.423068587937</c:v>
                </c:pt>
                <c:pt idx="700">
                  <c:v>42676.988693472231</c:v>
                </c:pt>
                <c:pt idx="701">
                  <c:v>42677.567512974529</c:v>
                </c:pt>
                <c:pt idx="702">
                  <c:v>42678.14112788182</c:v>
                </c:pt>
                <c:pt idx="703">
                  <c:v>42678.713342360999</c:v>
                </c:pt>
                <c:pt idx="704">
                  <c:v>42679.280363645827</c:v>
                </c:pt>
                <c:pt idx="705">
                  <c:v>42679.879322071763</c:v>
                </c:pt>
                <c:pt idx="706">
                  <c:v>42680.292518506947</c:v>
                </c:pt>
                <c:pt idx="707">
                  <c:v>42681.018908564831</c:v>
                </c:pt>
                <c:pt idx="708">
                  <c:v>42681.606012638898</c:v>
                </c:pt>
                <c:pt idx="709">
                  <c:v>42682.032451273153</c:v>
                </c:pt>
                <c:pt idx="710">
                  <c:v>42682.86509219907</c:v>
                </c:pt>
                <c:pt idx="711">
                  <c:v>42683.307103877312</c:v>
                </c:pt>
                <c:pt idx="712">
                  <c:v>42683.866135324082</c:v>
                </c:pt>
                <c:pt idx="713">
                  <c:v>42684.438704340268</c:v>
                </c:pt>
                <c:pt idx="714">
                  <c:v>42685.011273564807</c:v>
                </c:pt>
                <c:pt idx="715">
                  <c:v>42685.582457580997</c:v>
                </c:pt>
                <c:pt idx="716">
                  <c:v>42686.156415659723</c:v>
                </c:pt>
                <c:pt idx="717">
                  <c:v>42686.728637662003</c:v>
                </c:pt>
                <c:pt idx="718">
                  <c:v>42687.301553900463</c:v>
                </c:pt>
                <c:pt idx="719">
                  <c:v>42687.873081469908</c:v>
                </c:pt>
                <c:pt idx="720">
                  <c:v>42688.445307141214</c:v>
                </c:pt>
                <c:pt idx="721">
                  <c:v>42688.869267222217</c:v>
                </c:pt>
                <c:pt idx="722">
                  <c:v>42689.686974386597</c:v>
                </c:pt>
                <c:pt idx="723">
                  <c:v>42690.29067082164</c:v>
                </c:pt>
                <c:pt idx="724">
                  <c:v>42690.3081552199</c:v>
                </c:pt>
                <c:pt idx="725">
                  <c:v>42690.736976539352</c:v>
                </c:pt>
                <c:pt idx="726">
                  <c:v>42691.308156886582</c:v>
                </c:pt>
                <c:pt idx="727">
                  <c:v>42691.787673506937</c:v>
                </c:pt>
                <c:pt idx="728">
                  <c:v>42692.615102719799</c:v>
                </c:pt>
                <c:pt idx="729">
                  <c:v>42692.964756215253</c:v>
                </c:pt>
                <c:pt idx="730">
                  <c:v>42693.598784444453</c:v>
                </c:pt>
                <c:pt idx="731">
                  <c:v>42694.171353657403</c:v>
                </c:pt>
                <c:pt idx="732">
                  <c:v>42694.743579513874</c:v>
                </c:pt>
                <c:pt idx="733">
                  <c:v>42695.318232037032</c:v>
                </c:pt>
                <c:pt idx="734">
                  <c:v>42695.888717951399</c:v>
                </c:pt>
                <c:pt idx="735">
                  <c:v>42696.2644134375</c:v>
                </c:pt>
                <c:pt idx="736">
                  <c:v>42697.030387314822</c:v>
                </c:pt>
                <c:pt idx="737">
                  <c:v>42697.606081469909</c:v>
                </c:pt>
                <c:pt idx="738">
                  <c:v>42698.181081400457</c:v>
                </c:pt>
                <c:pt idx="739">
                  <c:v>42698.809889618053</c:v>
                </c:pt>
                <c:pt idx="740">
                  <c:v>42699.332473773153</c:v>
                </c:pt>
                <c:pt idx="741">
                  <c:v>42699.897056828697</c:v>
                </c:pt>
                <c:pt idx="742">
                  <c:v>42700.467542546277</c:v>
                </c:pt>
                <c:pt idx="743">
                  <c:v>42701.042542280098</c:v>
                </c:pt>
                <c:pt idx="744">
                  <c:v>42701.588726145827</c:v>
                </c:pt>
                <c:pt idx="745">
                  <c:v>42702.18628780092</c:v>
                </c:pt>
                <c:pt idx="746">
                  <c:v>42702.758864930547</c:v>
                </c:pt>
                <c:pt idx="747">
                  <c:v>42703.191852835553</c:v>
                </c:pt>
                <c:pt idx="748">
                  <c:v>42703.904350185177</c:v>
                </c:pt>
                <c:pt idx="749">
                  <c:v>42704.540812789353</c:v>
                </c:pt>
                <c:pt idx="750">
                  <c:v>42705.04949247685</c:v>
                </c:pt>
                <c:pt idx="751">
                  <c:v>42705.621367268497</c:v>
                </c:pt>
                <c:pt idx="752">
                  <c:v>42706.192204259263</c:v>
                </c:pt>
                <c:pt idx="753">
                  <c:v>42706.664077685193</c:v>
                </c:pt>
                <c:pt idx="754">
                  <c:v>42707.338729432871</c:v>
                </c:pt>
                <c:pt idx="755">
                  <c:v>42707.907481006943</c:v>
                </c:pt>
                <c:pt idx="756">
                  <c:v>42708.476581736111</c:v>
                </c:pt>
                <c:pt idx="757">
                  <c:v>42709.049498159722</c:v>
                </c:pt>
                <c:pt idx="758">
                  <c:v>42709.640817534717</c:v>
                </c:pt>
                <c:pt idx="759">
                  <c:v>42710.1033196875</c:v>
                </c:pt>
                <c:pt idx="760">
                  <c:v>42710.875539791668</c:v>
                </c:pt>
                <c:pt idx="761">
                  <c:v>42711.343597685183</c:v>
                </c:pt>
                <c:pt idx="762">
                  <c:v>42711.928667071763</c:v>
                </c:pt>
                <c:pt idx="763">
                  <c:v>42712.496375069437</c:v>
                </c:pt>
                <c:pt idx="764">
                  <c:v>42713.002280509223</c:v>
                </c:pt>
                <c:pt idx="765">
                  <c:v>42713.741865370372</c:v>
                </c:pt>
                <c:pt idx="766">
                  <c:v>42714.198113483777</c:v>
                </c:pt>
                <c:pt idx="767">
                  <c:v>42714.781103425928</c:v>
                </c:pt>
                <c:pt idx="768">
                  <c:v>42715.350894919</c:v>
                </c:pt>
                <c:pt idx="769">
                  <c:v>42715.926241863403</c:v>
                </c:pt>
                <c:pt idx="770">
                  <c:v>42716.496033344898</c:v>
                </c:pt>
                <c:pt idx="771">
                  <c:v>42717.049161736068</c:v>
                </c:pt>
                <c:pt idx="772">
                  <c:v>42717.769992476853</c:v>
                </c:pt>
                <c:pt idx="773">
                  <c:v>42718.202285949068</c:v>
                </c:pt>
                <c:pt idx="774">
                  <c:v>42718.788744201353</c:v>
                </c:pt>
                <c:pt idx="775">
                  <c:v>42719.361317280098</c:v>
                </c:pt>
                <c:pt idx="776">
                  <c:v>42719.933886493047</c:v>
                </c:pt>
                <c:pt idx="777">
                  <c:v>42720.517567013892</c:v>
                </c:pt>
                <c:pt idx="778">
                  <c:v>42721.078330497679</c:v>
                </c:pt>
                <c:pt idx="779">
                  <c:v>42721.651250590279</c:v>
                </c:pt>
                <c:pt idx="780">
                  <c:v>42722.31965399305</c:v>
                </c:pt>
                <c:pt idx="781">
                  <c:v>42722.792914166646</c:v>
                </c:pt>
                <c:pt idx="782">
                  <c:v>42723.360280347217</c:v>
                </c:pt>
                <c:pt idx="783">
                  <c:v>42723.94152591435</c:v>
                </c:pt>
                <c:pt idx="784">
                  <c:v>42724.323127939802</c:v>
                </c:pt>
                <c:pt idx="785">
                  <c:v>42725.197428263768</c:v>
                </c:pt>
                <c:pt idx="786">
                  <c:v>42725.575210706018</c:v>
                </c:pt>
                <c:pt idx="787">
                  <c:v>42726.225215196762</c:v>
                </c:pt>
                <c:pt idx="788">
                  <c:v>42726.808549317131</c:v>
                </c:pt>
                <c:pt idx="789">
                  <c:v>42727.371049976849</c:v>
                </c:pt>
                <c:pt idx="790">
                  <c:v>42727.933550740738</c:v>
                </c:pt>
                <c:pt idx="791">
                  <c:v>42728.516884895827</c:v>
                </c:pt>
                <c:pt idx="792">
                  <c:v>42729.100218993051</c:v>
                </c:pt>
                <c:pt idx="793">
                  <c:v>42729.662719699067</c:v>
                </c:pt>
                <c:pt idx="794">
                  <c:v>42730.225220405053</c:v>
                </c:pt>
                <c:pt idx="795">
                  <c:v>42730.808554340299</c:v>
                </c:pt>
                <c:pt idx="796">
                  <c:v>42731.391888344901</c:v>
                </c:pt>
                <c:pt idx="797">
                  <c:v>42731.954388958329</c:v>
                </c:pt>
                <c:pt idx="798">
                  <c:v>42732.516889641207</c:v>
                </c:pt>
                <c:pt idx="799">
                  <c:v>42733.100223634217</c:v>
                </c:pt>
                <c:pt idx="800">
                  <c:v>42733.683557580996</c:v>
                </c:pt>
                <c:pt idx="801">
                  <c:v>42734.246058449098</c:v>
                </c:pt>
                <c:pt idx="802">
                  <c:v>42734.80855903936</c:v>
                </c:pt>
                <c:pt idx="803">
                  <c:v>42735.391893113403</c:v>
                </c:pt>
                <c:pt idx="804">
                  <c:v>42735.97523880787</c:v>
                </c:pt>
                <c:pt idx="805">
                  <c:v>42736</c:v>
                </c:pt>
                <c:pt idx="806">
                  <c:v>42736.5</c:v>
                </c:pt>
              </c:numCache>
            </c:numRef>
          </c:cat>
          <c:val>
            <c:numRef>
              <c:f>Take2!$B$2:$B$808</c:f>
              <c:numCache>
                <c:formatCode>General</c:formatCode>
                <c:ptCount val="807"/>
                <c:pt idx="0">
                  <c:v>0.18329999999999999</c:v>
                </c:pt>
                <c:pt idx="1">
                  <c:v>0.18329999999999999</c:v>
                </c:pt>
                <c:pt idx="2">
                  <c:v>0.18329999999999999</c:v>
                </c:pt>
                <c:pt idx="3">
                  <c:v>0.18329999999999999</c:v>
                </c:pt>
                <c:pt idx="4">
                  <c:v>0.18329999999999999</c:v>
                </c:pt>
                <c:pt idx="5">
                  <c:v>0.18329999999999999</c:v>
                </c:pt>
                <c:pt idx="6">
                  <c:v>0.18329999999999999</c:v>
                </c:pt>
                <c:pt idx="7">
                  <c:v>0.18329999999999999</c:v>
                </c:pt>
                <c:pt idx="8">
                  <c:v>0.18329999999999999</c:v>
                </c:pt>
                <c:pt idx="9">
                  <c:v>0.18329999999999999</c:v>
                </c:pt>
                <c:pt idx="10">
                  <c:v>0.18329999999999999</c:v>
                </c:pt>
                <c:pt idx="11">
                  <c:v>0.18329999999999999</c:v>
                </c:pt>
                <c:pt idx="12">
                  <c:v>0.4</c:v>
                </c:pt>
                <c:pt idx="13">
                  <c:v>0</c:v>
                </c:pt>
                <c:pt idx="14">
                  <c:v>362.47129999999891</c:v>
                </c:pt>
                <c:pt idx="15" formatCode="#,##0.00">
                  <c:v>460173.81819999992</c:v>
                </c:pt>
                <c:pt idx="16" formatCode="#,##0.00">
                  <c:v>804388.10840000003</c:v>
                </c:pt>
                <c:pt idx="17" formatCode="#,##0.00">
                  <c:v>839989.49840000004</c:v>
                </c:pt>
                <c:pt idx="18" formatCode="#,##0.00">
                  <c:v>851565.10029999889</c:v>
                </c:pt>
                <c:pt idx="19" formatCode="#,##0.00">
                  <c:v>851466.39409999887</c:v>
                </c:pt>
                <c:pt idx="20" formatCode="#,##0.00">
                  <c:v>842565.11340000003</c:v>
                </c:pt>
                <c:pt idx="21" formatCode="#,##0.00">
                  <c:v>835746.37179999996</c:v>
                </c:pt>
                <c:pt idx="22" formatCode="#,##0.00">
                  <c:v>825986.55570000003</c:v>
                </c:pt>
                <c:pt idx="23">
                  <c:v>0</c:v>
                </c:pt>
                <c:pt idx="24" formatCode="#,##0.00">
                  <c:v>810788.57860000001</c:v>
                </c:pt>
                <c:pt idx="25" formatCode="#,##0.00">
                  <c:v>824193.25529999996</c:v>
                </c:pt>
                <c:pt idx="26" formatCode="#,##0.00">
                  <c:v>813089.57589999971</c:v>
                </c:pt>
                <c:pt idx="27" formatCode="#,##0.00">
                  <c:v>839902.90419999964</c:v>
                </c:pt>
                <c:pt idx="28" formatCode="#,##0.00">
                  <c:v>842357.60709999886</c:v>
                </c:pt>
                <c:pt idx="29" formatCode="#,##0.00">
                  <c:v>843912.75580000004</c:v>
                </c:pt>
                <c:pt idx="30" formatCode="#,##0.00">
                  <c:v>821172.52359999996</c:v>
                </c:pt>
                <c:pt idx="31" formatCode="#,##0.00">
                  <c:v>842559.92229999998</c:v>
                </c:pt>
                <c:pt idx="32" formatCode="#,##0.00">
                  <c:v>794570.65249999997</c:v>
                </c:pt>
                <c:pt idx="33" formatCode="#,##0.00">
                  <c:v>840376.9767</c:v>
                </c:pt>
                <c:pt idx="34" formatCode="#,##0.00">
                  <c:v>803792.41830000002</c:v>
                </c:pt>
                <c:pt idx="35" formatCode="#,##0.00">
                  <c:v>844713.57249999885</c:v>
                </c:pt>
                <c:pt idx="36" formatCode="#,##0.00">
                  <c:v>812438.77559999947</c:v>
                </c:pt>
                <c:pt idx="37" formatCode="#,##0.00">
                  <c:v>764220.20529999887</c:v>
                </c:pt>
                <c:pt idx="38" formatCode="#,##0.00">
                  <c:v>840628.33629999997</c:v>
                </c:pt>
                <c:pt idx="39" formatCode="#,##0.00">
                  <c:v>850682.81929999997</c:v>
                </c:pt>
                <c:pt idx="40" formatCode="#,##0.00">
                  <c:v>846360.70180000004</c:v>
                </c:pt>
                <c:pt idx="41" formatCode="#,##0.00">
                  <c:v>851217.03760000004</c:v>
                </c:pt>
                <c:pt idx="42" formatCode="#,##0.00">
                  <c:v>847375.47909999848</c:v>
                </c:pt>
                <c:pt idx="43" formatCode="#,##0.00">
                  <c:v>848718.37690000003</c:v>
                </c:pt>
                <c:pt idx="44" formatCode="#,##0.00">
                  <c:v>850111.19640000002</c:v>
                </c:pt>
                <c:pt idx="45" formatCode="#,##0.00">
                  <c:v>828667.60860000004</c:v>
                </c:pt>
                <c:pt idx="46" formatCode="#,##0.00">
                  <c:v>816231.12609999999</c:v>
                </c:pt>
                <c:pt idx="47" formatCode="#,##0.00">
                  <c:v>832290.12820000004</c:v>
                </c:pt>
                <c:pt idx="48" formatCode="#,##0.00">
                  <c:v>733090.22380000004</c:v>
                </c:pt>
                <c:pt idx="49" formatCode="#,##0.00">
                  <c:v>699347.87179999996</c:v>
                </c:pt>
                <c:pt idx="50" formatCode="#,##0.00">
                  <c:v>852370.80169999995</c:v>
                </c:pt>
                <c:pt idx="51" formatCode="#,##0.00">
                  <c:v>842597.6764999989</c:v>
                </c:pt>
                <c:pt idx="52" formatCode="#,##0.00">
                  <c:v>821901.25320000004</c:v>
                </c:pt>
                <c:pt idx="53" formatCode="#,##0.00">
                  <c:v>845555.3739999996</c:v>
                </c:pt>
                <c:pt idx="54" formatCode="#,##0.00">
                  <c:v>838231.58059999964</c:v>
                </c:pt>
                <c:pt idx="55" formatCode="#,##0.00">
                  <c:v>835654.95409999997</c:v>
                </c:pt>
                <c:pt idx="56" formatCode="#,##0.00">
                  <c:v>845048.83409999998</c:v>
                </c:pt>
                <c:pt idx="57" formatCode="#,##0.00">
                  <c:v>842447.77269999834</c:v>
                </c:pt>
                <c:pt idx="58" formatCode="#,##0.00">
                  <c:v>849213.95479999902</c:v>
                </c:pt>
                <c:pt idx="59" formatCode="#,##0.00">
                  <c:v>844455.96129999997</c:v>
                </c:pt>
                <c:pt idx="60" formatCode="#,##0.00">
                  <c:v>798145.49890000001</c:v>
                </c:pt>
                <c:pt idx="61" formatCode="#,##0.00">
                  <c:v>609847.64690000005</c:v>
                </c:pt>
                <c:pt idx="62" formatCode="#,##0.00">
                  <c:v>836114.77969999809</c:v>
                </c:pt>
                <c:pt idx="63" formatCode="#,##0.00">
                  <c:v>838692.03370000003</c:v>
                </c:pt>
                <c:pt idx="64" formatCode="#,##0.00">
                  <c:v>838163.26909999887</c:v>
                </c:pt>
                <c:pt idx="65" formatCode="#,##0.00">
                  <c:v>846558.23129999998</c:v>
                </c:pt>
                <c:pt idx="66" formatCode="#,##0.00">
                  <c:v>836892.0527</c:v>
                </c:pt>
                <c:pt idx="67" formatCode="#,##0.00">
                  <c:v>849549.58219999797</c:v>
                </c:pt>
                <c:pt idx="68" formatCode="#,##0.00">
                  <c:v>845337.83270000003</c:v>
                </c:pt>
                <c:pt idx="69" formatCode="#,##0.00">
                  <c:v>848105.76540000003</c:v>
                </c:pt>
                <c:pt idx="70" formatCode="#,##0.00">
                  <c:v>841125.42599999998</c:v>
                </c:pt>
                <c:pt idx="71" formatCode="#,##0.00">
                  <c:v>841309.25800000003</c:v>
                </c:pt>
                <c:pt idx="72" formatCode="#,##0.00">
                  <c:v>839386.41780000005</c:v>
                </c:pt>
                <c:pt idx="73" formatCode="#,##0.00">
                  <c:v>657340.49209999887</c:v>
                </c:pt>
                <c:pt idx="74" formatCode="#,##0.00">
                  <c:v>845987.32979999902</c:v>
                </c:pt>
                <c:pt idx="75" formatCode="#,##0.00">
                  <c:v>839566.0233</c:v>
                </c:pt>
                <c:pt idx="76" formatCode="#,##0.00">
                  <c:v>850678.8075</c:v>
                </c:pt>
                <c:pt idx="77" formatCode="#,##0.00">
                  <c:v>839230.6888</c:v>
                </c:pt>
                <c:pt idx="78" formatCode="#,##0.00">
                  <c:v>843324.3175</c:v>
                </c:pt>
                <c:pt idx="79" formatCode="#,##0.00">
                  <c:v>834741.67429999809</c:v>
                </c:pt>
                <c:pt idx="80" formatCode="#,##0.00">
                  <c:v>831664.07579999964</c:v>
                </c:pt>
                <c:pt idx="81" formatCode="#,##0.00">
                  <c:v>639964.04590000003</c:v>
                </c:pt>
                <c:pt idx="82" formatCode="#,##0.00">
                  <c:v>19424.051200000002</c:v>
                </c:pt>
                <c:pt idx="83" formatCode="#,##0.00">
                  <c:v>314943.69280000002</c:v>
                </c:pt>
                <c:pt idx="84" formatCode="#,##0.00">
                  <c:v>199624.95139999999</c:v>
                </c:pt>
                <c:pt idx="85" formatCode="#,##0.00">
                  <c:v>446174.05</c:v>
                </c:pt>
                <c:pt idx="86" formatCode="#,##0.00">
                  <c:v>554284.60820000002</c:v>
                </c:pt>
                <c:pt idx="87" formatCode="#,##0.00">
                  <c:v>913696.64309999999</c:v>
                </c:pt>
                <c:pt idx="88" formatCode="#,##0.00">
                  <c:v>1048573.8848</c:v>
                </c:pt>
                <c:pt idx="89" formatCode="#,##0.00">
                  <c:v>1170793.2078</c:v>
                </c:pt>
                <c:pt idx="90" formatCode="#,##0.00">
                  <c:v>1264856.4502999999</c:v>
                </c:pt>
                <c:pt idx="91" formatCode="#,##0.00">
                  <c:v>1296940.5830999999</c:v>
                </c:pt>
                <c:pt idx="92" formatCode="#,##0.00">
                  <c:v>1373496.9321999999</c:v>
                </c:pt>
                <c:pt idx="93" formatCode="#,##0.00">
                  <c:v>1372494.0379000001</c:v>
                </c:pt>
                <c:pt idx="94" formatCode="#,##0.00">
                  <c:v>1310500.6279</c:v>
                </c:pt>
                <c:pt idx="95" formatCode="#,##0.00">
                  <c:v>1354128.6828999999</c:v>
                </c:pt>
                <c:pt idx="96" formatCode="#,##0.00">
                  <c:v>1279860.4661999999</c:v>
                </c:pt>
                <c:pt idx="97" formatCode="#,##0.00">
                  <c:v>1171048.3864</c:v>
                </c:pt>
                <c:pt idx="98" formatCode="#,##0.00">
                  <c:v>3839.9811</c:v>
                </c:pt>
                <c:pt idx="99" formatCode="#,##0.00">
                  <c:v>1262798.7594000001</c:v>
                </c:pt>
                <c:pt idx="100" formatCode="#,##0.00">
                  <c:v>1394645.1891000001</c:v>
                </c:pt>
                <c:pt idx="101" formatCode="#,##0.00">
                  <c:v>1372789.7712999999</c:v>
                </c:pt>
                <c:pt idx="102" formatCode="#,##0.00">
                  <c:v>1385468.7511</c:v>
                </c:pt>
                <c:pt idx="103" formatCode="#,##0.00">
                  <c:v>1389342.0560999999</c:v>
                </c:pt>
                <c:pt idx="104" formatCode="#,##0.00">
                  <c:v>1387478.3801</c:v>
                </c:pt>
                <c:pt idx="105" formatCode="#,##0.00">
                  <c:v>1358202.2747</c:v>
                </c:pt>
                <c:pt idx="106" formatCode="#,##0.00">
                  <c:v>1378668.6684999999</c:v>
                </c:pt>
                <c:pt idx="107" formatCode="#,##0.00">
                  <c:v>1318127.7028000001</c:v>
                </c:pt>
                <c:pt idx="108" formatCode="#,##0.00">
                  <c:v>1187165.6843999999</c:v>
                </c:pt>
                <c:pt idx="109" formatCode="#,##0.00">
                  <c:v>1135794.3574999999</c:v>
                </c:pt>
                <c:pt idx="110" formatCode="#,##0.00">
                  <c:v>823033.55189999996</c:v>
                </c:pt>
                <c:pt idx="111" formatCode="#,##0.00">
                  <c:v>1248020.6719</c:v>
                </c:pt>
                <c:pt idx="112" formatCode="#,##0.00">
                  <c:v>1351506.1155999999</c:v>
                </c:pt>
                <c:pt idx="113" formatCode="#,##0.00">
                  <c:v>1373914.5447</c:v>
                </c:pt>
                <c:pt idx="114" formatCode="#,##0.00">
                  <c:v>1395297.3722000001</c:v>
                </c:pt>
                <c:pt idx="115" formatCode="#,##0.00">
                  <c:v>1331813.6257</c:v>
                </c:pt>
                <c:pt idx="116" formatCode="#,##0.00">
                  <c:v>1327128.3147</c:v>
                </c:pt>
                <c:pt idx="117" formatCode="#,##0.00">
                  <c:v>1342745.2890000001</c:v>
                </c:pt>
                <c:pt idx="118" formatCode="#,##0.00">
                  <c:v>1338135.3964</c:v>
                </c:pt>
                <c:pt idx="119" formatCode="#,##0.00">
                  <c:v>1306701.4745</c:v>
                </c:pt>
                <c:pt idx="120" formatCode="#,##0.00">
                  <c:v>1281228.8186999999</c:v>
                </c:pt>
                <c:pt idx="121" formatCode="#,##0.00">
                  <c:v>1334855.7925</c:v>
                </c:pt>
                <c:pt idx="122" formatCode="#,##0.00">
                  <c:v>11918.502</c:v>
                </c:pt>
                <c:pt idx="123" formatCode="#,##0.00">
                  <c:v>954500.09949999885</c:v>
                </c:pt>
                <c:pt idx="124" formatCode="#,##0.00">
                  <c:v>1127165.8694</c:v>
                </c:pt>
                <c:pt idx="125" formatCode="#,##0.00">
                  <c:v>1110068.5449999999</c:v>
                </c:pt>
                <c:pt idx="126" formatCode="#,##0.00">
                  <c:v>1125724.0308999999</c:v>
                </c:pt>
                <c:pt idx="127" formatCode="#,##0.00">
                  <c:v>1124330.7611</c:v>
                </c:pt>
                <c:pt idx="128" formatCode="#,##0.00">
                  <c:v>1161020.0573</c:v>
                </c:pt>
                <c:pt idx="129" formatCode="#,##0.00">
                  <c:v>1164262.0412999999</c:v>
                </c:pt>
                <c:pt idx="130" formatCode="#,##0.00">
                  <c:v>1161378.2050999999</c:v>
                </c:pt>
                <c:pt idx="131" formatCode="#,##0.00">
                  <c:v>1173930.7516000001</c:v>
                </c:pt>
                <c:pt idx="132" formatCode="#,##0.00">
                  <c:v>1172443.4001</c:v>
                </c:pt>
                <c:pt idx="133" formatCode="#,##0.00">
                  <c:v>1153965.5778999999</c:v>
                </c:pt>
                <c:pt idx="134" formatCode="#,##0.00">
                  <c:v>455415.84250000003</c:v>
                </c:pt>
                <c:pt idx="135" formatCode="#,##0.00">
                  <c:v>1160584.2422</c:v>
                </c:pt>
                <c:pt idx="136" formatCode="#,##0.00">
                  <c:v>1158360.2651</c:v>
                </c:pt>
                <c:pt idx="137" formatCode="#,##0.00">
                  <c:v>1140595.3843</c:v>
                </c:pt>
                <c:pt idx="138" formatCode="#,##0.00">
                  <c:v>1141009.6534</c:v>
                </c:pt>
                <c:pt idx="139" formatCode="#,##0.00">
                  <c:v>1149464.2416000001</c:v>
                </c:pt>
                <c:pt idx="140" formatCode="#,##0.00">
                  <c:v>1154800.679</c:v>
                </c:pt>
                <c:pt idx="141" formatCode="#,##0.00">
                  <c:v>1166398.4286</c:v>
                </c:pt>
                <c:pt idx="142" formatCode="#,##0.00">
                  <c:v>1152835.7429</c:v>
                </c:pt>
                <c:pt idx="143" formatCode="#,##0.00">
                  <c:v>1156166.6041000001</c:v>
                </c:pt>
                <c:pt idx="144" formatCode="#,##0.00">
                  <c:v>941702.46299999999</c:v>
                </c:pt>
                <c:pt idx="145" formatCode="#,##0.00">
                  <c:v>212873.3461</c:v>
                </c:pt>
                <c:pt idx="146" formatCode="#,##0.00">
                  <c:v>214013.5368</c:v>
                </c:pt>
                <c:pt idx="147">
                  <c:v>1.8332999999999999</c:v>
                </c:pt>
                <c:pt idx="148">
                  <c:v>1.8332999999999999</c:v>
                </c:pt>
                <c:pt idx="149">
                  <c:v>1.8332999999999999</c:v>
                </c:pt>
                <c:pt idx="150">
                  <c:v>1.8332999999999999</c:v>
                </c:pt>
                <c:pt idx="151">
                  <c:v>1.8332999999999999</c:v>
                </c:pt>
                <c:pt idx="152">
                  <c:v>1.8332999999999999</c:v>
                </c:pt>
                <c:pt idx="153">
                  <c:v>1.8332999999999999</c:v>
                </c:pt>
                <c:pt idx="154">
                  <c:v>1.8332999999999999</c:v>
                </c:pt>
                <c:pt idx="155">
                  <c:v>1.8332999999999999</c:v>
                </c:pt>
                <c:pt idx="156">
                  <c:v>1.8332999999999999</c:v>
                </c:pt>
                <c:pt idx="157">
                  <c:v>1.8332999999999999</c:v>
                </c:pt>
                <c:pt idx="158">
                  <c:v>1.8332999999999999</c:v>
                </c:pt>
                <c:pt idx="159">
                  <c:v>1.8332999999999999</c:v>
                </c:pt>
                <c:pt idx="160">
                  <c:v>1.8332999999999999</c:v>
                </c:pt>
                <c:pt idx="161">
                  <c:v>1.8332999999999999</c:v>
                </c:pt>
                <c:pt idx="162">
                  <c:v>1.8332999999999999</c:v>
                </c:pt>
                <c:pt idx="163">
                  <c:v>1.8332999999999999</c:v>
                </c:pt>
                <c:pt idx="164">
                  <c:v>1.8332999999999999</c:v>
                </c:pt>
                <c:pt idx="165">
                  <c:v>1.8332999999999999</c:v>
                </c:pt>
                <c:pt idx="166">
                  <c:v>1.8332999999999999</c:v>
                </c:pt>
                <c:pt idx="167">
                  <c:v>1.8332999999999999</c:v>
                </c:pt>
                <c:pt idx="168">
                  <c:v>1.8332999999999999</c:v>
                </c:pt>
                <c:pt idx="169">
                  <c:v>1.8332999999999999</c:v>
                </c:pt>
                <c:pt idx="170">
                  <c:v>1.8332999999999999</c:v>
                </c:pt>
                <c:pt idx="171">
                  <c:v>1.8332999999999999</c:v>
                </c:pt>
                <c:pt idx="172">
                  <c:v>1.8332999999999999</c:v>
                </c:pt>
                <c:pt idx="173">
                  <c:v>1.8332999999999999</c:v>
                </c:pt>
                <c:pt idx="174">
                  <c:v>1.8332999999999999</c:v>
                </c:pt>
                <c:pt idx="175">
                  <c:v>1.8332999999999999</c:v>
                </c:pt>
                <c:pt idx="176">
                  <c:v>1.8332999999999999</c:v>
                </c:pt>
                <c:pt idx="177">
                  <c:v>1.8332999999999999</c:v>
                </c:pt>
                <c:pt idx="178">
                  <c:v>1.8332999999999999</c:v>
                </c:pt>
                <c:pt idx="179">
                  <c:v>1.8332999999999999</c:v>
                </c:pt>
                <c:pt idx="180">
                  <c:v>1.8332999999999999</c:v>
                </c:pt>
                <c:pt idx="181">
                  <c:v>1.8332999999999999</c:v>
                </c:pt>
                <c:pt idx="182">
                  <c:v>1.8332999999999999</c:v>
                </c:pt>
                <c:pt idx="183">
                  <c:v>1.8332999999999999</c:v>
                </c:pt>
                <c:pt idx="184">
                  <c:v>1.8332999999999999</c:v>
                </c:pt>
                <c:pt idx="185">
                  <c:v>1.8332999999999999</c:v>
                </c:pt>
                <c:pt idx="186">
                  <c:v>1.8332999999999999</c:v>
                </c:pt>
                <c:pt idx="187">
                  <c:v>1.8332999999999999</c:v>
                </c:pt>
                <c:pt idx="188">
                  <c:v>1.8332999999999999</c:v>
                </c:pt>
                <c:pt idx="189">
                  <c:v>1.8332999999999999</c:v>
                </c:pt>
                <c:pt idx="190">
                  <c:v>1.8332999999999999</c:v>
                </c:pt>
                <c:pt idx="191">
                  <c:v>1.8332999999999999</c:v>
                </c:pt>
                <c:pt idx="192">
                  <c:v>1.8332999999999999</c:v>
                </c:pt>
                <c:pt idx="193">
                  <c:v>1.8332999999999999</c:v>
                </c:pt>
                <c:pt idx="194">
                  <c:v>1.8332999999999999</c:v>
                </c:pt>
                <c:pt idx="195">
                  <c:v>1.8332999999999999</c:v>
                </c:pt>
                <c:pt idx="196">
                  <c:v>1.8332999999999999</c:v>
                </c:pt>
                <c:pt idx="197">
                  <c:v>1.8332999999999999</c:v>
                </c:pt>
                <c:pt idx="198">
                  <c:v>1.8332999999999999</c:v>
                </c:pt>
                <c:pt idx="199">
                  <c:v>1.8332999999999999</c:v>
                </c:pt>
                <c:pt idx="200">
                  <c:v>1.8332999999999999</c:v>
                </c:pt>
                <c:pt idx="201">
                  <c:v>1.8332999999999999</c:v>
                </c:pt>
                <c:pt idx="202">
                  <c:v>1.8332999999999999</c:v>
                </c:pt>
                <c:pt idx="203">
                  <c:v>1.8332999999999999</c:v>
                </c:pt>
                <c:pt idx="204">
                  <c:v>1.8332999999999999</c:v>
                </c:pt>
                <c:pt idx="205">
                  <c:v>1.8332999999999999</c:v>
                </c:pt>
                <c:pt idx="206">
                  <c:v>1.8332999999999999</c:v>
                </c:pt>
                <c:pt idx="207">
                  <c:v>1.8332999999999999</c:v>
                </c:pt>
                <c:pt idx="208">
                  <c:v>1.8332999999999999</c:v>
                </c:pt>
                <c:pt idx="209">
                  <c:v>1.8332999999999999</c:v>
                </c:pt>
                <c:pt idx="210">
                  <c:v>1.8332999999999999</c:v>
                </c:pt>
                <c:pt idx="211">
                  <c:v>1.8332999999999999</c:v>
                </c:pt>
                <c:pt idx="212">
                  <c:v>1.8332999999999999</c:v>
                </c:pt>
                <c:pt idx="213">
                  <c:v>1.8332999999999999</c:v>
                </c:pt>
                <c:pt idx="214">
                  <c:v>1.8332999999999999</c:v>
                </c:pt>
                <c:pt idx="215">
                  <c:v>1.8332999999999999</c:v>
                </c:pt>
                <c:pt idx="216">
                  <c:v>1.8332999999999999</c:v>
                </c:pt>
                <c:pt idx="217">
                  <c:v>1.8332999999999999</c:v>
                </c:pt>
                <c:pt idx="218">
                  <c:v>1.8332999999999999</c:v>
                </c:pt>
                <c:pt idx="219">
                  <c:v>1.8332999999999999</c:v>
                </c:pt>
                <c:pt idx="220">
                  <c:v>1.8332999999999999</c:v>
                </c:pt>
                <c:pt idx="221">
                  <c:v>1.8332999999999999</c:v>
                </c:pt>
                <c:pt idx="222">
                  <c:v>1.8332999999999999</c:v>
                </c:pt>
                <c:pt idx="223">
                  <c:v>1.8332999999999999</c:v>
                </c:pt>
                <c:pt idx="224">
                  <c:v>1.8332999999999999</c:v>
                </c:pt>
                <c:pt idx="225">
                  <c:v>0</c:v>
                </c:pt>
                <c:pt idx="226" formatCode="#,##0.00">
                  <c:v>11110.9252</c:v>
                </c:pt>
                <c:pt idx="227" formatCode="#,##0.00">
                  <c:v>37483.886700000003</c:v>
                </c:pt>
                <c:pt idx="228" formatCode="#,##0.00">
                  <c:v>492438.32079999999</c:v>
                </c:pt>
                <c:pt idx="229" formatCode="#,##0.00">
                  <c:v>640299.1398</c:v>
                </c:pt>
                <c:pt idx="230" formatCode="#,##0.00">
                  <c:v>5134.7763999999997</c:v>
                </c:pt>
                <c:pt idx="231" formatCode="#,##0.00">
                  <c:v>642900.99489999888</c:v>
                </c:pt>
                <c:pt idx="232" formatCode="#,##0.00">
                  <c:v>898642.92290000001</c:v>
                </c:pt>
                <c:pt idx="233" formatCode="#,##0.00">
                  <c:v>176547.7004</c:v>
                </c:pt>
                <c:pt idx="234" formatCode="#,##0.00">
                  <c:v>155506.89920000001</c:v>
                </c:pt>
                <c:pt idx="235" formatCode="#,##0.00">
                  <c:v>525064.64320000005</c:v>
                </c:pt>
                <c:pt idx="236" formatCode="#,##0.00">
                  <c:v>859301.72169999999</c:v>
                </c:pt>
                <c:pt idx="237" formatCode="#,##0.00">
                  <c:v>1147710.6961000001</c:v>
                </c:pt>
                <c:pt idx="238" formatCode="#,##0.00">
                  <c:v>1204504.6377999999</c:v>
                </c:pt>
                <c:pt idx="239" formatCode="#,##0.00">
                  <c:v>1252130.2755</c:v>
                </c:pt>
                <c:pt idx="240" formatCode="#,##0.00">
                  <c:v>1254271.8787</c:v>
                </c:pt>
                <c:pt idx="241" formatCode="#,##0.00">
                  <c:v>910488.61429999885</c:v>
                </c:pt>
                <c:pt idx="242" formatCode="#,##0.00">
                  <c:v>1248464.3629999999</c:v>
                </c:pt>
                <c:pt idx="243" formatCode="#,##0.00">
                  <c:v>1223632.4663</c:v>
                </c:pt>
                <c:pt idx="244" formatCode="#,##0.00">
                  <c:v>1167606.5185</c:v>
                </c:pt>
                <c:pt idx="245" formatCode="#,##0.00">
                  <c:v>1130954.0692</c:v>
                </c:pt>
                <c:pt idx="246" formatCode="#,##0.00">
                  <c:v>981939.72849999997</c:v>
                </c:pt>
                <c:pt idx="247" formatCode="#,##0.00">
                  <c:v>1101237.3928</c:v>
                </c:pt>
                <c:pt idx="248" formatCode="#,##0.00">
                  <c:v>1221231.4512</c:v>
                </c:pt>
                <c:pt idx="249" formatCode="#,##0.00">
                  <c:v>772921.33700000006</c:v>
                </c:pt>
                <c:pt idx="250" formatCode="#,##0.00">
                  <c:v>1025658.8772</c:v>
                </c:pt>
                <c:pt idx="251" formatCode="#,##0.00">
                  <c:v>1090840.9441</c:v>
                </c:pt>
                <c:pt idx="252" formatCode="#,##0.00">
                  <c:v>1209445.5743</c:v>
                </c:pt>
                <c:pt idx="253" formatCode="#,##0.00">
                  <c:v>1070174.6284</c:v>
                </c:pt>
                <c:pt idx="254" formatCode="#,##0.00">
                  <c:v>1117247.338</c:v>
                </c:pt>
                <c:pt idx="255" formatCode="#,##0.00">
                  <c:v>1223205.5611</c:v>
                </c:pt>
                <c:pt idx="256" formatCode="#,##0.00">
                  <c:v>1116775.2359</c:v>
                </c:pt>
                <c:pt idx="257" formatCode="#,##0.00">
                  <c:v>1217944.0915000001</c:v>
                </c:pt>
                <c:pt idx="258" formatCode="#,##0.00">
                  <c:v>1284440.9295000001</c:v>
                </c:pt>
                <c:pt idx="259" formatCode="#,##0.00">
                  <c:v>1296439.0024000001</c:v>
                </c:pt>
                <c:pt idx="260" formatCode="#,##0.00">
                  <c:v>1283060.8563999999</c:v>
                </c:pt>
                <c:pt idx="261" formatCode="#,##0.00">
                  <c:v>1281959.4986</c:v>
                </c:pt>
                <c:pt idx="262" formatCode="#,##0.00">
                  <c:v>1291324.4605</c:v>
                </c:pt>
                <c:pt idx="263" formatCode="#,##0.00">
                  <c:v>1279611.9262000001</c:v>
                </c:pt>
                <c:pt idx="264" formatCode="#,##0.00">
                  <c:v>1292524.1773000001</c:v>
                </c:pt>
                <c:pt idx="265" formatCode="#,##0.00">
                  <c:v>941051.99849999999</c:v>
                </c:pt>
                <c:pt idx="266" formatCode="#,##0.00">
                  <c:v>1237864.9702999999</c:v>
                </c:pt>
                <c:pt idx="267" formatCode="#,##0.00">
                  <c:v>1297501.6834</c:v>
                </c:pt>
                <c:pt idx="268" formatCode="#,##0.00">
                  <c:v>1276302.9580000001</c:v>
                </c:pt>
                <c:pt idx="269" formatCode="#,##0.00">
                  <c:v>1285821.0112999999</c:v>
                </c:pt>
                <c:pt idx="270" formatCode="#,##0.00">
                  <c:v>1285616.5037</c:v>
                </c:pt>
                <c:pt idx="271" formatCode="#,##0.00">
                  <c:v>1300669.3881000001</c:v>
                </c:pt>
                <c:pt idx="272" formatCode="#,##0.00">
                  <c:v>1300956.2437</c:v>
                </c:pt>
                <c:pt idx="273" formatCode="#,##0.00">
                  <c:v>1308632.4339000001</c:v>
                </c:pt>
                <c:pt idx="274" formatCode="#,##0.00">
                  <c:v>872867.31909999996</c:v>
                </c:pt>
                <c:pt idx="275" formatCode="#,##0.00">
                  <c:v>200560.22529999999</c:v>
                </c:pt>
                <c:pt idx="276">
                  <c:v>1.2071000000000001</c:v>
                </c:pt>
                <c:pt idx="277">
                  <c:v>0.7954</c:v>
                </c:pt>
                <c:pt idx="278" formatCode="#,##0.00">
                  <c:v>221291.8455</c:v>
                </c:pt>
                <c:pt idx="279" formatCode="#,##0.00">
                  <c:v>705242.10729999887</c:v>
                </c:pt>
                <c:pt idx="280" formatCode="#,##0.00">
                  <c:v>1060113.7206999999</c:v>
                </c:pt>
                <c:pt idx="281" formatCode="#,##0.00">
                  <c:v>1289544.0168000001</c:v>
                </c:pt>
                <c:pt idx="282" formatCode="#,##0.00">
                  <c:v>1302099.2709999999</c:v>
                </c:pt>
                <c:pt idx="283" formatCode="#,##0.00">
                  <c:v>1253828.0766</c:v>
                </c:pt>
                <c:pt idx="284" formatCode="#,##0.00">
                  <c:v>1274675.0848999999</c:v>
                </c:pt>
                <c:pt idx="285" formatCode="#,##0.00">
                  <c:v>1296397.0425</c:v>
                </c:pt>
                <c:pt idx="286" formatCode="#,##0.00">
                  <c:v>1290886.2176999999</c:v>
                </c:pt>
                <c:pt idx="287" formatCode="#,##0.00">
                  <c:v>1302916.9166999999</c:v>
                </c:pt>
                <c:pt idx="288" formatCode="#,##0.00">
                  <c:v>1221480.3125</c:v>
                </c:pt>
                <c:pt idx="289" formatCode="#,##0.00">
                  <c:v>1236015.9228999999</c:v>
                </c:pt>
                <c:pt idx="290" formatCode="#,##0.00">
                  <c:v>941591.34380000003</c:v>
                </c:pt>
                <c:pt idx="291" formatCode="#,##0.00">
                  <c:v>1307815.9018999999</c:v>
                </c:pt>
                <c:pt idx="292" formatCode="#,##0.00">
                  <c:v>1301079.3232</c:v>
                </c:pt>
                <c:pt idx="293" formatCode="#,##0.00">
                  <c:v>1297912.4586</c:v>
                </c:pt>
                <c:pt idx="294" formatCode="#,##0.00">
                  <c:v>1287505.5796000001</c:v>
                </c:pt>
                <c:pt idx="295" formatCode="#,##0.00">
                  <c:v>1305794.2837</c:v>
                </c:pt>
                <c:pt idx="296" formatCode="#,##0.00">
                  <c:v>1300761.8285999999</c:v>
                </c:pt>
                <c:pt idx="297" formatCode="#,##0.00">
                  <c:v>1304784.6091</c:v>
                </c:pt>
                <c:pt idx="298" formatCode="#,##0.00">
                  <c:v>1278800.3988999999</c:v>
                </c:pt>
                <c:pt idx="299" formatCode="#,##0.00">
                  <c:v>1292874.5249999999</c:v>
                </c:pt>
                <c:pt idx="300" formatCode="#,##0.00">
                  <c:v>1305040.9087</c:v>
                </c:pt>
                <c:pt idx="301" formatCode="#,##0.00">
                  <c:v>1302286.5105000001</c:v>
                </c:pt>
                <c:pt idx="302" formatCode="#,##0.00">
                  <c:v>1001173.0157</c:v>
                </c:pt>
                <c:pt idx="303" formatCode="#,##0.00">
                  <c:v>1232489.2951</c:v>
                </c:pt>
                <c:pt idx="304">
                  <c:v>0.2044</c:v>
                </c:pt>
                <c:pt idx="305">
                  <c:v>0</c:v>
                </c:pt>
                <c:pt idx="306">
                  <c:v>0</c:v>
                </c:pt>
                <c:pt idx="307">
                  <c:v>0</c:v>
                </c:pt>
                <c:pt idx="308">
                  <c:v>0</c:v>
                </c:pt>
                <c:pt idx="309">
                  <c:v>0.20330000000000001</c:v>
                </c:pt>
                <c:pt idx="310">
                  <c:v>0</c:v>
                </c:pt>
                <c:pt idx="311">
                  <c:v>5.1199999999999974</c:v>
                </c:pt>
                <c:pt idx="312">
                  <c:v>2.7332999999999998</c:v>
                </c:pt>
                <c:pt idx="313">
                  <c:v>2.7332999999999998</c:v>
                </c:pt>
                <c:pt idx="314">
                  <c:v>2.7332999999999998</c:v>
                </c:pt>
                <c:pt idx="315">
                  <c:v>2.7332999999999998</c:v>
                </c:pt>
                <c:pt idx="316" formatCode="#,##0.00">
                  <c:v>184920.52960000001</c:v>
                </c:pt>
                <c:pt idx="317" formatCode="#,##0.00">
                  <c:v>680752.98060000001</c:v>
                </c:pt>
                <c:pt idx="318" formatCode="#,##0.00">
                  <c:v>843091.6692</c:v>
                </c:pt>
                <c:pt idx="319" formatCode="#,##0.00">
                  <c:v>822659.02740000002</c:v>
                </c:pt>
                <c:pt idx="320" formatCode="#,##0.00">
                  <c:v>840896.39679999999</c:v>
                </c:pt>
                <c:pt idx="321" formatCode="#,##0.00">
                  <c:v>848863.08409999835</c:v>
                </c:pt>
                <c:pt idx="322" formatCode="#,##0.00">
                  <c:v>847317.23199999996</c:v>
                </c:pt>
                <c:pt idx="323" formatCode="#,##0.00">
                  <c:v>821510.9449</c:v>
                </c:pt>
                <c:pt idx="324" formatCode="#,##0.00">
                  <c:v>852287.77639999951</c:v>
                </c:pt>
                <c:pt idx="325" formatCode="#,##0.00">
                  <c:v>853666.9952</c:v>
                </c:pt>
                <c:pt idx="326" formatCode="#,##0.00">
                  <c:v>802720.19299999939</c:v>
                </c:pt>
                <c:pt idx="327">
                  <c:v>0.33700000000000002</c:v>
                </c:pt>
                <c:pt idx="328" formatCode="#,##0.00">
                  <c:v>781836.59519999952</c:v>
                </c:pt>
                <c:pt idx="329" formatCode="#,##0.00">
                  <c:v>855049.69459999795</c:v>
                </c:pt>
                <c:pt idx="330" formatCode="#,##0.00">
                  <c:v>829905.9865</c:v>
                </c:pt>
                <c:pt idx="331" formatCode="#,##0.00">
                  <c:v>936904.82849999995</c:v>
                </c:pt>
                <c:pt idx="332" formatCode="#,##0.00">
                  <c:v>986742.04070000001</c:v>
                </c:pt>
                <c:pt idx="333" formatCode="#,##0.00">
                  <c:v>1005750.7814</c:v>
                </c:pt>
                <c:pt idx="334" formatCode="#,##0.00">
                  <c:v>987981.12170000002</c:v>
                </c:pt>
                <c:pt idx="335" formatCode="#,##0.00">
                  <c:v>957384.45490000001</c:v>
                </c:pt>
                <c:pt idx="336" formatCode="#,##0.00">
                  <c:v>997707.21869999997</c:v>
                </c:pt>
                <c:pt idx="337" formatCode="#,##0.00">
                  <c:v>990280.85100000002</c:v>
                </c:pt>
                <c:pt idx="338" formatCode="#,##0.00">
                  <c:v>919157.78109999886</c:v>
                </c:pt>
                <c:pt idx="339" formatCode="#,##0.00">
                  <c:v>10294.775799999999</c:v>
                </c:pt>
                <c:pt idx="340" formatCode="#,##0.00">
                  <c:v>460675.15169999987</c:v>
                </c:pt>
                <c:pt idx="341" formatCode="#,##0.00">
                  <c:v>786036.46290000004</c:v>
                </c:pt>
                <c:pt idx="342" formatCode="#,##0.00">
                  <c:v>173875.4228</c:v>
                </c:pt>
                <c:pt idx="343" formatCode="#,##0.00">
                  <c:v>952115.02020000003</c:v>
                </c:pt>
                <c:pt idx="344" formatCode="#,##0.00">
                  <c:v>991864.06180000002</c:v>
                </c:pt>
                <c:pt idx="345" formatCode="#,##0.00">
                  <c:v>1004420.5223</c:v>
                </c:pt>
                <c:pt idx="346" formatCode="#,##0.00">
                  <c:v>991290.50109999999</c:v>
                </c:pt>
                <c:pt idx="347" formatCode="#,##0.00">
                  <c:v>989187.61300000001</c:v>
                </c:pt>
                <c:pt idx="348" formatCode="#,##0.00">
                  <c:v>993885.31999999902</c:v>
                </c:pt>
                <c:pt idx="349" formatCode="#,##0.00">
                  <c:v>1001035.7082</c:v>
                </c:pt>
                <c:pt idx="350" formatCode="#,##0.00">
                  <c:v>1001338.7912</c:v>
                </c:pt>
                <c:pt idx="351" formatCode="#,##0.00">
                  <c:v>661851.76190000004</c:v>
                </c:pt>
                <c:pt idx="352" formatCode="#,##0.00">
                  <c:v>971097.53300000005</c:v>
                </c:pt>
                <c:pt idx="353" formatCode="#,##0.00">
                  <c:v>980219.77209999796</c:v>
                </c:pt>
                <c:pt idx="354" formatCode="#,##0.00">
                  <c:v>1004887.3816</c:v>
                </c:pt>
                <c:pt idx="355" formatCode="#,##0.00">
                  <c:v>996307.47129999998</c:v>
                </c:pt>
                <c:pt idx="356" formatCode="#,##0.00">
                  <c:v>966839.21660000004</c:v>
                </c:pt>
                <c:pt idx="357" formatCode="#,##0.00">
                  <c:v>990538.77809999848</c:v>
                </c:pt>
                <c:pt idx="358" formatCode="#,##0.00">
                  <c:v>994899.18349999888</c:v>
                </c:pt>
                <c:pt idx="359" formatCode="#,##0.00">
                  <c:v>1003628.066</c:v>
                </c:pt>
                <c:pt idx="360" formatCode="#,##0.00">
                  <c:v>987696.23360000004</c:v>
                </c:pt>
                <c:pt idx="361" formatCode="#,##0.00">
                  <c:v>949755.99679999996</c:v>
                </c:pt>
                <c:pt idx="362" formatCode="#,##0.00">
                  <c:v>978938.86910000001</c:v>
                </c:pt>
                <c:pt idx="363" formatCode="#,##0.00">
                  <c:v>834349.01820000005</c:v>
                </c:pt>
                <c:pt idx="364" formatCode="#,##0.00">
                  <c:v>786951.90269999998</c:v>
                </c:pt>
                <c:pt idx="365" formatCode="#,##0.00">
                  <c:v>997830.30720000004</c:v>
                </c:pt>
                <c:pt idx="366" formatCode="#,##0.00">
                  <c:v>995275.45660000003</c:v>
                </c:pt>
                <c:pt idx="367" formatCode="#,##0.00">
                  <c:v>997708.40909999888</c:v>
                </c:pt>
                <c:pt idx="368" formatCode="#,##0.00">
                  <c:v>998856.48739999963</c:v>
                </c:pt>
                <c:pt idx="369" formatCode="#,##0.00">
                  <c:v>995031.99439999938</c:v>
                </c:pt>
                <c:pt idx="370" formatCode="#,##0.00">
                  <c:v>989134.16480000003</c:v>
                </c:pt>
                <c:pt idx="371" formatCode="#,##0.00">
                  <c:v>995401.17839999951</c:v>
                </c:pt>
                <c:pt idx="372" formatCode="#,##0.00">
                  <c:v>714914.23529999889</c:v>
                </c:pt>
                <c:pt idx="373" formatCode="#,##0.00">
                  <c:v>183549.56849999999</c:v>
                </c:pt>
                <c:pt idx="374">
                  <c:v>5.4161000000000001</c:v>
                </c:pt>
                <c:pt idx="375">
                  <c:v>2.5</c:v>
                </c:pt>
                <c:pt idx="376" formatCode="#,##0.00">
                  <c:v>892426.48100000003</c:v>
                </c:pt>
                <c:pt idx="377" formatCode="#,##0.00">
                  <c:v>1003367.4953</c:v>
                </c:pt>
                <c:pt idx="378" formatCode="#,##0.00">
                  <c:v>988432.32070000004</c:v>
                </c:pt>
                <c:pt idx="379" formatCode="#,##0.00">
                  <c:v>978883.55090000003</c:v>
                </c:pt>
                <c:pt idx="380" formatCode="#,##0.00">
                  <c:v>1001592.5059</c:v>
                </c:pt>
                <c:pt idx="381" formatCode="#,##0.00">
                  <c:v>1005339.1147</c:v>
                </c:pt>
                <c:pt idx="382" formatCode="#,##0.00">
                  <c:v>1000553.1316</c:v>
                </c:pt>
                <c:pt idx="383" formatCode="#,##0.00">
                  <c:v>1001802.4118</c:v>
                </c:pt>
                <c:pt idx="384" formatCode="#,##0.00">
                  <c:v>1001111.22</c:v>
                </c:pt>
                <c:pt idx="385" formatCode="#,##0.00">
                  <c:v>997279.22459999938</c:v>
                </c:pt>
                <c:pt idx="386" formatCode="#,##0.00">
                  <c:v>999911.39529999997</c:v>
                </c:pt>
                <c:pt idx="387" formatCode="#,##0.00">
                  <c:v>903074.05579999997</c:v>
                </c:pt>
                <c:pt idx="388" formatCode="#,##0.00">
                  <c:v>570264.50360000005</c:v>
                </c:pt>
                <c:pt idx="389" formatCode="#,##0.00">
                  <c:v>965978.65969999996</c:v>
                </c:pt>
                <c:pt idx="390" formatCode="#,##0.00">
                  <c:v>995483.51820000005</c:v>
                </c:pt>
                <c:pt idx="391" formatCode="#,##0.00">
                  <c:v>941458.02989999996</c:v>
                </c:pt>
                <c:pt idx="392" formatCode="#,##0.00">
                  <c:v>998364.18899999885</c:v>
                </c:pt>
                <c:pt idx="393" formatCode="#,##0.00">
                  <c:v>1000606.9652</c:v>
                </c:pt>
                <c:pt idx="394" formatCode="#,##0.00">
                  <c:v>924822.95389999996</c:v>
                </c:pt>
                <c:pt idx="395" formatCode="#,##0.00">
                  <c:v>953050.05799999996</c:v>
                </c:pt>
                <c:pt idx="396" formatCode="#,##0.00">
                  <c:v>953198.38919999951</c:v>
                </c:pt>
                <c:pt idx="397" formatCode="#,##0.00">
                  <c:v>989640.76340000005</c:v>
                </c:pt>
                <c:pt idx="398" formatCode="#,##0.00">
                  <c:v>978532.03689999995</c:v>
                </c:pt>
                <c:pt idx="399" formatCode="#,##0.00">
                  <c:v>1002184.4774</c:v>
                </c:pt>
                <c:pt idx="400" formatCode="#,##0.00">
                  <c:v>319604.73670000001</c:v>
                </c:pt>
                <c:pt idx="401" formatCode="#,##0.00">
                  <c:v>933589.11589999998</c:v>
                </c:pt>
                <c:pt idx="402" formatCode="#,##0.00">
                  <c:v>982085.23429999885</c:v>
                </c:pt>
                <c:pt idx="403" formatCode="#,##0.00">
                  <c:v>965971.65520000004</c:v>
                </c:pt>
                <c:pt idx="404" formatCode="#,##0.00">
                  <c:v>1005569.8325</c:v>
                </c:pt>
                <c:pt idx="405" formatCode="#,##0.00">
                  <c:v>1006157.2995</c:v>
                </c:pt>
                <c:pt idx="406" formatCode="#,##0.00">
                  <c:v>1001975.3904</c:v>
                </c:pt>
                <c:pt idx="407" formatCode="#,##0.00">
                  <c:v>995467.83909999998</c:v>
                </c:pt>
                <c:pt idx="408" formatCode="#,##0.00">
                  <c:v>1006254.8181</c:v>
                </c:pt>
                <c:pt idx="409" formatCode="#,##0.00">
                  <c:v>1002349.1784</c:v>
                </c:pt>
                <c:pt idx="410" formatCode="#,##0.00">
                  <c:v>1003041.2607</c:v>
                </c:pt>
                <c:pt idx="411" formatCode="#,##0.00">
                  <c:v>1000800.4212</c:v>
                </c:pt>
                <c:pt idx="412" formatCode="#,##0.00">
                  <c:v>780231.90700000001</c:v>
                </c:pt>
                <c:pt idx="413" formatCode="#,##0.00">
                  <c:v>978132.60269999888</c:v>
                </c:pt>
                <c:pt idx="414" formatCode="#,##0.00">
                  <c:v>987903.92570000002</c:v>
                </c:pt>
                <c:pt idx="415" formatCode="#,##0.00">
                  <c:v>1005319.8381000001</c:v>
                </c:pt>
                <c:pt idx="416" formatCode="#,##0.00">
                  <c:v>1000584.3705</c:v>
                </c:pt>
                <c:pt idx="417" formatCode="#,##0.00">
                  <c:v>914188.41</c:v>
                </c:pt>
                <c:pt idx="418">
                  <c:v>13.9023</c:v>
                </c:pt>
                <c:pt idx="419">
                  <c:v>8.3299999999999999E-2</c:v>
                </c:pt>
                <c:pt idx="420" formatCode="#,##0.00">
                  <c:v>27286.0062</c:v>
                </c:pt>
                <c:pt idx="421" formatCode="#,##0.00">
                  <c:v>270281.94319999998</c:v>
                </c:pt>
                <c:pt idx="422" formatCode="#,##0.00">
                  <c:v>699467.43050000002</c:v>
                </c:pt>
                <c:pt idx="423" formatCode="#,##0.00">
                  <c:v>878519.12289999996</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0.2</c:v>
                </c:pt>
                <c:pt idx="490" formatCode="#,##0.00">
                  <c:v>9507.3511999999646</c:v>
                </c:pt>
                <c:pt idx="491" formatCode="#,##0.00">
                  <c:v>11278.0834</c:v>
                </c:pt>
                <c:pt idx="492" formatCode="#,##0.00">
                  <c:v>229572.83780000001</c:v>
                </c:pt>
                <c:pt idx="493" formatCode="#,##0.00">
                  <c:v>663950.18559999939</c:v>
                </c:pt>
                <c:pt idx="494" formatCode="#,##0.00">
                  <c:v>242823.22990000001</c:v>
                </c:pt>
                <c:pt idx="495" formatCode="#,##0.00">
                  <c:v>774589.0858999989</c:v>
                </c:pt>
                <c:pt idx="496" formatCode="#,##0.00">
                  <c:v>928681.5992999986</c:v>
                </c:pt>
                <c:pt idx="497">
                  <c:v>436.02809999999891</c:v>
                </c:pt>
                <c:pt idx="498" formatCode="#,##0.00">
                  <c:v>682626.94200000004</c:v>
                </c:pt>
                <c:pt idx="499" formatCode="#,##0.00">
                  <c:v>981691.66610000003</c:v>
                </c:pt>
                <c:pt idx="500" formatCode="#,##0.00">
                  <c:v>970226.56790000002</c:v>
                </c:pt>
                <c:pt idx="501" formatCode="#,##0.00">
                  <c:v>977981.61580000003</c:v>
                </c:pt>
                <c:pt idx="502" formatCode="#,##0.00">
                  <c:v>996159.78369999886</c:v>
                </c:pt>
                <c:pt idx="503" formatCode="#,##0.00">
                  <c:v>979812.93099999998</c:v>
                </c:pt>
                <c:pt idx="504" formatCode="#,##0.00">
                  <c:v>1002935.8194</c:v>
                </c:pt>
                <c:pt idx="505" formatCode="#,##0.00">
                  <c:v>997773.30229999998</c:v>
                </c:pt>
                <c:pt idx="506" formatCode="#,##0.00">
                  <c:v>995833.81689999998</c:v>
                </c:pt>
                <c:pt idx="507" formatCode="#,##0.00">
                  <c:v>892539.21029999887</c:v>
                </c:pt>
                <c:pt idx="508" formatCode="#,##0.00">
                  <c:v>993890.55669999996</c:v>
                </c:pt>
                <c:pt idx="509" formatCode="#,##0.00">
                  <c:v>752413.73320000002</c:v>
                </c:pt>
                <c:pt idx="510">
                  <c:v>0</c:v>
                </c:pt>
                <c:pt idx="511" formatCode="#,##0.00">
                  <c:v>989408.08889999997</c:v>
                </c:pt>
                <c:pt idx="512" formatCode="#,##0.00">
                  <c:v>989218.3811999989</c:v>
                </c:pt>
                <c:pt idx="513" formatCode="#,##0.00">
                  <c:v>1005039.5675</c:v>
                </c:pt>
                <c:pt idx="514" formatCode="#,##0.00">
                  <c:v>975303.95609999995</c:v>
                </c:pt>
                <c:pt idx="515" formatCode="#,##0.00">
                  <c:v>975635.66110000003</c:v>
                </c:pt>
                <c:pt idx="516" formatCode="#,##0.00">
                  <c:v>996673.16700000002</c:v>
                </c:pt>
                <c:pt idx="517" formatCode="#,##0.00">
                  <c:v>992900.35840000003</c:v>
                </c:pt>
                <c:pt idx="518" formatCode="#,##0.00">
                  <c:v>988894.65049999999</c:v>
                </c:pt>
                <c:pt idx="519" formatCode="#,##0.00">
                  <c:v>991578.75749999902</c:v>
                </c:pt>
                <c:pt idx="520" formatCode="#,##0.00">
                  <c:v>994254.2389999989</c:v>
                </c:pt>
                <c:pt idx="521" formatCode="#,##0.00">
                  <c:v>997342.51800000004</c:v>
                </c:pt>
                <c:pt idx="522" formatCode="#,##0.00">
                  <c:v>857932.88429999887</c:v>
                </c:pt>
                <c:pt idx="523" formatCode="#,##0.00">
                  <c:v>901389.66680000001</c:v>
                </c:pt>
                <c:pt idx="524" formatCode="#,##0.00">
                  <c:v>977908.63269999996</c:v>
                </c:pt>
                <c:pt idx="525" formatCode="#,##0.00">
                  <c:v>974467.64399999997</c:v>
                </c:pt>
                <c:pt idx="526" formatCode="#,##0.00">
                  <c:v>986857.59600000002</c:v>
                </c:pt>
                <c:pt idx="527" formatCode="#,##0.00">
                  <c:v>983361.66399999999</c:v>
                </c:pt>
                <c:pt idx="528" formatCode="#,##0.00">
                  <c:v>956900.89520000003</c:v>
                </c:pt>
                <c:pt idx="529" formatCode="#,##0.00">
                  <c:v>999681.1631999996</c:v>
                </c:pt>
                <c:pt idx="530" formatCode="#,##0.00">
                  <c:v>991991.78629999887</c:v>
                </c:pt>
                <c:pt idx="531" formatCode="#,##0.00">
                  <c:v>993994.95120000001</c:v>
                </c:pt>
                <c:pt idx="532" formatCode="#,##0.00">
                  <c:v>1003733.4398000001</c:v>
                </c:pt>
                <c:pt idx="533" formatCode="#,##0.00">
                  <c:v>999897.88670000003</c:v>
                </c:pt>
                <c:pt idx="534" formatCode="#,##0.00">
                  <c:v>895748.08429999847</c:v>
                </c:pt>
                <c:pt idx="535" formatCode="#,##0.00">
                  <c:v>945097.51839999889</c:v>
                </c:pt>
                <c:pt idx="536" formatCode="#,##0.00">
                  <c:v>968010.21769999887</c:v>
                </c:pt>
                <c:pt idx="537" formatCode="#,##0.00">
                  <c:v>969421.18279999925</c:v>
                </c:pt>
                <c:pt idx="538" formatCode="#,##0.00">
                  <c:v>979149.9595999989</c:v>
                </c:pt>
                <c:pt idx="539" formatCode="#,##0.00">
                  <c:v>913848.53280000004</c:v>
                </c:pt>
                <c:pt idx="540" formatCode="#,##0.00">
                  <c:v>974124.20129999996</c:v>
                </c:pt>
                <c:pt idx="541" formatCode="#,##0.00">
                  <c:v>1001936.86</c:v>
                </c:pt>
                <c:pt idx="542" formatCode="#,##0.00">
                  <c:v>975521.9571999989</c:v>
                </c:pt>
                <c:pt idx="543" formatCode="#,##0.00">
                  <c:v>972241.33889999997</c:v>
                </c:pt>
                <c:pt idx="544">
                  <c:v>2.4</c:v>
                </c:pt>
                <c:pt idx="545">
                  <c:v>2.4</c:v>
                </c:pt>
                <c:pt idx="546">
                  <c:v>2.4</c:v>
                </c:pt>
                <c:pt idx="547" formatCode="#,##0.00">
                  <c:v>308982.29739999998</c:v>
                </c:pt>
                <c:pt idx="548" formatCode="#,##0.00">
                  <c:v>739133.3040999996</c:v>
                </c:pt>
                <c:pt idx="549" formatCode="#,##0.00">
                  <c:v>967347.06429999997</c:v>
                </c:pt>
                <c:pt idx="550" formatCode="#,##0.00">
                  <c:v>967955.66269999999</c:v>
                </c:pt>
                <c:pt idx="551" formatCode="#,##0.00">
                  <c:v>970470.62340000004</c:v>
                </c:pt>
                <c:pt idx="552" formatCode="#,##0.00">
                  <c:v>942004.45270000002</c:v>
                </c:pt>
                <c:pt idx="553" formatCode="#,##0.00">
                  <c:v>996840.30229999998</c:v>
                </c:pt>
                <c:pt idx="554" formatCode="#,##0.00">
                  <c:v>995311.71669999999</c:v>
                </c:pt>
                <c:pt idx="555" formatCode="#,##0.00">
                  <c:v>991132.0712999996</c:v>
                </c:pt>
                <c:pt idx="556" formatCode="#,##0.00">
                  <c:v>992639.97699999996</c:v>
                </c:pt>
                <c:pt idx="557" formatCode="#,##0.00">
                  <c:v>994438.20539999951</c:v>
                </c:pt>
                <c:pt idx="558" formatCode="#,##0.00">
                  <c:v>1000092.692</c:v>
                </c:pt>
                <c:pt idx="559" formatCode="#,##0.00">
                  <c:v>687188.74589999998</c:v>
                </c:pt>
                <c:pt idx="560" formatCode="#,##0.00">
                  <c:v>992549.01</c:v>
                </c:pt>
                <c:pt idx="561" formatCode="#,##0.00">
                  <c:v>1004021.0537</c:v>
                </c:pt>
                <c:pt idx="562" formatCode="#,##0.00">
                  <c:v>1000786.0309</c:v>
                </c:pt>
                <c:pt idx="563" formatCode="#,##0.00">
                  <c:v>1000198.563</c:v>
                </c:pt>
                <c:pt idx="564" formatCode="#,##0.00">
                  <c:v>1003926.3872999999</c:v>
                </c:pt>
                <c:pt idx="565" formatCode="#,##0.00">
                  <c:v>993264.18479999795</c:v>
                </c:pt>
                <c:pt idx="566" formatCode="#,##0.00">
                  <c:v>980234.05729999999</c:v>
                </c:pt>
                <c:pt idx="567" formatCode="#,##0.00">
                  <c:v>998453.34140000003</c:v>
                </c:pt>
                <c:pt idx="568" formatCode="#,##0.00">
                  <c:v>959063.51060000004</c:v>
                </c:pt>
                <c:pt idx="569" formatCode="#,##0.00">
                  <c:v>1003806.6303</c:v>
                </c:pt>
                <c:pt idx="570" formatCode="#,##0.00">
                  <c:v>1002666.6119</c:v>
                </c:pt>
                <c:pt idx="571" formatCode="#,##0.00">
                  <c:v>826904.00569999998</c:v>
                </c:pt>
                <c:pt idx="572" formatCode="#,##0.00">
                  <c:v>990730.16650000005</c:v>
                </c:pt>
                <c:pt idx="573" formatCode="#,##0.00">
                  <c:v>995239.50690000004</c:v>
                </c:pt>
                <c:pt idx="574" formatCode="#,##0.00">
                  <c:v>1001615.3642</c:v>
                </c:pt>
                <c:pt idx="575" formatCode="#,##0.00">
                  <c:v>993737.99959999952</c:v>
                </c:pt>
                <c:pt idx="576" formatCode="#,##0.00">
                  <c:v>1003170.6054999999</c:v>
                </c:pt>
                <c:pt idx="577" formatCode="#,##0.00">
                  <c:v>1007190.0434</c:v>
                </c:pt>
                <c:pt idx="578" formatCode="#,##0.00">
                  <c:v>1005031.2317</c:v>
                </c:pt>
                <c:pt idx="579" formatCode="#,##0.00">
                  <c:v>1002731.2665</c:v>
                </c:pt>
                <c:pt idx="580" formatCode="#,##0.00">
                  <c:v>999174.3811999989</c:v>
                </c:pt>
                <c:pt idx="581" formatCode="#,##0.00">
                  <c:v>999078.65209999902</c:v>
                </c:pt>
                <c:pt idx="582" formatCode="#,##0.00">
                  <c:v>1002209.1038</c:v>
                </c:pt>
                <c:pt idx="583" formatCode="#,##0.00">
                  <c:v>912802.28269999847</c:v>
                </c:pt>
                <c:pt idx="584" formatCode="#,##0.00">
                  <c:v>958977.2846999981</c:v>
                </c:pt>
                <c:pt idx="585" formatCode="#,##0.00">
                  <c:v>982261.75080000004</c:v>
                </c:pt>
                <c:pt idx="586" formatCode="#,##0.00">
                  <c:v>904641.35930000001</c:v>
                </c:pt>
                <c:pt idx="587" formatCode="#,##0.00">
                  <c:v>999766.04229999997</c:v>
                </c:pt>
                <c:pt idx="588" formatCode="#,##0.00">
                  <c:v>1002491.5608</c:v>
                </c:pt>
                <c:pt idx="589" formatCode="#,##0.00">
                  <c:v>998243.39820000005</c:v>
                </c:pt>
                <c:pt idx="590" formatCode="#,##0.00">
                  <c:v>991183.74809999997</c:v>
                </c:pt>
                <c:pt idx="591" formatCode="#,##0.00">
                  <c:v>982190.91350000002</c:v>
                </c:pt>
                <c:pt idx="592" formatCode="#,##0.00">
                  <c:v>689639.53240000003</c:v>
                </c:pt>
                <c:pt idx="593" formatCode="#,##0.00">
                  <c:v>598805.54639999999</c:v>
                </c:pt>
                <c:pt idx="594" formatCode="#,##0.00">
                  <c:v>148919.96359999999</c:v>
                </c:pt>
                <c:pt idx="595">
                  <c:v>981.59349999999995</c:v>
                </c:pt>
                <c:pt idx="596" formatCode="#,##0.00">
                  <c:v>848278.11190000002</c:v>
                </c:pt>
                <c:pt idx="597" formatCode="#,##0.00">
                  <c:v>994914.6483</c:v>
                </c:pt>
                <c:pt idx="598" formatCode="#,##0.00">
                  <c:v>993663.89439999964</c:v>
                </c:pt>
                <c:pt idx="599" formatCode="#,##0.00">
                  <c:v>993289.14419999951</c:v>
                </c:pt>
                <c:pt idx="600" formatCode="#,##0.00">
                  <c:v>1003002.7186</c:v>
                </c:pt>
                <c:pt idx="601" formatCode="#,##0.00">
                  <c:v>999753.2034999989</c:v>
                </c:pt>
                <c:pt idx="602" formatCode="#,##0.00">
                  <c:v>982111.3151999996</c:v>
                </c:pt>
                <c:pt idx="603" formatCode="#,##0.00">
                  <c:v>994091.45909999998</c:v>
                </c:pt>
                <c:pt idx="604" formatCode="#,##0.00">
                  <c:v>998180.84759999998</c:v>
                </c:pt>
                <c:pt idx="605" formatCode="#,##0.00">
                  <c:v>1000630.1947</c:v>
                </c:pt>
                <c:pt idx="606" formatCode="#,##0.00">
                  <c:v>983704.82140000002</c:v>
                </c:pt>
                <c:pt idx="607" formatCode="#,##0.00">
                  <c:v>1002332.04</c:v>
                </c:pt>
                <c:pt idx="608" formatCode="#,##0.00">
                  <c:v>521823.35249999992</c:v>
                </c:pt>
                <c:pt idx="609" formatCode="#,##0.00">
                  <c:v>987684.58909999847</c:v>
                </c:pt>
                <c:pt idx="610" formatCode="#,##0.00">
                  <c:v>1007712.4856</c:v>
                </c:pt>
                <c:pt idx="611" formatCode="#,##0.00">
                  <c:v>1001925.2301</c:v>
                </c:pt>
                <c:pt idx="612" formatCode="#,##0.00">
                  <c:v>974927.45070000004</c:v>
                </c:pt>
                <c:pt idx="613" formatCode="#,##0.00">
                  <c:v>994187.23820000002</c:v>
                </c:pt>
                <c:pt idx="614" formatCode="#,##0.00">
                  <c:v>1002565.5986</c:v>
                </c:pt>
                <c:pt idx="615" formatCode="#,##0.00">
                  <c:v>999993.18349999888</c:v>
                </c:pt>
                <c:pt idx="616">
                  <c:v>0</c:v>
                </c:pt>
                <c:pt idx="617">
                  <c:v>0</c:v>
                </c:pt>
                <c:pt idx="618" formatCode="#,##0.00">
                  <c:v>1003044.648</c:v>
                </c:pt>
                <c:pt idx="619" formatCode="#,##0.00">
                  <c:v>996466.7920999981</c:v>
                </c:pt>
                <c:pt idx="620" formatCode="#,##0.00">
                  <c:v>951595.29629999888</c:v>
                </c:pt>
                <c:pt idx="621">
                  <c:v>0</c:v>
                </c:pt>
                <c:pt idx="622" formatCode="#,##0.00">
                  <c:v>907097.92619999999</c:v>
                </c:pt>
                <c:pt idx="623" formatCode="#,##0.00">
                  <c:v>988385.47279999964</c:v>
                </c:pt>
                <c:pt idx="624" formatCode="#,##0.00">
                  <c:v>985474.63230000006</c:v>
                </c:pt>
                <c:pt idx="625" formatCode="#,##0.00">
                  <c:v>984711.14760000003</c:v>
                </c:pt>
                <c:pt idx="626" formatCode="#,##0.00">
                  <c:v>1000432.5557</c:v>
                </c:pt>
                <c:pt idx="627" formatCode="#,##0.00">
                  <c:v>997641.84490000003</c:v>
                </c:pt>
                <c:pt idx="628" formatCode="#,##0.00">
                  <c:v>977342.16650000005</c:v>
                </c:pt>
                <c:pt idx="629" formatCode="#,##0.00">
                  <c:v>1004034.8539</c:v>
                </c:pt>
                <c:pt idx="630" formatCode="#,##0.00">
                  <c:v>977825.52740000002</c:v>
                </c:pt>
                <c:pt idx="631" formatCode="#,##0.00">
                  <c:v>996836.6962999996</c:v>
                </c:pt>
                <c:pt idx="632" formatCode="#,##0.00">
                  <c:v>999767.64399999997</c:v>
                </c:pt>
                <c:pt idx="633" formatCode="#,##0.00">
                  <c:v>994150.61060000001</c:v>
                </c:pt>
                <c:pt idx="634" formatCode="#,##0.00">
                  <c:v>1006215.7853</c:v>
                </c:pt>
                <c:pt idx="635" formatCode="#,##0.00">
                  <c:v>949346.69319999951</c:v>
                </c:pt>
                <c:pt idx="636" formatCode="#,##0.00">
                  <c:v>951316.51179999998</c:v>
                </c:pt>
                <c:pt idx="637">
                  <c:v>0</c:v>
                </c:pt>
                <c:pt idx="638" formatCode="#,##0.00">
                  <c:v>958857.48679999996</c:v>
                </c:pt>
                <c:pt idx="639" formatCode="#,##0.00">
                  <c:v>1003414.991</c:v>
                </c:pt>
                <c:pt idx="640" formatCode="#,##0.00">
                  <c:v>1001245.4623</c:v>
                </c:pt>
                <c:pt idx="641" formatCode="#,##0.00">
                  <c:v>997605.65179999999</c:v>
                </c:pt>
                <c:pt idx="642" formatCode="#,##0.00">
                  <c:v>997617.08729999885</c:v>
                </c:pt>
                <c:pt idx="643" formatCode="#,##0.00">
                  <c:v>727616.22609999997</c:v>
                </c:pt>
                <c:pt idx="644">
                  <c:v>274.84679999999992</c:v>
                </c:pt>
                <c:pt idx="645">
                  <c:v>0.18959999999999999</c:v>
                </c:pt>
                <c:pt idx="646">
                  <c:v>0.27889999999999998</c:v>
                </c:pt>
                <c:pt idx="647">
                  <c:v>8.3299999999999999E-2</c:v>
                </c:pt>
                <c:pt idx="648">
                  <c:v>8.3299999999999999E-2</c:v>
                </c:pt>
                <c:pt idx="649">
                  <c:v>8.3299999999999999E-2</c:v>
                </c:pt>
                <c:pt idx="650">
                  <c:v>8.3299999999999999E-2</c:v>
                </c:pt>
                <c:pt idx="651">
                  <c:v>8.3299999999999999E-2</c:v>
                </c:pt>
                <c:pt idx="652">
                  <c:v>8.3299999999999999E-2</c:v>
                </c:pt>
                <c:pt idx="653">
                  <c:v>8.3299999999999999E-2</c:v>
                </c:pt>
                <c:pt idx="654">
                  <c:v>0.29559999999999997</c:v>
                </c:pt>
                <c:pt idx="655">
                  <c:v>0.1</c:v>
                </c:pt>
                <c:pt idx="656">
                  <c:v>0.1</c:v>
                </c:pt>
                <c:pt idx="657">
                  <c:v>0.1</c:v>
                </c:pt>
                <c:pt idx="658">
                  <c:v>0.1</c:v>
                </c:pt>
                <c:pt idx="659" formatCode="#,##0.00">
                  <c:v>11539.0787</c:v>
                </c:pt>
                <c:pt idx="660" formatCode="#,##0.00">
                  <c:v>497259.22979999997</c:v>
                </c:pt>
                <c:pt idx="661" formatCode="#,##0.00">
                  <c:v>6919.7245999999996</c:v>
                </c:pt>
                <c:pt idx="662" formatCode="#,##0.00">
                  <c:v>558683.1274</c:v>
                </c:pt>
                <c:pt idx="663" formatCode="#,##0.00">
                  <c:v>855156.96909999999</c:v>
                </c:pt>
                <c:pt idx="664" formatCode="#,##0.00">
                  <c:v>850324.04059999902</c:v>
                </c:pt>
                <c:pt idx="665" formatCode="#,##0.00">
                  <c:v>839988.29359999951</c:v>
                </c:pt>
                <c:pt idx="666" formatCode="#,##0.00">
                  <c:v>832134.22249999887</c:v>
                </c:pt>
                <c:pt idx="667" formatCode="#,##0.00">
                  <c:v>851105.02300000004</c:v>
                </c:pt>
                <c:pt idx="668" formatCode="#,##0.00">
                  <c:v>842896.1090999986</c:v>
                </c:pt>
                <c:pt idx="669" formatCode="#,##0.00">
                  <c:v>835684.42249999999</c:v>
                </c:pt>
                <c:pt idx="670" formatCode="#,##0.00">
                  <c:v>846958.7524999989</c:v>
                </c:pt>
                <c:pt idx="671" formatCode="#,##0.00">
                  <c:v>840057.34730000002</c:v>
                </c:pt>
                <c:pt idx="672" formatCode="#,##0.00">
                  <c:v>841364.58429999847</c:v>
                </c:pt>
                <c:pt idx="673" formatCode="#,##0.00">
                  <c:v>768251.79899999849</c:v>
                </c:pt>
                <c:pt idx="674" formatCode="#,##0.00">
                  <c:v>837133.5442999996</c:v>
                </c:pt>
                <c:pt idx="675" formatCode="#,##0.00">
                  <c:v>888034.60389999999</c:v>
                </c:pt>
                <c:pt idx="676" formatCode="#,##0.00">
                  <c:v>1127373.0282000001</c:v>
                </c:pt>
                <c:pt idx="677" formatCode="#,##0.00">
                  <c:v>1156391.8995000001</c:v>
                </c:pt>
                <c:pt idx="678" formatCode="#,##0.00">
                  <c:v>1191686.581</c:v>
                </c:pt>
                <c:pt idx="679" formatCode="#,##0.00">
                  <c:v>1178254.7959</c:v>
                </c:pt>
                <c:pt idx="680" formatCode="#,##0.00">
                  <c:v>1183932.2822</c:v>
                </c:pt>
                <c:pt idx="681" formatCode="#,##0.00">
                  <c:v>1146622.6359000001</c:v>
                </c:pt>
                <c:pt idx="682" formatCode="#,##0.00">
                  <c:v>1192703.8811000001</c:v>
                </c:pt>
                <c:pt idx="683" formatCode="#,##0.00">
                  <c:v>1200194.6694</c:v>
                </c:pt>
                <c:pt idx="684" formatCode="#,##0.00">
                  <c:v>1200058.2712999999</c:v>
                </c:pt>
                <c:pt idx="685" formatCode="#,##0.00">
                  <c:v>1020569.6043</c:v>
                </c:pt>
                <c:pt idx="686" formatCode="#,##0.00">
                  <c:v>895408.70319999964</c:v>
                </c:pt>
                <c:pt idx="687" formatCode="#,##0.00">
                  <c:v>1062451.6762999999</c:v>
                </c:pt>
                <c:pt idx="688" formatCode="#,##0.00">
                  <c:v>1203881.1477999999</c:v>
                </c:pt>
                <c:pt idx="689" formatCode="#,##0.00">
                  <c:v>1196609.2612000001</c:v>
                </c:pt>
                <c:pt idx="690" formatCode="#,##0.00">
                  <c:v>1077200.3803999999</c:v>
                </c:pt>
                <c:pt idx="691" formatCode="#,##0.00">
                  <c:v>1158444.2390000001</c:v>
                </c:pt>
                <c:pt idx="692" formatCode="#,##0.00">
                  <c:v>1189742.3955999999</c:v>
                </c:pt>
                <c:pt idx="693" formatCode="#,##0.00">
                  <c:v>1197676.4058999999</c:v>
                </c:pt>
                <c:pt idx="694" formatCode="#,##0.00">
                  <c:v>1196218.7581</c:v>
                </c:pt>
                <c:pt idx="695" formatCode="#,##0.00">
                  <c:v>1205059.8165</c:v>
                </c:pt>
                <c:pt idx="696" formatCode="#,##0.00">
                  <c:v>1181625.4032999999</c:v>
                </c:pt>
                <c:pt idx="697" formatCode="#,##0.00">
                  <c:v>1144516.6281000001</c:v>
                </c:pt>
                <c:pt idx="698" formatCode="#,##0.00">
                  <c:v>1207820.375</c:v>
                </c:pt>
                <c:pt idx="699" formatCode="#,##0.00">
                  <c:v>1185858.0029</c:v>
                </c:pt>
                <c:pt idx="700" formatCode="#,##0.00">
                  <c:v>1188132.6932999999</c:v>
                </c:pt>
                <c:pt idx="701" formatCode="#,##0.00">
                  <c:v>1198248.3096</c:v>
                </c:pt>
                <c:pt idx="702" formatCode="#,##0.00">
                  <c:v>1198800.6376</c:v>
                </c:pt>
                <c:pt idx="703" formatCode="#,##0.00">
                  <c:v>1203955.5441999999</c:v>
                </c:pt>
                <c:pt idx="704" formatCode="#,##0.00">
                  <c:v>1196096.3607000001</c:v>
                </c:pt>
                <c:pt idx="705" formatCode="#,##0.00">
                  <c:v>1200972.8602</c:v>
                </c:pt>
                <c:pt idx="706" formatCode="#,##0.00">
                  <c:v>766380.85560000001</c:v>
                </c:pt>
                <c:pt idx="707" formatCode="#,##0.00">
                  <c:v>416859.28989999997</c:v>
                </c:pt>
                <c:pt idx="708" formatCode="#,##0.00">
                  <c:v>228645.8561</c:v>
                </c:pt>
                <c:pt idx="709" formatCode="#,##0.00">
                  <c:v>785467.31940000004</c:v>
                </c:pt>
                <c:pt idx="710" formatCode="#,##0.00">
                  <c:v>396279.44679999992</c:v>
                </c:pt>
                <c:pt idx="711" formatCode="#,##0.00">
                  <c:v>1129653.0401999999</c:v>
                </c:pt>
                <c:pt idx="712" formatCode="#,##0.00">
                  <c:v>1201738.2483999999</c:v>
                </c:pt>
                <c:pt idx="713" formatCode="#,##0.00">
                  <c:v>1199461.7006999999</c:v>
                </c:pt>
                <c:pt idx="714" formatCode="#,##0.00">
                  <c:v>1199006.3899000001</c:v>
                </c:pt>
                <c:pt idx="715" formatCode="#,##0.00">
                  <c:v>1202614.8229</c:v>
                </c:pt>
                <c:pt idx="716" formatCode="#,##0.00">
                  <c:v>1191991.1081000001</c:v>
                </c:pt>
                <c:pt idx="717" formatCode="#,##0.00">
                  <c:v>1201676.5447</c:v>
                </c:pt>
                <c:pt idx="718" formatCode="#,##0.00">
                  <c:v>1198733.0382999999</c:v>
                </c:pt>
                <c:pt idx="719" formatCode="#,##0.00">
                  <c:v>1203977.0384</c:v>
                </c:pt>
                <c:pt idx="720" formatCode="#,##0.00">
                  <c:v>1185645.8481999999</c:v>
                </c:pt>
                <c:pt idx="721" formatCode="#,##0.00">
                  <c:v>1198623.8029</c:v>
                </c:pt>
                <c:pt idx="722" formatCode="#,##0.00">
                  <c:v>834154.10749999888</c:v>
                </c:pt>
                <c:pt idx="723">
                  <c:v>0</c:v>
                </c:pt>
                <c:pt idx="724" formatCode="#,##0.00">
                  <c:v>1181406.6540999999</c:v>
                </c:pt>
                <c:pt idx="725" formatCode="#,##0.00">
                  <c:v>1198420.4288000001</c:v>
                </c:pt>
                <c:pt idx="726" formatCode="#,##0.00">
                  <c:v>1194256.3811000001</c:v>
                </c:pt>
                <c:pt idx="727" formatCode="#,##0.00">
                  <c:v>1158526.1702000001</c:v>
                </c:pt>
                <c:pt idx="728" formatCode="#,##0.00">
                  <c:v>1125381.9478</c:v>
                </c:pt>
                <c:pt idx="729" formatCode="#,##0.00">
                  <c:v>1169290.7804</c:v>
                </c:pt>
                <c:pt idx="730" formatCode="#,##0.00">
                  <c:v>1198371.1673000001</c:v>
                </c:pt>
                <c:pt idx="731" formatCode="#,##0.00">
                  <c:v>1206384.0263</c:v>
                </c:pt>
                <c:pt idx="732" formatCode="#,##0.00">
                  <c:v>1187800.9615</c:v>
                </c:pt>
                <c:pt idx="733" formatCode="#,##0.00">
                  <c:v>1202352.1647000001</c:v>
                </c:pt>
                <c:pt idx="734" formatCode="#,##0.00">
                  <c:v>1203946.9927000001</c:v>
                </c:pt>
                <c:pt idx="735" formatCode="#,##0.00">
                  <c:v>911928.45310000004</c:v>
                </c:pt>
                <c:pt idx="736" formatCode="#,##0.00">
                  <c:v>1181295.5012999999</c:v>
                </c:pt>
                <c:pt idx="737" formatCode="#,##0.00">
                  <c:v>1200916.2612000001</c:v>
                </c:pt>
                <c:pt idx="738" formatCode="#,##0.00">
                  <c:v>1193586.1487</c:v>
                </c:pt>
                <c:pt idx="739" formatCode="#,##0.00">
                  <c:v>1187835.0807</c:v>
                </c:pt>
                <c:pt idx="740" formatCode="#,##0.00">
                  <c:v>1190761.3570999999</c:v>
                </c:pt>
                <c:pt idx="741" formatCode="#,##0.00">
                  <c:v>1167349.9121999999</c:v>
                </c:pt>
                <c:pt idx="742" formatCode="#,##0.00">
                  <c:v>1208296.1107000001</c:v>
                </c:pt>
                <c:pt idx="743" formatCode="#,##0.00">
                  <c:v>1202150.4472000001</c:v>
                </c:pt>
                <c:pt idx="744" formatCode="#,##0.00">
                  <c:v>1205571.2004</c:v>
                </c:pt>
                <c:pt idx="745" formatCode="#,##0.00">
                  <c:v>1193510.7601000001</c:v>
                </c:pt>
                <c:pt idx="746" formatCode="#,##0.00">
                  <c:v>1201639.2579999999</c:v>
                </c:pt>
                <c:pt idx="747" formatCode="#,##0.00">
                  <c:v>1090115.7298000001</c:v>
                </c:pt>
                <c:pt idx="748" formatCode="#,##0.00">
                  <c:v>1067238.932</c:v>
                </c:pt>
                <c:pt idx="749" formatCode="#,##0.00">
                  <c:v>1157592.9158999999</c:v>
                </c:pt>
                <c:pt idx="750" formatCode="#,##0.00">
                  <c:v>1197588.8067000001</c:v>
                </c:pt>
                <c:pt idx="751" formatCode="#,##0.00">
                  <c:v>1202951.8325</c:v>
                </c:pt>
                <c:pt idx="752" formatCode="#,##0.00">
                  <c:v>1201230.9321000001</c:v>
                </c:pt>
                <c:pt idx="753" formatCode="#,##0.00">
                  <c:v>1169845.977</c:v>
                </c:pt>
                <c:pt idx="754" formatCode="#,##0.00">
                  <c:v>1200831.3156000001</c:v>
                </c:pt>
                <c:pt idx="755" formatCode="#,##0.00">
                  <c:v>1197804.1142</c:v>
                </c:pt>
                <c:pt idx="756" formatCode="#,##0.00">
                  <c:v>1197253.7282</c:v>
                </c:pt>
                <c:pt idx="757" formatCode="#,##0.00">
                  <c:v>1197345.2042</c:v>
                </c:pt>
                <c:pt idx="758" formatCode="#,##0.00">
                  <c:v>1183177.7143000001</c:v>
                </c:pt>
                <c:pt idx="759" formatCode="#,##0.00">
                  <c:v>1117006.169</c:v>
                </c:pt>
                <c:pt idx="760" formatCode="#,##0.00">
                  <c:v>1072300.3716</c:v>
                </c:pt>
                <c:pt idx="761" formatCode="#,##0.00">
                  <c:v>1200025.1433000001</c:v>
                </c:pt>
                <c:pt idx="762" formatCode="#,##0.00">
                  <c:v>1176372.9382</c:v>
                </c:pt>
                <c:pt idx="763" formatCode="#,##0.00">
                  <c:v>1158305.3421</c:v>
                </c:pt>
                <c:pt idx="764" formatCode="#,##0.00">
                  <c:v>1199021.4302000001</c:v>
                </c:pt>
                <c:pt idx="765" formatCode="#,##0.00">
                  <c:v>1134056.5985999999</c:v>
                </c:pt>
                <c:pt idx="766" formatCode="#,##0.00">
                  <c:v>1191910.058</c:v>
                </c:pt>
                <c:pt idx="767" formatCode="#,##0.00">
                  <c:v>1205546.3182000001</c:v>
                </c:pt>
                <c:pt idx="768" formatCode="#,##0.00">
                  <c:v>1198156.1318000001</c:v>
                </c:pt>
                <c:pt idx="769" formatCode="#,##0.00">
                  <c:v>1196530.2402999999</c:v>
                </c:pt>
                <c:pt idx="770" formatCode="#,##0.00">
                  <c:v>1198662.5824</c:v>
                </c:pt>
                <c:pt idx="771" formatCode="#,##0.00">
                  <c:v>1142717.1439</c:v>
                </c:pt>
                <c:pt idx="772" formatCode="#,##0.00">
                  <c:v>919870.36340000003</c:v>
                </c:pt>
                <c:pt idx="773" formatCode="#,##0.00">
                  <c:v>1172196.3115999999</c:v>
                </c:pt>
                <c:pt idx="774" formatCode="#,##0.00">
                  <c:v>1196798.1561</c:v>
                </c:pt>
                <c:pt idx="775" formatCode="#,##0.00">
                  <c:v>1203738.7304</c:v>
                </c:pt>
                <c:pt idx="776" formatCode="#,##0.00">
                  <c:v>1197498.7548</c:v>
                </c:pt>
                <c:pt idx="777" formatCode="#,##0.00">
                  <c:v>1120646.6000000001</c:v>
                </c:pt>
                <c:pt idx="778" formatCode="#,##0.00">
                  <c:v>1193474.5345000001</c:v>
                </c:pt>
                <c:pt idx="779" formatCode="#,##0.00">
                  <c:v>1196049.9038</c:v>
                </c:pt>
                <c:pt idx="780" formatCode="#,##0.00">
                  <c:v>1184499.6000000001</c:v>
                </c:pt>
                <c:pt idx="781" formatCode="#,##0.00">
                  <c:v>1180319.5307</c:v>
                </c:pt>
                <c:pt idx="782" formatCode="#,##0.00">
                  <c:v>1105849.4850000001</c:v>
                </c:pt>
                <c:pt idx="783" formatCode="#,##0.00">
                  <c:v>1199105.4624999999</c:v>
                </c:pt>
                <c:pt idx="784" formatCode="#,##0.00">
                  <c:v>865072.44339999999</c:v>
                </c:pt>
                <c:pt idx="785" formatCode="#,##0.00">
                  <c:v>315092.9681</c:v>
                </c:pt>
                <c:pt idx="786" formatCode="#,##0.00">
                  <c:v>758541.51300000004</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numCache>
            </c:numRef>
          </c:val>
          <c:smooth val="0"/>
          <c:extLst xmlns:c16r2="http://schemas.microsoft.com/office/drawing/2015/06/chart">
            <c:ext xmlns:c16="http://schemas.microsoft.com/office/drawing/2014/chart" uri="{C3380CC4-5D6E-409C-BE32-E72D297353CC}">
              <c16:uniqueId val="{00000000-222E-4D2B-B690-C888D7603A23}"/>
            </c:ext>
          </c:extLst>
        </c:ser>
        <c:dLbls>
          <c:showLegendKey val="0"/>
          <c:showVal val="0"/>
          <c:showCatName val="0"/>
          <c:showSerName val="0"/>
          <c:showPercent val="0"/>
          <c:showBubbleSize val="0"/>
        </c:dLbls>
        <c:marker val="1"/>
        <c:smooth val="0"/>
        <c:axId val="120012160"/>
        <c:axId val="128631936"/>
      </c:lineChart>
      <c:dateAx>
        <c:axId val="120012160"/>
        <c:scaling>
          <c:orientation val="minMax"/>
        </c:scaling>
        <c:delete val="0"/>
        <c:axPos val="b"/>
        <c:majorGridlines>
          <c:spPr>
            <a:ln w="9525">
              <a:prstDash val="sysDash"/>
            </a:ln>
          </c:spPr>
        </c:majorGridlines>
        <c:numFmt formatCode="m/d/yy;@" sourceLinked="0"/>
        <c:majorTickMark val="out"/>
        <c:minorTickMark val="none"/>
        <c:tickLblPos val="nextTo"/>
        <c:txPr>
          <a:bodyPr/>
          <a:lstStyle/>
          <a:p>
            <a:pPr>
              <a:defRPr sz="900"/>
            </a:pPr>
            <a:endParaRPr lang="en-US"/>
          </a:p>
        </c:txPr>
        <c:crossAx val="128631936"/>
        <c:crosses val="autoZero"/>
        <c:auto val="1"/>
        <c:lblOffset val="100"/>
        <c:baseTimeUnit val="days"/>
      </c:dateAx>
      <c:valAx>
        <c:axId val="128631936"/>
        <c:scaling>
          <c:orientation val="minMax"/>
          <c:max val="1500000"/>
        </c:scaling>
        <c:delete val="0"/>
        <c:axPos val="l"/>
        <c:majorGridlines>
          <c:spPr>
            <a:ln>
              <a:prstDash val="sysDash"/>
            </a:ln>
          </c:spPr>
        </c:majorGridlines>
        <c:numFmt formatCode="General" sourceLinked="1"/>
        <c:majorTickMark val="out"/>
        <c:minorTickMark val="none"/>
        <c:tickLblPos val="nextTo"/>
        <c:txPr>
          <a:bodyPr/>
          <a:lstStyle/>
          <a:p>
            <a:pPr>
              <a:defRPr sz="900"/>
            </a:pPr>
            <a:endParaRPr lang="en-US"/>
          </a:p>
        </c:txPr>
        <c:crossAx val="120012160"/>
        <c:crosses val="autoZero"/>
        <c:crossBetween val="between"/>
        <c:majorUnit val="100000"/>
        <c:dispUnits>
          <c:builtInUnit val="thousands"/>
          <c:dispUnitsLbl>
            <c:layout>
              <c:manualLayout>
                <c:xMode val="edge"/>
                <c:yMode val="edge"/>
                <c:x val="0"/>
                <c:y val="0.45360827455195701"/>
              </c:manualLayout>
            </c:layout>
            <c:tx>
              <c:rich>
                <a:bodyPr/>
                <a:lstStyle/>
                <a:p>
                  <a:pPr>
                    <a:defRPr/>
                  </a:pPr>
                  <a:r>
                    <a:rPr lang="en-US"/>
                    <a:t>Beam</a:t>
                  </a:r>
                  <a:r>
                    <a:rPr lang="en-US" baseline="0"/>
                    <a:t> Power (kW)</a:t>
                  </a:r>
                  <a:endParaRPr lang="en-US"/>
                </a:p>
              </c:rich>
            </c:tx>
          </c:dispUnitsLbl>
        </c:dispUnits>
      </c:valAx>
      <c:spPr>
        <a:solidFill>
          <a:schemeClr val="bg1"/>
        </a:solidFill>
      </c:spPr>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US" sz="1400" dirty="0">
                <a:latin typeface="+mn-lt"/>
              </a:rPr>
              <a:t>NP availability by week, FY16</a:t>
            </a:r>
          </a:p>
        </c:rich>
      </c:tx>
      <c:layout>
        <c:manualLayout>
          <c:xMode val="edge"/>
          <c:yMode val="edge"/>
          <c:x val="0.34782677165354331"/>
          <c:y val="1.2210263757168173E-2"/>
        </c:manualLayout>
      </c:layout>
      <c:overlay val="0"/>
      <c:spPr>
        <a:noFill/>
        <a:ln w="25400">
          <a:noFill/>
        </a:ln>
      </c:spPr>
    </c:title>
    <c:autoTitleDeleted val="0"/>
    <c:plotArea>
      <c:layout>
        <c:manualLayout>
          <c:layoutTarget val="inner"/>
          <c:xMode val="edge"/>
          <c:yMode val="edge"/>
          <c:x val="0.1009458488975"/>
          <c:y val="5.68476169447686E-2"/>
          <c:w val="0.880978824748478"/>
          <c:h val="0.80387413111822603"/>
        </c:manualLayout>
      </c:layout>
      <c:barChart>
        <c:barDir val="col"/>
        <c:grouping val="clustered"/>
        <c:varyColors val="0"/>
        <c:ser>
          <c:idx val="0"/>
          <c:order val="0"/>
          <c:tx>
            <c:strRef>
              <c:f>'Time (3)'!$K$1</c:f>
              <c:strCache>
                <c:ptCount val="1"/>
                <c:pt idx="0">
                  <c:v>Neutron Beam % Available</c:v>
                </c:pt>
              </c:strCache>
            </c:strRef>
          </c:tx>
          <c:spPr>
            <a:solidFill>
              <a:srgbClr val="9999FF"/>
            </a:solidFill>
            <a:ln w="38100">
              <a:solidFill>
                <a:srgbClr val="000080"/>
              </a:solidFill>
              <a:prstDash val="solid"/>
            </a:ln>
          </c:spPr>
          <c:invertIfNegative val="0"/>
          <c:cat>
            <c:numRef>
              <c:f>'Time (3)'!$A$129:$A$562</c:f>
              <c:numCache>
                <c:formatCode>[$-409]d\-mmm\-yy;@</c:formatCode>
                <c:ptCount val="53"/>
                <c:pt idx="0">
                  <c:v>42282</c:v>
                </c:pt>
                <c:pt idx="1">
                  <c:v>42289</c:v>
                </c:pt>
                <c:pt idx="2">
                  <c:v>42296</c:v>
                </c:pt>
                <c:pt idx="3">
                  <c:v>42303</c:v>
                </c:pt>
                <c:pt idx="4">
                  <c:v>42310</c:v>
                </c:pt>
                <c:pt idx="5">
                  <c:v>42317</c:v>
                </c:pt>
                <c:pt idx="6">
                  <c:v>42324</c:v>
                </c:pt>
                <c:pt idx="7">
                  <c:v>42331</c:v>
                </c:pt>
                <c:pt idx="8">
                  <c:v>42338</c:v>
                </c:pt>
                <c:pt idx="9">
                  <c:v>42345</c:v>
                </c:pt>
                <c:pt idx="10">
                  <c:v>42352</c:v>
                </c:pt>
                <c:pt idx="11">
                  <c:v>42359</c:v>
                </c:pt>
                <c:pt idx="12">
                  <c:v>42366</c:v>
                </c:pt>
                <c:pt idx="13">
                  <c:v>42373</c:v>
                </c:pt>
                <c:pt idx="14">
                  <c:v>42380</c:v>
                </c:pt>
                <c:pt idx="15">
                  <c:v>42387</c:v>
                </c:pt>
                <c:pt idx="16">
                  <c:v>42394</c:v>
                </c:pt>
                <c:pt idx="17">
                  <c:v>42401</c:v>
                </c:pt>
                <c:pt idx="18">
                  <c:v>42408</c:v>
                </c:pt>
                <c:pt idx="19">
                  <c:v>42415</c:v>
                </c:pt>
                <c:pt idx="20">
                  <c:v>42422</c:v>
                </c:pt>
                <c:pt idx="21">
                  <c:v>42429</c:v>
                </c:pt>
                <c:pt idx="22">
                  <c:v>42436</c:v>
                </c:pt>
                <c:pt idx="23">
                  <c:v>42443</c:v>
                </c:pt>
                <c:pt idx="24">
                  <c:v>42450</c:v>
                </c:pt>
                <c:pt idx="25">
                  <c:v>42457</c:v>
                </c:pt>
                <c:pt idx="26">
                  <c:v>42464</c:v>
                </c:pt>
                <c:pt idx="27">
                  <c:v>42471</c:v>
                </c:pt>
                <c:pt idx="28">
                  <c:v>42478</c:v>
                </c:pt>
                <c:pt idx="29">
                  <c:v>42485</c:v>
                </c:pt>
                <c:pt idx="30">
                  <c:v>42492</c:v>
                </c:pt>
                <c:pt idx="31">
                  <c:v>42499</c:v>
                </c:pt>
                <c:pt idx="32">
                  <c:v>42506</c:v>
                </c:pt>
                <c:pt idx="33">
                  <c:v>42513</c:v>
                </c:pt>
                <c:pt idx="34">
                  <c:v>42520</c:v>
                </c:pt>
                <c:pt idx="35">
                  <c:v>42527</c:v>
                </c:pt>
                <c:pt idx="36">
                  <c:v>42534</c:v>
                </c:pt>
                <c:pt idx="37">
                  <c:v>42541</c:v>
                </c:pt>
                <c:pt idx="38">
                  <c:v>42548</c:v>
                </c:pt>
                <c:pt idx="39">
                  <c:v>42555</c:v>
                </c:pt>
                <c:pt idx="40">
                  <c:v>42562</c:v>
                </c:pt>
                <c:pt idx="41">
                  <c:v>42569</c:v>
                </c:pt>
                <c:pt idx="42">
                  <c:v>42576</c:v>
                </c:pt>
                <c:pt idx="43">
                  <c:v>42583</c:v>
                </c:pt>
                <c:pt idx="44">
                  <c:v>42590</c:v>
                </c:pt>
                <c:pt idx="45">
                  <c:v>42597</c:v>
                </c:pt>
                <c:pt idx="46">
                  <c:v>42604</c:v>
                </c:pt>
                <c:pt idx="47">
                  <c:v>42611</c:v>
                </c:pt>
                <c:pt idx="48">
                  <c:v>42618</c:v>
                </c:pt>
                <c:pt idx="49">
                  <c:v>42625</c:v>
                </c:pt>
                <c:pt idx="50">
                  <c:v>42632</c:v>
                </c:pt>
                <c:pt idx="51">
                  <c:v>42639</c:v>
                </c:pt>
              </c:numCache>
            </c:numRef>
          </c:cat>
          <c:val>
            <c:numRef>
              <c:f>'Time (3)'!$K$129:$K$562</c:f>
              <c:numCache>
                <c:formatCode>0.0%</c:formatCode>
                <c:ptCount val="53"/>
                <c:pt idx="0">
                  <c:v>0.47678571428571398</c:v>
                </c:pt>
                <c:pt idx="1">
                  <c:v>0.92274939172749404</c:v>
                </c:pt>
                <c:pt idx="2">
                  <c:v>0.97157622739018101</c:v>
                </c:pt>
                <c:pt idx="3">
                  <c:v>0.96858974358974403</c:v>
                </c:pt>
                <c:pt idx="4">
                  <c:v>0.975546975546975</c:v>
                </c:pt>
                <c:pt idx="5">
                  <c:v>0.96072727272727299</c:v>
                </c:pt>
                <c:pt idx="6">
                  <c:v>0.87301587301587302</c:v>
                </c:pt>
                <c:pt idx="7">
                  <c:v>0.92039473684210504</c:v>
                </c:pt>
                <c:pt idx="8">
                  <c:v>0.92013422818791901</c:v>
                </c:pt>
                <c:pt idx="9">
                  <c:v>0.90855263157894695</c:v>
                </c:pt>
                <c:pt idx="10">
                  <c:v>0.96987179487179498</c:v>
                </c:pt>
                <c:pt idx="11">
                  <c:v>1</c:v>
                </c:pt>
                <c:pt idx="18">
                  <c:v>0.91170212765957404</c:v>
                </c:pt>
                <c:pt idx="19">
                  <c:v>0.71258609893550395</c:v>
                </c:pt>
                <c:pt idx="20">
                  <c:v>0.89480436177036604</c:v>
                </c:pt>
                <c:pt idx="21">
                  <c:v>0.98248175182481701</c:v>
                </c:pt>
                <c:pt idx="22">
                  <c:v>0.95085803432137295</c:v>
                </c:pt>
                <c:pt idx="23">
                  <c:v>0.95873015873015899</c:v>
                </c:pt>
                <c:pt idx="24">
                  <c:v>0.168367346938775</c:v>
                </c:pt>
                <c:pt idx="25">
                  <c:v>0.628571428571428</c:v>
                </c:pt>
                <c:pt idx="26">
                  <c:v>0.96862210095498003</c:v>
                </c:pt>
                <c:pt idx="27">
                  <c:v>0.81594684385381999</c:v>
                </c:pt>
                <c:pt idx="28">
                  <c:v>0.92307692307692302</c:v>
                </c:pt>
                <c:pt idx="29">
                  <c:v>0.95735294117646996</c:v>
                </c:pt>
                <c:pt idx="30">
                  <c:v>0.97058823529411797</c:v>
                </c:pt>
                <c:pt idx="31">
                  <c:v>0.88238993710691804</c:v>
                </c:pt>
                <c:pt idx="32">
                  <c:v>0.95033112582781498</c:v>
                </c:pt>
                <c:pt idx="33">
                  <c:v>0.99207248018119998</c:v>
                </c:pt>
                <c:pt idx="40">
                  <c:v>0.930851063829787</c:v>
                </c:pt>
                <c:pt idx="41">
                  <c:v>0.92085427135678399</c:v>
                </c:pt>
                <c:pt idx="42">
                  <c:v>0.90405666452028299</c:v>
                </c:pt>
                <c:pt idx="43">
                  <c:v>0.77808219178082205</c:v>
                </c:pt>
                <c:pt idx="44">
                  <c:v>0.90957854406130301</c:v>
                </c:pt>
                <c:pt idx="45">
                  <c:v>0.96446384039900201</c:v>
                </c:pt>
                <c:pt idx="46">
                  <c:v>0.99304677623261695</c:v>
                </c:pt>
                <c:pt idx="47">
                  <c:v>0.87454938716654596</c:v>
                </c:pt>
                <c:pt idx="48">
                  <c:v>0.95292331055429003</c:v>
                </c:pt>
                <c:pt idx="49">
                  <c:v>0.95340050377833696</c:v>
                </c:pt>
                <c:pt idx="50">
                  <c:v>0.82976190476190503</c:v>
                </c:pt>
                <c:pt idx="51">
                  <c:v>0.97347480106100803</c:v>
                </c:pt>
                <c:pt idx="52">
                  <c:v>0</c:v>
                </c:pt>
              </c:numCache>
            </c:numRef>
          </c:val>
          <c:extLst xmlns:c16r2="http://schemas.microsoft.com/office/drawing/2015/06/chart">
            <c:ext xmlns:c16="http://schemas.microsoft.com/office/drawing/2014/chart" uri="{C3380CC4-5D6E-409C-BE32-E72D297353CC}">
              <c16:uniqueId val="{00000000-F2FE-4E72-AACA-652BF25FA956}"/>
            </c:ext>
          </c:extLst>
        </c:ser>
        <c:dLbls>
          <c:showLegendKey val="0"/>
          <c:showVal val="0"/>
          <c:showCatName val="0"/>
          <c:showSerName val="0"/>
          <c:showPercent val="0"/>
          <c:showBubbleSize val="0"/>
        </c:dLbls>
        <c:gapWidth val="150"/>
        <c:axId val="133540480"/>
        <c:axId val="133436160"/>
      </c:barChart>
      <c:lineChart>
        <c:grouping val="standard"/>
        <c:varyColors val="0"/>
        <c:ser>
          <c:idx val="1"/>
          <c:order val="1"/>
          <c:tx>
            <c:strRef>
              <c:f>Time!$N$1</c:f>
              <c:strCache>
                <c:ptCount val="1"/>
                <c:pt idx="0">
                  <c:v>Availability Goal</c:v>
                </c:pt>
              </c:strCache>
            </c:strRef>
          </c:tx>
          <c:cat>
            <c:multiLvlStrRef>
              <c:f>Time!$A$129:$A$489</c:f>
            </c:multiLvlStrRef>
          </c:cat>
          <c:val>
            <c:numRef>
              <c:f>Time!$N$129:$N$213</c:f>
            </c:numRef>
          </c:val>
          <c:smooth val="0"/>
          <c:extLst xmlns:c16r2="http://schemas.microsoft.com/office/drawing/2015/06/chart">
            <c:ext xmlns:c16="http://schemas.microsoft.com/office/drawing/2014/chart" uri="{C3380CC4-5D6E-409C-BE32-E72D297353CC}">
              <c16:uniqueId val="{00000001-F2FE-4E72-AACA-652BF25FA956}"/>
            </c:ext>
          </c:extLst>
        </c:ser>
        <c:ser>
          <c:idx val="3"/>
          <c:order val="2"/>
          <c:tx>
            <c:strRef>
              <c:f>'Time (3)'!$Q$1</c:f>
              <c:strCache>
                <c:ptCount val="1"/>
                <c:pt idx="0">
                  <c:v>Commitment to DOE</c:v>
                </c:pt>
              </c:strCache>
            </c:strRef>
          </c:tx>
          <c:spPr>
            <a:ln w="38100">
              <a:solidFill>
                <a:srgbClr val="00FFFF"/>
              </a:solidFill>
              <a:prstDash val="solid"/>
            </a:ln>
          </c:spPr>
          <c:marker>
            <c:symbol val="x"/>
            <c:size val="10"/>
            <c:spPr>
              <a:noFill/>
              <a:ln>
                <a:solidFill>
                  <a:srgbClr val="00FFFF"/>
                </a:solidFill>
                <a:prstDash val="solid"/>
              </a:ln>
            </c:spPr>
          </c:marker>
          <c:cat>
            <c:multiLvlStrRef>
              <c:f>Time!$A$129:$A$489</c:f>
            </c:multiLvlStrRef>
          </c:cat>
          <c:val>
            <c:numRef>
              <c:f>'Time (3)'!$Q$129:$Q$562</c:f>
              <c:numCache>
                <c:formatCode>0.0%</c:formatCode>
                <c:ptCount val="53"/>
                <c:pt idx="0">
                  <c:v>0.9</c:v>
                </c:pt>
                <c:pt idx="1">
                  <c:v>0.9</c:v>
                </c:pt>
                <c:pt idx="2">
                  <c:v>0.9</c:v>
                </c:pt>
                <c:pt idx="3">
                  <c:v>0.9</c:v>
                </c:pt>
                <c:pt idx="4">
                  <c:v>0.9</c:v>
                </c:pt>
                <c:pt idx="5">
                  <c:v>0.9</c:v>
                </c:pt>
                <c:pt idx="6">
                  <c:v>0.9</c:v>
                </c:pt>
                <c:pt idx="7">
                  <c:v>0.9</c:v>
                </c:pt>
                <c:pt idx="8">
                  <c:v>0.9</c:v>
                </c:pt>
                <c:pt idx="9">
                  <c:v>0.9</c:v>
                </c:pt>
                <c:pt idx="10">
                  <c:v>0.9</c:v>
                </c:pt>
                <c:pt idx="11">
                  <c:v>0.9</c:v>
                </c:pt>
                <c:pt idx="18">
                  <c:v>0.9</c:v>
                </c:pt>
                <c:pt idx="19">
                  <c:v>0.9</c:v>
                </c:pt>
                <c:pt idx="20">
                  <c:v>0.9</c:v>
                </c:pt>
                <c:pt idx="21">
                  <c:v>0.9</c:v>
                </c:pt>
                <c:pt idx="22">
                  <c:v>0.9</c:v>
                </c:pt>
                <c:pt idx="23">
                  <c:v>0.9</c:v>
                </c:pt>
                <c:pt idx="24">
                  <c:v>0.9</c:v>
                </c:pt>
                <c:pt idx="25">
                  <c:v>0.9</c:v>
                </c:pt>
                <c:pt idx="26">
                  <c:v>0.9</c:v>
                </c:pt>
                <c:pt idx="27">
                  <c:v>0.9</c:v>
                </c:pt>
                <c:pt idx="28">
                  <c:v>0.9</c:v>
                </c:pt>
                <c:pt idx="29">
                  <c:v>0.9</c:v>
                </c:pt>
                <c:pt idx="30">
                  <c:v>0.9</c:v>
                </c:pt>
                <c:pt idx="31">
                  <c:v>0.9</c:v>
                </c:pt>
                <c:pt idx="32">
                  <c:v>0.9</c:v>
                </c:pt>
                <c:pt idx="33">
                  <c:v>0.9</c:v>
                </c:pt>
                <c:pt idx="40">
                  <c:v>0.9</c:v>
                </c:pt>
                <c:pt idx="41">
                  <c:v>0.9</c:v>
                </c:pt>
                <c:pt idx="42">
                  <c:v>0.9</c:v>
                </c:pt>
                <c:pt idx="43">
                  <c:v>0.9</c:v>
                </c:pt>
                <c:pt idx="44">
                  <c:v>0.9</c:v>
                </c:pt>
                <c:pt idx="45">
                  <c:v>0.9</c:v>
                </c:pt>
                <c:pt idx="46">
                  <c:v>0.9</c:v>
                </c:pt>
                <c:pt idx="47">
                  <c:v>0.9</c:v>
                </c:pt>
                <c:pt idx="48">
                  <c:v>0.9</c:v>
                </c:pt>
                <c:pt idx="49">
                  <c:v>0.9</c:v>
                </c:pt>
                <c:pt idx="50">
                  <c:v>0.9</c:v>
                </c:pt>
                <c:pt idx="51">
                  <c:v>0.9</c:v>
                </c:pt>
              </c:numCache>
            </c:numRef>
          </c:val>
          <c:smooth val="0"/>
          <c:extLst xmlns:c16r2="http://schemas.microsoft.com/office/drawing/2015/06/chart">
            <c:ext xmlns:c16="http://schemas.microsoft.com/office/drawing/2014/chart" uri="{C3380CC4-5D6E-409C-BE32-E72D297353CC}">
              <c16:uniqueId val="{00000002-F2FE-4E72-AACA-652BF25FA956}"/>
            </c:ext>
          </c:extLst>
        </c:ser>
        <c:ser>
          <c:idx val="4"/>
          <c:order val="3"/>
          <c:tx>
            <c:v>FY running Avg.</c:v>
          </c:tx>
          <c:spPr>
            <a:ln w="38100">
              <a:solidFill>
                <a:srgbClr val="F20884"/>
              </a:solidFill>
              <a:prstDash val="solid"/>
            </a:ln>
          </c:spPr>
          <c:marker>
            <c:symbol val="square"/>
            <c:size val="7"/>
            <c:spPr>
              <a:solidFill>
                <a:srgbClr val="E25494"/>
              </a:solidFill>
              <a:ln w="9525">
                <a:noFill/>
              </a:ln>
            </c:spPr>
          </c:marker>
          <c:cat>
            <c:multiLvlStrRef>
              <c:f>Time!$A$129:$A$489</c:f>
            </c:multiLvlStrRef>
          </c:cat>
          <c:val>
            <c:numRef>
              <c:f>'Time (3)'!$P$129:$P$562</c:f>
              <c:numCache>
                <c:formatCode>0.0%</c:formatCode>
                <c:ptCount val="53"/>
                <c:pt idx="0">
                  <c:v>0.30340909090909102</c:v>
                </c:pt>
                <c:pt idx="1">
                  <c:v>0.54108309990662895</c:v>
                </c:pt>
                <c:pt idx="2">
                  <c:v>0.655349794238683</c:v>
                </c:pt>
                <c:pt idx="3">
                  <c:v>0.72145562770562699</c:v>
                </c:pt>
                <c:pt idx="4">
                  <c:v>0.765593561368209</c:v>
                </c:pt>
                <c:pt idx="5">
                  <c:v>0.79158996221296396</c:v>
                </c:pt>
                <c:pt idx="6">
                  <c:v>0.80044901131163104</c:v>
                </c:pt>
                <c:pt idx="7">
                  <c:v>0.814365315624762</c:v>
                </c:pt>
                <c:pt idx="8">
                  <c:v>0.825166198341443</c:v>
                </c:pt>
                <c:pt idx="9">
                  <c:v>0.83303333126435297</c:v>
                </c:pt>
                <c:pt idx="10">
                  <c:v>0.84511346273555499</c:v>
                </c:pt>
                <c:pt idx="11">
                  <c:v>0.84528856480696402</c:v>
                </c:pt>
                <c:pt idx="18">
                  <c:v>0.84863936450002697</c:v>
                </c:pt>
                <c:pt idx="19">
                  <c:v>0.83789796321929999</c:v>
                </c:pt>
                <c:pt idx="20">
                  <c:v>0.84196998209941698</c:v>
                </c:pt>
                <c:pt idx="21">
                  <c:v>0.850282851837457</c:v>
                </c:pt>
                <c:pt idx="22">
                  <c:v>0.85555873808257299</c:v>
                </c:pt>
                <c:pt idx="23">
                  <c:v>0.86180518182517096</c:v>
                </c:pt>
                <c:pt idx="24">
                  <c:v>0.82238416358494704</c:v>
                </c:pt>
                <c:pt idx="25">
                  <c:v>0.81125692023785101</c:v>
                </c:pt>
                <c:pt idx="26">
                  <c:v>0.81876464462379595</c:v>
                </c:pt>
                <c:pt idx="27">
                  <c:v>0.81863307790152895</c:v>
                </c:pt>
                <c:pt idx="28">
                  <c:v>0.82337785411792597</c:v>
                </c:pt>
                <c:pt idx="29">
                  <c:v>0.82856492157030204</c:v>
                </c:pt>
                <c:pt idx="30">
                  <c:v>0.83360333891649996</c:v>
                </c:pt>
                <c:pt idx="31">
                  <c:v>0.83564418953405795</c:v>
                </c:pt>
                <c:pt idx="32">
                  <c:v>0.84002631645537595</c:v>
                </c:pt>
                <c:pt idx="33">
                  <c:v>0.84334933914162702</c:v>
                </c:pt>
                <c:pt idx="40">
                  <c:v>0.845338880557302</c:v>
                </c:pt>
                <c:pt idx="41">
                  <c:v>0.84813900405273202</c:v>
                </c:pt>
                <c:pt idx="42">
                  <c:v>0.85009103783127604</c:v>
                </c:pt>
                <c:pt idx="43">
                  <c:v>0.84780290334515795</c:v>
                </c:pt>
                <c:pt idx="44">
                  <c:v>0.849509015491408</c:v>
                </c:pt>
                <c:pt idx="45">
                  <c:v>0.85328311773374799</c:v>
                </c:pt>
                <c:pt idx="46">
                  <c:v>0.85766683849478598</c:v>
                </c:pt>
                <c:pt idx="47">
                  <c:v>0.85811866859623698</c:v>
                </c:pt>
                <c:pt idx="48">
                  <c:v>0.860468179594295</c:v>
                </c:pt>
                <c:pt idx="49">
                  <c:v>0.863164626347524</c:v>
                </c:pt>
                <c:pt idx="50">
                  <c:v>0.86216982804467301</c:v>
                </c:pt>
                <c:pt idx="51">
                  <c:v>0.86435758850211097</c:v>
                </c:pt>
              </c:numCache>
            </c:numRef>
          </c:val>
          <c:smooth val="0"/>
          <c:extLst xmlns:c16r2="http://schemas.microsoft.com/office/drawing/2015/06/chart">
            <c:ext xmlns:c16="http://schemas.microsoft.com/office/drawing/2014/chart" uri="{C3380CC4-5D6E-409C-BE32-E72D297353CC}">
              <c16:uniqueId val="{00000003-F2FE-4E72-AACA-652BF25FA956}"/>
            </c:ext>
          </c:extLst>
        </c:ser>
        <c:ser>
          <c:idx val="2"/>
          <c:order val="4"/>
          <c:tx>
            <c:strRef>
              <c:f>'Time (3)'!$O$1</c:f>
              <c:strCache>
                <c:ptCount val="1"/>
                <c:pt idx="0">
                  <c:v>Run Running Avg.</c:v>
                </c:pt>
              </c:strCache>
            </c:strRef>
          </c:tx>
          <c:spPr>
            <a:ln>
              <a:solidFill>
                <a:srgbClr val="FFFF00"/>
              </a:solidFill>
            </a:ln>
          </c:spPr>
          <c:marker>
            <c:spPr>
              <a:solidFill>
                <a:srgbClr val="FFFF00"/>
              </a:solidFill>
              <a:ln>
                <a:solidFill>
                  <a:srgbClr val="FFFF00"/>
                </a:solidFill>
              </a:ln>
            </c:spPr>
          </c:marker>
          <c:val>
            <c:numRef>
              <c:f>'Time (3)'!$O$129:$O$562</c:f>
              <c:numCache>
                <c:formatCode>0.0%</c:formatCode>
                <c:ptCount val="53"/>
                <c:pt idx="0">
                  <c:v>0.30340909090909102</c:v>
                </c:pt>
                <c:pt idx="1">
                  <c:v>0.54108309990662895</c:v>
                </c:pt>
                <c:pt idx="2">
                  <c:v>0.655349794238683</c:v>
                </c:pt>
                <c:pt idx="3">
                  <c:v>0.72145562770562699</c:v>
                </c:pt>
                <c:pt idx="4">
                  <c:v>0.765593561368209</c:v>
                </c:pt>
                <c:pt idx="5">
                  <c:v>0.79158996221296396</c:v>
                </c:pt>
                <c:pt idx="6">
                  <c:v>0.80044901131163104</c:v>
                </c:pt>
                <c:pt idx="7">
                  <c:v>0.814365315624762</c:v>
                </c:pt>
                <c:pt idx="8">
                  <c:v>0.825166198341443</c:v>
                </c:pt>
                <c:pt idx="9">
                  <c:v>0.83303333126435297</c:v>
                </c:pt>
                <c:pt idx="10">
                  <c:v>0.84511346273555499</c:v>
                </c:pt>
                <c:pt idx="11">
                  <c:v>0.84528856480696402</c:v>
                </c:pt>
                <c:pt idx="18">
                  <c:v>0.91170212765957404</c:v>
                </c:pt>
                <c:pt idx="19">
                  <c:v>0.78636184469846304</c:v>
                </c:pt>
                <c:pt idx="20">
                  <c:v>0.82763671875</c:v>
                </c:pt>
                <c:pt idx="21">
                  <c:v>0.86644712769849996</c:v>
                </c:pt>
                <c:pt idx="22">
                  <c:v>0.88248369887374001</c:v>
                </c:pt>
                <c:pt idx="23">
                  <c:v>0.89691217109215404</c:v>
                </c:pt>
                <c:pt idx="24">
                  <c:v>0.78141745020725895</c:v>
                </c:pt>
                <c:pt idx="25">
                  <c:v>0.75922565033272804</c:v>
                </c:pt>
                <c:pt idx="26">
                  <c:v>0.78277211014804005</c:v>
                </c:pt>
                <c:pt idx="27">
                  <c:v>0.78620547380002803</c:v>
                </c:pt>
                <c:pt idx="28">
                  <c:v>0.79926598656382197</c:v>
                </c:pt>
                <c:pt idx="29">
                  <c:v>0.81159669649002097</c:v>
                </c:pt>
                <c:pt idx="30">
                  <c:v>0.82256514310123896</c:v>
                </c:pt>
                <c:pt idx="31">
                  <c:v>0.82724677625750598</c:v>
                </c:pt>
                <c:pt idx="32">
                  <c:v>0.83576140736668503</c:v>
                </c:pt>
                <c:pt idx="33">
                  <c:v>0.84183875654968898</c:v>
                </c:pt>
                <c:pt idx="40">
                  <c:v>0.930851063829787</c:v>
                </c:pt>
                <c:pt idx="41">
                  <c:v>0.924565560821485</c:v>
                </c:pt>
                <c:pt idx="42">
                  <c:v>0.91676866585067296</c:v>
                </c:pt>
                <c:pt idx="43">
                  <c:v>0.88025247971145204</c:v>
                </c:pt>
                <c:pt idx="44">
                  <c:v>0.885839416058394</c:v>
                </c:pt>
                <c:pt idx="45">
                  <c:v>0.90075703808847896</c:v>
                </c:pt>
                <c:pt idx="46">
                  <c:v>0.91530490235153505</c:v>
                </c:pt>
                <c:pt idx="47">
                  <c:v>0.91035629869561396</c:v>
                </c:pt>
                <c:pt idx="48">
                  <c:v>0.91475667189952903</c:v>
                </c:pt>
                <c:pt idx="49">
                  <c:v>0.91903964265773297</c:v>
                </c:pt>
                <c:pt idx="50">
                  <c:v>0.90967016491754105</c:v>
                </c:pt>
                <c:pt idx="51">
                  <c:v>0.91388062314020702</c:v>
                </c:pt>
              </c:numCache>
            </c:numRef>
          </c:val>
          <c:smooth val="0"/>
          <c:extLst xmlns:c16r2="http://schemas.microsoft.com/office/drawing/2015/06/chart">
            <c:ext xmlns:c16="http://schemas.microsoft.com/office/drawing/2014/chart" uri="{C3380CC4-5D6E-409C-BE32-E72D297353CC}">
              <c16:uniqueId val="{00000004-F2FE-4E72-AACA-652BF25FA956}"/>
            </c:ext>
          </c:extLst>
        </c:ser>
        <c:dLbls>
          <c:showLegendKey val="0"/>
          <c:showVal val="0"/>
          <c:showCatName val="0"/>
          <c:showSerName val="0"/>
          <c:showPercent val="0"/>
          <c:showBubbleSize val="0"/>
        </c:dLbls>
        <c:marker val="1"/>
        <c:smooth val="0"/>
        <c:axId val="133540480"/>
        <c:axId val="133436160"/>
      </c:lineChart>
      <c:dateAx>
        <c:axId val="133540480"/>
        <c:scaling>
          <c:orientation val="minMax"/>
        </c:scaling>
        <c:delete val="0"/>
        <c:axPos val="b"/>
        <c:numFmt formatCode="m/d/yyyy" sourceLinked="0"/>
        <c:majorTickMark val="out"/>
        <c:minorTickMark val="none"/>
        <c:tickLblPos val="nextTo"/>
        <c:spPr>
          <a:ln w="3175">
            <a:solidFill>
              <a:srgbClr val="000000"/>
            </a:solidFill>
            <a:prstDash val="solid"/>
          </a:ln>
        </c:spPr>
        <c:txPr>
          <a:bodyPr rot="-3600000" vert="horz"/>
          <a:lstStyle/>
          <a:p>
            <a:pPr>
              <a:defRPr sz="900" b="1" i="0" u="none" strike="noStrike" baseline="0">
                <a:solidFill>
                  <a:srgbClr val="000000"/>
                </a:solidFill>
                <a:latin typeface="Arial"/>
                <a:ea typeface="Arial"/>
                <a:cs typeface="Arial"/>
              </a:defRPr>
            </a:pPr>
            <a:endParaRPr lang="en-US"/>
          </a:p>
        </c:txPr>
        <c:crossAx val="133436160"/>
        <c:crosses val="autoZero"/>
        <c:auto val="1"/>
        <c:lblOffset val="100"/>
        <c:baseTimeUnit val="days"/>
        <c:majorUnit val="14"/>
        <c:majorTimeUnit val="days"/>
        <c:minorUnit val="7"/>
        <c:minorTimeUnit val="days"/>
      </c:dateAx>
      <c:valAx>
        <c:axId val="133436160"/>
        <c:scaling>
          <c:orientation val="minMax"/>
          <c:max val="1"/>
          <c:min val="0"/>
        </c:scaling>
        <c:delete val="0"/>
        <c:axPos val="l"/>
        <c:majorGridlines>
          <c:spPr>
            <a:ln w="3175">
              <a:solidFill>
                <a:srgbClr val="000000"/>
              </a:solidFill>
              <a:prstDash val="solid"/>
            </a:ln>
          </c:spPr>
        </c:majorGridlines>
        <c:title>
          <c:tx>
            <c:rich>
              <a:bodyPr/>
              <a:lstStyle/>
              <a:p>
                <a:pPr>
                  <a:defRPr sz="1400" b="1" i="0" u="none" strike="noStrike" baseline="0">
                    <a:solidFill>
                      <a:srgbClr val="000000"/>
                    </a:solidFill>
                    <a:latin typeface="Arial"/>
                    <a:ea typeface="Arial"/>
                    <a:cs typeface="Arial"/>
                  </a:defRPr>
                </a:pPr>
                <a:r>
                  <a:rPr lang="en-US" sz="1400" dirty="0"/>
                  <a:t>% available</a:t>
                </a:r>
              </a:p>
            </c:rich>
          </c:tx>
          <c:layout>
            <c:manualLayout>
              <c:xMode val="edge"/>
              <c:yMode val="edge"/>
              <c:x val="1.7121062992125985E-2"/>
              <c:y val="0.35743638925395754"/>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3540480"/>
        <c:crosses val="autoZero"/>
        <c:crossBetween val="between"/>
        <c:majorUnit val="0.05"/>
      </c:valAx>
      <c:spPr>
        <a:solidFill>
          <a:srgbClr val="C0C0C0"/>
        </a:solidFill>
        <a:ln w="38100">
          <a:solidFill>
            <a:srgbClr val="808080"/>
          </a:solidFill>
          <a:prstDash val="solid"/>
        </a:ln>
      </c:spPr>
    </c:plotArea>
    <c:legend>
      <c:legendPos val="r"/>
      <c:layout>
        <c:manualLayout>
          <c:xMode val="edge"/>
          <c:yMode val="edge"/>
          <c:x val="0.22588243657042867"/>
          <c:y val="0.47115759060962492"/>
          <c:w val="0.23508169291338599"/>
          <c:h val="0.17043772718123601"/>
        </c:manualLayout>
      </c:layout>
      <c:overlay val="0"/>
      <c:spPr>
        <a:solidFill>
          <a:srgbClr val="FFFFFF"/>
        </a:solidFill>
        <a:ln w="3175">
          <a:solidFill>
            <a:srgbClr val="000000"/>
          </a:solidFill>
          <a:prstDash val="solid"/>
        </a:ln>
      </c:spPr>
      <c:txPr>
        <a:bodyPr/>
        <a:lstStyle/>
        <a:p>
          <a:pPr>
            <a:defRPr sz="101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mn-lt"/>
                <a:ea typeface="Arial"/>
                <a:cs typeface="Arial"/>
              </a:defRPr>
            </a:pPr>
            <a:r>
              <a:rPr lang="en-US" sz="1600" dirty="0">
                <a:latin typeface="+mn-lt"/>
              </a:rPr>
              <a:t>NP availability by week, FY17-1</a:t>
            </a:r>
          </a:p>
        </c:rich>
      </c:tx>
      <c:layout>
        <c:manualLayout>
          <c:xMode val="edge"/>
          <c:yMode val="edge"/>
          <c:x val="0.326993414836038"/>
          <c:y val="6.19557100341537E-3"/>
        </c:manualLayout>
      </c:layout>
      <c:overlay val="0"/>
      <c:spPr>
        <a:noFill/>
        <a:ln w="25400">
          <a:noFill/>
        </a:ln>
      </c:spPr>
    </c:title>
    <c:autoTitleDeleted val="0"/>
    <c:plotArea>
      <c:layout>
        <c:manualLayout>
          <c:layoutTarget val="inner"/>
          <c:xMode val="edge"/>
          <c:yMode val="edge"/>
          <c:x val="0.1009458488975"/>
          <c:y val="5.68476169447686E-2"/>
          <c:w val="0.880978824748478"/>
          <c:h val="0.80387413111822603"/>
        </c:manualLayout>
      </c:layout>
      <c:barChart>
        <c:barDir val="col"/>
        <c:grouping val="clustered"/>
        <c:varyColors val="0"/>
        <c:ser>
          <c:idx val="0"/>
          <c:order val="0"/>
          <c:tx>
            <c:strRef>
              <c:f>'Time (2)'!$K$1</c:f>
              <c:strCache>
                <c:ptCount val="1"/>
                <c:pt idx="0">
                  <c:v>Neutron Beam % Available</c:v>
                </c:pt>
              </c:strCache>
            </c:strRef>
          </c:tx>
          <c:spPr>
            <a:solidFill>
              <a:srgbClr val="9999FF"/>
            </a:solidFill>
            <a:ln w="38100">
              <a:solidFill>
                <a:srgbClr val="000080"/>
              </a:solidFill>
              <a:prstDash val="solid"/>
            </a:ln>
          </c:spPr>
          <c:invertIfNegative val="0"/>
          <c:cat>
            <c:numRef>
              <c:f>'Time (2)'!$A$129:$A$562</c:f>
              <c:numCache>
                <c:formatCode>[$-409]d\-mmm\-yy;@</c:formatCode>
                <c:ptCount val="14"/>
                <c:pt idx="0">
                  <c:v>42646</c:v>
                </c:pt>
                <c:pt idx="1">
                  <c:v>42653</c:v>
                </c:pt>
                <c:pt idx="2">
                  <c:v>42660</c:v>
                </c:pt>
                <c:pt idx="3">
                  <c:v>42667</c:v>
                </c:pt>
                <c:pt idx="4">
                  <c:v>42674</c:v>
                </c:pt>
                <c:pt idx="5">
                  <c:v>42681</c:v>
                </c:pt>
                <c:pt idx="6">
                  <c:v>42688</c:v>
                </c:pt>
                <c:pt idx="7">
                  <c:v>42695</c:v>
                </c:pt>
                <c:pt idx="8">
                  <c:v>42702</c:v>
                </c:pt>
                <c:pt idx="9">
                  <c:v>42709</c:v>
                </c:pt>
                <c:pt idx="10">
                  <c:v>42716</c:v>
                </c:pt>
                <c:pt idx="11">
                  <c:v>42723</c:v>
                </c:pt>
                <c:pt idx="12">
                  <c:v>42730</c:v>
                </c:pt>
              </c:numCache>
            </c:numRef>
          </c:cat>
          <c:val>
            <c:numRef>
              <c:f>'Time (2)'!$K$129:$K$562</c:f>
              <c:numCache>
                <c:formatCode>0.0%</c:formatCode>
                <c:ptCount val="14"/>
                <c:pt idx="1">
                  <c:v>0.93936170212766001</c:v>
                </c:pt>
                <c:pt idx="2">
                  <c:v>0.923414940364093</c:v>
                </c:pt>
                <c:pt idx="3">
                  <c:v>0.84900831733845195</c:v>
                </c:pt>
                <c:pt idx="4">
                  <c:v>0.97619047619047605</c:v>
                </c:pt>
                <c:pt idx="5">
                  <c:v>0.98299595141700402</c:v>
                </c:pt>
                <c:pt idx="6">
                  <c:v>0.88646288209607005</c:v>
                </c:pt>
                <c:pt idx="7">
                  <c:v>0.95225970719287101</c:v>
                </c:pt>
                <c:pt idx="8">
                  <c:v>0.91502853519340499</c:v>
                </c:pt>
                <c:pt idx="9">
                  <c:v>0.91570881226053602</c:v>
                </c:pt>
                <c:pt idx="10">
                  <c:v>0.94413057124921496</c:v>
                </c:pt>
                <c:pt idx="11">
                  <c:v>0.91153846153846096</c:v>
                </c:pt>
                <c:pt idx="13">
                  <c:v>0</c:v>
                </c:pt>
              </c:numCache>
            </c:numRef>
          </c:val>
          <c:extLst xmlns:c16r2="http://schemas.microsoft.com/office/drawing/2015/06/chart">
            <c:ext xmlns:c16="http://schemas.microsoft.com/office/drawing/2014/chart" uri="{C3380CC4-5D6E-409C-BE32-E72D297353CC}">
              <c16:uniqueId val="{00000000-4814-4EE2-AA77-FB4AF422F525}"/>
            </c:ext>
          </c:extLst>
        </c:ser>
        <c:dLbls>
          <c:showLegendKey val="0"/>
          <c:showVal val="0"/>
          <c:showCatName val="0"/>
          <c:showSerName val="0"/>
          <c:showPercent val="0"/>
          <c:showBubbleSize val="0"/>
        </c:dLbls>
        <c:gapWidth val="150"/>
        <c:axId val="121638912"/>
        <c:axId val="121640832"/>
      </c:barChart>
      <c:lineChart>
        <c:grouping val="standard"/>
        <c:varyColors val="0"/>
        <c:ser>
          <c:idx val="1"/>
          <c:order val="1"/>
          <c:tx>
            <c:strRef>
              <c:f>Time!$N$1</c:f>
              <c:strCache>
                <c:ptCount val="1"/>
                <c:pt idx="0">
                  <c:v>Availability Goal</c:v>
                </c:pt>
              </c:strCache>
            </c:strRef>
          </c:tx>
          <c:cat>
            <c:multiLvlStrRef>
              <c:f>Time!$A$129:$A$489</c:f>
            </c:multiLvlStrRef>
          </c:cat>
          <c:val>
            <c:numRef>
              <c:f>Time!$N$129:$N$213</c:f>
            </c:numRef>
          </c:val>
          <c:smooth val="0"/>
          <c:extLst xmlns:c16r2="http://schemas.microsoft.com/office/drawing/2015/06/chart">
            <c:ext xmlns:c16="http://schemas.microsoft.com/office/drawing/2014/chart" uri="{C3380CC4-5D6E-409C-BE32-E72D297353CC}">
              <c16:uniqueId val="{00000001-4814-4EE2-AA77-FB4AF422F525}"/>
            </c:ext>
          </c:extLst>
        </c:ser>
        <c:ser>
          <c:idx val="3"/>
          <c:order val="2"/>
          <c:tx>
            <c:strRef>
              <c:f>'Time (2)'!$Q$1</c:f>
              <c:strCache>
                <c:ptCount val="1"/>
                <c:pt idx="0">
                  <c:v>Commitment to DOE</c:v>
                </c:pt>
              </c:strCache>
            </c:strRef>
          </c:tx>
          <c:spPr>
            <a:ln w="38100">
              <a:solidFill>
                <a:srgbClr val="00FFFF"/>
              </a:solidFill>
              <a:prstDash val="solid"/>
            </a:ln>
          </c:spPr>
          <c:marker>
            <c:symbol val="x"/>
            <c:size val="10"/>
            <c:spPr>
              <a:noFill/>
              <a:ln>
                <a:solidFill>
                  <a:srgbClr val="00FFFF"/>
                </a:solidFill>
                <a:prstDash val="solid"/>
              </a:ln>
            </c:spPr>
          </c:marker>
          <c:cat>
            <c:multiLvlStrRef>
              <c:f>Time!$A$129:$A$489</c:f>
            </c:multiLvlStrRef>
          </c:cat>
          <c:val>
            <c:numRef>
              <c:f>'Time (2)'!$Q$129:$Q$562</c:f>
              <c:numCache>
                <c:formatCode>0.0%</c:formatCode>
                <c:ptCount val="14"/>
                <c:pt idx="1">
                  <c:v>0.9</c:v>
                </c:pt>
                <c:pt idx="2">
                  <c:v>0.9</c:v>
                </c:pt>
                <c:pt idx="3">
                  <c:v>0.9</c:v>
                </c:pt>
                <c:pt idx="4">
                  <c:v>0.9</c:v>
                </c:pt>
                <c:pt idx="5">
                  <c:v>0.9</c:v>
                </c:pt>
                <c:pt idx="6">
                  <c:v>0.9</c:v>
                </c:pt>
                <c:pt idx="7">
                  <c:v>0.9</c:v>
                </c:pt>
                <c:pt idx="8">
                  <c:v>0.9</c:v>
                </c:pt>
                <c:pt idx="9">
                  <c:v>0.9</c:v>
                </c:pt>
                <c:pt idx="10">
                  <c:v>0.9</c:v>
                </c:pt>
                <c:pt idx="11">
                  <c:v>0.9</c:v>
                </c:pt>
              </c:numCache>
            </c:numRef>
          </c:val>
          <c:smooth val="0"/>
          <c:extLst xmlns:c16r2="http://schemas.microsoft.com/office/drawing/2015/06/chart">
            <c:ext xmlns:c16="http://schemas.microsoft.com/office/drawing/2014/chart" uri="{C3380CC4-5D6E-409C-BE32-E72D297353CC}">
              <c16:uniqueId val="{00000002-4814-4EE2-AA77-FB4AF422F525}"/>
            </c:ext>
          </c:extLst>
        </c:ser>
        <c:ser>
          <c:idx val="4"/>
          <c:order val="3"/>
          <c:tx>
            <c:v>FY running Avg.</c:v>
          </c:tx>
          <c:spPr>
            <a:ln w="38100">
              <a:solidFill>
                <a:srgbClr val="F20884"/>
              </a:solidFill>
              <a:prstDash val="solid"/>
            </a:ln>
          </c:spPr>
          <c:marker>
            <c:symbol val="square"/>
            <c:size val="7"/>
            <c:spPr>
              <a:solidFill>
                <a:srgbClr val="E25494"/>
              </a:solidFill>
              <a:ln w="9525">
                <a:noFill/>
              </a:ln>
            </c:spPr>
          </c:marker>
          <c:cat>
            <c:multiLvlStrRef>
              <c:f>Time!$A$129:$A$489</c:f>
            </c:multiLvlStrRef>
          </c:cat>
          <c:val>
            <c:numRef>
              <c:f>'Time (2)'!$P$129:$P$562</c:f>
              <c:numCache>
                <c:formatCode>0.0%</c:formatCode>
                <c:ptCount val="14"/>
                <c:pt idx="1">
                  <c:v>0.93645833333333295</c:v>
                </c:pt>
                <c:pt idx="2">
                  <c:v>0.92831962397179801</c:v>
                </c:pt>
                <c:pt idx="3">
                  <c:v>0.89820213799805604</c:v>
                </c:pt>
                <c:pt idx="4">
                  <c:v>0.91872538489079802</c:v>
                </c:pt>
                <c:pt idx="5">
                  <c:v>0.93036211699164295</c:v>
                </c:pt>
                <c:pt idx="6">
                  <c:v>0.92200854700854695</c:v>
                </c:pt>
                <c:pt idx="7">
                  <c:v>0.92676338169084505</c:v>
                </c:pt>
                <c:pt idx="8">
                  <c:v>0.92516418942274403</c:v>
                </c:pt>
                <c:pt idx="9">
                  <c:v>0.92403714416197302</c:v>
                </c:pt>
                <c:pt idx="10">
                  <c:v>0.92621003326318696</c:v>
                </c:pt>
                <c:pt idx="11">
                  <c:v>0.92595557334400702</c:v>
                </c:pt>
              </c:numCache>
            </c:numRef>
          </c:val>
          <c:smooth val="0"/>
          <c:extLst xmlns:c16r2="http://schemas.microsoft.com/office/drawing/2015/06/chart">
            <c:ext xmlns:c16="http://schemas.microsoft.com/office/drawing/2014/chart" uri="{C3380CC4-5D6E-409C-BE32-E72D297353CC}">
              <c16:uniqueId val="{00000003-4814-4EE2-AA77-FB4AF422F525}"/>
            </c:ext>
          </c:extLst>
        </c:ser>
        <c:ser>
          <c:idx val="2"/>
          <c:order val="4"/>
          <c:tx>
            <c:strRef>
              <c:f>'Time (2)'!$O$1</c:f>
              <c:strCache>
                <c:ptCount val="1"/>
                <c:pt idx="0">
                  <c:v>Run Running Avg.</c:v>
                </c:pt>
              </c:strCache>
            </c:strRef>
          </c:tx>
          <c:spPr>
            <a:ln>
              <a:solidFill>
                <a:srgbClr val="FFFF00"/>
              </a:solidFill>
            </a:ln>
          </c:spPr>
          <c:marker>
            <c:spPr>
              <a:solidFill>
                <a:srgbClr val="FFFF00"/>
              </a:solidFill>
              <a:ln>
                <a:solidFill>
                  <a:srgbClr val="FFFF00"/>
                </a:solidFill>
              </a:ln>
            </c:spPr>
          </c:marker>
          <c:val>
            <c:numRef>
              <c:f>'Time (2)'!$O$129:$O$562</c:f>
              <c:numCache>
                <c:formatCode>0.0%</c:formatCode>
                <c:ptCount val="14"/>
                <c:pt idx="1">
                  <c:v>0.93936170212766001</c:v>
                </c:pt>
                <c:pt idx="2">
                  <c:v>0.92933280694828302</c:v>
                </c:pt>
                <c:pt idx="3">
                  <c:v>0.898681640625</c:v>
                </c:pt>
                <c:pt idx="4">
                  <c:v>0.91915199425080796</c:v>
                </c:pt>
                <c:pt idx="5">
                  <c:v>0.93074547860608703</c:v>
                </c:pt>
                <c:pt idx="6">
                  <c:v>0.92229890528319802</c:v>
                </c:pt>
                <c:pt idx="7">
                  <c:v>0.92701754385964896</c:v>
                </c:pt>
                <c:pt idx="8">
                  <c:v>0.925380886426593</c:v>
                </c:pt>
                <c:pt idx="9">
                  <c:v>0.92422625400213498</c:v>
                </c:pt>
                <c:pt idx="10">
                  <c:v>0.92638161919651996</c:v>
                </c:pt>
                <c:pt idx="11">
                  <c:v>0.92612383942288401</c:v>
                </c:pt>
              </c:numCache>
            </c:numRef>
          </c:val>
          <c:smooth val="0"/>
          <c:extLst xmlns:c16r2="http://schemas.microsoft.com/office/drawing/2015/06/chart">
            <c:ext xmlns:c16="http://schemas.microsoft.com/office/drawing/2014/chart" uri="{C3380CC4-5D6E-409C-BE32-E72D297353CC}">
              <c16:uniqueId val="{00000004-4814-4EE2-AA77-FB4AF422F525}"/>
            </c:ext>
          </c:extLst>
        </c:ser>
        <c:dLbls>
          <c:showLegendKey val="0"/>
          <c:showVal val="0"/>
          <c:showCatName val="0"/>
          <c:showSerName val="0"/>
          <c:showPercent val="0"/>
          <c:showBubbleSize val="0"/>
        </c:dLbls>
        <c:marker val="1"/>
        <c:smooth val="0"/>
        <c:axId val="121638912"/>
        <c:axId val="121640832"/>
      </c:lineChart>
      <c:dateAx>
        <c:axId val="121638912"/>
        <c:scaling>
          <c:orientation val="minMax"/>
        </c:scaling>
        <c:delete val="0"/>
        <c:axPos val="b"/>
        <c:numFmt formatCode="m/d/yyyy" sourceLinked="0"/>
        <c:majorTickMark val="out"/>
        <c:minorTickMark val="none"/>
        <c:tickLblPos val="nextTo"/>
        <c:spPr>
          <a:ln w="3175">
            <a:solidFill>
              <a:srgbClr val="000000"/>
            </a:solidFill>
            <a:prstDash val="solid"/>
          </a:ln>
        </c:spPr>
        <c:txPr>
          <a:bodyPr rot="-3600000" vert="horz"/>
          <a:lstStyle/>
          <a:p>
            <a:pPr>
              <a:defRPr sz="1000" b="1" i="0" u="none" strike="noStrike" baseline="0">
                <a:solidFill>
                  <a:srgbClr val="000000"/>
                </a:solidFill>
                <a:latin typeface="Arial"/>
                <a:ea typeface="Arial"/>
                <a:cs typeface="Arial"/>
              </a:defRPr>
            </a:pPr>
            <a:endParaRPr lang="en-US"/>
          </a:p>
        </c:txPr>
        <c:crossAx val="121640832"/>
        <c:crosses val="autoZero"/>
        <c:auto val="1"/>
        <c:lblOffset val="100"/>
        <c:baseTimeUnit val="days"/>
        <c:majorUnit val="7"/>
        <c:majorTimeUnit val="days"/>
        <c:minorUnit val="7"/>
        <c:minorTimeUnit val="days"/>
      </c:dateAx>
      <c:valAx>
        <c:axId val="121640832"/>
        <c:scaling>
          <c:orientation val="minMax"/>
          <c:max val="1"/>
          <c:min val="0"/>
        </c:scaling>
        <c:delete val="0"/>
        <c:axPos val="l"/>
        <c:majorGridlines>
          <c:spPr>
            <a:ln w="3175">
              <a:solidFill>
                <a:srgbClr val="000000"/>
              </a:solidFill>
              <a:prstDash val="solid"/>
            </a:ln>
          </c:spPr>
        </c:majorGridlines>
        <c:title>
          <c:tx>
            <c:rich>
              <a:bodyPr/>
              <a:lstStyle/>
              <a:p>
                <a:pPr>
                  <a:defRPr sz="1675" b="1" i="0" u="none" strike="noStrike" baseline="0">
                    <a:solidFill>
                      <a:srgbClr val="000000"/>
                    </a:solidFill>
                    <a:latin typeface="Arial"/>
                    <a:ea typeface="Arial"/>
                    <a:cs typeface="Arial"/>
                  </a:defRPr>
                </a:pPr>
                <a:r>
                  <a:rPr lang="en-US" dirty="0"/>
                  <a:t>% available</a:t>
                </a:r>
              </a:p>
            </c:rich>
          </c:tx>
          <c:layout>
            <c:manualLayout>
              <c:xMode val="edge"/>
              <c:yMode val="edge"/>
              <c:x val="4.6210812867722396E-3"/>
              <c:y val="0.3514215955563689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21638912"/>
        <c:crosses val="autoZero"/>
        <c:crossBetween val="between"/>
        <c:majorUnit val="0.05"/>
      </c:valAx>
      <c:spPr>
        <a:solidFill>
          <a:srgbClr val="C0C0C0"/>
        </a:solidFill>
        <a:ln w="38100">
          <a:solidFill>
            <a:srgbClr val="808080"/>
          </a:solidFill>
          <a:prstDash val="solid"/>
        </a:ln>
      </c:spPr>
    </c:plotArea>
    <c:legend>
      <c:legendPos val="r"/>
      <c:layout>
        <c:manualLayout>
          <c:xMode val="edge"/>
          <c:yMode val="edge"/>
          <c:x val="0.400738786587999"/>
          <c:y val="0.56927315955659796"/>
          <c:w val="0.232303915135608"/>
          <c:h val="0.14819763015621901"/>
        </c:manualLayout>
      </c:layout>
      <c:overlay val="0"/>
      <c:spPr>
        <a:solidFill>
          <a:srgbClr val="FFFFFF"/>
        </a:solidFill>
        <a:ln w="3175">
          <a:solidFill>
            <a:srgbClr val="000000"/>
          </a:solidFill>
          <a:prstDash val="solid"/>
        </a:ln>
      </c:spPr>
      <c:txPr>
        <a:bodyPr/>
        <a:lstStyle/>
        <a:p>
          <a:pPr>
            <a:defRPr sz="101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6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25" b="1" i="0" u="none" strike="noStrike" baseline="0">
                <a:solidFill>
                  <a:srgbClr val="000000"/>
                </a:solidFill>
                <a:latin typeface="Arial"/>
                <a:ea typeface="Arial"/>
                <a:cs typeface="Arial"/>
              </a:defRPr>
            </a:pPr>
            <a:r>
              <a:rPr lang="en-US" dirty="0"/>
              <a:t>FY 16</a:t>
            </a:r>
            <a:r>
              <a:rPr lang="en-US" baseline="0" dirty="0"/>
              <a:t> &amp; 17-1</a:t>
            </a:r>
            <a:r>
              <a:rPr lang="en-US" dirty="0"/>
              <a:t> Downtime</a:t>
            </a:r>
            <a:r>
              <a:rPr lang="en-US" baseline="0" dirty="0"/>
              <a:t> by System</a:t>
            </a:r>
            <a:endParaRPr lang="en-US" dirty="0"/>
          </a:p>
        </c:rich>
      </c:tx>
      <c:layout>
        <c:manualLayout>
          <c:xMode val="edge"/>
          <c:yMode val="edge"/>
          <c:x val="0.35776356080489902"/>
          <c:y val="1.16168994183961E-3"/>
        </c:manualLayout>
      </c:layout>
      <c:overlay val="0"/>
      <c:spPr>
        <a:noFill/>
        <a:ln w="25400">
          <a:noFill/>
        </a:ln>
      </c:spPr>
    </c:title>
    <c:autoTitleDeleted val="0"/>
    <c:plotArea>
      <c:layout>
        <c:manualLayout>
          <c:layoutTarget val="inner"/>
          <c:xMode val="edge"/>
          <c:yMode val="edge"/>
          <c:x val="7.9928258967629007E-2"/>
          <c:y val="5.0636526080626999E-2"/>
          <c:w val="0.89910783027121599"/>
          <c:h val="0.79058621622548997"/>
        </c:manualLayout>
      </c:layout>
      <c:barChart>
        <c:barDir val="col"/>
        <c:grouping val="stacked"/>
        <c:varyColors val="0"/>
        <c:ser>
          <c:idx val="3"/>
          <c:order val="0"/>
          <c:tx>
            <c:strRef>
              <c:f>Pareto!$T$2</c:f>
              <c:strCache>
                <c:ptCount val="1"/>
                <c:pt idx="0">
                  <c:v>7-Feb</c:v>
                </c:pt>
              </c:strCache>
            </c:strRef>
          </c:tx>
          <c:spPr>
            <a:solidFill>
              <a:srgbClr val="FFFF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Pareto!$T$3:$T$23</c:f>
            </c:numRef>
          </c:val>
          <c:extLst xmlns:c16r2="http://schemas.microsoft.com/office/drawing/2015/06/chart">
            <c:ext xmlns:c16="http://schemas.microsoft.com/office/drawing/2014/chart" uri="{C3380CC4-5D6E-409C-BE32-E72D297353CC}">
              <c16:uniqueId val="{00000000-EA7A-45FD-9570-5FA5CD1624A7}"/>
            </c:ext>
          </c:extLst>
        </c:ser>
        <c:ser>
          <c:idx val="21"/>
          <c:order val="1"/>
          <c:tx>
            <c:strRef>
              <c:f>Pareto!$AK$2</c:f>
              <c:strCache>
                <c:ptCount val="1"/>
                <c:pt idx="0">
                  <c:v>5-Jun</c:v>
                </c:pt>
              </c:strCache>
            </c:strRef>
          </c:tx>
          <c:spPr>
            <a:solidFill>
              <a:schemeClr val="accent2"/>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Pareto!$AK$3:$AK$23</c:f>
            </c:numRef>
          </c:val>
          <c:extLst xmlns:c16r2="http://schemas.microsoft.com/office/drawing/2015/06/chart">
            <c:ext xmlns:c16="http://schemas.microsoft.com/office/drawing/2014/chart" uri="{C3380CC4-5D6E-409C-BE32-E72D297353CC}">
              <c16:uniqueId val="{00000001-EA7A-45FD-9570-5FA5CD1624A7}"/>
            </c:ext>
          </c:extLst>
        </c:ser>
        <c:ser>
          <c:idx val="23"/>
          <c:order val="2"/>
          <c:tx>
            <c:strRef>
              <c:f>Pareto!$AL$2</c:f>
              <c:strCache>
                <c:ptCount val="1"/>
                <c:pt idx="0">
                  <c:v>31-May</c:v>
                </c:pt>
              </c:strCache>
            </c:strRef>
          </c:tx>
          <c:spPr>
            <a:solidFill>
              <a:srgbClr val="00B0F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Pareto!$AL$3:$AL$20</c:f>
            </c:numRef>
          </c:val>
          <c:extLst xmlns:c16r2="http://schemas.microsoft.com/office/drawing/2015/06/chart">
            <c:ext xmlns:c16="http://schemas.microsoft.com/office/drawing/2014/chart" uri="{C3380CC4-5D6E-409C-BE32-E72D297353CC}">
              <c16:uniqueId val="{00000002-EA7A-45FD-9570-5FA5CD1624A7}"/>
            </c:ext>
          </c:extLst>
        </c:ser>
        <c:ser>
          <c:idx val="22"/>
          <c:order val="3"/>
          <c:tx>
            <c:strRef>
              <c:f>Pareto!$AM$2</c:f>
              <c:strCache>
                <c:ptCount val="1"/>
                <c:pt idx="0">
                  <c:v>5-Jun</c:v>
                </c:pt>
              </c:strCache>
            </c:strRef>
          </c:tx>
          <c:spPr>
            <a:solidFill>
              <a:srgbClr val="00B05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Pareto!$AM$3:$AM$23</c:f>
            </c:numRef>
          </c:val>
          <c:extLst xmlns:c16r2="http://schemas.microsoft.com/office/drawing/2015/06/chart">
            <c:ext xmlns:c16="http://schemas.microsoft.com/office/drawing/2014/chart" uri="{C3380CC4-5D6E-409C-BE32-E72D297353CC}">
              <c16:uniqueId val="{00000003-EA7A-45FD-9570-5FA5CD1624A7}"/>
            </c:ext>
          </c:extLst>
        </c:ser>
        <c:ser>
          <c:idx val="24"/>
          <c:order val="4"/>
          <c:tx>
            <c:strRef>
              <c:f>Pareto!$AN$2</c:f>
              <c:strCache>
                <c:ptCount val="1"/>
                <c:pt idx="0">
                  <c:v>10-Jul</c:v>
                </c:pt>
              </c:strCache>
            </c:strRef>
          </c:tx>
          <c:spPr>
            <a:solidFill>
              <a:schemeClr val="accent2"/>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Pareto!$AN$3:$AN$23</c:f>
            </c:numRef>
          </c:val>
          <c:extLst xmlns:c16r2="http://schemas.microsoft.com/office/drawing/2015/06/chart">
            <c:ext xmlns:c16="http://schemas.microsoft.com/office/drawing/2014/chart" uri="{C3380CC4-5D6E-409C-BE32-E72D297353CC}">
              <c16:uniqueId val="{00000004-EA7A-45FD-9570-5FA5CD1624A7}"/>
            </c:ext>
          </c:extLst>
        </c:ser>
        <c:ser>
          <c:idx val="25"/>
          <c:order val="5"/>
          <c:tx>
            <c:strRef>
              <c:f>Pareto!$AO$2</c:f>
              <c:strCache>
                <c:ptCount val="1"/>
                <c:pt idx="0">
                  <c:v>17-Jul</c:v>
                </c:pt>
              </c:strCache>
            </c:strRef>
          </c:tx>
          <c:spPr>
            <a:solidFill>
              <a:srgbClr val="00B0F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Pareto!$AO$3:$AO$23</c:f>
            </c:numRef>
          </c:val>
          <c:extLst xmlns:c16r2="http://schemas.microsoft.com/office/drawing/2015/06/chart">
            <c:ext xmlns:c16="http://schemas.microsoft.com/office/drawing/2014/chart" uri="{C3380CC4-5D6E-409C-BE32-E72D297353CC}">
              <c16:uniqueId val="{00000005-EA7A-45FD-9570-5FA5CD1624A7}"/>
            </c:ext>
          </c:extLst>
        </c:ser>
        <c:ser>
          <c:idx val="10"/>
          <c:order val="6"/>
          <c:tx>
            <c:strRef>
              <c:f>Pareto!$W$2</c:f>
              <c:strCache>
                <c:ptCount val="1"/>
                <c:pt idx="0">
                  <c:v>28-Feb</c:v>
                </c:pt>
              </c:strCache>
            </c:strRef>
          </c:tx>
          <c:spPr>
            <a:solidFill>
              <a:schemeClr val="accent6"/>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Pareto!$W$3:$W$23</c:f>
            </c:numRef>
          </c:val>
          <c:extLst xmlns:c16r2="http://schemas.microsoft.com/office/drawing/2015/06/chart">
            <c:ext xmlns:c16="http://schemas.microsoft.com/office/drawing/2014/chart" uri="{C3380CC4-5D6E-409C-BE32-E72D297353CC}">
              <c16:uniqueId val="{00000006-EA7A-45FD-9570-5FA5CD1624A7}"/>
            </c:ext>
          </c:extLst>
        </c:ser>
        <c:ser>
          <c:idx val="11"/>
          <c:order val="7"/>
          <c:tx>
            <c:strRef>
              <c:f>Pareto!$X$2</c:f>
              <c:strCache>
                <c:ptCount val="1"/>
                <c:pt idx="0">
                  <c:v>6-Mar</c:v>
                </c:pt>
              </c:strCache>
            </c:strRef>
          </c:tx>
          <c:spPr>
            <a:solidFill>
              <a:srgbClr val="0080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Pareto!$X$3:$X$23</c:f>
            </c:numRef>
          </c:val>
          <c:extLst xmlns:c16r2="http://schemas.microsoft.com/office/drawing/2015/06/chart">
            <c:ext xmlns:c16="http://schemas.microsoft.com/office/drawing/2014/chart" uri="{C3380CC4-5D6E-409C-BE32-E72D297353CC}">
              <c16:uniqueId val="{00000007-EA7A-45FD-9570-5FA5CD1624A7}"/>
            </c:ext>
          </c:extLst>
        </c:ser>
        <c:ser>
          <c:idx val="8"/>
          <c:order val="8"/>
          <c:tx>
            <c:strRef>
              <c:f>Pareto!$Y$2</c:f>
              <c:strCache>
                <c:ptCount val="1"/>
                <c:pt idx="0">
                  <c:v>13-Mar</c:v>
                </c:pt>
              </c:strCache>
            </c:strRef>
          </c:tx>
          <c:spPr>
            <a:solidFill>
              <a:srgbClr val="FFFF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Pareto!$Y$3:$Y$23</c:f>
            </c:numRef>
          </c:val>
          <c:extLst xmlns:c16r2="http://schemas.microsoft.com/office/drawing/2015/06/chart">
            <c:ext xmlns:c16="http://schemas.microsoft.com/office/drawing/2014/chart" uri="{C3380CC4-5D6E-409C-BE32-E72D297353CC}">
              <c16:uniqueId val="{00000008-EA7A-45FD-9570-5FA5CD1624A7}"/>
            </c:ext>
          </c:extLst>
        </c:ser>
        <c:ser>
          <c:idx val="9"/>
          <c:order val="9"/>
          <c:tx>
            <c:strRef>
              <c:f>Pareto!$Z$2</c:f>
              <c:strCache>
                <c:ptCount val="1"/>
                <c:pt idx="0">
                  <c:v>20-Mar</c:v>
                </c:pt>
              </c:strCache>
            </c:strRef>
          </c:tx>
          <c:spPr>
            <a:solidFill>
              <a:srgbClr val="FF66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Pareto!$Z$3:$Z$23</c:f>
            </c:numRef>
          </c:val>
          <c:extLst xmlns:c16r2="http://schemas.microsoft.com/office/drawing/2015/06/chart">
            <c:ext xmlns:c16="http://schemas.microsoft.com/office/drawing/2014/chart" uri="{C3380CC4-5D6E-409C-BE32-E72D297353CC}">
              <c16:uniqueId val="{00000009-EA7A-45FD-9570-5FA5CD1624A7}"/>
            </c:ext>
          </c:extLst>
        </c:ser>
        <c:ser>
          <c:idx val="12"/>
          <c:order val="10"/>
          <c:tx>
            <c:strRef>
              <c:f>Pareto!$AA$2</c:f>
              <c:strCache>
                <c:ptCount val="1"/>
                <c:pt idx="0">
                  <c:v>27-Mar</c:v>
                </c:pt>
              </c:strCache>
            </c:strRef>
          </c:tx>
          <c:spPr>
            <a:solidFill>
              <a:srgbClr val="0000FF"/>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Pareto!$AA$3:$AA$23</c:f>
            </c:numRef>
          </c:val>
          <c:extLst xmlns:c16r2="http://schemas.microsoft.com/office/drawing/2015/06/chart">
            <c:ext xmlns:c16="http://schemas.microsoft.com/office/drawing/2014/chart" uri="{C3380CC4-5D6E-409C-BE32-E72D297353CC}">
              <c16:uniqueId val="{0000000A-EA7A-45FD-9570-5FA5CD1624A7}"/>
            </c:ext>
          </c:extLst>
        </c:ser>
        <c:ser>
          <c:idx val="13"/>
          <c:order val="11"/>
          <c:tx>
            <c:strRef>
              <c:f>Pareto!$AB$2</c:f>
              <c:strCache>
                <c:ptCount val="1"/>
                <c:pt idx="0">
                  <c:v>3-Apr</c:v>
                </c:pt>
              </c:strCache>
            </c:strRef>
          </c:tx>
          <c:spPr>
            <a:solidFill>
              <a:srgbClr val="FFFF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Pareto!$AB$3:$AB$23</c:f>
            </c:numRef>
          </c:val>
          <c:extLst xmlns:c16r2="http://schemas.microsoft.com/office/drawing/2015/06/chart">
            <c:ext xmlns:c16="http://schemas.microsoft.com/office/drawing/2014/chart" uri="{C3380CC4-5D6E-409C-BE32-E72D297353CC}">
              <c16:uniqueId val="{0000000B-EA7A-45FD-9570-5FA5CD1624A7}"/>
            </c:ext>
          </c:extLst>
        </c:ser>
        <c:ser>
          <c:idx val="14"/>
          <c:order val="12"/>
          <c:tx>
            <c:strRef>
              <c:f>Pareto!$AC$2</c:f>
              <c:strCache>
                <c:ptCount val="1"/>
                <c:pt idx="0">
                  <c:v>10-Apr</c:v>
                </c:pt>
              </c:strCache>
            </c:strRef>
          </c:tx>
          <c:spPr>
            <a:solidFill>
              <a:schemeClr val="accent6"/>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Pareto!$AC$3:$AC$23</c:f>
            </c:numRef>
          </c:val>
          <c:extLst xmlns:c16r2="http://schemas.microsoft.com/office/drawing/2015/06/chart">
            <c:ext xmlns:c16="http://schemas.microsoft.com/office/drawing/2014/chart" uri="{C3380CC4-5D6E-409C-BE32-E72D297353CC}">
              <c16:uniqueId val="{0000000C-EA7A-45FD-9570-5FA5CD1624A7}"/>
            </c:ext>
          </c:extLst>
        </c:ser>
        <c:ser>
          <c:idx val="15"/>
          <c:order val="13"/>
          <c:tx>
            <c:strRef>
              <c:f>Pareto!$AD$2</c:f>
              <c:strCache>
                <c:ptCount val="1"/>
                <c:pt idx="0">
                  <c:v>17-Apr</c:v>
                </c:pt>
              </c:strCache>
            </c:strRef>
          </c:tx>
          <c:spPr>
            <a:solidFill>
              <a:schemeClr val="tx1">
                <a:lumMod val="50000"/>
                <a:lumOff val="50000"/>
              </a:schemeClr>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Pareto!$AD$3:$AD$23</c:f>
            </c:numRef>
          </c:val>
          <c:extLst xmlns:c16r2="http://schemas.microsoft.com/office/drawing/2015/06/chart">
            <c:ext xmlns:c16="http://schemas.microsoft.com/office/drawing/2014/chart" uri="{C3380CC4-5D6E-409C-BE32-E72D297353CC}">
              <c16:uniqueId val="{0000000D-EA7A-45FD-9570-5FA5CD1624A7}"/>
            </c:ext>
          </c:extLst>
        </c:ser>
        <c:ser>
          <c:idx val="16"/>
          <c:order val="14"/>
          <c:tx>
            <c:strRef>
              <c:f>Pareto!$AE$2</c:f>
              <c:strCache>
                <c:ptCount val="1"/>
                <c:pt idx="0">
                  <c:v>24-Apr</c:v>
                </c:pt>
              </c:strCache>
            </c:strRef>
          </c:tx>
          <c:spPr>
            <a:solidFill>
              <a:srgbClr val="FFFF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Pareto!$AE$3:$AE$23</c:f>
            </c:numRef>
          </c:val>
          <c:extLst xmlns:c16r2="http://schemas.microsoft.com/office/drawing/2015/06/chart">
            <c:ext xmlns:c16="http://schemas.microsoft.com/office/drawing/2014/chart" uri="{C3380CC4-5D6E-409C-BE32-E72D297353CC}">
              <c16:uniqueId val="{0000000E-EA7A-45FD-9570-5FA5CD1624A7}"/>
            </c:ext>
          </c:extLst>
        </c:ser>
        <c:ser>
          <c:idx val="17"/>
          <c:order val="15"/>
          <c:tx>
            <c:strRef>
              <c:f>Pareto!$AF$2</c:f>
              <c:strCache>
                <c:ptCount val="1"/>
                <c:pt idx="0">
                  <c:v>1-May</c:v>
                </c:pt>
              </c:strCache>
            </c:strRef>
          </c:tx>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Pareto!$AF$3:$AF$23</c:f>
            </c:numRef>
          </c:val>
          <c:extLst xmlns:c16r2="http://schemas.microsoft.com/office/drawing/2015/06/chart">
            <c:ext xmlns:c16="http://schemas.microsoft.com/office/drawing/2014/chart" uri="{C3380CC4-5D6E-409C-BE32-E72D297353CC}">
              <c16:uniqueId val="{0000000F-EA7A-45FD-9570-5FA5CD1624A7}"/>
            </c:ext>
          </c:extLst>
        </c:ser>
        <c:ser>
          <c:idx val="18"/>
          <c:order val="16"/>
          <c:tx>
            <c:strRef>
              <c:f>Pareto!$AG$2</c:f>
              <c:strCache>
                <c:ptCount val="1"/>
                <c:pt idx="0">
                  <c:v>8-May</c:v>
                </c:pt>
              </c:strCache>
            </c:strRef>
          </c:tx>
          <c:spPr>
            <a:solidFill>
              <a:srgbClr val="0000FF"/>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Pareto!$AG$3:$AG$23</c:f>
            </c:numRef>
          </c:val>
          <c:extLst xmlns:c16r2="http://schemas.microsoft.com/office/drawing/2015/06/chart">
            <c:ext xmlns:c16="http://schemas.microsoft.com/office/drawing/2014/chart" uri="{C3380CC4-5D6E-409C-BE32-E72D297353CC}">
              <c16:uniqueId val="{00000010-EA7A-45FD-9570-5FA5CD1624A7}"/>
            </c:ext>
          </c:extLst>
        </c:ser>
        <c:ser>
          <c:idx val="20"/>
          <c:order val="17"/>
          <c:tx>
            <c:strRef>
              <c:f>Pareto!$AH$2</c:f>
              <c:strCache>
                <c:ptCount val="1"/>
                <c:pt idx="0">
                  <c:v>15-May</c:v>
                </c:pt>
              </c:strCache>
            </c:strRef>
          </c:tx>
          <c:spPr>
            <a:solidFill>
              <a:srgbClr val="FFFF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Pareto!$AH$3:$AH$23</c:f>
            </c:numRef>
          </c:val>
          <c:extLst xmlns:c16r2="http://schemas.microsoft.com/office/drawing/2015/06/chart">
            <c:ext xmlns:c16="http://schemas.microsoft.com/office/drawing/2014/chart" uri="{C3380CC4-5D6E-409C-BE32-E72D297353CC}">
              <c16:uniqueId val="{00000011-EA7A-45FD-9570-5FA5CD1624A7}"/>
            </c:ext>
          </c:extLst>
        </c:ser>
        <c:ser>
          <c:idx val="19"/>
          <c:order val="18"/>
          <c:tx>
            <c:strRef>
              <c:f>Pareto!$AI$2</c:f>
              <c:strCache>
                <c:ptCount val="1"/>
                <c:pt idx="0">
                  <c:v>22-May</c:v>
                </c:pt>
              </c:strCache>
            </c:strRef>
          </c:tx>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Pareto!$AI$3:$AI$23</c:f>
            </c:numRef>
          </c:val>
          <c:extLst xmlns:c16r2="http://schemas.microsoft.com/office/drawing/2015/06/chart">
            <c:ext xmlns:c16="http://schemas.microsoft.com/office/drawing/2014/chart" uri="{C3380CC4-5D6E-409C-BE32-E72D297353CC}">
              <c16:uniqueId val="{00000012-EA7A-45FD-9570-5FA5CD1624A7}"/>
            </c:ext>
          </c:extLst>
        </c:ser>
        <c:ser>
          <c:idx val="39"/>
          <c:order val="19"/>
          <c:tx>
            <c:strRef>
              <c:f>Pareto!$AJ$2</c:f>
              <c:strCache>
                <c:ptCount val="1"/>
                <c:pt idx="0">
                  <c:v>29-May</c:v>
                </c:pt>
              </c:strCache>
            </c:strRef>
          </c:tx>
          <c:spPr>
            <a:solidFill>
              <a:srgbClr val="0000FF"/>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Pareto!$AJ$3:$AJ$23</c:f>
            </c:numRef>
          </c:val>
          <c:extLst xmlns:c16r2="http://schemas.microsoft.com/office/drawing/2015/06/chart">
            <c:ext xmlns:c16="http://schemas.microsoft.com/office/drawing/2014/chart" uri="{C3380CC4-5D6E-409C-BE32-E72D297353CC}">
              <c16:uniqueId val="{00000013-EA7A-45FD-9570-5FA5CD1624A7}"/>
            </c:ext>
          </c:extLst>
        </c:ser>
        <c:ser>
          <c:idx val="26"/>
          <c:order val="20"/>
          <c:tx>
            <c:strRef>
              <c:f>Pareto!$D$2</c:f>
              <c:strCache>
                <c:ptCount val="1"/>
                <c:pt idx="0">
                  <c:v>FY17-2</c:v>
                </c:pt>
              </c:strCache>
            </c:strRef>
          </c:tx>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Pareto!$D$3:$D$23</c:f>
            </c:numRef>
          </c:val>
          <c:extLst xmlns:c16r2="http://schemas.microsoft.com/office/drawing/2015/06/chart">
            <c:ext xmlns:c16="http://schemas.microsoft.com/office/drawing/2014/chart" uri="{C3380CC4-5D6E-409C-BE32-E72D297353CC}">
              <c16:uniqueId val="{00000014-EA7A-45FD-9570-5FA5CD1624A7}"/>
            </c:ext>
          </c:extLst>
        </c:ser>
        <c:ser>
          <c:idx val="28"/>
          <c:order val="21"/>
          <c:tx>
            <c:strRef>
              <c:f>Pareto!$AP$2</c:f>
              <c:strCache>
                <c:ptCount val="1"/>
                <c:pt idx="0">
                  <c:v>24-Jul</c:v>
                </c:pt>
              </c:strCache>
            </c:strRef>
          </c:tx>
          <c:spPr>
            <a:solidFill>
              <a:schemeClr val="tx2">
                <a:lumMod val="60000"/>
                <a:lumOff val="40000"/>
              </a:schemeClr>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Pareto!$AP$3:$AP$23</c:f>
            </c:numRef>
          </c:val>
          <c:extLst xmlns:c16r2="http://schemas.microsoft.com/office/drawing/2015/06/chart">
            <c:ext xmlns:c16="http://schemas.microsoft.com/office/drawing/2014/chart" uri="{C3380CC4-5D6E-409C-BE32-E72D297353CC}">
              <c16:uniqueId val="{00000015-EA7A-45FD-9570-5FA5CD1624A7}"/>
            </c:ext>
          </c:extLst>
        </c:ser>
        <c:ser>
          <c:idx val="30"/>
          <c:order val="22"/>
          <c:tx>
            <c:strRef>
              <c:f>Pareto!$AR$2</c:f>
              <c:strCache>
                <c:ptCount val="1"/>
                <c:pt idx="0">
                  <c:v>7-Aug</c:v>
                </c:pt>
              </c:strCache>
            </c:strRef>
          </c:tx>
          <c:spPr>
            <a:solidFill>
              <a:srgbClr val="FF66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Pareto!$AR$3:$AR$23</c:f>
            </c:numRef>
          </c:val>
          <c:extLst xmlns:c16r2="http://schemas.microsoft.com/office/drawing/2015/06/chart">
            <c:ext xmlns:c16="http://schemas.microsoft.com/office/drawing/2014/chart" uri="{C3380CC4-5D6E-409C-BE32-E72D297353CC}">
              <c16:uniqueId val="{00000016-EA7A-45FD-9570-5FA5CD1624A7}"/>
            </c:ext>
          </c:extLst>
        </c:ser>
        <c:ser>
          <c:idx val="36"/>
          <c:order val="23"/>
          <c:tx>
            <c:strRef>
              <c:f>Pareto!$AX$2</c:f>
              <c:strCache>
                <c:ptCount val="1"/>
                <c:pt idx="0">
                  <c:v>18-Sep</c:v>
                </c:pt>
              </c:strCache>
            </c:strRef>
          </c:tx>
          <c:spPr>
            <a:solidFill>
              <a:srgbClr val="FF00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Pareto!$AX$3:$AX$23</c:f>
            </c:numRef>
          </c:val>
          <c:extLst xmlns:c16r2="http://schemas.microsoft.com/office/drawing/2015/06/chart">
            <c:ext xmlns:c16="http://schemas.microsoft.com/office/drawing/2014/chart" uri="{C3380CC4-5D6E-409C-BE32-E72D297353CC}">
              <c16:uniqueId val="{00000017-EA7A-45FD-9570-5FA5CD1624A7}"/>
            </c:ext>
          </c:extLst>
        </c:ser>
        <c:ser>
          <c:idx val="31"/>
          <c:order val="24"/>
          <c:tx>
            <c:strRef>
              <c:f>Pareto!$AY$2</c:f>
              <c:strCache>
                <c:ptCount val="1"/>
                <c:pt idx="0">
                  <c:v>25-Sep</c:v>
                </c:pt>
              </c:strCache>
            </c:strRef>
          </c:tx>
          <c:spPr>
            <a:solidFill>
              <a:srgbClr val="0080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Pareto!$AY$3:$AY$23</c:f>
            </c:numRef>
          </c:val>
          <c:extLst xmlns:c16r2="http://schemas.microsoft.com/office/drawing/2015/06/chart">
            <c:ext xmlns:c16="http://schemas.microsoft.com/office/drawing/2014/chart" uri="{C3380CC4-5D6E-409C-BE32-E72D297353CC}">
              <c16:uniqueId val="{00000018-EA7A-45FD-9570-5FA5CD1624A7}"/>
            </c:ext>
          </c:extLst>
        </c:ser>
        <c:ser>
          <c:idx val="29"/>
          <c:order val="25"/>
          <c:tx>
            <c:strRef>
              <c:f>Pareto!$AZ$2</c:f>
              <c:strCache>
                <c:ptCount val="1"/>
                <c:pt idx="0">
                  <c:v>30-Sep</c:v>
                </c:pt>
              </c:strCache>
            </c:strRef>
          </c:tx>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Pareto!$AZ$3:$AZ$23</c:f>
            </c:numRef>
          </c:val>
          <c:extLst xmlns:c16r2="http://schemas.microsoft.com/office/drawing/2015/06/chart">
            <c:ext xmlns:c16="http://schemas.microsoft.com/office/drawing/2014/chart" uri="{C3380CC4-5D6E-409C-BE32-E72D297353CC}">
              <c16:uniqueId val="{00000019-EA7A-45FD-9570-5FA5CD1624A7}"/>
            </c:ext>
          </c:extLst>
        </c:ser>
        <c:ser>
          <c:idx val="4"/>
          <c:order val="26"/>
          <c:tx>
            <c:strRef>
              <c:f>Pareto!$G$2</c:f>
              <c:strCache>
                <c:ptCount val="1"/>
                <c:pt idx="0">
                  <c:v>2-Oct</c:v>
                </c:pt>
              </c:strCache>
            </c:strRef>
          </c:tx>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Pareto!$G$3:$G$23</c:f>
            </c:numRef>
          </c:val>
          <c:extLst xmlns:c16r2="http://schemas.microsoft.com/office/drawing/2015/06/chart">
            <c:ext xmlns:c16="http://schemas.microsoft.com/office/drawing/2014/chart" uri="{C3380CC4-5D6E-409C-BE32-E72D297353CC}">
              <c16:uniqueId val="{0000001A-EA7A-45FD-9570-5FA5CD1624A7}"/>
            </c:ext>
          </c:extLst>
        </c:ser>
        <c:ser>
          <c:idx val="34"/>
          <c:order val="27"/>
          <c:tx>
            <c:strRef>
              <c:f>Pareto!$H$2</c:f>
              <c:strCache>
                <c:ptCount val="1"/>
                <c:pt idx="0">
                  <c:v>9-Oct</c:v>
                </c:pt>
              </c:strCache>
            </c:strRef>
          </c:tx>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Pareto!$H$3:$H$23</c:f>
            </c:numRef>
          </c:val>
          <c:extLst xmlns:c16r2="http://schemas.microsoft.com/office/drawing/2015/06/chart">
            <c:ext xmlns:c16="http://schemas.microsoft.com/office/drawing/2014/chart" uri="{C3380CC4-5D6E-409C-BE32-E72D297353CC}">
              <c16:uniqueId val="{0000001B-EA7A-45FD-9570-5FA5CD1624A7}"/>
            </c:ext>
          </c:extLst>
        </c:ser>
        <c:ser>
          <c:idx val="32"/>
          <c:order val="28"/>
          <c:tx>
            <c:strRef>
              <c:f>Pareto!$I$2</c:f>
              <c:strCache>
                <c:ptCount val="1"/>
                <c:pt idx="0">
                  <c:v>16-Oct</c:v>
                </c:pt>
              </c:strCache>
            </c:strRef>
          </c:tx>
          <c:spPr>
            <a:solidFill>
              <a:srgbClr val="008000"/>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Pareto!$I$3:$I$23</c:f>
            </c:numRef>
          </c:val>
          <c:extLst xmlns:c16r2="http://schemas.microsoft.com/office/drawing/2015/06/chart">
            <c:ext xmlns:c16="http://schemas.microsoft.com/office/drawing/2014/chart" uri="{C3380CC4-5D6E-409C-BE32-E72D297353CC}">
              <c16:uniqueId val="{0000001C-EA7A-45FD-9570-5FA5CD1624A7}"/>
            </c:ext>
          </c:extLst>
        </c:ser>
        <c:ser>
          <c:idx val="35"/>
          <c:order val="29"/>
          <c:tx>
            <c:strRef>
              <c:f>Pareto!$J$2</c:f>
              <c:strCache>
                <c:ptCount val="1"/>
                <c:pt idx="0">
                  <c:v>23-Oct</c:v>
                </c:pt>
              </c:strCache>
            </c:strRef>
          </c:tx>
          <c:spPr>
            <a:solidFill>
              <a:schemeClr val="tx2">
                <a:lumMod val="40000"/>
                <a:lumOff val="60000"/>
              </a:schemeClr>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Pareto!$J$3:$J$23</c:f>
            </c:numRef>
          </c:val>
          <c:extLst xmlns:c16r2="http://schemas.microsoft.com/office/drawing/2015/06/chart">
            <c:ext xmlns:c16="http://schemas.microsoft.com/office/drawing/2014/chart" uri="{C3380CC4-5D6E-409C-BE32-E72D297353CC}">
              <c16:uniqueId val="{0000001D-EA7A-45FD-9570-5FA5CD1624A7}"/>
            </c:ext>
          </c:extLst>
        </c:ser>
        <c:ser>
          <c:idx val="5"/>
          <c:order val="30"/>
          <c:tx>
            <c:strRef>
              <c:f>Pareto!$L$2</c:f>
              <c:strCache>
                <c:ptCount val="1"/>
                <c:pt idx="0">
                  <c:v>6-Nov</c:v>
                </c:pt>
              </c:strCache>
            </c:strRef>
          </c:tx>
          <c:spPr>
            <a:solidFill>
              <a:schemeClr val="accent3"/>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Pareto!$L$3:$L$23</c:f>
            </c:numRef>
          </c:val>
          <c:extLst xmlns:c16r2="http://schemas.microsoft.com/office/drawing/2015/06/chart">
            <c:ext xmlns:c16="http://schemas.microsoft.com/office/drawing/2014/chart" uri="{C3380CC4-5D6E-409C-BE32-E72D297353CC}">
              <c16:uniqueId val="{0000001E-EA7A-45FD-9570-5FA5CD1624A7}"/>
            </c:ext>
          </c:extLst>
        </c:ser>
        <c:ser>
          <c:idx val="6"/>
          <c:order val="31"/>
          <c:tx>
            <c:strRef>
              <c:f>'Pareto (2)'!$B$2</c:f>
              <c:strCache>
                <c:ptCount val="1"/>
                <c:pt idx="0">
                  <c:v>FY16</c:v>
                </c:pt>
              </c:strCache>
            </c:strRef>
          </c:tx>
          <c:spPr>
            <a:solidFill>
              <a:srgbClr val="3366FF"/>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 (2)'!$B$3:$B$20</c:f>
              <c:numCache>
                <c:formatCode>General</c:formatCode>
                <c:ptCount val="18"/>
                <c:pt idx="0">
                  <c:v>376.7</c:v>
                </c:pt>
                <c:pt idx="1">
                  <c:v>96.3</c:v>
                </c:pt>
                <c:pt idx="2">
                  <c:v>108.5</c:v>
                </c:pt>
                <c:pt idx="3">
                  <c:v>55.7</c:v>
                </c:pt>
                <c:pt idx="4">
                  <c:v>31</c:v>
                </c:pt>
                <c:pt idx="5">
                  <c:v>29.1</c:v>
                </c:pt>
                <c:pt idx="6">
                  <c:v>33.200000000000003</c:v>
                </c:pt>
                <c:pt idx="7">
                  <c:v>14.4</c:v>
                </c:pt>
                <c:pt idx="8">
                  <c:v>17.7</c:v>
                </c:pt>
                <c:pt idx="9">
                  <c:v>11.8</c:v>
                </c:pt>
                <c:pt idx="10">
                  <c:v>1</c:v>
                </c:pt>
                <c:pt idx="11">
                  <c:v>5.2</c:v>
                </c:pt>
                <c:pt idx="12">
                  <c:v>5.7</c:v>
                </c:pt>
                <c:pt idx="13">
                  <c:v>3.9</c:v>
                </c:pt>
                <c:pt idx="14">
                  <c:v>2.4</c:v>
                </c:pt>
                <c:pt idx="15">
                  <c:v>1.2</c:v>
                </c:pt>
                <c:pt idx="16">
                  <c:v>1.6</c:v>
                </c:pt>
                <c:pt idx="17">
                  <c:v>1.4</c:v>
                </c:pt>
              </c:numCache>
            </c:numRef>
          </c:val>
          <c:extLst xmlns:c16r2="http://schemas.microsoft.com/office/drawing/2015/06/chart">
            <c:ext xmlns:c16="http://schemas.microsoft.com/office/drawing/2014/chart" uri="{C3380CC4-5D6E-409C-BE32-E72D297353CC}">
              <c16:uniqueId val="{0000001F-EA7A-45FD-9570-5FA5CD1624A7}"/>
            </c:ext>
          </c:extLst>
        </c:ser>
        <c:ser>
          <c:idx val="7"/>
          <c:order val="32"/>
          <c:tx>
            <c:strRef>
              <c:f>'Pareto (2)'!$C$2</c:f>
              <c:strCache>
                <c:ptCount val="1"/>
                <c:pt idx="0">
                  <c:v>FY17-1</c:v>
                </c:pt>
              </c:strCache>
            </c:strRef>
          </c:tx>
          <c:spPr>
            <a:solidFill>
              <a:srgbClr val="33CC33"/>
            </a:solidFill>
          </c:spPr>
          <c:invertIfNegative val="0"/>
          <c:cat>
            <c:strRef>
              <c:f>'Pareto (2)'!$A$3:$A$20</c:f>
              <c:strCache>
                <c:ptCount val="18"/>
                <c:pt idx="0">
                  <c:v>Target</c:v>
                </c:pt>
                <c:pt idx="1">
                  <c:v>E-HVCM</c:v>
                </c:pt>
                <c:pt idx="2">
                  <c:v>RF</c:v>
                </c:pt>
                <c:pt idx="3">
                  <c:v>Cryo</c:v>
                </c:pt>
                <c:pt idx="4">
                  <c:v>Ion Source</c:v>
                </c:pt>
                <c:pt idx="5">
                  <c:v>E-MagPS</c:v>
                </c:pt>
                <c:pt idx="6">
                  <c:v>Controls</c:v>
                </c:pt>
                <c:pt idx="7">
                  <c:v>CM/SRF</c:v>
                </c:pt>
                <c:pt idx="8">
                  <c:v>E-other (TVA, etc.)</c:v>
                </c:pt>
                <c:pt idx="9">
                  <c:v>Prot. Sys.</c:v>
                </c:pt>
                <c:pt idx="10">
                  <c:v>Site Ops</c:v>
                </c:pt>
                <c:pt idx="11">
                  <c:v>Vacuum</c:v>
                </c:pt>
                <c:pt idx="12">
                  <c:v>Cooling</c:v>
                </c:pt>
                <c:pt idx="13">
                  <c:v>E-Choppers</c:v>
                </c:pt>
                <c:pt idx="14">
                  <c:v>Ops</c:v>
                </c:pt>
                <c:pt idx="15">
                  <c:v>Mech. Sys.</c:v>
                </c:pt>
                <c:pt idx="16">
                  <c:v>Beam Inst.</c:v>
                </c:pt>
                <c:pt idx="17">
                  <c:v>Physics</c:v>
                </c:pt>
              </c:strCache>
            </c:strRef>
          </c:cat>
          <c:val>
            <c:numRef>
              <c:f>'Pareto (2)'!$C$3:$C$20</c:f>
              <c:numCache>
                <c:formatCode>0.0</c:formatCode>
                <c:ptCount val="18"/>
                <c:pt idx="0">
                  <c:v>1.7</c:v>
                </c:pt>
                <c:pt idx="1">
                  <c:v>42.1</c:v>
                </c:pt>
                <c:pt idx="2">
                  <c:v>10.9</c:v>
                </c:pt>
                <c:pt idx="3">
                  <c:v>0</c:v>
                </c:pt>
                <c:pt idx="4">
                  <c:v>15.5</c:v>
                </c:pt>
                <c:pt idx="5">
                  <c:v>14.7</c:v>
                </c:pt>
                <c:pt idx="6">
                  <c:v>3.3</c:v>
                </c:pt>
                <c:pt idx="7">
                  <c:v>15.9</c:v>
                </c:pt>
                <c:pt idx="8">
                  <c:v>9</c:v>
                </c:pt>
                <c:pt idx="9">
                  <c:v>0</c:v>
                </c:pt>
                <c:pt idx="10">
                  <c:v>5.8</c:v>
                </c:pt>
                <c:pt idx="11">
                  <c:v>1</c:v>
                </c:pt>
                <c:pt idx="12">
                  <c:v>0</c:v>
                </c:pt>
                <c:pt idx="13">
                  <c:v>0</c:v>
                </c:pt>
                <c:pt idx="14">
                  <c:v>0.5</c:v>
                </c:pt>
                <c:pt idx="15">
                  <c:v>0.7</c:v>
                </c:pt>
                <c:pt idx="16">
                  <c:v>0</c:v>
                </c:pt>
                <c:pt idx="17">
                  <c:v>0</c:v>
                </c:pt>
              </c:numCache>
            </c:numRef>
          </c:val>
          <c:extLst xmlns:c16r2="http://schemas.microsoft.com/office/drawing/2015/06/chart">
            <c:ext xmlns:c16="http://schemas.microsoft.com/office/drawing/2014/chart" uri="{C3380CC4-5D6E-409C-BE32-E72D297353CC}">
              <c16:uniqueId val="{00000020-EA7A-45FD-9570-5FA5CD1624A7}"/>
            </c:ext>
          </c:extLst>
        </c:ser>
        <c:dLbls>
          <c:showLegendKey val="0"/>
          <c:showVal val="0"/>
          <c:showCatName val="0"/>
          <c:showSerName val="0"/>
          <c:showPercent val="0"/>
          <c:showBubbleSize val="0"/>
        </c:dLbls>
        <c:gapWidth val="150"/>
        <c:overlap val="100"/>
        <c:axId val="133854336"/>
        <c:axId val="133855872"/>
      </c:barChart>
      <c:catAx>
        <c:axId val="13385433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133855872"/>
        <c:crosses val="autoZero"/>
        <c:auto val="1"/>
        <c:lblAlgn val="ctr"/>
        <c:lblOffset val="100"/>
        <c:tickLblSkip val="1"/>
        <c:tickMarkSkip val="1"/>
        <c:noMultiLvlLbl val="0"/>
      </c:catAx>
      <c:valAx>
        <c:axId val="133855872"/>
        <c:scaling>
          <c:orientation val="minMax"/>
          <c:max val="400"/>
          <c:min val="0"/>
        </c:scaling>
        <c:delete val="0"/>
        <c:axPos val="l"/>
        <c:majorGridlines>
          <c:spPr>
            <a:ln w="3175">
              <a:solidFill>
                <a:srgbClr val="000000"/>
              </a:solidFill>
              <a:prstDash val="solid"/>
            </a:ln>
          </c:spPr>
        </c:majorGridlines>
        <c:title>
          <c:tx>
            <c:rich>
              <a:bodyPr/>
              <a:lstStyle/>
              <a:p>
                <a:pPr>
                  <a:defRPr sz="1475" b="1" i="0" u="none" strike="noStrike" baseline="0">
                    <a:solidFill>
                      <a:srgbClr val="000000"/>
                    </a:solidFill>
                    <a:latin typeface="Arial"/>
                    <a:ea typeface="Arial"/>
                    <a:cs typeface="Arial"/>
                  </a:defRPr>
                </a:pPr>
                <a:r>
                  <a:rPr lang="en-US" dirty="0"/>
                  <a:t>Hours down</a:t>
                </a:r>
              </a:p>
            </c:rich>
          </c:tx>
          <c:layout>
            <c:manualLayout>
              <c:xMode val="edge"/>
              <c:yMode val="edge"/>
              <c:x val="1.04820364396284E-4"/>
              <c:y val="0.3704803179768870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33854336"/>
        <c:crosses val="autoZero"/>
        <c:crossBetween val="between"/>
        <c:majorUnit val="25"/>
      </c:valAx>
      <c:spPr>
        <a:solidFill>
          <a:srgbClr val="C0C0C0"/>
        </a:solidFill>
        <a:ln w="12700">
          <a:solidFill>
            <a:srgbClr val="808080"/>
          </a:solidFill>
          <a:prstDash val="solid"/>
        </a:ln>
      </c:spPr>
    </c:plotArea>
    <c:legend>
      <c:legendPos val="r"/>
      <c:layout>
        <c:manualLayout>
          <c:xMode val="edge"/>
          <c:yMode val="edge"/>
          <c:x val="0.18258103674540699"/>
          <c:y val="0.14449433757188601"/>
          <c:w val="0.11296248906386699"/>
          <c:h val="0.14271235232014601"/>
        </c:manualLayout>
      </c:layout>
      <c:overlay val="0"/>
      <c:spPr>
        <a:solidFill>
          <a:srgbClr val="FFFFFF"/>
        </a:solidFill>
        <a:ln w="3175">
          <a:solidFill>
            <a:srgbClr val="000000"/>
          </a:solidFill>
          <a:prstDash val="solid"/>
        </a:ln>
      </c:spPr>
      <c:txPr>
        <a:bodyPr/>
        <a:lstStyle/>
        <a:p>
          <a:pPr>
            <a:defRPr sz="120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0.50025</cdr:x>
      <cdr:y>0.36921</cdr:y>
    </cdr:from>
    <cdr:to>
      <cdr:x>0.50991</cdr:x>
      <cdr:y>0.39586</cdr:y>
    </cdr:to>
    <cdr:sp macro="" textlink="">
      <cdr:nvSpPr>
        <cdr:cNvPr id="167937" name="Text Box 1"/>
        <cdr:cNvSpPr txBox="1">
          <a:spLocks xmlns:a="http://schemas.openxmlformats.org/drawingml/2006/main" noChangeArrowheads="1"/>
        </cdr:cNvSpPr>
      </cdr:nvSpPr>
      <cdr:spPr bwMode="auto">
        <a:xfrm xmlns:a="http://schemas.openxmlformats.org/drawingml/2006/main">
          <a:off x="5163518" y="2728635"/>
          <a:ext cx="99648" cy="1967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575" b="0" i="0" u="none" strike="noStrike" baseline="0" dirty="0">
              <a:solidFill>
                <a:srgbClr val="000000"/>
              </a:solidFill>
              <a:latin typeface="Arial"/>
              <a:cs typeface="Aria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0.50025</cdr:x>
      <cdr:y>0.36921</cdr:y>
    </cdr:from>
    <cdr:to>
      <cdr:x>0.50991</cdr:x>
      <cdr:y>0.39586</cdr:y>
    </cdr:to>
    <cdr:sp macro="" textlink="">
      <cdr:nvSpPr>
        <cdr:cNvPr id="167937" name="Text Box 1"/>
        <cdr:cNvSpPr txBox="1">
          <a:spLocks xmlns:a="http://schemas.openxmlformats.org/drawingml/2006/main" noChangeArrowheads="1"/>
        </cdr:cNvSpPr>
      </cdr:nvSpPr>
      <cdr:spPr bwMode="auto">
        <a:xfrm xmlns:a="http://schemas.openxmlformats.org/drawingml/2006/main">
          <a:off x="5163518" y="2728635"/>
          <a:ext cx="99648" cy="19673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36576" tIns="32004" rIns="36576" bIns="32004" anchor="ctr" upright="1"/>
        <a:lstStyle xmlns:a="http://schemas.openxmlformats.org/drawingml/2006/main"/>
        <a:p xmlns:a="http://schemas.openxmlformats.org/drawingml/2006/main">
          <a:pPr algn="ctr" rtl="0">
            <a:defRPr sz="1000"/>
          </a:pPr>
          <a:r>
            <a:rPr lang="en-US" sz="1575" b="0" i="0" u="none" strike="noStrike" baseline="0" dirty="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361A6FC-215E-440C-85C1-7C5D8113132A}" type="datetimeFigureOut">
              <a:rPr lang="en-US" smtClean="0"/>
              <a:t>3/7/2017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5C4BCF-1057-4162-BB32-3C91D6411CCE}" type="slidenum">
              <a:rPr lang="en-US" smtClean="0"/>
              <a:t>‹#›</a:t>
            </a:fld>
            <a:endParaRPr lang="en-US" dirty="0"/>
          </a:p>
        </p:txBody>
      </p:sp>
    </p:spTree>
    <p:extLst>
      <p:ext uri="{BB962C8B-B14F-4D97-AF65-F5344CB8AC3E}">
        <p14:creationId xmlns:p14="http://schemas.microsoft.com/office/powerpoint/2010/main" val="273298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8762069-76AF-42C7-A5A2-4F411E37AD85}" type="datetimeFigureOut">
              <a:rPr lang="en-US" smtClean="0"/>
              <a:t>3/7/2017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86BAA5A-EBA8-43FC-A55E-47642B82A59C}" type="slidenum">
              <a:rPr lang="en-US" smtClean="0"/>
              <a:t>‹#›</a:t>
            </a:fld>
            <a:endParaRPr lang="en-US" dirty="0"/>
          </a:p>
        </p:txBody>
      </p:sp>
    </p:spTree>
    <p:extLst>
      <p:ext uri="{BB962C8B-B14F-4D97-AF65-F5344CB8AC3E}">
        <p14:creationId xmlns:p14="http://schemas.microsoft.com/office/powerpoint/2010/main" val="1542816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3</a:t>
            </a:fld>
            <a:endParaRPr lang="en-US" dirty="0"/>
          </a:p>
        </p:txBody>
      </p:sp>
    </p:spTree>
    <p:extLst>
      <p:ext uri="{BB962C8B-B14F-4D97-AF65-F5344CB8AC3E}">
        <p14:creationId xmlns:p14="http://schemas.microsoft.com/office/powerpoint/2010/main" val="116127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4</a:t>
            </a:fld>
            <a:endParaRPr lang="en-US" dirty="0"/>
          </a:p>
        </p:txBody>
      </p:sp>
    </p:spTree>
    <p:extLst>
      <p:ext uri="{BB962C8B-B14F-4D97-AF65-F5344CB8AC3E}">
        <p14:creationId xmlns:p14="http://schemas.microsoft.com/office/powerpoint/2010/main" val="100501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3C8E715-C1F6-D04C-A543-79E0FFD2B742}" type="slidenum">
              <a:rPr lang="en-US" smtClean="0"/>
              <a:t>6</a:t>
            </a:fld>
            <a:endParaRPr lang="en-US" dirty="0"/>
          </a:p>
        </p:txBody>
      </p:sp>
    </p:spTree>
    <p:extLst>
      <p:ext uri="{BB962C8B-B14F-4D97-AF65-F5344CB8AC3E}">
        <p14:creationId xmlns:p14="http://schemas.microsoft.com/office/powerpoint/2010/main" val="32095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7</a:t>
            </a:fld>
            <a:endParaRPr lang="en-US" dirty="0"/>
          </a:p>
        </p:txBody>
      </p:sp>
    </p:spTree>
    <p:extLst>
      <p:ext uri="{BB962C8B-B14F-4D97-AF65-F5344CB8AC3E}">
        <p14:creationId xmlns:p14="http://schemas.microsoft.com/office/powerpoint/2010/main" val="255724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8</a:t>
            </a:fld>
            <a:endParaRPr lang="en-US" dirty="0"/>
          </a:p>
        </p:txBody>
      </p:sp>
    </p:spTree>
    <p:extLst>
      <p:ext uri="{BB962C8B-B14F-4D97-AF65-F5344CB8AC3E}">
        <p14:creationId xmlns:p14="http://schemas.microsoft.com/office/powerpoint/2010/main" val="95665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to August </a:t>
            </a:r>
            <a:r>
              <a:rPr lang="en-US" baseline="0" dirty="0"/>
              <a:t>2016:  Moving foil during conditioning, SCL cavities in CM17 vacuum burst, errant beam tripping SCL cavities (2K coldbox trip made cavities unstable), magnet power supply quick resets, RFQ open loop, extraction kickers jumping around, </a:t>
            </a:r>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13</a:t>
            </a:fld>
            <a:endParaRPr lang="en-US" dirty="0"/>
          </a:p>
        </p:txBody>
      </p:sp>
    </p:spTree>
    <p:extLst>
      <p:ext uri="{BB962C8B-B14F-4D97-AF65-F5344CB8AC3E}">
        <p14:creationId xmlns:p14="http://schemas.microsoft.com/office/powerpoint/2010/main" val="36276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2016:  Communication for HVCMs, power</a:t>
            </a:r>
            <a:r>
              <a:rPr lang="en-US" baseline="0" dirty="0"/>
              <a:t> dip, MPS chassis had to be replaced, extraction kicker tune around</a:t>
            </a:r>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14</a:t>
            </a:fld>
            <a:endParaRPr lang="en-US" dirty="0"/>
          </a:p>
        </p:txBody>
      </p:sp>
    </p:spTree>
    <p:extLst>
      <p:ext uri="{BB962C8B-B14F-4D97-AF65-F5344CB8AC3E}">
        <p14:creationId xmlns:p14="http://schemas.microsoft.com/office/powerpoint/2010/main" val="122541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2016:  CCL2 HVCM smoke alarm, CCL4 neg regen, RFQ klystron, ion source water leak and arcing</a:t>
            </a:r>
          </a:p>
          <a:p>
            <a:r>
              <a:rPr lang="en-US" dirty="0"/>
              <a:t>October 2016: SCL cavity 17b vacuum and corrupted SCL</a:t>
            </a:r>
            <a:r>
              <a:rPr lang="en-US" baseline="0" dirty="0"/>
              <a:t> phase file, ion source water leak at extractor hose</a:t>
            </a:r>
          </a:p>
          <a:p>
            <a:r>
              <a:rPr lang="en-US" dirty="0"/>
              <a:t>November 2016:  SCL9 HVCM</a:t>
            </a:r>
            <a:r>
              <a:rPr lang="en-US" baseline="0" dirty="0"/>
              <a:t> smoke alarm twice, SCL15 HVCM oil pump </a:t>
            </a:r>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15</a:t>
            </a:fld>
            <a:endParaRPr lang="en-US" dirty="0"/>
          </a:p>
        </p:txBody>
      </p:sp>
    </p:spTree>
    <p:extLst>
      <p:ext uri="{BB962C8B-B14F-4D97-AF65-F5344CB8AC3E}">
        <p14:creationId xmlns:p14="http://schemas.microsoft.com/office/powerpoint/2010/main" val="206733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BAA5A-EBA8-43FC-A55E-47642B82A59C}" type="slidenum">
              <a:rPr lang="en-US" smtClean="0"/>
              <a:t>17</a:t>
            </a:fld>
            <a:endParaRPr lang="en-US" dirty="0"/>
          </a:p>
        </p:txBody>
      </p:sp>
    </p:spTree>
    <p:extLst>
      <p:ext uri="{BB962C8B-B14F-4D97-AF65-F5344CB8AC3E}">
        <p14:creationId xmlns:p14="http://schemas.microsoft.com/office/powerpoint/2010/main" val="42270596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20" name="Picture 19"/>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9311" t="13294" r="12698" b="2941"/>
          <a:stretch/>
        </p:blipFill>
        <p:spPr bwMode="auto">
          <a:xfrm>
            <a:off x="4950457" y="817887"/>
            <a:ext cx="2148840" cy="2148840"/>
          </a:xfrm>
          <a:prstGeom prst="ellipse">
            <a:avLst/>
          </a:prstGeom>
          <a:blipFill>
            <a:blip r:embed="rId5"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20217" t="23109" r="25288" b="519"/>
          <a:stretch/>
        </p:blipFill>
        <p:spPr>
          <a:xfrm>
            <a:off x="6632953" y="1412247"/>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l="16898" t="22857" r="28945" b="6727"/>
          <a:stretch/>
        </p:blipFill>
        <p:spPr>
          <a:xfrm>
            <a:off x="5883145" y="2728983"/>
            <a:ext cx="1664208" cy="1664208"/>
          </a:xfrm>
          <a:prstGeom prst="ellipse">
            <a:avLst/>
          </a:prstGeom>
          <a:blipFill>
            <a:blip r:embed="rId8"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18" name="Picture 11" descr="C:\Users\xnv\Desktop\png\SNS_color.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1067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0" name="Freeform 5"/>
          <p:cNvSpPr>
            <a:spLocks/>
          </p:cNvSpPr>
          <p:nvPr/>
        </p:nvSpPr>
        <p:spPr bwMode="auto">
          <a:xfrm>
            <a:off x="5679806" y="0"/>
            <a:ext cx="3464194" cy="6861871"/>
          </a:xfrm>
          <a:custGeom>
            <a:avLst/>
            <a:gdLst>
              <a:gd name="T0" fmla="*/ 149 w 1094"/>
              <a:gd name="T1" fmla="*/ 2166 h 2166"/>
              <a:gd name="T2" fmla="*/ 1094 w 1094"/>
              <a:gd name="T3" fmla="*/ 2166 h 2166"/>
              <a:gd name="T4" fmla="*/ 1094 w 1094"/>
              <a:gd name="T5" fmla="*/ 0 h 2166"/>
              <a:gd name="T6" fmla="*/ 0 w 1094"/>
              <a:gd name="T7" fmla="*/ 0 h 2166"/>
              <a:gd name="T8" fmla="*/ 149 w 1094"/>
              <a:gd name="T9" fmla="*/ 2166 h 2166"/>
            </a:gdLst>
            <a:ahLst/>
            <a:cxnLst>
              <a:cxn ang="0">
                <a:pos x="T0" y="T1"/>
              </a:cxn>
              <a:cxn ang="0">
                <a:pos x="T2" y="T3"/>
              </a:cxn>
              <a:cxn ang="0">
                <a:pos x="T4" y="T5"/>
              </a:cxn>
              <a:cxn ang="0">
                <a:pos x="T6" y="T7"/>
              </a:cxn>
              <a:cxn ang="0">
                <a:pos x="T8" y="T9"/>
              </a:cxn>
            </a:cxnLst>
            <a:rect l="0" t="0" r="r" b="b"/>
            <a:pathLst>
              <a:path w="1094" h="2166">
                <a:moveTo>
                  <a:pt x="149" y="2166"/>
                </a:moveTo>
                <a:cubicBezTo>
                  <a:pt x="1094" y="2166"/>
                  <a:pt x="1094" y="2166"/>
                  <a:pt x="1094" y="2166"/>
                </a:cubicBezTo>
                <a:cubicBezTo>
                  <a:pt x="1094" y="0"/>
                  <a:pt x="1094" y="0"/>
                  <a:pt x="1094" y="0"/>
                </a:cubicBezTo>
                <a:cubicBezTo>
                  <a:pt x="0" y="0"/>
                  <a:pt x="0" y="0"/>
                  <a:pt x="0" y="0"/>
                </a:cubicBezTo>
                <a:cubicBezTo>
                  <a:pt x="0" y="0"/>
                  <a:pt x="304" y="816"/>
                  <a:pt x="149" y="2166"/>
                </a:cubicBezTo>
                <a:close/>
              </a:path>
            </a:pathLst>
          </a:custGeom>
          <a:solidFill>
            <a:srgbClr val="027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5377263" y="0"/>
            <a:ext cx="1272781" cy="6861871"/>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7" y="767"/>
                  <a:pt x="221" y="2166"/>
                </a:cubicBezTo>
                <a:close/>
              </a:path>
            </a:pathLst>
          </a:custGeom>
          <a:solidFill>
            <a:srgbClr val="85B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6338" r="11360" b="9696"/>
          <a:stretch/>
        </p:blipFill>
        <p:spPr>
          <a:xfrm>
            <a:off x="6180667" y="65"/>
            <a:ext cx="2953546" cy="6192917"/>
          </a:xfrm>
          <a:prstGeom prst="rect">
            <a:avLst/>
          </a:prstGeom>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5" t="8644" r="32955" b="36016"/>
          <a:stretch/>
        </p:blipFill>
        <p:spPr bwMode="auto">
          <a:xfrm>
            <a:off x="4951543" y="814717"/>
            <a:ext cx="2152274" cy="2152274"/>
          </a:xfrm>
          <a:prstGeom prst="ellipse">
            <a:avLst/>
          </a:prstGeom>
          <a:blipFill>
            <a:blip r:embed="rId4" cstate="print">
              <a:extLst>
                <a:ext uri="{28A0092B-C50C-407E-A947-70E740481C1C}">
                  <a14:useLocalDpi xmlns:a14="http://schemas.microsoft.com/office/drawing/2010/main"/>
                </a:ext>
              </a:extLst>
            </a:blip>
            <a:srcRect/>
            <a:stretch>
              <a:fillRect t="16850"/>
            </a:stretch>
          </a:blipFill>
          <a:ln w="76200">
            <a:solidFill>
              <a:schemeClr val="accent2">
                <a:alpha val="65000"/>
              </a:schemeClr>
            </a:solidFill>
            <a:miter lim="800000"/>
            <a:headEnd/>
            <a:tailEnd/>
          </a:ln>
          <a:effectLst>
            <a:outerShdw blurRad="50800" dist="38100" dir="2700000" algn="tl" rotWithShape="0">
              <a:prstClr val="black">
                <a:alpha val="40000"/>
              </a:prstClr>
            </a:outerShdw>
          </a:effectLs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040" t="874" r="14863" b="3253"/>
          <a:stretch/>
        </p:blipFill>
        <p:spPr>
          <a:xfrm>
            <a:off x="6650044" y="1402065"/>
            <a:ext cx="1865376" cy="1865376"/>
          </a:xfrm>
          <a:prstGeom prst="ellipse">
            <a:avLst/>
          </a:prstGeom>
          <a:solidFill>
            <a:schemeClr val="tx1"/>
          </a:solidFill>
          <a:ln w="76200">
            <a:solidFill>
              <a:schemeClr val="accent2">
                <a:alpha val="6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6029" r="6029"/>
          <a:stretch/>
        </p:blipFill>
        <p:spPr>
          <a:xfrm>
            <a:off x="5883145" y="2728983"/>
            <a:ext cx="1664208" cy="1664208"/>
          </a:xfrm>
          <a:prstGeom prst="ellipse">
            <a:avLst/>
          </a:prstGeom>
          <a:blipFill>
            <a:blip r:embed="rId7" cstate="print">
              <a:extLst>
                <a:ext uri="{28A0092B-C50C-407E-A947-70E740481C1C}">
                  <a14:useLocalDpi xmlns:a14="http://schemas.microsoft.com/office/drawing/2010/main"/>
                </a:ext>
              </a:extLst>
            </a:blip>
            <a:stretch>
              <a:fillRect/>
            </a:stretch>
          </a:blipFill>
          <a:ln w="76200">
            <a:solidFill>
              <a:schemeClr val="accent2">
                <a:alpha val="6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8" name="AutoShape 3"/>
          <p:cNvSpPr>
            <a:spLocks noChangeAspect="1" noChangeArrowheads="1" noTextEdit="1"/>
          </p:cNvSpPr>
          <p:nvPr/>
        </p:nvSpPr>
        <p:spPr bwMode="auto">
          <a:xfrm rot="16200000">
            <a:off x="3800344" y="1503009"/>
            <a:ext cx="6858002" cy="380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01168" y="235945"/>
            <a:ext cx="4160172" cy="877163"/>
          </a:xfrm>
        </p:spPr>
        <p:txBody>
          <a:bodyPr/>
          <a:lstStyle>
            <a:lvl1pPr algn="l">
              <a:defRPr sz="3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116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Box 18"/>
          <p:cNvSpPr txBox="1"/>
          <p:nvPr/>
        </p:nvSpPr>
        <p:spPr>
          <a:xfrm>
            <a:off x="211134" y="6313043"/>
            <a:ext cx="2114681" cy="400110"/>
          </a:xfrm>
          <a:prstGeom prst="rect">
            <a:avLst/>
          </a:prstGeom>
          <a:noFill/>
        </p:spPr>
        <p:txBody>
          <a:bodyPr wrap="none" rtlCol="0">
            <a:spAutoFit/>
          </a:bodyPr>
          <a:lstStyle/>
          <a:p>
            <a:r>
              <a:rPr lang="en-US" sz="1000" b="0" dirty="0">
                <a:solidFill>
                  <a:schemeClr val="tx2"/>
                </a:solidFill>
              </a:rPr>
              <a:t>ORNL is managed by UT-Battelle </a:t>
            </a:r>
            <a:br>
              <a:rPr lang="en-US" sz="1000" b="0" dirty="0">
                <a:solidFill>
                  <a:schemeClr val="tx2"/>
                </a:solidFill>
              </a:rPr>
            </a:br>
            <a:r>
              <a:rPr lang="en-US" sz="1000" b="0" dirty="0">
                <a:solidFill>
                  <a:schemeClr val="tx2"/>
                </a:solidFill>
              </a:rPr>
              <a:t>for the US Department of Energy</a:t>
            </a:r>
          </a:p>
        </p:txBody>
      </p:sp>
      <p:pic>
        <p:nvPicPr>
          <p:cNvPr id="14" name="Picture 13" descr="HFIR_SNS-whi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324600" y="6324600"/>
            <a:ext cx="2609193" cy="336588"/>
          </a:xfrm>
          <a:prstGeom prst="rect">
            <a:avLst/>
          </a:prstGeom>
        </p:spPr>
      </p:pic>
    </p:spTree>
    <p:extLst>
      <p:ext uri="{BB962C8B-B14F-4D97-AF65-F5344CB8AC3E}">
        <p14:creationId xmlns:p14="http://schemas.microsoft.com/office/powerpoint/2010/main" val="37125199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84748"/>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92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68" y="236982"/>
            <a:ext cx="8628678" cy="484748"/>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04415" y="1402417"/>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4415" y="2227999"/>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492" y="1402417"/>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53492" y="2227999"/>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48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sp>
        <p:nvSpPr>
          <p:cNvPr id="7" name="Freeform 13"/>
          <p:cNvSpPr>
            <a:spLocks/>
          </p:cNvSpPr>
          <p:nvPr userDrawn="1"/>
        </p:nvSpPr>
        <p:spPr bwMode="auto">
          <a:xfrm>
            <a:off x="5377263" y="0"/>
            <a:ext cx="1236663" cy="6858000"/>
          </a:xfrm>
          <a:custGeom>
            <a:avLst/>
            <a:gdLst>
              <a:gd name="T0" fmla="*/ 221 w 402"/>
              <a:gd name="T1" fmla="*/ 2166 h 2166"/>
              <a:gd name="T2" fmla="*/ 240 w 402"/>
              <a:gd name="T3" fmla="*/ 2166 h 2166"/>
              <a:gd name="T4" fmla="*/ 90 w 402"/>
              <a:gd name="T5" fmla="*/ 0 h 2166"/>
              <a:gd name="T6" fmla="*/ 0 w 402"/>
              <a:gd name="T7" fmla="*/ 0 h 2166"/>
              <a:gd name="T8" fmla="*/ 221 w 402"/>
              <a:gd name="T9" fmla="*/ 2166 h 2166"/>
            </a:gdLst>
            <a:ahLst/>
            <a:cxnLst>
              <a:cxn ang="0">
                <a:pos x="T0" y="T1"/>
              </a:cxn>
              <a:cxn ang="0">
                <a:pos x="T2" y="T3"/>
              </a:cxn>
              <a:cxn ang="0">
                <a:pos x="T4" y="T5"/>
              </a:cxn>
              <a:cxn ang="0">
                <a:pos x="T6" y="T7"/>
              </a:cxn>
              <a:cxn ang="0">
                <a:pos x="T8" y="T9"/>
              </a:cxn>
            </a:cxnLst>
            <a:rect l="0" t="0" r="r" b="b"/>
            <a:pathLst>
              <a:path w="402" h="2166">
                <a:moveTo>
                  <a:pt x="221" y="2166"/>
                </a:moveTo>
                <a:cubicBezTo>
                  <a:pt x="240" y="2166"/>
                  <a:pt x="240" y="2166"/>
                  <a:pt x="240" y="2166"/>
                </a:cubicBezTo>
                <a:cubicBezTo>
                  <a:pt x="240" y="2166"/>
                  <a:pt x="402" y="989"/>
                  <a:pt x="90" y="0"/>
                </a:cubicBezTo>
                <a:cubicBezTo>
                  <a:pt x="0" y="0"/>
                  <a:pt x="0" y="0"/>
                  <a:pt x="0" y="0"/>
                </a:cubicBezTo>
                <a:cubicBezTo>
                  <a:pt x="0" y="0"/>
                  <a:pt x="346" y="767"/>
                  <a:pt x="221" y="2166"/>
                </a:cubicBezTo>
                <a:close/>
              </a:path>
            </a:pathLst>
          </a:custGeom>
          <a:solidFill>
            <a:schemeClr val="accent2"/>
          </a:solidFill>
          <a:ln>
            <a:noFill/>
          </a:ln>
          <a:effectLst>
            <a:outerShdw dist="25400" algn="l" rotWithShape="0">
              <a:schemeClr val="tx2"/>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01168" y="237744"/>
            <a:ext cx="3911890" cy="877163"/>
          </a:xfrm>
        </p:spPr>
        <p:txBody>
          <a:bodyPr/>
          <a:lstStyle>
            <a:lvl1pPr>
              <a:defRPr sz="3000"/>
            </a:lvl1pPr>
          </a:lstStyle>
          <a:p>
            <a:r>
              <a:rPr lang="en-US"/>
              <a:t>Click to edit Master title style</a:t>
            </a:r>
            <a:endParaRPr lang="en-US"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a:ext>
            </a:extLst>
          </a:blip>
          <a:srcRect l="53628" r="14333" b="9696"/>
          <a:stretch/>
        </p:blipFill>
        <p:spPr>
          <a:xfrm>
            <a:off x="6214534" y="65"/>
            <a:ext cx="2929466" cy="6192917"/>
          </a:xfrm>
          <a:prstGeom prst="rect">
            <a:avLst/>
          </a:prstGeom>
        </p:spPr>
      </p:pic>
      <p:pic>
        <p:nvPicPr>
          <p:cNvPr id="18" name="Picture 11" descr="C:\Users\xnv\Desktop\png\SNS_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3860" y="244004"/>
            <a:ext cx="8628678" cy="484748"/>
          </a:xfrm>
        </p:spPr>
        <p:txBody>
          <a:bodyPr/>
          <a:lstStyle/>
          <a:p>
            <a:r>
              <a:rPr lang="en-US"/>
              <a:t>Click to edit Master title style</a:t>
            </a:r>
            <a:endParaRPr lang="en-US" dirty="0"/>
          </a:p>
        </p:txBody>
      </p:sp>
    </p:spTree>
    <p:extLst>
      <p:ext uri="{BB962C8B-B14F-4D97-AF65-F5344CB8AC3E}">
        <p14:creationId xmlns:p14="http://schemas.microsoft.com/office/powerpoint/2010/main" val="219886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a:ext>
            </a:extLst>
          </a:blip>
          <a:srcRect l="53723" t="46829" r="5491"/>
          <a:stretch/>
        </p:blipFill>
        <p:spPr>
          <a:xfrm rot="5400000" flipH="1">
            <a:off x="-39313" y="38845"/>
            <a:ext cx="3519399" cy="3441027"/>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94972" y="-355534"/>
            <a:ext cx="9618043" cy="7213533"/>
          </a:xfrm>
          <a:prstGeom prst="rect">
            <a:avLst/>
          </a:prstGeom>
        </p:spPr>
      </p:pic>
      <p:pic>
        <p:nvPicPr>
          <p:cNvPr id="1035" name="Picture 11" descr="C:\Users\xnv\Desktop\png\SNS_colo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7331" y="6335096"/>
            <a:ext cx="1922748" cy="320040"/>
          </a:xfrm>
          <a:prstGeom prst="rect">
            <a:avLst/>
          </a:prstGeom>
          <a:noFill/>
          <a:extLst>
            <a:ext uri="{909E8E84-426E-40DD-AFC4-6F175D3DCCD1}">
              <a14:hiddenFill xmlns:a14="http://schemas.microsoft.com/office/drawing/2010/main">
                <a:solidFill>
                  <a:srgbClr val="FFFFFF"/>
                </a:solidFill>
              </a14:hiddenFill>
            </a:ext>
          </a:extLst>
        </p:spPr>
      </p:pic>
      <p:sp>
        <p:nvSpPr>
          <p:cNvPr id="1026" name="Title Placeholder 1"/>
          <p:cNvSpPr>
            <a:spLocks noGrp="1"/>
          </p:cNvSpPr>
          <p:nvPr>
            <p:ph type="title"/>
          </p:nvPr>
        </p:nvSpPr>
        <p:spPr bwMode="auto">
          <a:xfrm>
            <a:off x="201168" y="237744"/>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01168" y="1508760"/>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b="0" dirty="0">
                <a:solidFill>
                  <a:srgbClr val="BFBFBF"/>
                </a:solidFill>
                <a:latin typeface="Arial" pitchFamily="34" charset="0"/>
                <a:cs typeface="Arial" pitchFamily="34" charset="0"/>
              </a:rPr>
              <a:t>SNS Accelerator Advisory</a:t>
            </a:r>
            <a:r>
              <a:rPr lang="en-US" sz="1000" b="0" baseline="0" dirty="0">
                <a:solidFill>
                  <a:srgbClr val="BFBFBF"/>
                </a:solidFill>
                <a:latin typeface="Arial" pitchFamily="34" charset="0"/>
                <a:cs typeface="Arial" pitchFamily="34" charset="0"/>
              </a:rPr>
              <a:t> Committee Meeting March 8-10, 2017</a:t>
            </a:r>
            <a:endParaRPr lang="en-US" sz="1000" b="0" dirty="0">
              <a:solidFill>
                <a:srgbClr val="BFBFBF"/>
              </a:solidFill>
              <a:latin typeface="Arial" pitchFamily="34" charset="0"/>
              <a:cs typeface="Arial" pitchFamily="34" charset="0"/>
            </a:endParaRPr>
          </a:p>
        </p:txBody>
      </p:sp>
      <p:sp>
        <p:nvSpPr>
          <p:cNvPr id="43" name="Rectangle 14"/>
          <p:cNvSpPr>
            <a:spLocks noChangeArrowheads="1"/>
          </p:cNvSpPr>
          <p:nvPr/>
        </p:nvSpPr>
        <p:spPr bwMode="auto">
          <a:xfrm>
            <a:off x="-569913" y="-2814638"/>
            <a:ext cx="25400" cy="1588"/>
          </a:xfrm>
          <a:prstGeom prst="rect">
            <a:avLst/>
          </a:prstGeom>
          <a:solidFill>
            <a:srgbClr val="85B7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37" r:id="rId3"/>
    <p:sldLayoutId id="2147483939" r:id="rId4"/>
    <p:sldLayoutId id="2147483940" r:id="rId5"/>
    <p:sldLayoutId id="2147483941" r:id="rId6"/>
    <p:sldLayoutId id="2147483942" r:id="rId7"/>
  </p:sldLayoutIdLst>
  <p:hf hdr="0" ftr="0" dt="0"/>
  <p:txStyles>
    <p:title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1167" y="235945"/>
            <a:ext cx="4770805" cy="877163"/>
          </a:xfrm>
        </p:spPr>
        <p:txBody>
          <a:bodyPr/>
          <a:lstStyle/>
          <a:p>
            <a:r>
              <a:rPr lang="en-US" dirty="0">
                <a:cs typeface="Arial Black"/>
              </a:rPr>
              <a:t>SNS Operations Report for FY16 and FY17-Q1</a:t>
            </a:r>
          </a:p>
        </p:txBody>
      </p:sp>
      <p:sp>
        <p:nvSpPr>
          <p:cNvPr id="5" name="Subtitle 4"/>
          <p:cNvSpPr>
            <a:spLocks noGrp="1"/>
          </p:cNvSpPr>
          <p:nvPr>
            <p:ph type="subTitle" idx="1"/>
          </p:nvPr>
        </p:nvSpPr>
        <p:spPr/>
        <p:txBody>
          <a:bodyPr/>
          <a:lstStyle/>
          <a:p>
            <a:r>
              <a:rPr lang="en-US" sz="1800" dirty="0"/>
              <a:t>Presented to the</a:t>
            </a:r>
            <a:r>
              <a:rPr lang="en-US" dirty="0"/>
              <a:t/>
            </a:r>
            <a:br>
              <a:rPr lang="en-US" dirty="0"/>
            </a:br>
            <a:r>
              <a:rPr lang="en-US" b="1" dirty="0"/>
              <a:t>SNS Accelerator Advisory Committee</a:t>
            </a:r>
          </a:p>
          <a:p>
            <a:endParaRPr lang="en-US" b="1" dirty="0"/>
          </a:p>
          <a:p>
            <a:endParaRPr lang="en-US" dirty="0"/>
          </a:p>
        </p:txBody>
      </p:sp>
      <p:sp>
        <p:nvSpPr>
          <p:cNvPr id="6" name="Subtitle 4"/>
          <p:cNvSpPr txBox="1">
            <a:spLocks/>
          </p:cNvSpPr>
          <p:nvPr/>
        </p:nvSpPr>
        <p:spPr bwMode="auto">
          <a:xfrm>
            <a:off x="221592" y="3459799"/>
            <a:ext cx="4927600"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50000"/>
              </a:lnSpc>
            </a:pPr>
            <a:r>
              <a:rPr lang="en-US" b="1" dirty="0"/>
              <a:t>Glen D. Johns</a:t>
            </a:r>
          </a:p>
          <a:p>
            <a:pPr>
              <a:lnSpc>
                <a:spcPct val="50000"/>
              </a:lnSpc>
            </a:pPr>
            <a:r>
              <a:rPr lang="en-US" sz="1800" dirty="0"/>
              <a:t>Accelerator Operations Manager</a:t>
            </a:r>
          </a:p>
        </p:txBody>
      </p:sp>
      <p:sp>
        <p:nvSpPr>
          <p:cNvPr id="7" name="Subtitle 4"/>
          <p:cNvSpPr txBox="1">
            <a:spLocks/>
          </p:cNvSpPr>
          <p:nvPr/>
        </p:nvSpPr>
        <p:spPr bwMode="auto">
          <a:xfrm>
            <a:off x="220266" y="4536026"/>
            <a:ext cx="3255297"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400"/>
              </a:spcBef>
              <a:spcAft>
                <a:spcPct val="0"/>
              </a:spcAft>
              <a:buClr>
                <a:schemeClr val="tx2"/>
              </a:buClr>
              <a:buFont typeface="Arial"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rtl="0" eaLnBrk="1" fontAlgn="base" hangingPunct="1">
              <a:lnSpc>
                <a:spcPct val="90000"/>
              </a:lnSpc>
              <a:spcBef>
                <a:spcPts val="800"/>
              </a:spcBef>
              <a:spcAft>
                <a:spcPct val="0"/>
              </a:spcAft>
              <a:buClr>
                <a:schemeClr val="tx2"/>
              </a:buClr>
              <a:buFont typeface="Arial" charset="0"/>
              <a:buNone/>
              <a:defRPr sz="2400" kern="1200">
                <a:solidFill>
                  <a:schemeClr val="tx1">
                    <a:tint val="75000"/>
                  </a:schemeClr>
                </a:solidFill>
                <a:latin typeface="+mn-lt"/>
                <a:ea typeface="+mn-ea"/>
                <a:cs typeface="+mn-cs"/>
              </a:defRPr>
            </a:lvl2pPr>
            <a:lvl3pPr marL="914400" indent="0" algn="ctr" rtl="0" eaLnBrk="1" fontAlgn="base" hangingPunct="1">
              <a:lnSpc>
                <a:spcPct val="90000"/>
              </a:lnSpc>
              <a:spcBef>
                <a:spcPts val="800"/>
              </a:spcBef>
              <a:spcAft>
                <a:spcPct val="0"/>
              </a:spcAft>
              <a:buClr>
                <a:schemeClr val="tx2"/>
              </a:buClr>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lnSpc>
                <a:spcPct val="90000"/>
              </a:lnSpc>
              <a:spcBef>
                <a:spcPts val="800"/>
              </a:spcBef>
              <a:spcAft>
                <a:spcPct val="0"/>
              </a:spcAft>
              <a:buClr>
                <a:schemeClr val="tx2"/>
              </a:buClr>
              <a:buFont typeface="Arial" charset="0"/>
              <a:buNone/>
              <a:defRPr kern="1200">
                <a:solidFill>
                  <a:schemeClr val="tx1">
                    <a:tint val="75000"/>
                  </a:schemeClr>
                </a:solidFill>
                <a:latin typeface="+mn-lt"/>
                <a:ea typeface="+mn-ea"/>
                <a:cs typeface="+mn-cs"/>
              </a:defRPr>
            </a:lvl4pPr>
            <a:lvl5pPr marL="1828800" indent="0" algn="ctr" rtl="0" eaLnBrk="1" fontAlgn="base" hangingPunct="1">
              <a:lnSpc>
                <a:spcPct val="90000"/>
              </a:lnSpc>
              <a:spcBef>
                <a:spcPts val="600"/>
              </a:spcBef>
              <a:spcAft>
                <a:spcPct val="0"/>
              </a:spcAft>
              <a:buClr>
                <a:schemeClr val="tx2"/>
              </a:buClr>
              <a:buFont typeface="Arial" charset="0"/>
              <a:buNone/>
              <a:defRPr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800" dirty="0"/>
              <a:t>March </a:t>
            </a:r>
            <a:r>
              <a:rPr lang="en-US" sz="1800" dirty="0" smtClean="0"/>
              <a:t>8, </a:t>
            </a:r>
            <a:r>
              <a:rPr lang="en-US" sz="1800" dirty="0"/>
              <a:t>2017</a:t>
            </a:r>
            <a:endParaRPr lang="en-US" dirty="0"/>
          </a:p>
        </p:txBody>
      </p:sp>
    </p:spTree>
    <p:extLst>
      <p:ext uri="{BB962C8B-B14F-4D97-AF65-F5344CB8AC3E}">
        <p14:creationId xmlns:p14="http://schemas.microsoft.com/office/powerpoint/2010/main" val="183221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102660" y="77972"/>
            <a:ext cx="8826500" cy="415498"/>
          </a:xfrm>
        </p:spPr>
        <p:txBody>
          <a:bodyPr/>
          <a:lstStyle/>
          <a:p>
            <a:r>
              <a:rPr lang="en-US" sz="2400" dirty="0">
                <a:cs typeface="Arial Black"/>
              </a:rPr>
              <a:t>Energy and power on target from October 2006</a:t>
            </a:r>
          </a:p>
        </p:txBody>
      </p:sp>
      <p:grpSp>
        <p:nvGrpSpPr>
          <p:cNvPr id="2" name="Group 1"/>
          <p:cNvGrpSpPr/>
          <p:nvPr/>
        </p:nvGrpSpPr>
        <p:grpSpPr>
          <a:xfrm>
            <a:off x="406190" y="467124"/>
            <a:ext cx="8219440" cy="5791200"/>
            <a:chOff x="0" y="391372"/>
            <a:chExt cx="9144000" cy="6466628"/>
          </a:xfrm>
        </p:grpSpPr>
        <p:pic>
          <p:nvPicPr>
            <p:cNvPr id="3" name="Picture 2" descr="tmpIm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372"/>
              <a:ext cx="9144000" cy="6466628"/>
            </a:xfrm>
            <a:prstGeom prst="rect">
              <a:avLst/>
            </a:prstGeom>
          </p:spPr>
        </p:pic>
        <p:sp>
          <p:nvSpPr>
            <p:cNvPr id="7" name="TextBox 6"/>
            <p:cNvSpPr txBox="1"/>
            <p:nvPr/>
          </p:nvSpPr>
          <p:spPr>
            <a:xfrm>
              <a:off x="1066800" y="1066800"/>
              <a:ext cx="3657601" cy="1546527"/>
            </a:xfrm>
            <a:prstGeom prst="rect">
              <a:avLst/>
            </a:prstGeom>
            <a:solidFill>
              <a:schemeClr val="accent1">
                <a:lumMod val="20000"/>
                <a:lumOff val="80000"/>
              </a:schemeClr>
            </a:solidFill>
          </p:spPr>
          <p:txBody>
            <a:bodyPr wrap="square">
              <a:spAutoFit/>
            </a:bodyPr>
            <a:lstStyle/>
            <a:p>
              <a:pPr>
                <a:defRPr/>
              </a:pPr>
              <a:r>
                <a:rPr lang="en-US" sz="1400" b="1" dirty="0">
                  <a:solidFill>
                    <a:srgbClr val="0000FF"/>
                  </a:solidFill>
                  <a:ea typeface="ヒラギノ角ゴ Pro W3" charset="0"/>
                  <a:cs typeface="ヒラギノ角ゴ Pro W3" charset="0"/>
                </a:rPr>
                <a:t>Delivered over 35 GW-hrs</a:t>
              </a:r>
            </a:p>
            <a:p>
              <a:pPr>
                <a:defRPr/>
              </a:pPr>
              <a:r>
                <a:rPr lang="en-US" sz="1400" dirty="0">
                  <a:solidFill>
                    <a:srgbClr val="0000FF"/>
                  </a:solidFill>
                  <a:ea typeface="ヒラギノ角ゴ Pro W3" charset="0"/>
                  <a:cs typeface="ヒラギノ角ゴ Pro W3" charset="0"/>
                </a:rPr>
                <a:t>FY13 – 3848 MW-hrs</a:t>
              </a:r>
            </a:p>
            <a:p>
              <a:pPr>
                <a:defRPr/>
              </a:pPr>
              <a:r>
                <a:rPr lang="en-US" sz="1400" dirty="0">
                  <a:solidFill>
                    <a:srgbClr val="0000FF"/>
                  </a:solidFill>
                  <a:ea typeface="ヒラギノ角ゴ Pro W3" charset="0"/>
                  <a:cs typeface="ヒラギノ角ゴ Pro W3" charset="0"/>
                </a:rPr>
                <a:t>FY14 – 4798 MW-hrs</a:t>
              </a:r>
            </a:p>
            <a:p>
              <a:pPr>
                <a:defRPr/>
              </a:pPr>
              <a:r>
                <a:rPr lang="en-US" sz="1400" dirty="0">
                  <a:solidFill>
                    <a:srgbClr val="0000FF"/>
                  </a:solidFill>
                  <a:ea typeface="ヒラギノ角ゴ Pro W3" charset="0"/>
                  <a:cs typeface="ヒラギノ角ゴ Pro W3" charset="0"/>
                </a:rPr>
                <a:t>FY15 – 4612 MW-hrs</a:t>
              </a:r>
            </a:p>
            <a:p>
              <a:pPr>
                <a:defRPr/>
              </a:pPr>
              <a:r>
                <a:rPr lang="en-US" sz="1400" dirty="0">
                  <a:solidFill>
                    <a:srgbClr val="0000FF"/>
                  </a:solidFill>
                  <a:ea typeface="ヒラギノ角ゴ Pro W3" charset="0"/>
                  <a:cs typeface="ヒラギノ角ゴ Pro W3" charset="0"/>
                </a:rPr>
                <a:t>FY16 – 5348 MW-hrs</a:t>
              </a:r>
            </a:p>
            <a:p>
              <a:pPr>
                <a:defRPr/>
              </a:pPr>
              <a:r>
                <a:rPr lang="en-US" sz="1400" dirty="0">
                  <a:solidFill>
                    <a:srgbClr val="0000FF"/>
                  </a:solidFill>
                  <a:ea typeface="ヒラギノ角ゴ Pro W3" charset="0"/>
                  <a:cs typeface="ヒラギノ角ゴ Pro W3" charset="0"/>
                </a:rPr>
                <a:t>FY17 – 1687 MW-hrs</a:t>
              </a:r>
            </a:p>
          </p:txBody>
        </p:sp>
        <p:sp>
          <p:nvSpPr>
            <p:cNvPr id="8" name="TextBox 7"/>
            <p:cNvSpPr txBox="1"/>
            <p:nvPr/>
          </p:nvSpPr>
          <p:spPr>
            <a:xfrm>
              <a:off x="4945652" y="609599"/>
              <a:ext cx="3620987" cy="288685"/>
            </a:xfrm>
            <a:prstGeom prst="rect">
              <a:avLst/>
            </a:prstGeom>
            <a:noFill/>
          </p:spPr>
          <p:txBody>
            <a:bodyPr wrap="none" rtlCol="0">
              <a:spAutoFit/>
            </a:bodyPr>
            <a:lstStyle/>
            <a:p>
              <a:pPr algn="ctr">
                <a:lnSpc>
                  <a:spcPct val="90000"/>
                </a:lnSpc>
              </a:pPr>
              <a:r>
                <a:rPr lang="en-US" sz="1200" dirty="0">
                  <a:solidFill>
                    <a:srgbClr val="18783D"/>
                  </a:solidFill>
                </a:rPr>
                <a:t>Will approach </a:t>
              </a:r>
              <a:r>
                <a:rPr lang="en-US" sz="1200" dirty="0" smtClean="0">
                  <a:solidFill>
                    <a:srgbClr val="18783D"/>
                  </a:solidFill>
                </a:rPr>
                <a:t>41 </a:t>
              </a:r>
              <a:r>
                <a:rPr lang="en-US" sz="1200" dirty="0">
                  <a:solidFill>
                    <a:srgbClr val="18783D"/>
                  </a:solidFill>
                </a:rPr>
                <a:t>GW-hrs by the end of CY17</a:t>
              </a:r>
            </a:p>
          </p:txBody>
        </p:sp>
      </p:grpSp>
    </p:spTree>
    <p:extLst>
      <p:ext uri="{BB962C8B-B14F-4D97-AF65-F5344CB8AC3E}">
        <p14:creationId xmlns:p14="http://schemas.microsoft.com/office/powerpoint/2010/main" val="2253907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433" y="84582"/>
            <a:ext cx="8636290" cy="729430"/>
          </a:xfrm>
        </p:spPr>
        <p:txBody>
          <a:bodyPr/>
          <a:lstStyle/>
          <a:p>
            <a:r>
              <a:rPr lang="en-US" sz="2400" dirty="0"/>
              <a:t>Long duration events dominate our overall downtime numbers</a:t>
            </a:r>
          </a:p>
        </p:txBody>
      </p:sp>
      <p:grpSp>
        <p:nvGrpSpPr>
          <p:cNvPr id="3" name="Group 2"/>
          <p:cNvGrpSpPr/>
          <p:nvPr/>
        </p:nvGrpSpPr>
        <p:grpSpPr>
          <a:xfrm>
            <a:off x="254000" y="812800"/>
            <a:ext cx="8463280" cy="5384800"/>
            <a:chOff x="0" y="1019686"/>
            <a:chExt cx="9144000" cy="5838314"/>
          </a:xfrm>
        </p:grpSpPr>
        <p:pic>
          <p:nvPicPr>
            <p:cNvPr id="2" name="Picture 1" descr="FY16_TotalD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9686"/>
              <a:ext cx="9144000" cy="5838314"/>
            </a:xfrm>
            <a:prstGeom prst="rect">
              <a:avLst/>
            </a:prstGeom>
          </p:spPr>
        </p:pic>
        <p:grpSp>
          <p:nvGrpSpPr>
            <p:cNvPr id="4" name="Group 3"/>
            <p:cNvGrpSpPr/>
            <p:nvPr/>
          </p:nvGrpSpPr>
          <p:grpSpPr>
            <a:xfrm>
              <a:off x="1037658" y="1625216"/>
              <a:ext cx="8037222" cy="4137664"/>
              <a:chOff x="1037658" y="1625216"/>
              <a:chExt cx="8037222" cy="4137664"/>
            </a:xfrm>
          </p:grpSpPr>
          <p:sp>
            <p:nvSpPr>
              <p:cNvPr id="7" name="Rectangle 6"/>
              <p:cNvSpPr/>
              <p:nvPr/>
            </p:nvSpPr>
            <p:spPr>
              <a:xfrm>
                <a:off x="2505960" y="1625216"/>
                <a:ext cx="854868"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9" name="TextBox 8"/>
              <p:cNvSpPr txBox="1"/>
              <p:nvPr/>
            </p:nvSpPr>
            <p:spPr>
              <a:xfrm>
                <a:off x="1066800" y="16589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1</a:t>
                </a:r>
              </a:p>
            </p:txBody>
          </p:sp>
          <p:sp>
            <p:nvSpPr>
              <p:cNvPr id="10" name="Rectangle 9"/>
              <p:cNvSpPr/>
              <p:nvPr/>
            </p:nvSpPr>
            <p:spPr>
              <a:xfrm flipH="1">
                <a:off x="1037658" y="1625246"/>
                <a:ext cx="80406" cy="412989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1" name="Rectangle 10"/>
              <p:cNvSpPr/>
              <p:nvPr/>
            </p:nvSpPr>
            <p:spPr>
              <a:xfrm>
                <a:off x="5276176" y="1629840"/>
                <a:ext cx="797505"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12" name="Rectangle 11"/>
              <p:cNvSpPr/>
              <p:nvPr/>
            </p:nvSpPr>
            <p:spPr>
              <a:xfrm flipH="1">
                <a:off x="4054877" y="1629870"/>
                <a:ext cx="83520" cy="413301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3" name="Rectangle 12"/>
              <p:cNvSpPr/>
              <p:nvPr/>
            </p:nvSpPr>
            <p:spPr>
              <a:xfrm>
                <a:off x="7559702" y="1627569"/>
                <a:ext cx="120956"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SCHEDULED TARGET CHANGE</a:t>
                </a:r>
              </a:p>
            </p:txBody>
          </p:sp>
          <p:sp>
            <p:nvSpPr>
              <p:cNvPr id="14" name="TextBox 13"/>
              <p:cNvSpPr txBox="1"/>
              <p:nvPr/>
            </p:nvSpPr>
            <p:spPr>
              <a:xfrm>
                <a:off x="3612387" y="165579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2</a:t>
                </a:r>
              </a:p>
            </p:txBody>
          </p:sp>
          <p:sp>
            <p:nvSpPr>
              <p:cNvPr id="15" name="TextBox 14"/>
              <p:cNvSpPr txBox="1"/>
              <p:nvPr/>
            </p:nvSpPr>
            <p:spPr>
              <a:xfrm>
                <a:off x="6062935" y="16613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3</a:t>
                </a:r>
              </a:p>
            </p:txBody>
          </p:sp>
          <p:sp>
            <p:nvSpPr>
              <p:cNvPr id="16" name="TextBox 15"/>
              <p:cNvSpPr txBox="1"/>
              <p:nvPr/>
            </p:nvSpPr>
            <p:spPr>
              <a:xfrm>
                <a:off x="7638903" y="1658190"/>
                <a:ext cx="1435977" cy="399597"/>
              </a:xfrm>
              <a:prstGeom prst="rect">
                <a:avLst/>
              </a:prstGeom>
              <a:noFill/>
            </p:spPr>
            <p:txBody>
              <a:bodyPr wrap="square" rtlCol="0">
                <a:spAutoFit/>
              </a:bodyPr>
              <a:lstStyle/>
              <a:p>
                <a:pPr algn="ctr">
                  <a:lnSpc>
                    <a:spcPct val="90000"/>
                  </a:lnSpc>
                </a:pPr>
                <a:r>
                  <a:rPr lang="en-US" sz="1200" dirty="0"/>
                  <a:t>FY17</a:t>
                </a:r>
              </a:p>
              <a:p>
                <a:pPr algn="ctr">
                  <a:lnSpc>
                    <a:spcPct val="90000"/>
                  </a:lnSpc>
                </a:pPr>
                <a:r>
                  <a:rPr lang="en-US" sz="1000" dirty="0"/>
                  <a:t>Run 1</a:t>
                </a:r>
              </a:p>
            </p:txBody>
          </p:sp>
        </p:grpSp>
      </p:grpSp>
    </p:spTree>
    <p:extLst>
      <p:ext uri="{BB962C8B-B14F-4D97-AF65-F5344CB8AC3E}">
        <p14:creationId xmlns:p14="http://schemas.microsoft.com/office/powerpoint/2010/main" val="2250781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Y16_TotalDT_zo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9686"/>
            <a:ext cx="9144000" cy="5838314"/>
          </a:xfrm>
          <a:prstGeom prst="rect">
            <a:avLst/>
          </a:prstGeom>
        </p:spPr>
      </p:pic>
      <p:sp>
        <p:nvSpPr>
          <p:cNvPr id="2" name="Title 1"/>
          <p:cNvSpPr>
            <a:spLocks noGrp="1"/>
          </p:cNvSpPr>
          <p:nvPr>
            <p:ph type="title"/>
          </p:nvPr>
        </p:nvSpPr>
        <p:spPr>
          <a:xfrm>
            <a:off x="199433" y="104902"/>
            <a:ext cx="8636290" cy="729430"/>
          </a:xfrm>
        </p:spPr>
        <p:txBody>
          <a:bodyPr/>
          <a:lstStyle/>
          <a:p>
            <a:r>
              <a:rPr lang="en-US" sz="2400" dirty="0"/>
              <a:t>Less than 3 hours trips consistently account for ~3-4% of downtime</a:t>
            </a:r>
          </a:p>
        </p:txBody>
      </p:sp>
      <p:grpSp>
        <p:nvGrpSpPr>
          <p:cNvPr id="5" name="Group 4"/>
          <p:cNvGrpSpPr/>
          <p:nvPr/>
        </p:nvGrpSpPr>
        <p:grpSpPr>
          <a:xfrm>
            <a:off x="1037658" y="1625216"/>
            <a:ext cx="8037222" cy="4137664"/>
            <a:chOff x="1037658" y="1625216"/>
            <a:chExt cx="8037222" cy="4137664"/>
          </a:xfrm>
        </p:grpSpPr>
        <p:sp>
          <p:nvSpPr>
            <p:cNvPr id="6" name="Rectangle 5"/>
            <p:cNvSpPr/>
            <p:nvPr/>
          </p:nvSpPr>
          <p:spPr>
            <a:xfrm>
              <a:off x="2505960" y="1625216"/>
              <a:ext cx="854868"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7" name="TextBox 6"/>
            <p:cNvSpPr txBox="1"/>
            <p:nvPr/>
          </p:nvSpPr>
          <p:spPr>
            <a:xfrm>
              <a:off x="1264163" y="16589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1</a:t>
              </a:r>
            </a:p>
          </p:txBody>
        </p:sp>
        <p:sp>
          <p:nvSpPr>
            <p:cNvPr id="8" name="Rectangle 7"/>
            <p:cNvSpPr/>
            <p:nvPr/>
          </p:nvSpPr>
          <p:spPr>
            <a:xfrm flipH="1">
              <a:off x="1037658" y="1625246"/>
              <a:ext cx="80406" cy="412989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9" name="Rectangle 8"/>
            <p:cNvSpPr/>
            <p:nvPr/>
          </p:nvSpPr>
          <p:spPr>
            <a:xfrm>
              <a:off x="5276176" y="1629840"/>
              <a:ext cx="797505"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10" name="Rectangle 9"/>
            <p:cNvSpPr/>
            <p:nvPr/>
          </p:nvSpPr>
          <p:spPr>
            <a:xfrm flipH="1">
              <a:off x="4054877" y="1629870"/>
              <a:ext cx="83520" cy="413301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1" name="Rectangle 10"/>
            <p:cNvSpPr/>
            <p:nvPr/>
          </p:nvSpPr>
          <p:spPr>
            <a:xfrm>
              <a:off x="7559702" y="1627569"/>
              <a:ext cx="120956"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SCHEDULED TARGET CHANGE</a:t>
              </a:r>
            </a:p>
          </p:txBody>
        </p:sp>
        <p:sp>
          <p:nvSpPr>
            <p:cNvPr id="12" name="TextBox 11"/>
            <p:cNvSpPr txBox="1"/>
            <p:nvPr/>
          </p:nvSpPr>
          <p:spPr>
            <a:xfrm>
              <a:off x="3612387" y="165579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2</a:t>
              </a:r>
            </a:p>
          </p:txBody>
        </p:sp>
        <p:sp>
          <p:nvSpPr>
            <p:cNvPr id="13" name="TextBox 12"/>
            <p:cNvSpPr txBox="1"/>
            <p:nvPr/>
          </p:nvSpPr>
          <p:spPr>
            <a:xfrm>
              <a:off x="6062935" y="16613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3</a:t>
              </a:r>
            </a:p>
          </p:txBody>
        </p:sp>
        <p:sp>
          <p:nvSpPr>
            <p:cNvPr id="14" name="TextBox 13"/>
            <p:cNvSpPr txBox="1"/>
            <p:nvPr/>
          </p:nvSpPr>
          <p:spPr>
            <a:xfrm>
              <a:off x="7638903" y="1658190"/>
              <a:ext cx="1435977" cy="399597"/>
            </a:xfrm>
            <a:prstGeom prst="rect">
              <a:avLst/>
            </a:prstGeom>
            <a:noFill/>
          </p:spPr>
          <p:txBody>
            <a:bodyPr wrap="square" rtlCol="0">
              <a:spAutoFit/>
            </a:bodyPr>
            <a:lstStyle/>
            <a:p>
              <a:pPr algn="ctr">
                <a:lnSpc>
                  <a:spcPct val="90000"/>
                </a:lnSpc>
              </a:pPr>
              <a:r>
                <a:rPr lang="en-US" sz="1200" dirty="0"/>
                <a:t>FY17</a:t>
              </a:r>
            </a:p>
            <a:p>
              <a:pPr algn="ctr">
                <a:lnSpc>
                  <a:spcPct val="90000"/>
                </a:lnSpc>
              </a:pPr>
              <a:r>
                <a:rPr lang="en-US" sz="1000" dirty="0"/>
                <a:t>Run 1</a:t>
              </a:r>
            </a:p>
          </p:txBody>
        </p:sp>
      </p:grpSp>
      <p:sp>
        <p:nvSpPr>
          <p:cNvPr id="15" name="TextBox 14"/>
          <p:cNvSpPr txBox="1"/>
          <p:nvPr/>
        </p:nvSpPr>
        <p:spPr>
          <a:xfrm>
            <a:off x="7709209" y="2743750"/>
            <a:ext cx="1359491" cy="426784"/>
          </a:xfrm>
          <a:prstGeom prst="rect">
            <a:avLst/>
          </a:prstGeom>
          <a:solidFill>
            <a:schemeClr val="bg1"/>
          </a:solidFill>
          <a:ln>
            <a:solidFill>
              <a:srgbClr val="FF0000"/>
            </a:solidFill>
          </a:ln>
        </p:spPr>
        <p:txBody>
          <a:bodyPr wrap="square" rtlCol="0">
            <a:spAutoFit/>
          </a:bodyPr>
          <a:lstStyle/>
          <a:p>
            <a:pPr>
              <a:lnSpc>
                <a:spcPct val="90000"/>
              </a:lnSpc>
            </a:pPr>
            <a:r>
              <a:rPr lang="en-US" sz="800" dirty="0"/>
              <a:t>SCL cavity 17b vacuum &amp; corrupted re-phasing file,</a:t>
            </a:r>
          </a:p>
          <a:p>
            <a:pPr>
              <a:lnSpc>
                <a:spcPct val="90000"/>
              </a:lnSpc>
            </a:pPr>
            <a:r>
              <a:rPr lang="en-US" sz="800" dirty="0"/>
              <a:t>Ion source water leak</a:t>
            </a:r>
          </a:p>
        </p:txBody>
      </p:sp>
      <p:cxnSp>
        <p:nvCxnSpPr>
          <p:cNvPr id="22" name="Straight Arrow Connector 21"/>
          <p:cNvCxnSpPr/>
          <p:nvPr/>
        </p:nvCxnSpPr>
        <p:spPr>
          <a:xfrm>
            <a:off x="7969709" y="3191377"/>
            <a:ext cx="0" cy="49661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1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Y16_1minu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9686"/>
            <a:ext cx="9144000" cy="5838314"/>
          </a:xfrm>
          <a:prstGeom prst="rect">
            <a:avLst/>
          </a:prstGeom>
        </p:spPr>
      </p:pic>
      <p:sp>
        <p:nvSpPr>
          <p:cNvPr id="2" name="Title 1"/>
          <p:cNvSpPr>
            <a:spLocks noGrp="1"/>
          </p:cNvSpPr>
          <p:nvPr>
            <p:ph type="title"/>
          </p:nvPr>
        </p:nvSpPr>
        <p:spPr>
          <a:xfrm>
            <a:off x="199433" y="115062"/>
            <a:ext cx="8636290" cy="720197"/>
          </a:xfrm>
        </p:spPr>
        <p:txBody>
          <a:bodyPr/>
          <a:lstStyle/>
          <a:p>
            <a:r>
              <a:rPr lang="en-US" sz="2400" dirty="0"/>
              <a:t>Continue to use frequency plots to evaluate performance;</a:t>
            </a:r>
            <a:br>
              <a:rPr lang="en-US" sz="2400" dirty="0"/>
            </a:br>
            <a:r>
              <a:rPr lang="en-US" sz="2400" dirty="0"/>
              <a:t>just under 3 trips/day for FY17 Q1</a:t>
            </a:r>
          </a:p>
        </p:txBody>
      </p:sp>
      <p:grpSp>
        <p:nvGrpSpPr>
          <p:cNvPr id="5" name="Group 4"/>
          <p:cNvGrpSpPr/>
          <p:nvPr/>
        </p:nvGrpSpPr>
        <p:grpSpPr>
          <a:xfrm>
            <a:off x="618898" y="1893205"/>
            <a:ext cx="7865769" cy="3869675"/>
            <a:chOff x="1031702" y="1627569"/>
            <a:chExt cx="8043178" cy="4135311"/>
          </a:xfrm>
        </p:grpSpPr>
        <p:sp>
          <p:nvSpPr>
            <p:cNvPr id="6" name="Rectangle 5"/>
            <p:cNvSpPr/>
            <p:nvPr/>
          </p:nvSpPr>
          <p:spPr>
            <a:xfrm>
              <a:off x="2505960" y="1632960"/>
              <a:ext cx="854868"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7" name="TextBox 6"/>
            <p:cNvSpPr txBox="1"/>
            <p:nvPr/>
          </p:nvSpPr>
          <p:spPr>
            <a:xfrm>
              <a:off x="1031702" y="1658910"/>
              <a:ext cx="1435977" cy="399596"/>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1</a:t>
              </a:r>
            </a:p>
          </p:txBody>
        </p:sp>
        <p:sp>
          <p:nvSpPr>
            <p:cNvPr id="8" name="Rectangle 7"/>
            <p:cNvSpPr/>
            <p:nvPr/>
          </p:nvSpPr>
          <p:spPr>
            <a:xfrm flipH="1">
              <a:off x="1037658" y="1632990"/>
              <a:ext cx="80406" cy="412989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9" name="Rectangle 8"/>
            <p:cNvSpPr/>
            <p:nvPr/>
          </p:nvSpPr>
          <p:spPr>
            <a:xfrm>
              <a:off x="5276176" y="1629840"/>
              <a:ext cx="797505"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10" name="Rectangle 9"/>
            <p:cNvSpPr/>
            <p:nvPr/>
          </p:nvSpPr>
          <p:spPr>
            <a:xfrm flipH="1">
              <a:off x="4054877" y="1629870"/>
              <a:ext cx="83520" cy="413301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1" name="Rectangle 10"/>
            <p:cNvSpPr/>
            <p:nvPr/>
          </p:nvSpPr>
          <p:spPr>
            <a:xfrm>
              <a:off x="7519868" y="1627569"/>
              <a:ext cx="120956"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SCHEDULED TARGET CHANGE</a:t>
              </a:r>
            </a:p>
          </p:txBody>
        </p:sp>
        <p:sp>
          <p:nvSpPr>
            <p:cNvPr id="12" name="TextBox 11"/>
            <p:cNvSpPr txBox="1"/>
            <p:nvPr/>
          </p:nvSpPr>
          <p:spPr>
            <a:xfrm>
              <a:off x="3612387" y="165579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2</a:t>
              </a:r>
            </a:p>
          </p:txBody>
        </p:sp>
        <p:sp>
          <p:nvSpPr>
            <p:cNvPr id="13" name="TextBox 12"/>
            <p:cNvSpPr txBox="1"/>
            <p:nvPr/>
          </p:nvSpPr>
          <p:spPr>
            <a:xfrm>
              <a:off x="6062935" y="16613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3</a:t>
              </a:r>
            </a:p>
          </p:txBody>
        </p:sp>
        <p:sp>
          <p:nvSpPr>
            <p:cNvPr id="14" name="TextBox 13"/>
            <p:cNvSpPr txBox="1"/>
            <p:nvPr/>
          </p:nvSpPr>
          <p:spPr>
            <a:xfrm>
              <a:off x="7638903" y="1658190"/>
              <a:ext cx="1435977" cy="399597"/>
            </a:xfrm>
            <a:prstGeom prst="rect">
              <a:avLst/>
            </a:prstGeom>
            <a:noFill/>
          </p:spPr>
          <p:txBody>
            <a:bodyPr wrap="square" rtlCol="0">
              <a:spAutoFit/>
            </a:bodyPr>
            <a:lstStyle/>
            <a:p>
              <a:pPr algn="ctr">
                <a:lnSpc>
                  <a:spcPct val="90000"/>
                </a:lnSpc>
              </a:pPr>
              <a:r>
                <a:rPr lang="en-US" sz="1200" dirty="0"/>
                <a:t>FY17</a:t>
              </a:r>
            </a:p>
            <a:p>
              <a:pPr algn="ctr">
                <a:lnSpc>
                  <a:spcPct val="90000"/>
                </a:lnSpc>
              </a:pPr>
              <a:r>
                <a:rPr lang="en-US" sz="1000" dirty="0"/>
                <a:t>Run 1</a:t>
              </a:r>
            </a:p>
          </p:txBody>
        </p:sp>
      </p:grpSp>
      <p:sp>
        <p:nvSpPr>
          <p:cNvPr id="17" name="TextBox 16"/>
          <p:cNvSpPr txBox="1"/>
          <p:nvPr/>
        </p:nvSpPr>
        <p:spPr>
          <a:xfrm>
            <a:off x="2758587" y="1961520"/>
            <a:ext cx="658218" cy="402336"/>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Ion source arcing</a:t>
            </a:r>
          </a:p>
        </p:txBody>
      </p:sp>
      <p:sp>
        <p:nvSpPr>
          <p:cNvPr id="18" name="TextBox 17"/>
          <p:cNvSpPr txBox="1"/>
          <p:nvPr/>
        </p:nvSpPr>
        <p:spPr>
          <a:xfrm>
            <a:off x="5483166" y="2532068"/>
            <a:ext cx="764987" cy="426784"/>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Multiple unrelated issues</a:t>
            </a:r>
          </a:p>
        </p:txBody>
      </p:sp>
      <p:sp>
        <p:nvSpPr>
          <p:cNvPr id="19" name="Right Brace 18"/>
          <p:cNvSpPr/>
          <p:nvPr/>
        </p:nvSpPr>
        <p:spPr>
          <a:xfrm rot="16200000">
            <a:off x="5774240" y="2835696"/>
            <a:ext cx="183648" cy="609125"/>
          </a:xfrm>
          <a:prstGeom prst="rightBrace">
            <a:avLst/>
          </a:prstGeom>
          <a:ln w="127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p:cNvSpPr txBox="1"/>
          <p:nvPr/>
        </p:nvSpPr>
        <p:spPr>
          <a:xfrm>
            <a:off x="1295541" y="2615106"/>
            <a:ext cx="658218" cy="621792"/>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Ion source edump insulator arcing</a:t>
            </a:r>
          </a:p>
        </p:txBody>
      </p:sp>
    </p:spTree>
    <p:extLst>
      <p:ext uri="{BB962C8B-B14F-4D97-AF65-F5344CB8AC3E}">
        <p14:creationId xmlns:p14="http://schemas.microsoft.com/office/powerpoint/2010/main" val="3177897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Y16_1hou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9686"/>
            <a:ext cx="9144000" cy="5838314"/>
          </a:xfrm>
          <a:prstGeom prst="rect">
            <a:avLst/>
          </a:prstGeom>
        </p:spPr>
      </p:pic>
      <p:sp>
        <p:nvSpPr>
          <p:cNvPr id="2" name="Title 1"/>
          <p:cNvSpPr>
            <a:spLocks noGrp="1"/>
          </p:cNvSpPr>
          <p:nvPr>
            <p:ph type="title"/>
          </p:nvPr>
        </p:nvSpPr>
        <p:spPr>
          <a:xfrm>
            <a:off x="199433" y="155702"/>
            <a:ext cx="8636290" cy="415498"/>
          </a:xfrm>
        </p:spPr>
        <p:txBody>
          <a:bodyPr/>
          <a:lstStyle/>
          <a:p>
            <a:r>
              <a:rPr lang="en-US" sz="2400" dirty="0"/>
              <a:t>Medium duration events are fairly constant</a:t>
            </a:r>
          </a:p>
        </p:txBody>
      </p:sp>
      <p:grpSp>
        <p:nvGrpSpPr>
          <p:cNvPr id="5" name="Group 4"/>
          <p:cNvGrpSpPr/>
          <p:nvPr/>
        </p:nvGrpSpPr>
        <p:grpSpPr>
          <a:xfrm>
            <a:off x="772751" y="1893205"/>
            <a:ext cx="7669285" cy="3869675"/>
            <a:chOff x="1037658" y="1627569"/>
            <a:chExt cx="8037222" cy="4135311"/>
          </a:xfrm>
        </p:grpSpPr>
        <p:sp>
          <p:nvSpPr>
            <p:cNvPr id="6" name="Rectangle 5"/>
            <p:cNvSpPr/>
            <p:nvPr/>
          </p:nvSpPr>
          <p:spPr>
            <a:xfrm>
              <a:off x="2505960" y="1632960"/>
              <a:ext cx="854868"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7" name="TextBox 6"/>
            <p:cNvSpPr txBox="1"/>
            <p:nvPr/>
          </p:nvSpPr>
          <p:spPr>
            <a:xfrm>
              <a:off x="1066800" y="16589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1</a:t>
              </a:r>
            </a:p>
          </p:txBody>
        </p:sp>
        <p:sp>
          <p:nvSpPr>
            <p:cNvPr id="8" name="Rectangle 7"/>
            <p:cNvSpPr/>
            <p:nvPr/>
          </p:nvSpPr>
          <p:spPr>
            <a:xfrm flipH="1">
              <a:off x="1037658" y="1632990"/>
              <a:ext cx="80406" cy="412989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9" name="Rectangle 8"/>
            <p:cNvSpPr/>
            <p:nvPr/>
          </p:nvSpPr>
          <p:spPr>
            <a:xfrm>
              <a:off x="5276176" y="1629840"/>
              <a:ext cx="797505"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10" name="Rectangle 9"/>
            <p:cNvSpPr/>
            <p:nvPr/>
          </p:nvSpPr>
          <p:spPr>
            <a:xfrm flipH="1">
              <a:off x="4054877" y="1629870"/>
              <a:ext cx="83520" cy="413301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1" name="Rectangle 10"/>
            <p:cNvSpPr/>
            <p:nvPr/>
          </p:nvSpPr>
          <p:spPr>
            <a:xfrm>
              <a:off x="7519868" y="1627569"/>
              <a:ext cx="120956"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SCHEDULED TARGET CHANGE</a:t>
              </a:r>
            </a:p>
          </p:txBody>
        </p:sp>
        <p:sp>
          <p:nvSpPr>
            <p:cNvPr id="12" name="TextBox 11"/>
            <p:cNvSpPr txBox="1"/>
            <p:nvPr/>
          </p:nvSpPr>
          <p:spPr>
            <a:xfrm>
              <a:off x="3612387" y="165579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2</a:t>
              </a:r>
            </a:p>
          </p:txBody>
        </p:sp>
        <p:sp>
          <p:nvSpPr>
            <p:cNvPr id="13" name="TextBox 12"/>
            <p:cNvSpPr txBox="1"/>
            <p:nvPr/>
          </p:nvSpPr>
          <p:spPr>
            <a:xfrm>
              <a:off x="6062935" y="16613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3</a:t>
              </a:r>
            </a:p>
          </p:txBody>
        </p:sp>
        <p:sp>
          <p:nvSpPr>
            <p:cNvPr id="14" name="TextBox 13"/>
            <p:cNvSpPr txBox="1"/>
            <p:nvPr/>
          </p:nvSpPr>
          <p:spPr>
            <a:xfrm>
              <a:off x="7638903" y="1658190"/>
              <a:ext cx="1435977" cy="399597"/>
            </a:xfrm>
            <a:prstGeom prst="rect">
              <a:avLst/>
            </a:prstGeom>
            <a:noFill/>
          </p:spPr>
          <p:txBody>
            <a:bodyPr wrap="square" rtlCol="0">
              <a:spAutoFit/>
            </a:bodyPr>
            <a:lstStyle/>
            <a:p>
              <a:pPr algn="ctr">
                <a:lnSpc>
                  <a:spcPct val="90000"/>
                </a:lnSpc>
              </a:pPr>
              <a:r>
                <a:rPr lang="en-US" sz="1200" dirty="0"/>
                <a:t>FY17</a:t>
              </a:r>
            </a:p>
            <a:p>
              <a:pPr algn="ctr">
                <a:lnSpc>
                  <a:spcPct val="90000"/>
                </a:lnSpc>
              </a:pPr>
              <a:r>
                <a:rPr lang="en-US" sz="1000" dirty="0"/>
                <a:t>Run 1</a:t>
              </a:r>
            </a:p>
          </p:txBody>
        </p:sp>
      </p:grpSp>
      <p:sp>
        <p:nvSpPr>
          <p:cNvPr id="15" name="TextBox 14"/>
          <p:cNvSpPr txBox="1"/>
          <p:nvPr/>
        </p:nvSpPr>
        <p:spPr>
          <a:xfrm>
            <a:off x="4248328" y="1831259"/>
            <a:ext cx="658218" cy="426784"/>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Multiple unrelated issues</a:t>
            </a:r>
          </a:p>
        </p:txBody>
      </p:sp>
    </p:spTree>
    <p:extLst>
      <p:ext uri="{BB962C8B-B14F-4D97-AF65-F5344CB8AC3E}">
        <p14:creationId xmlns:p14="http://schemas.microsoft.com/office/powerpoint/2010/main" val="3939633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Y16_infin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94" y="675680"/>
            <a:ext cx="8802306" cy="5620147"/>
          </a:xfrm>
          <a:prstGeom prst="rect">
            <a:avLst/>
          </a:prstGeom>
        </p:spPr>
      </p:pic>
      <p:sp>
        <p:nvSpPr>
          <p:cNvPr id="2" name="Title 1"/>
          <p:cNvSpPr>
            <a:spLocks noGrp="1"/>
          </p:cNvSpPr>
          <p:nvPr>
            <p:ph type="title"/>
          </p:nvPr>
        </p:nvSpPr>
        <p:spPr>
          <a:xfrm>
            <a:off x="199433" y="186182"/>
            <a:ext cx="8636290" cy="415498"/>
          </a:xfrm>
        </p:spPr>
        <p:txBody>
          <a:bodyPr/>
          <a:lstStyle/>
          <a:p>
            <a:r>
              <a:rPr lang="en-US" sz="2400" dirty="0"/>
              <a:t>Strive for no more than 1 long duration trip every 2 weeks</a:t>
            </a:r>
          </a:p>
        </p:txBody>
      </p:sp>
      <p:grpSp>
        <p:nvGrpSpPr>
          <p:cNvPr id="5" name="Group 4"/>
          <p:cNvGrpSpPr/>
          <p:nvPr/>
        </p:nvGrpSpPr>
        <p:grpSpPr>
          <a:xfrm>
            <a:off x="772757" y="1496291"/>
            <a:ext cx="7539970" cy="3761509"/>
            <a:chOff x="1037658" y="1627569"/>
            <a:chExt cx="8037222" cy="4135311"/>
          </a:xfrm>
        </p:grpSpPr>
        <p:sp>
          <p:nvSpPr>
            <p:cNvPr id="6" name="Rectangle 5"/>
            <p:cNvSpPr/>
            <p:nvPr/>
          </p:nvSpPr>
          <p:spPr>
            <a:xfrm>
              <a:off x="2505960" y="1632960"/>
              <a:ext cx="854868"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7" name="TextBox 6"/>
            <p:cNvSpPr txBox="1"/>
            <p:nvPr/>
          </p:nvSpPr>
          <p:spPr>
            <a:xfrm>
              <a:off x="1066800" y="16589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1</a:t>
              </a:r>
            </a:p>
          </p:txBody>
        </p:sp>
        <p:sp>
          <p:nvSpPr>
            <p:cNvPr id="8" name="Rectangle 7"/>
            <p:cNvSpPr/>
            <p:nvPr/>
          </p:nvSpPr>
          <p:spPr>
            <a:xfrm flipH="1">
              <a:off x="1037658" y="1632990"/>
              <a:ext cx="80406" cy="412989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9" name="Rectangle 8"/>
            <p:cNvSpPr/>
            <p:nvPr/>
          </p:nvSpPr>
          <p:spPr>
            <a:xfrm>
              <a:off x="5276176" y="1629840"/>
              <a:ext cx="797505"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10" name="Rectangle 9"/>
            <p:cNvSpPr/>
            <p:nvPr/>
          </p:nvSpPr>
          <p:spPr>
            <a:xfrm flipH="1">
              <a:off x="4054877" y="1629870"/>
              <a:ext cx="83520" cy="413301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1" name="Rectangle 10"/>
            <p:cNvSpPr/>
            <p:nvPr/>
          </p:nvSpPr>
          <p:spPr>
            <a:xfrm>
              <a:off x="7519868" y="1627569"/>
              <a:ext cx="120956"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SCHEDULED TARGET CHANGE</a:t>
              </a:r>
            </a:p>
          </p:txBody>
        </p:sp>
        <p:sp>
          <p:nvSpPr>
            <p:cNvPr id="12" name="TextBox 11"/>
            <p:cNvSpPr txBox="1"/>
            <p:nvPr/>
          </p:nvSpPr>
          <p:spPr>
            <a:xfrm>
              <a:off x="3612387" y="165579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2</a:t>
              </a:r>
            </a:p>
          </p:txBody>
        </p:sp>
        <p:sp>
          <p:nvSpPr>
            <p:cNvPr id="13" name="TextBox 12"/>
            <p:cNvSpPr txBox="1"/>
            <p:nvPr/>
          </p:nvSpPr>
          <p:spPr>
            <a:xfrm>
              <a:off x="6062935" y="16613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3</a:t>
              </a:r>
            </a:p>
          </p:txBody>
        </p:sp>
        <p:sp>
          <p:nvSpPr>
            <p:cNvPr id="14" name="TextBox 13"/>
            <p:cNvSpPr txBox="1"/>
            <p:nvPr/>
          </p:nvSpPr>
          <p:spPr>
            <a:xfrm>
              <a:off x="7638903" y="1658190"/>
              <a:ext cx="1435977" cy="399597"/>
            </a:xfrm>
            <a:prstGeom prst="rect">
              <a:avLst/>
            </a:prstGeom>
            <a:noFill/>
          </p:spPr>
          <p:txBody>
            <a:bodyPr wrap="square" rtlCol="0">
              <a:spAutoFit/>
            </a:bodyPr>
            <a:lstStyle/>
            <a:p>
              <a:pPr algn="ctr">
                <a:lnSpc>
                  <a:spcPct val="90000"/>
                </a:lnSpc>
              </a:pPr>
              <a:r>
                <a:rPr lang="en-US" sz="1200" dirty="0"/>
                <a:t>FY17</a:t>
              </a:r>
            </a:p>
            <a:p>
              <a:pPr algn="ctr">
                <a:lnSpc>
                  <a:spcPct val="90000"/>
                </a:lnSpc>
              </a:pPr>
              <a:r>
                <a:rPr lang="en-US" sz="1000" dirty="0"/>
                <a:t>Run 1</a:t>
              </a:r>
            </a:p>
          </p:txBody>
        </p:sp>
      </p:grpSp>
      <p:sp>
        <p:nvSpPr>
          <p:cNvPr id="15" name="TextBox 14"/>
          <p:cNvSpPr txBox="1"/>
          <p:nvPr/>
        </p:nvSpPr>
        <p:spPr>
          <a:xfrm>
            <a:off x="2872555" y="1823118"/>
            <a:ext cx="658218" cy="426784"/>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Multiple unrelated issues</a:t>
            </a:r>
          </a:p>
        </p:txBody>
      </p:sp>
      <p:sp>
        <p:nvSpPr>
          <p:cNvPr id="16" name="TextBox 15"/>
          <p:cNvSpPr txBox="1"/>
          <p:nvPr/>
        </p:nvSpPr>
        <p:spPr>
          <a:xfrm>
            <a:off x="7298803" y="2691950"/>
            <a:ext cx="658218" cy="426784"/>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Multiple unrelated issues</a:t>
            </a:r>
          </a:p>
        </p:txBody>
      </p:sp>
    </p:spTree>
    <p:extLst>
      <p:ext uri="{BB962C8B-B14F-4D97-AF65-F5344CB8AC3E}">
        <p14:creationId xmlns:p14="http://schemas.microsoft.com/office/powerpoint/2010/main" val="2940154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13" y="62142"/>
            <a:ext cx="9015687" cy="1348061"/>
          </a:xfrm>
        </p:spPr>
        <p:txBody>
          <a:bodyPr/>
          <a:lstStyle/>
          <a:p>
            <a:r>
              <a:rPr lang="en-US" sz="2400" dirty="0"/>
              <a:t>Continue to monitor errant beam trips; </a:t>
            </a:r>
            <a:br>
              <a:rPr lang="en-US" sz="2400" dirty="0"/>
            </a:br>
            <a:r>
              <a:rPr lang="en-US" sz="2400" dirty="0"/>
              <a:t>individual equipment issues significantly affect the trip rate</a:t>
            </a:r>
            <a:br>
              <a:rPr lang="en-US" sz="2400" dirty="0"/>
            </a:br>
            <a:r>
              <a:rPr lang="en-US" sz="2400" dirty="0">
                <a:solidFill>
                  <a:schemeClr val="tx1"/>
                </a:solidFill>
              </a:rPr>
              <a:t/>
            </a:r>
            <a:br>
              <a:rPr lang="en-US" sz="2400" dirty="0">
                <a:solidFill>
                  <a:schemeClr val="tx1"/>
                </a:solidFill>
              </a:rPr>
            </a:br>
            <a:endParaRPr lang="en-US" sz="2400" dirty="0"/>
          </a:p>
        </p:txBody>
      </p:sp>
      <p:grpSp>
        <p:nvGrpSpPr>
          <p:cNvPr id="4" name="Group 3"/>
          <p:cNvGrpSpPr/>
          <p:nvPr/>
        </p:nvGrpSpPr>
        <p:grpSpPr>
          <a:xfrm>
            <a:off x="172514" y="787101"/>
            <a:ext cx="8696960" cy="5527040"/>
            <a:chOff x="0" y="1019686"/>
            <a:chExt cx="9144000" cy="5838314"/>
          </a:xfrm>
        </p:grpSpPr>
        <p:pic>
          <p:nvPicPr>
            <p:cNvPr id="3" name="Picture 2" descr="FY16_errantbe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9686"/>
              <a:ext cx="9144000" cy="5838314"/>
            </a:xfrm>
            <a:prstGeom prst="rect">
              <a:avLst/>
            </a:prstGeom>
          </p:spPr>
        </p:pic>
        <p:grpSp>
          <p:nvGrpSpPr>
            <p:cNvPr id="5" name="Group 4"/>
            <p:cNvGrpSpPr/>
            <p:nvPr/>
          </p:nvGrpSpPr>
          <p:grpSpPr>
            <a:xfrm>
              <a:off x="788333" y="1620522"/>
              <a:ext cx="8280675" cy="4134568"/>
              <a:chOff x="1037658" y="1627569"/>
              <a:chExt cx="8037222" cy="4135311"/>
            </a:xfrm>
          </p:grpSpPr>
          <p:sp>
            <p:nvSpPr>
              <p:cNvPr id="6" name="Rectangle 5"/>
              <p:cNvSpPr/>
              <p:nvPr/>
            </p:nvSpPr>
            <p:spPr>
              <a:xfrm>
                <a:off x="2475712" y="1632960"/>
                <a:ext cx="854868"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7" name="TextBox 6"/>
              <p:cNvSpPr txBox="1"/>
              <p:nvPr/>
            </p:nvSpPr>
            <p:spPr>
              <a:xfrm>
                <a:off x="1066800" y="16589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1</a:t>
                </a:r>
              </a:p>
            </p:txBody>
          </p:sp>
          <p:sp>
            <p:nvSpPr>
              <p:cNvPr id="8" name="Rectangle 7"/>
              <p:cNvSpPr/>
              <p:nvPr/>
            </p:nvSpPr>
            <p:spPr>
              <a:xfrm flipH="1">
                <a:off x="1037658" y="1632990"/>
                <a:ext cx="80406" cy="412989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9" name="Rectangle 8"/>
              <p:cNvSpPr/>
              <p:nvPr/>
            </p:nvSpPr>
            <p:spPr>
              <a:xfrm>
                <a:off x="5253491" y="1629840"/>
                <a:ext cx="797505"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400" dirty="0">
                    <a:solidFill>
                      <a:schemeClr val="tx1"/>
                    </a:solidFill>
                  </a:rPr>
                  <a:t>MAINTENANCE</a:t>
                </a:r>
              </a:p>
            </p:txBody>
          </p:sp>
          <p:sp>
            <p:nvSpPr>
              <p:cNvPr id="10" name="Rectangle 9"/>
              <p:cNvSpPr/>
              <p:nvPr/>
            </p:nvSpPr>
            <p:spPr>
              <a:xfrm flipH="1">
                <a:off x="4085125" y="1629870"/>
                <a:ext cx="83520" cy="4133010"/>
              </a:xfrm>
              <a:prstGeom prst="rect">
                <a:avLst/>
              </a:prstGeom>
              <a:solidFill>
                <a:schemeClr val="accent5">
                  <a:lumMod val="20000"/>
                  <a:lumOff val="80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UNSCHEDULED TARGET CHANGE</a:t>
                </a:r>
              </a:p>
            </p:txBody>
          </p:sp>
          <p:sp>
            <p:nvSpPr>
              <p:cNvPr id="11" name="Rectangle 10"/>
              <p:cNvSpPr/>
              <p:nvPr/>
            </p:nvSpPr>
            <p:spPr>
              <a:xfrm>
                <a:off x="7519868" y="1627569"/>
                <a:ext cx="120956" cy="4129919"/>
              </a:xfrm>
              <a:prstGeom prst="rect">
                <a:avLst/>
              </a:prstGeom>
              <a:solidFill>
                <a:schemeClr val="bg1">
                  <a:lumMod val="85000"/>
                  <a:alpha val="67000"/>
                </a:schemeClr>
              </a:solidFill>
              <a:ln>
                <a:solidFill>
                  <a:schemeClr val="bg1">
                    <a:lumMod val="85000"/>
                  </a:schemeClr>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45720" tIns="45720" rIns="45720" bIns="45720" numCol="1" spcCol="0" rtlCol="0" fromWordArt="0" anchor="ctr" anchorCtr="0" forceAA="0" compatLnSpc="1">
                <a:prstTxWarp prst="textNoShape">
                  <a:avLst/>
                </a:prstTxWarp>
                <a:noAutofit/>
              </a:bodyPr>
              <a:lstStyle/>
              <a:p>
                <a:pPr algn="ctr">
                  <a:lnSpc>
                    <a:spcPct val="90000"/>
                  </a:lnSpc>
                </a:pPr>
                <a:r>
                  <a:rPr lang="en-US" sz="1100" dirty="0">
                    <a:solidFill>
                      <a:schemeClr val="tx1"/>
                    </a:solidFill>
                  </a:rPr>
                  <a:t>SCHEDULED TARGET CHANGE</a:t>
                </a:r>
              </a:p>
            </p:txBody>
          </p:sp>
          <p:sp>
            <p:nvSpPr>
              <p:cNvPr id="12" name="TextBox 11"/>
              <p:cNvSpPr txBox="1"/>
              <p:nvPr/>
            </p:nvSpPr>
            <p:spPr>
              <a:xfrm>
                <a:off x="3642634" y="165579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2</a:t>
                </a:r>
              </a:p>
            </p:txBody>
          </p:sp>
          <p:sp>
            <p:nvSpPr>
              <p:cNvPr id="13" name="TextBox 12"/>
              <p:cNvSpPr txBox="1"/>
              <p:nvPr/>
            </p:nvSpPr>
            <p:spPr>
              <a:xfrm>
                <a:off x="6062935" y="1661310"/>
                <a:ext cx="1435977" cy="399597"/>
              </a:xfrm>
              <a:prstGeom prst="rect">
                <a:avLst/>
              </a:prstGeom>
              <a:noFill/>
            </p:spPr>
            <p:txBody>
              <a:bodyPr wrap="square" rtlCol="0">
                <a:spAutoFit/>
              </a:bodyPr>
              <a:lstStyle/>
              <a:p>
                <a:pPr algn="ctr">
                  <a:lnSpc>
                    <a:spcPct val="90000"/>
                  </a:lnSpc>
                </a:pPr>
                <a:r>
                  <a:rPr lang="en-US" sz="1200" dirty="0"/>
                  <a:t>FY16</a:t>
                </a:r>
              </a:p>
              <a:p>
                <a:pPr algn="ctr">
                  <a:lnSpc>
                    <a:spcPct val="90000"/>
                  </a:lnSpc>
                </a:pPr>
                <a:r>
                  <a:rPr lang="en-US" sz="1000" dirty="0"/>
                  <a:t>Run 3</a:t>
                </a:r>
              </a:p>
            </p:txBody>
          </p:sp>
          <p:sp>
            <p:nvSpPr>
              <p:cNvPr id="14" name="TextBox 13"/>
              <p:cNvSpPr txBox="1"/>
              <p:nvPr/>
            </p:nvSpPr>
            <p:spPr>
              <a:xfrm>
                <a:off x="7638903" y="1658190"/>
                <a:ext cx="1435977" cy="399597"/>
              </a:xfrm>
              <a:prstGeom prst="rect">
                <a:avLst/>
              </a:prstGeom>
              <a:noFill/>
            </p:spPr>
            <p:txBody>
              <a:bodyPr wrap="square" rtlCol="0">
                <a:spAutoFit/>
              </a:bodyPr>
              <a:lstStyle/>
              <a:p>
                <a:pPr algn="ctr">
                  <a:lnSpc>
                    <a:spcPct val="90000"/>
                  </a:lnSpc>
                </a:pPr>
                <a:r>
                  <a:rPr lang="en-US" sz="1200" dirty="0"/>
                  <a:t>FY17</a:t>
                </a:r>
              </a:p>
              <a:p>
                <a:pPr algn="ctr">
                  <a:lnSpc>
                    <a:spcPct val="90000"/>
                  </a:lnSpc>
                </a:pPr>
                <a:r>
                  <a:rPr lang="en-US" sz="1000" dirty="0"/>
                  <a:t>Run 1</a:t>
                </a:r>
              </a:p>
            </p:txBody>
          </p:sp>
        </p:grpSp>
        <p:sp>
          <p:nvSpPr>
            <p:cNvPr id="15" name="TextBox 14"/>
            <p:cNvSpPr txBox="1"/>
            <p:nvPr/>
          </p:nvSpPr>
          <p:spPr>
            <a:xfrm>
              <a:off x="1425799" y="2826772"/>
              <a:ext cx="764987" cy="537583"/>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Ion source edump insulator arcing</a:t>
              </a:r>
            </a:p>
          </p:txBody>
        </p:sp>
        <p:sp>
          <p:nvSpPr>
            <p:cNvPr id="16" name="TextBox 15"/>
            <p:cNvSpPr txBox="1"/>
            <p:nvPr/>
          </p:nvSpPr>
          <p:spPr>
            <a:xfrm>
              <a:off x="5971609" y="2833303"/>
              <a:ext cx="764987" cy="648383"/>
            </a:xfrm>
            <a:prstGeom prst="rect">
              <a:avLst/>
            </a:prstGeom>
            <a:solidFill>
              <a:schemeClr val="bg1"/>
            </a:solidFill>
            <a:ln>
              <a:solidFill>
                <a:srgbClr val="FF0000"/>
              </a:solidFill>
            </a:ln>
          </p:spPr>
          <p:txBody>
            <a:bodyPr wrap="square" rtlCol="0">
              <a:spAutoFit/>
            </a:bodyPr>
            <a:lstStyle/>
            <a:p>
              <a:pPr algn="ctr">
                <a:lnSpc>
                  <a:spcPct val="90000"/>
                </a:lnSpc>
              </a:pPr>
              <a:r>
                <a:rPr lang="en-US" sz="800" dirty="0"/>
                <a:t>RF power and cavity field calibration changed</a:t>
              </a:r>
            </a:p>
          </p:txBody>
        </p:sp>
        <p:sp>
          <p:nvSpPr>
            <p:cNvPr id="17" name="Right Brace 16"/>
            <p:cNvSpPr/>
            <p:nvPr/>
          </p:nvSpPr>
          <p:spPr>
            <a:xfrm rot="16200000">
              <a:off x="6268968" y="3293465"/>
              <a:ext cx="165706" cy="766575"/>
            </a:xfrm>
            <a:prstGeom prst="rightBrace">
              <a:avLst/>
            </a:prstGeom>
            <a:ln w="12700" cmpd="sng">
              <a:solidFill>
                <a:srgbClr val="FF0000"/>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765501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04" y="112881"/>
            <a:ext cx="8890145" cy="720197"/>
          </a:xfrm>
        </p:spPr>
        <p:txBody>
          <a:bodyPr/>
          <a:lstStyle/>
          <a:p>
            <a:r>
              <a:rPr lang="en-US" sz="2300" dirty="0"/>
              <a:t>Good progress on reducing the number of short duration trips </a:t>
            </a:r>
          </a:p>
        </p:txBody>
      </p:sp>
      <p:grpSp>
        <p:nvGrpSpPr>
          <p:cNvPr id="5" name="Group 4"/>
          <p:cNvGrpSpPr/>
          <p:nvPr/>
        </p:nvGrpSpPr>
        <p:grpSpPr>
          <a:xfrm>
            <a:off x="1114149" y="1698820"/>
            <a:ext cx="7266891" cy="2105096"/>
            <a:chOff x="1520128" y="1698820"/>
            <a:chExt cx="6843206" cy="2105096"/>
          </a:xfrm>
        </p:grpSpPr>
        <p:sp>
          <p:nvSpPr>
            <p:cNvPr id="6" name="Right Brace 5"/>
            <p:cNvSpPr/>
            <p:nvPr/>
          </p:nvSpPr>
          <p:spPr>
            <a:xfrm rot="16200000">
              <a:off x="2270470" y="1617440"/>
              <a:ext cx="127491" cy="1468031"/>
            </a:xfrm>
            <a:prstGeom prst="rightBrace">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p:cNvSpPr txBox="1"/>
            <p:nvPr/>
          </p:nvSpPr>
          <p:spPr>
            <a:xfrm>
              <a:off x="1520128" y="1698820"/>
              <a:ext cx="1629153" cy="240450"/>
            </a:xfrm>
            <a:prstGeom prst="rect">
              <a:avLst/>
            </a:prstGeom>
            <a:noFill/>
          </p:spPr>
          <p:txBody>
            <a:bodyPr wrap="none" rtlCol="0">
              <a:spAutoFit/>
            </a:bodyPr>
            <a:lstStyle/>
            <a:p>
              <a:pPr algn="ctr">
                <a:lnSpc>
                  <a:spcPct val="90000"/>
                </a:lnSpc>
              </a:pPr>
              <a:r>
                <a:rPr lang="en-US" sz="1050" u="sng" dirty="0"/>
                <a:t>Errant beam</a:t>
              </a:r>
              <a:r>
                <a:rPr lang="en-US" sz="1050" dirty="0"/>
                <a:t>, magnet ps </a:t>
              </a:r>
            </a:p>
          </p:txBody>
        </p:sp>
        <p:sp>
          <p:nvSpPr>
            <p:cNvPr id="9" name="Right Brace 8"/>
            <p:cNvSpPr/>
            <p:nvPr/>
          </p:nvSpPr>
          <p:spPr>
            <a:xfrm rot="16200000">
              <a:off x="3779925" y="2285497"/>
              <a:ext cx="141169" cy="1458282"/>
            </a:xfrm>
            <a:prstGeom prst="rightBrace">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3287053" y="2018560"/>
              <a:ext cx="1115003" cy="240450"/>
            </a:xfrm>
            <a:prstGeom prst="rect">
              <a:avLst/>
            </a:prstGeom>
            <a:noFill/>
          </p:spPr>
          <p:txBody>
            <a:bodyPr wrap="none" rtlCol="0">
              <a:spAutoFit/>
            </a:bodyPr>
            <a:lstStyle/>
            <a:p>
              <a:pPr algn="ctr">
                <a:lnSpc>
                  <a:spcPct val="90000"/>
                </a:lnSpc>
              </a:pPr>
              <a:r>
                <a:rPr lang="en-US" sz="1050" dirty="0"/>
                <a:t>SCL cavity trips</a:t>
              </a:r>
            </a:p>
          </p:txBody>
        </p:sp>
        <p:sp>
          <p:nvSpPr>
            <p:cNvPr id="12" name="Right Brace 11"/>
            <p:cNvSpPr/>
            <p:nvPr/>
          </p:nvSpPr>
          <p:spPr>
            <a:xfrm rot="16200000">
              <a:off x="4898905" y="2929695"/>
              <a:ext cx="165706" cy="721881"/>
            </a:xfrm>
            <a:prstGeom prst="rightBrace">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4251173" y="2343423"/>
              <a:ext cx="1539213" cy="240450"/>
            </a:xfrm>
            <a:prstGeom prst="rect">
              <a:avLst/>
            </a:prstGeom>
            <a:noFill/>
          </p:spPr>
          <p:txBody>
            <a:bodyPr wrap="none" rtlCol="0">
              <a:spAutoFit/>
            </a:bodyPr>
            <a:lstStyle/>
            <a:p>
              <a:pPr algn="ctr">
                <a:lnSpc>
                  <a:spcPct val="90000"/>
                </a:lnSpc>
              </a:pPr>
              <a:r>
                <a:rPr lang="en-US" sz="1050" dirty="0"/>
                <a:t>Warm linac cavity trips</a:t>
              </a:r>
            </a:p>
          </p:txBody>
        </p:sp>
        <p:sp>
          <p:nvSpPr>
            <p:cNvPr id="15" name="TextBox 14"/>
            <p:cNvSpPr txBox="1"/>
            <p:nvPr/>
          </p:nvSpPr>
          <p:spPr>
            <a:xfrm>
              <a:off x="5597208" y="2822081"/>
              <a:ext cx="2444693" cy="240450"/>
            </a:xfrm>
            <a:prstGeom prst="rect">
              <a:avLst/>
            </a:prstGeom>
            <a:noFill/>
          </p:spPr>
          <p:txBody>
            <a:bodyPr wrap="none" rtlCol="0">
              <a:spAutoFit/>
            </a:bodyPr>
            <a:lstStyle/>
            <a:p>
              <a:pPr algn="ctr">
                <a:lnSpc>
                  <a:spcPct val="90000"/>
                </a:lnSpc>
              </a:pPr>
              <a:r>
                <a:rPr lang="en-US" sz="1050" dirty="0"/>
                <a:t>Requires tech expert or repair (call-in)</a:t>
              </a:r>
            </a:p>
          </p:txBody>
        </p:sp>
        <p:sp>
          <p:nvSpPr>
            <p:cNvPr id="16" name="Right Brace 15"/>
            <p:cNvSpPr/>
            <p:nvPr/>
          </p:nvSpPr>
          <p:spPr>
            <a:xfrm rot="16200000">
              <a:off x="6762775" y="2203357"/>
              <a:ext cx="239181" cy="2961937"/>
            </a:xfrm>
            <a:prstGeom prst="rightBrace">
              <a:avLst/>
            </a:prstGeom>
            <a:ln w="127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cxnSp>
        <p:nvCxnSpPr>
          <p:cNvPr id="24" name="Straight Connector 23"/>
          <p:cNvCxnSpPr>
            <a:stCxn id="6" idx="1"/>
          </p:cNvCxnSpPr>
          <p:nvPr/>
        </p:nvCxnSpPr>
        <p:spPr>
          <a:xfrm flipV="1">
            <a:off x="1978640" y="1947742"/>
            <a:ext cx="336" cy="3399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9" idx="1"/>
          </p:cNvCxnSpPr>
          <p:nvPr/>
        </p:nvCxnSpPr>
        <p:spPr>
          <a:xfrm flipH="1" flipV="1">
            <a:off x="3583973" y="2290545"/>
            <a:ext cx="4839" cy="65350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2" idx="1"/>
          </p:cNvCxnSpPr>
          <p:nvPr/>
        </p:nvCxnSpPr>
        <p:spPr>
          <a:xfrm flipV="1">
            <a:off x="4790101" y="2633347"/>
            <a:ext cx="1515" cy="5744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6" idx="1"/>
          </p:cNvCxnSpPr>
          <p:nvPr/>
        </p:nvCxnSpPr>
        <p:spPr>
          <a:xfrm flipV="1">
            <a:off x="6808380" y="3155342"/>
            <a:ext cx="0" cy="40939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97820" y="544944"/>
            <a:ext cx="8678326" cy="5622133"/>
            <a:chOff x="0" y="1006533"/>
            <a:chExt cx="9144000" cy="5851467"/>
          </a:xfrm>
        </p:grpSpPr>
        <p:pic>
          <p:nvPicPr>
            <p:cNvPr id="4" name="Picture 3" descr="Trip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6533"/>
              <a:ext cx="9144000" cy="5851467"/>
            </a:xfrm>
            <a:prstGeom prst="rect">
              <a:avLst/>
            </a:prstGeom>
          </p:spPr>
        </p:pic>
        <p:sp>
          <p:nvSpPr>
            <p:cNvPr id="18" name="Donut 17"/>
            <p:cNvSpPr/>
            <p:nvPr/>
          </p:nvSpPr>
          <p:spPr>
            <a:xfrm>
              <a:off x="1041635" y="2393733"/>
              <a:ext cx="1900526" cy="904502"/>
            </a:xfrm>
            <a:prstGeom prst="donut">
              <a:avLst>
                <a:gd name="adj" fmla="val 3031"/>
              </a:avLst>
            </a:prstGeom>
            <a:solidFill>
              <a:schemeClr val="tx2"/>
            </a:solidFill>
            <a:ln>
              <a:solidFill>
                <a:schemeClr val="tx2"/>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spTree>
    <p:extLst>
      <p:ext uri="{BB962C8B-B14F-4D97-AF65-F5344CB8AC3E}">
        <p14:creationId xmlns:p14="http://schemas.microsoft.com/office/powerpoint/2010/main" val="374331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707" y="0"/>
            <a:ext cx="9144000" cy="406265"/>
          </a:xfrm>
        </p:spPr>
        <p:txBody>
          <a:bodyPr/>
          <a:lstStyle/>
          <a:p>
            <a:r>
              <a:rPr lang="en-US" sz="2400" dirty="0">
                <a:cs typeface="Arial Black"/>
              </a:rPr>
              <a:t>Target </a:t>
            </a:r>
            <a:r>
              <a:rPr lang="en-US" sz="2400">
                <a:cs typeface="Arial Black"/>
              </a:rPr>
              <a:t>failures accounted </a:t>
            </a:r>
            <a:r>
              <a:rPr lang="en-US" sz="2400" dirty="0">
                <a:cs typeface="Arial Black"/>
              </a:rPr>
              <a:t>for 47% of downtime in FY16</a:t>
            </a:r>
          </a:p>
        </p:txBody>
      </p:sp>
      <p:graphicFrame>
        <p:nvGraphicFramePr>
          <p:cNvPr id="4" name="Chart 3"/>
          <p:cNvGraphicFramePr>
            <a:graphicFrameLocks/>
          </p:cNvGraphicFramePr>
          <p:nvPr>
            <p:extLst>
              <p:ext uri="{D42A27DB-BD31-4B8C-83A1-F6EECF244321}">
                <p14:modId xmlns:p14="http://schemas.microsoft.com/office/powerpoint/2010/main" val="1918392481"/>
              </p:ext>
            </p:extLst>
          </p:nvPr>
        </p:nvGraphicFramePr>
        <p:xfrm>
          <a:off x="396240" y="528320"/>
          <a:ext cx="8321040" cy="5699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45915691"/>
              </p:ext>
            </p:extLst>
          </p:nvPr>
        </p:nvGraphicFramePr>
        <p:xfrm>
          <a:off x="5420645" y="827511"/>
          <a:ext cx="3119524" cy="4249211"/>
        </p:xfrm>
        <a:graphic>
          <a:graphicData uri="http://schemas.openxmlformats.org/presentationml/2006/ole">
            <mc:AlternateContent xmlns:mc="http://schemas.openxmlformats.org/markup-compatibility/2006">
              <mc:Choice xmlns:v="urn:schemas-microsoft-com:vml" Requires="v">
                <p:oleObj spid="_x0000_s1103" name="Worksheet" r:id="rId4" imgW="2984500" imgH="4025900" progId="Excel.Sheet.12">
                  <p:embed/>
                </p:oleObj>
              </mc:Choice>
              <mc:Fallback>
                <p:oleObj name="Worksheet" r:id="rId4" imgW="2984500" imgH="4025900" progId="Excel.Sheet.12">
                  <p:embed/>
                  <p:pic>
                    <p:nvPicPr>
                      <p:cNvPr id="0" name=""/>
                      <p:cNvPicPr/>
                      <p:nvPr/>
                    </p:nvPicPr>
                    <p:blipFill>
                      <a:blip r:embed="rId5"/>
                      <a:stretch>
                        <a:fillRect/>
                      </a:stretch>
                    </p:blipFill>
                    <p:spPr>
                      <a:xfrm>
                        <a:off x="5420645" y="827511"/>
                        <a:ext cx="3119524" cy="4249211"/>
                      </a:xfrm>
                      <a:prstGeom prst="rect">
                        <a:avLst/>
                      </a:prstGeom>
                    </p:spPr>
                  </p:pic>
                </p:oleObj>
              </mc:Fallback>
            </mc:AlternateContent>
          </a:graphicData>
        </a:graphic>
      </p:graphicFrame>
    </p:spTree>
    <p:extLst>
      <p:ext uri="{BB962C8B-B14F-4D97-AF65-F5344CB8AC3E}">
        <p14:creationId xmlns:p14="http://schemas.microsoft.com/office/powerpoint/2010/main" val="2253907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96290"/>
          </a:xfrm>
        </p:spPr>
        <p:txBody>
          <a:bodyPr/>
          <a:lstStyle/>
          <a:p>
            <a:r>
              <a:rPr lang="en-US" dirty="0"/>
              <a:t>Summary</a:t>
            </a:r>
          </a:p>
        </p:txBody>
      </p:sp>
      <p:sp>
        <p:nvSpPr>
          <p:cNvPr id="3" name="Content Placeholder 2"/>
          <p:cNvSpPr>
            <a:spLocks noGrp="1"/>
          </p:cNvSpPr>
          <p:nvPr>
            <p:ph idx="1"/>
          </p:nvPr>
        </p:nvSpPr>
        <p:spPr/>
        <p:txBody>
          <a:bodyPr/>
          <a:lstStyle/>
          <a:p>
            <a:r>
              <a:rPr lang="en-US" dirty="0"/>
              <a:t>Predictable operations at 1 MW and 1.2 MW as part of controlled experiment after T13 failure</a:t>
            </a:r>
          </a:p>
          <a:p>
            <a:r>
              <a:rPr lang="en-US" dirty="0"/>
              <a:t>Excellent availability excluding target failures</a:t>
            </a:r>
          </a:p>
          <a:p>
            <a:r>
              <a:rPr lang="en-US" dirty="0"/>
              <a:t>Long downtime events continue to have an impact on scheduling, performance, and beam power levels</a:t>
            </a:r>
          </a:p>
          <a:p>
            <a:r>
              <a:rPr lang="en-US" dirty="0"/>
              <a:t>We continue to measure our performance and make system improvements as you will hear over the next two days</a:t>
            </a:r>
          </a:p>
        </p:txBody>
      </p:sp>
    </p:spTree>
    <p:extLst>
      <p:ext uri="{BB962C8B-B14F-4D97-AF65-F5344CB8AC3E}">
        <p14:creationId xmlns:p14="http://schemas.microsoft.com/office/powerpoint/2010/main" val="2153245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433" y="236982"/>
            <a:ext cx="8636290" cy="496290"/>
          </a:xfrm>
        </p:spPr>
        <p:txBody>
          <a:bodyPr/>
          <a:lstStyle/>
          <a:p>
            <a:r>
              <a:rPr lang="en-US" dirty="0"/>
              <a:t>Outline</a:t>
            </a:r>
          </a:p>
        </p:txBody>
      </p:sp>
      <p:sp>
        <p:nvSpPr>
          <p:cNvPr id="3" name="Content Placeholder 2"/>
          <p:cNvSpPr>
            <a:spLocks noGrp="1"/>
          </p:cNvSpPr>
          <p:nvPr>
            <p:ph idx="1"/>
          </p:nvPr>
        </p:nvSpPr>
        <p:spPr/>
        <p:txBody>
          <a:bodyPr/>
          <a:lstStyle/>
          <a:p>
            <a:r>
              <a:rPr lang="en-US" dirty="0"/>
              <a:t>FY16/17 Run Schedules</a:t>
            </a:r>
          </a:p>
          <a:p>
            <a:r>
              <a:rPr lang="en-US" dirty="0"/>
              <a:t>Review of SNS Commitments</a:t>
            </a:r>
          </a:p>
          <a:p>
            <a:r>
              <a:rPr lang="en-US" dirty="0"/>
              <a:t>Beam Power</a:t>
            </a:r>
          </a:p>
          <a:p>
            <a:r>
              <a:rPr lang="en-US" dirty="0"/>
              <a:t>Performance</a:t>
            </a:r>
          </a:p>
          <a:p>
            <a:r>
              <a:rPr lang="en-US" dirty="0"/>
              <a:t>Downtime Overview</a:t>
            </a:r>
          </a:p>
          <a:p>
            <a:r>
              <a:rPr lang="en-US" dirty="0"/>
              <a:t>Summary</a:t>
            </a:r>
          </a:p>
        </p:txBody>
      </p:sp>
    </p:spTree>
    <p:extLst>
      <p:ext uri="{BB962C8B-B14F-4D97-AF65-F5344CB8AC3E}">
        <p14:creationId xmlns:p14="http://schemas.microsoft.com/office/powerpoint/2010/main" val="1268481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280" y="0"/>
            <a:ext cx="8971280" cy="981807"/>
          </a:xfrm>
        </p:spPr>
        <p:txBody>
          <a:bodyPr/>
          <a:lstStyle/>
          <a:p>
            <a:r>
              <a:rPr lang="en-US" sz="2400" dirty="0">
                <a:cs typeface="Arial Black"/>
              </a:rPr>
              <a:t>FY16 schedule adjusted for unplanned target failure at start of FY; commitment of 4230 hours delivered for NP </a:t>
            </a:r>
            <a:r>
              <a:rPr lang="en-US" sz="2000" dirty="0">
                <a:cs typeface="Arial Black"/>
              </a:rPr>
              <a:t/>
            </a:r>
            <a:br>
              <a:rPr lang="en-US" sz="2000" dirty="0">
                <a:cs typeface="Arial Black"/>
              </a:rPr>
            </a:br>
            <a:endParaRPr lang="en-US" sz="2000" dirty="0">
              <a:cs typeface="Arial Black"/>
            </a:endParaRPr>
          </a:p>
        </p:txBody>
      </p:sp>
      <p:pic>
        <p:nvPicPr>
          <p:cNvPr id="3" name="Picture 2"/>
          <p:cNvPicPr>
            <a:picLocks noChangeAspect="1"/>
          </p:cNvPicPr>
          <p:nvPr/>
        </p:nvPicPr>
        <p:blipFill>
          <a:blip r:embed="rId3"/>
          <a:stretch>
            <a:fillRect/>
          </a:stretch>
        </p:blipFill>
        <p:spPr>
          <a:xfrm>
            <a:off x="0" y="812800"/>
            <a:ext cx="9144000" cy="5231938"/>
          </a:xfrm>
          <a:prstGeom prst="rect">
            <a:avLst/>
          </a:prstGeom>
        </p:spPr>
      </p:pic>
    </p:spTree>
    <p:extLst>
      <p:ext uri="{BB962C8B-B14F-4D97-AF65-F5344CB8AC3E}">
        <p14:creationId xmlns:p14="http://schemas.microsoft.com/office/powerpoint/2010/main" val="225390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5553"/>
          </a:xfrm>
        </p:spPr>
        <p:txBody>
          <a:bodyPr/>
          <a:lstStyle/>
          <a:p>
            <a:r>
              <a:rPr lang="en-US" sz="2000" dirty="0">
                <a:cs typeface="Arial Black"/>
              </a:rPr>
              <a:t>Plan for FY17 after extending Winter Outage and shifting Summer Outage;</a:t>
            </a:r>
            <a:br>
              <a:rPr lang="en-US" sz="2000" dirty="0">
                <a:cs typeface="Arial Black"/>
              </a:rPr>
            </a:br>
            <a:r>
              <a:rPr lang="en-US" sz="2000" dirty="0">
                <a:cs typeface="Arial Black"/>
              </a:rPr>
              <a:t>this was the plan going into the Winter Outage</a:t>
            </a:r>
          </a:p>
        </p:txBody>
      </p:sp>
      <p:pic>
        <p:nvPicPr>
          <p:cNvPr id="4" name="Picture 3" descr="Screen Shot 2017-02-14 at 3.23.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9441"/>
            <a:ext cx="9144000" cy="5689599"/>
          </a:xfrm>
          <a:prstGeom prst="rect">
            <a:avLst/>
          </a:prstGeom>
        </p:spPr>
      </p:pic>
    </p:spTree>
    <p:extLst>
      <p:ext uri="{BB962C8B-B14F-4D97-AF65-F5344CB8AC3E}">
        <p14:creationId xmlns:p14="http://schemas.microsoft.com/office/powerpoint/2010/main" val="862676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400" y="25400"/>
            <a:ext cx="9118600" cy="496290"/>
          </a:xfrm>
          <a:prstGeom prst="rect">
            <a:avLst/>
          </a:prstGeom>
        </p:spPr>
        <p:txBody>
          <a:bodyPr/>
          <a:lst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sz="2400" b="1" dirty="0">
                <a:latin typeface="+mn-lt"/>
              </a:rPr>
              <a:t>IRP delivery delay results in major schedule modification</a:t>
            </a:r>
          </a:p>
        </p:txBody>
      </p:sp>
      <p:pic>
        <p:nvPicPr>
          <p:cNvPr id="2050" name="Picture 2" descr="SNS Operating Schedule for FY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218"/>
            <a:ext cx="9144000" cy="577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907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5" y="43890"/>
            <a:ext cx="8636290" cy="648639"/>
          </a:xfrm>
        </p:spPr>
        <p:txBody>
          <a:bodyPr/>
          <a:lstStyle/>
          <a:p>
            <a:r>
              <a:rPr lang="en-US" sz="2400" dirty="0">
                <a:cs typeface="Arial Black"/>
              </a:rPr>
              <a:t>SNS Commitments</a:t>
            </a:r>
            <a:r>
              <a:rPr lang="en-US" sz="2400" dirty="0">
                <a:latin typeface="Arial Black"/>
                <a:cs typeface="Arial Black"/>
              </a:rPr>
              <a:t/>
            </a:r>
            <a:br>
              <a:rPr lang="en-US" sz="2400" dirty="0">
                <a:latin typeface="Arial Black"/>
                <a:cs typeface="Arial Black"/>
              </a:rPr>
            </a:br>
            <a:endParaRPr lang="en-US" sz="1700" dirty="0">
              <a:latin typeface="Arial Black"/>
              <a:cs typeface="Arial Black"/>
            </a:endParaRPr>
          </a:p>
        </p:txBody>
      </p:sp>
      <p:graphicFrame>
        <p:nvGraphicFramePr>
          <p:cNvPr id="4" name="Table 3"/>
          <p:cNvGraphicFramePr>
            <a:graphicFrameLocks noGrp="1"/>
          </p:cNvGraphicFramePr>
          <p:nvPr>
            <p:extLst>
              <p:ext uri="{D42A27DB-BD31-4B8C-83A1-F6EECF244321}">
                <p14:modId xmlns:p14="http://schemas.microsoft.com/office/powerpoint/2010/main" val="1422830790"/>
              </p:ext>
            </p:extLst>
          </p:nvPr>
        </p:nvGraphicFramePr>
        <p:xfrm>
          <a:off x="1341210" y="455025"/>
          <a:ext cx="6566847" cy="2878065"/>
        </p:xfrm>
        <a:graphic>
          <a:graphicData uri="http://schemas.openxmlformats.org/drawingml/2006/table">
            <a:tbl>
              <a:tblPr/>
              <a:tblGrid>
                <a:gridCol w="1539079">
                  <a:extLst>
                    <a:ext uri="{9D8B030D-6E8A-4147-A177-3AD203B41FA5}">
                      <a16:colId xmlns="" xmlns:a16="http://schemas.microsoft.com/office/drawing/2014/main" val="20000"/>
                    </a:ext>
                  </a:extLst>
                </a:gridCol>
                <a:gridCol w="1277547">
                  <a:extLst>
                    <a:ext uri="{9D8B030D-6E8A-4147-A177-3AD203B41FA5}">
                      <a16:colId xmlns="" xmlns:a16="http://schemas.microsoft.com/office/drawing/2014/main" val="20001"/>
                    </a:ext>
                  </a:extLst>
                </a:gridCol>
                <a:gridCol w="1130139">
                  <a:extLst>
                    <a:ext uri="{9D8B030D-6E8A-4147-A177-3AD203B41FA5}">
                      <a16:colId xmlns="" xmlns:a16="http://schemas.microsoft.com/office/drawing/2014/main" val="20002"/>
                    </a:ext>
                  </a:extLst>
                </a:gridCol>
                <a:gridCol w="1269622">
                  <a:extLst>
                    <a:ext uri="{9D8B030D-6E8A-4147-A177-3AD203B41FA5}">
                      <a16:colId xmlns="" xmlns:a16="http://schemas.microsoft.com/office/drawing/2014/main" val="20003"/>
                    </a:ext>
                  </a:extLst>
                </a:gridCol>
                <a:gridCol w="1350460">
                  <a:extLst>
                    <a:ext uri="{9D8B030D-6E8A-4147-A177-3AD203B41FA5}">
                      <a16:colId xmlns="" xmlns:a16="http://schemas.microsoft.com/office/drawing/2014/main" val="20004"/>
                    </a:ext>
                  </a:extLst>
                </a:gridCol>
              </a:tblGrid>
              <a:tr h="4596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Year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Neutron Production Availability</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hMerge="1">
                  <a:txBody>
                    <a:bodyPr/>
                    <a:lstStyle/>
                    <a:p>
                      <a:endParaRPr lang="en-US"/>
                    </a:p>
                  </a:txBody>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Integrated Beam Power </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(MW-hrs)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hMerge="1">
                  <a:txBody>
                    <a:bodyPr/>
                    <a:lstStyle/>
                    <a:p>
                      <a:endParaRPr lang="en-US"/>
                    </a:p>
                  </a:txBody>
                  <a:tcPr/>
                </a:tc>
                <a:extLst>
                  <a:ext uri="{0D108BD9-81ED-4DB2-BD59-A6C34878D82A}">
                    <a16:rowId xmlns="" xmlns:a16="http://schemas.microsoft.com/office/drawing/2014/main" val="10000"/>
                  </a:ext>
                </a:extLst>
              </a:tr>
              <a:tr h="22983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Commitment</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Actual</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Commitment</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Actual</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extLst>
                  <a:ext uri="{0D108BD9-81ED-4DB2-BD59-A6C34878D82A}">
                    <a16:rowId xmlns="" xmlns:a16="http://schemas.microsoft.com/office/drawing/2014/main" val="10001"/>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FY2007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68.0%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65.7%</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117</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159</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FY2008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74.0%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72.0%</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877</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945</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FY2009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80.7%</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2031</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2166</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85.0%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85.6%</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3253</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3455</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88.0%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92.0%</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4132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4368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FY2013</a:t>
                      </a:r>
                      <a:endParaRPr kumimoji="0" lang="en-US" sz="1200" b="0" i="0" u="none" strike="noStrike" cap="none" normalizeH="0" baseline="0" dirty="0">
                        <a:ln>
                          <a:noFill/>
                        </a:ln>
                        <a:solidFill>
                          <a:srgbClr val="008000"/>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72.4%</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3848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FY2014</a:t>
                      </a:r>
                      <a:endParaRPr kumimoji="0" lang="en-US" sz="1200" b="0" i="0" u="none" strike="noStrike" cap="none" normalizeH="0" baseline="0" dirty="0">
                        <a:ln>
                          <a:noFill/>
                        </a:ln>
                        <a:solidFill>
                          <a:srgbClr val="008000"/>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83.7%</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4798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FY2015</a:t>
                      </a:r>
                      <a:endParaRPr kumimoji="0" lang="en-US" sz="1200" b="0" i="0" u="none" strike="noStrike" cap="none" normalizeH="0" baseline="0" dirty="0">
                        <a:ln>
                          <a:noFill/>
                        </a:ln>
                        <a:solidFill>
                          <a:schemeClr val="tx2"/>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74.6%</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4612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FY2016</a:t>
                      </a:r>
                      <a:endParaRPr kumimoji="0" lang="en-US" sz="1200" b="0" i="0" u="none" strike="noStrike" cap="none" normalizeH="0" baseline="0" dirty="0">
                        <a:ln>
                          <a:noFill/>
                        </a:ln>
                        <a:solidFill>
                          <a:schemeClr val="tx2"/>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86.4%</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5348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198961">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FY2017 </a:t>
                      </a:r>
                      <a:r>
                        <a:rPr kumimoji="0" lang="en-US" sz="1200" b="0" i="0" u="none" strike="noStrike" cap="none" normalizeH="0" baseline="0" dirty="0">
                          <a:ln>
                            <a:noFill/>
                          </a:ln>
                          <a:solidFill>
                            <a:srgbClr val="1E7640"/>
                          </a:solidFill>
                          <a:effectLst/>
                          <a:latin typeface="Arial" pitchFamily="34" charset="0"/>
                          <a:ea typeface="ヒラギノ角ゴ Pro W3" pitchFamily="-84" charset="-128"/>
                        </a:rPr>
                        <a:t>(Q1)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E7640"/>
                          </a:solidFill>
                          <a:effectLst/>
                          <a:latin typeface="Arial" pitchFamily="34" charset="0"/>
                          <a:ea typeface="ヒラギノ角ゴ Pro W3" pitchFamily="-84" charset="-128"/>
                        </a:rPr>
                        <a:t>92.6%</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NA</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E7640"/>
                          </a:solidFill>
                          <a:effectLst/>
                          <a:latin typeface="Arial" pitchFamily="34" charset="0"/>
                          <a:ea typeface="ヒラギノ角ゴ Pro W3" pitchFamily="-84" charset="-128"/>
                        </a:rPr>
                        <a:t>1687</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29236470"/>
              </p:ext>
            </p:extLst>
          </p:nvPr>
        </p:nvGraphicFramePr>
        <p:xfrm>
          <a:off x="1341120" y="3346375"/>
          <a:ext cx="6563360" cy="2922340"/>
        </p:xfrm>
        <a:graphic>
          <a:graphicData uri="http://schemas.openxmlformats.org/drawingml/2006/table">
            <a:tbl>
              <a:tblPr/>
              <a:tblGrid>
                <a:gridCol w="1515265">
                  <a:extLst>
                    <a:ext uri="{9D8B030D-6E8A-4147-A177-3AD203B41FA5}">
                      <a16:colId xmlns="" xmlns:a16="http://schemas.microsoft.com/office/drawing/2014/main" val="20000"/>
                    </a:ext>
                  </a:extLst>
                </a:gridCol>
                <a:gridCol w="1181907">
                  <a:extLst>
                    <a:ext uri="{9D8B030D-6E8A-4147-A177-3AD203B41FA5}">
                      <a16:colId xmlns="" xmlns:a16="http://schemas.microsoft.com/office/drawing/2014/main" val="20001"/>
                    </a:ext>
                  </a:extLst>
                </a:gridCol>
                <a:gridCol w="1228162">
                  <a:extLst>
                    <a:ext uri="{9D8B030D-6E8A-4147-A177-3AD203B41FA5}">
                      <a16:colId xmlns="" xmlns:a16="http://schemas.microsoft.com/office/drawing/2014/main" val="20002"/>
                    </a:ext>
                  </a:extLst>
                </a:gridCol>
                <a:gridCol w="1312697">
                  <a:extLst>
                    <a:ext uri="{9D8B030D-6E8A-4147-A177-3AD203B41FA5}">
                      <a16:colId xmlns="" xmlns:a16="http://schemas.microsoft.com/office/drawing/2014/main" val="20003"/>
                    </a:ext>
                  </a:extLst>
                </a:gridCol>
                <a:gridCol w="1325329">
                  <a:extLst>
                    <a:ext uri="{9D8B030D-6E8A-4147-A177-3AD203B41FA5}">
                      <a16:colId xmlns="" xmlns:a16="http://schemas.microsoft.com/office/drawing/2014/main" val="20004"/>
                    </a:ext>
                  </a:extLst>
                </a:gridCol>
              </a:tblGrid>
              <a:tr h="459663">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Year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Neutron Production Hours</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Delivered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hMerge="1">
                  <a:txBody>
                    <a:bodyPr/>
                    <a:lstStyle/>
                    <a:p>
                      <a:endParaRPr lang="en-US"/>
                    </a:p>
                  </a:txBody>
                  <a:tcPr/>
                </a:tc>
                <a:tc grid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Total Operating Hours</a:t>
                      </a:r>
                    </a:p>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Delivered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17375D"/>
                    </a:solidFill>
                  </a:tcPr>
                </a:tc>
                <a:tc hMerge="1">
                  <a:txBody>
                    <a:bodyPr/>
                    <a:lstStyle/>
                    <a:p>
                      <a:endParaRPr lang="en-US"/>
                    </a:p>
                  </a:txBody>
                  <a:tcPr/>
                </a:tc>
                <a:extLst>
                  <a:ext uri="{0D108BD9-81ED-4DB2-BD59-A6C34878D82A}">
                    <a16:rowId xmlns="" xmlns:a16="http://schemas.microsoft.com/office/drawing/2014/main" val="10000"/>
                  </a:ext>
                </a:extLst>
              </a:tr>
              <a:tr h="229831">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Commitment</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Actual</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Commitment</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pitchFamily="34" charset="0"/>
                          <a:ea typeface="ヒラギノ角ゴ Pro W3" pitchFamily="-84" charset="-128"/>
                        </a:rPr>
                        <a:t>Actual</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17375D"/>
                    </a:solidFill>
                  </a:tcPr>
                </a:tc>
                <a:extLst>
                  <a:ext uri="{0D108BD9-81ED-4DB2-BD59-A6C34878D82A}">
                    <a16:rowId xmlns="" xmlns:a16="http://schemas.microsoft.com/office/drawing/2014/main" val="10001"/>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FY2007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1500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2078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3500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3779</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FY2008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2700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2807</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4032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FY2009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3500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3553</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4500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4916</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3900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4250</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4800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5310</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4300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5002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5941</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4500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4725</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5746</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FY2013</a:t>
                      </a:r>
                      <a:endParaRPr kumimoji="0" lang="en-US" sz="1200" b="0" i="0" u="none" strike="noStrike" cap="none" normalizeH="0" baseline="0" dirty="0">
                        <a:ln>
                          <a:noFill/>
                        </a:ln>
                        <a:solidFill>
                          <a:srgbClr val="008000"/>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4202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5120</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FY2014</a:t>
                      </a:r>
                      <a:endParaRPr kumimoji="0" lang="en-US" sz="1200" b="0" i="0" u="none" strike="noStrike" cap="none" normalizeH="0" baseline="0" dirty="0">
                        <a:ln>
                          <a:noFill/>
                        </a:ln>
                        <a:solidFill>
                          <a:srgbClr val="008000"/>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4230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4424</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5294</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FY2015</a:t>
                      </a:r>
                      <a:endParaRPr kumimoji="0" lang="en-US" sz="1200" b="0" i="0" u="none" strike="noStrike" cap="none" normalizeH="0" baseline="0" dirty="0">
                        <a:ln>
                          <a:noFill/>
                        </a:ln>
                        <a:solidFill>
                          <a:schemeClr val="tx2"/>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4230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4441</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5000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5278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FY2016</a:t>
                      </a:r>
                      <a:endParaRPr kumimoji="0" lang="en-US" sz="1200" b="0" i="0" u="none" strike="noStrike" cap="none" normalizeH="0" baseline="0" dirty="0">
                        <a:ln>
                          <a:noFill/>
                        </a:ln>
                        <a:solidFill>
                          <a:schemeClr val="tx2"/>
                        </a:solidFill>
                        <a:effectLst/>
                        <a:latin typeface="Arial" pitchFamily="34" charset="0"/>
                        <a:ea typeface="ヒラギノ角ゴ Pro W3" pitchFamily="-84" charset="-128"/>
                      </a:endParaRP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4230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4972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5000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pitchFamily="34" charset="0"/>
                          <a:ea typeface="ヒラギノ角ゴ Pro W3" pitchFamily="-84" charset="-128"/>
                        </a:rPr>
                        <a:t>5832</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2986">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ヒラギノ角ゴ Pro W3" pitchFamily="-84" charset="-128"/>
                        </a:rPr>
                        <a:t>FY2017 </a:t>
                      </a:r>
                      <a:r>
                        <a:rPr kumimoji="0" lang="en-US" sz="1200" b="0" i="0" u="none" strike="noStrike" cap="none" normalizeH="0" baseline="0" dirty="0">
                          <a:ln>
                            <a:noFill/>
                          </a:ln>
                          <a:solidFill>
                            <a:schemeClr val="tx2"/>
                          </a:solidFill>
                          <a:effectLst/>
                          <a:latin typeface="Arial" pitchFamily="34" charset="0"/>
                          <a:ea typeface="ヒラギノ角ゴ Pro W3" pitchFamily="-84" charset="-128"/>
                        </a:rPr>
                        <a:t>(Q1)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ヒラギノ角ゴ Pro W3" pitchFamily="-84" charset="-128"/>
                        </a:rPr>
                        <a:t>3240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E7640"/>
                          </a:solidFill>
                          <a:effectLst/>
                          <a:latin typeface="Arial" pitchFamily="34" charset="0"/>
                          <a:ea typeface="ヒラギノ角ゴ Pro W3" pitchFamily="-84" charset="-128"/>
                        </a:rPr>
                        <a:t>1388</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ヒラギノ角ゴ Pro W3" pitchFamily="-84" charset="-128"/>
                        </a:rPr>
                        <a:t>4600</a:t>
                      </a:r>
                    </a:p>
                  </a:txBody>
                  <a:tcPr marL="0" marR="0" marT="0"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1E7640"/>
                          </a:solidFill>
                          <a:effectLst/>
                          <a:latin typeface="Arial" pitchFamily="34" charset="0"/>
                          <a:ea typeface="ヒラギノ角ゴ Pro W3" pitchFamily="-84" charset="-128"/>
                        </a:rPr>
                        <a:t>1681</a:t>
                      </a:r>
                    </a:p>
                  </a:txBody>
                  <a:tcPr marL="0" marR="0" marT="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829941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967217371"/>
              </p:ext>
            </p:extLst>
          </p:nvPr>
        </p:nvGraphicFramePr>
        <p:xfrm>
          <a:off x="0" y="397904"/>
          <a:ext cx="9144000" cy="587342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69197" y="0"/>
            <a:ext cx="8636290" cy="415498"/>
          </a:xfrm>
        </p:spPr>
        <p:txBody>
          <a:bodyPr/>
          <a:lstStyle/>
          <a:p>
            <a:r>
              <a:rPr lang="en-US" sz="2400" dirty="0">
                <a:cs typeface="Arial Black"/>
              </a:rPr>
              <a:t>Beam power on target (60 sec average)</a:t>
            </a:r>
          </a:p>
        </p:txBody>
      </p:sp>
      <p:sp>
        <p:nvSpPr>
          <p:cNvPr id="8" name="Text Box 10"/>
          <p:cNvSpPr txBox="1">
            <a:spLocks noChangeArrowheads="1"/>
          </p:cNvSpPr>
          <p:nvPr/>
        </p:nvSpPr>
        <p:spPr bwMode="auto">
          <a:xfrm>
            <a:off x="483863" y="2571923"/>
            <a:ext cx="816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sz="900" b="1" dirty="0">
                <a:solidFill>
                  <a:srgbClr val="00673E"/>
                </a:solidFill>
                <a:latin typeface="+mn-lt"/>
              </a:rPr>
              <a:t>Target 12 failure</a:t>
            </a:r>
          </a:p>
        </p:txBody>
      </p:sp>
      <p:sp>
        <p:nvSpPr>
          <p:cNvPr id="9" name="Line 11"/>
          <p:cNvSpPr>
            <a:spLocks noChangeShapeType="1"/>
          </p:cNvSpPr>
          <p:nvPr/>
        </p:nvSpPr>
        <p:spPr bwMode="auto">
          <a:xfrm flipH="1">
            <a:off x="574426" y="2930082"/>
            <a:ext cx="46858" cy="494647"/>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10" name="Text Box 10"/>
          <p:cNvSpPr txBox="1">
            <a:spLocks noChangeArrowheads="1"/>
          </p:cNvSpPr>
          <p:nvPr/>
        </p:nvSpPr>
        <p:spPr bwMode="auto">
          <a:xfrm>
            <a:off x="2164779" y="4190492"/>
            <a:ext cx="7478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sz="1000" b="1" dirty="0">
                <a:solidFill>
                  <a:srgbClr val="00673E"/>
                </a:solidFill>
                <a:latin typeface="+mn-lt"/>
              </a:rPr>
              <a:t>Winter outage</a:t>
            </a:r>
          </a:p>
        </p:txBody>
      </p:sp>
      <p:sp>
        <p:nvSpPr>
          <p:cNvPr id="11" name="Text Box 10"/>
          <p:cNvSpPr txBox="1">
            <a:spLocks noChangeArrowheads="1"/>
          </p:cNvSpPr>
          <p:nvPr/>
        </p:nvSpPr>
        <p:spPr bwMode="auto">
          <a:xfrm>
            <a:off x="5017394" y="4173479"/>
            <a:ext cx="775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sz="1000" b="1" dirty="0">
                <a:solidFill>
                  <a:srgbClr val="00673E"/>
                </a:solidFill>
                <a:latin typeface="+mn-lt"/>
              </a:rPr>
              <a:t>Summer outage</a:t>
            </a:r>
          </a:p>
        </p:txBody>
      </p:sp>
      <p:sp>
        <p:nvSpPr>
          <p:cNvPr id="12" name="Text Box 10"/>
          <p:cNvSpPr txBox="1">
            <a:spLocks noChangeArrowheads="1"/>
          </p:cNvSpPr>
          <p:nvPr/>
        </p:nvSpPr>
        <p:spPr bwMode="auto">
          <a:xfrm>
            <a:off x="6666906" y="1931788"/>
            <a:ext cx="1127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sz="900" b="1" dirty="0">
                <a:solidFill>
                  <a:srgbClr val="00673E"/>
                </a:solidFill>
                <a:latin typeface="+mn-lt"/>
              </a:rPr>
              <a:t>Planned Target 14 replacement</a:t>
            </a:r>
          </a:p>
        </p:txBody>
      </p:sp>
      <p:sp>
        <p:nvSpPr>
          <p:cNvPr id="13" name="Line 11"/>
          <p:cNvSpPr>
            <a:spLocks noChangeShapeType="1"/>
          </p:cNvSpPr>
          <p:nvPr/>
        </p:nvSpPr>
        <p:spPr bwMode="auto">
          <a:xfrm>
            <a:off x="7383382" y="2400203"/>
            <a:ext cx="2259" cy="619931"/>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14" name="Text Box 10"/>
          <p:cNvSpPr txBox="1">
            <a:spLocks noChangeArrowheads="1"/>
          </p:cNvSpPr>
          <p:nvPr/>
        </p:nvSpPr>
        <p:spPr bwMode="auto">
          <a:xfrm>
            <a:off x="3732466" y="2030871"/>
            <a:ext cx="811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sz="900" b="1" dirty="0">
                <a:solidFill>
                  <a:srgbClr val="00673E"/>
                </a:solidFill>
                <a:latin typeface="+mn-lt"/>
              </a:rPr>
              <a:t>Target 13 failure</a:t>
            </a:r>
          </a:p>
        </p:txBody>
      </p:sp>
      <p:sp>
        <p:nvSpPr>
          <p:cNvPr id="15" name="Line 11"/>
          <p:cNvSpPr>
            <a:spLocks noChangeShapeType="1"/>
          </p:cNvSpPr>
          <p:nvPr/>
        </p:nvSpPr>
        <p:spPr bwMode="auto">
          <a:xfrm flipH="1">
            <a:off x="3830324" y="2420828"/>
            <a:ext cx="60022" cy="790873"/>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16" name="Text Box 10"/>
          <p:cNvSpPr txBox="1">
            <a:spLocks noChangeArrowheads="1"/>
          </p:cNvSpPr>
          <p:nvPr/>
        </p:nvSpPr>
        <p:spPr bwMode="auto">
          <a:xfrm>
            <a:off x="8519905" y="1259955"/>
            <a:ext cx="7478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r>
              <a:rPr lang="en-US" sz="1000" b="1" dirty="0">
                <a:solidFill>
                  <a:srgbClr val="00673E"/>
                </a:solidFill>
                <a:latin typeface="+mn-lt"/>
              </a:rPr>
              <a:t>Winter outage</a:t>
            </a:r>
          </a:p>
        </p:txBody>
      </p:sp>
      <p:sp>
        <p:nvSpPr>
          <p:cNvPr id="17" name="Text Box 10"/>
          <p:cNvSpPr txBox="1">
            <a:spLocks noChangeArrowheads="1"/>
          </p:cNvSpPr>
          <p:nvPr/>
        </p:nvSpPr>
        <p:spPr bwMode="auto">
          <a:xfrm>
            <a:off x="516768" y="339616"/>
            <a:ext cx="20574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1200" b="1" dirty="0">
                <a:solidFill>
                  <a:srgbClr val="00673E"/>
                </a:solidFill>
                <a:latin typeface="+mn-lt"/>
              </a:rPr>
              <a:t>1419.6 kW peak </a:t>
            </a:r>
          </a:p>
          <a:p>
            <a:pPr algn="ctr" eaLnBrk="1" hangingPunct="1"/>
            <a:r>
              <a:rPr lang="en-US" sz="1100" b="1" dirty="0">
                <a:solidFill>
                  <a:srgbClr val="00673E"/>
                </a:solidFill>
                <a:latin typeface="+mn-lt"/>
              </a:rPr>
              <a:t>(≥1.3 MW for ~18 days)</a:t>
            </a:r>
          </a:p>
        </p:txBody>
      </p:sp>
      <p:sp>
        <p:nvSpPr>
          <p:cNvPr id="18" name="Line 11"/>
          <p:cNvSpPr>
            <a:spLocks noChangeShapeType="1"/>
          </p:cNvSpPr>
          <p:nvPr/>
        </p:nvSpPr>
        <p:spPr bwMode="auto">
          <a:xfrm flipH="1">
            <a:off x="1717270" y="692150"/>
            <a:ext cx="0" cy="19685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19" name="Line 11"/>
          <p:cNvSpPr>
            <a:spLocks noChangeShapeType="1"/>
          </p:cNvSpPr>
          <p:nvPr/>
        </p:nvSpPr>
        <p:spPr bwMode="auto">
          <a:xfrm flipH="1">
            <a:off x="8893832" y="1634824"/>
            <a:ext cx="50771" cy="619931"/>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20" name="Text Box 10"/>
          <p:cNvSpPr txBox="1">
            <a:spLocks noChangeArrowheads="1"/>
          </p:cNvSpPr>
          <p:nvPr/>
        </p:nvSpPr>
        <p:spPr bwMode="auto">
          <a:xfrm>
            <a:off x="2643654" y="522979"/>
            <a:ext cx="19004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1200" b="1" dirty="0">
                <a:solidFill>
                  <a:srgbClr val="00673E"/>
                </a:solidFill>
                <a:latin typeface="+mn-lt"/>
              </a:rPr>
              <a:t>1337.6 kW peak </a:t>
            </a:r>
          </a:p>
          <a:p>
            <a:pPr algn="ctr" eaLnBrk="1" hangingPunct="1"/>
            <a:r>
              <a:rPr lang="en-US" sz="1100" b="1" dirty="0">
                <a:solidFill>
                  <a:srgbClr val="00673E"/>
                </a:solidFill>
                <a:latin typeface="+mn-lt"/>
              </a:rPr>
              <a:t>(≥1.2 MW for ~38 days, ~1.3 MW for ~23 days)</a:t>
            </a:r>
          </a:p>
        </p:txBody>
      </p:sp>
      <p:sp>
        <p:nvSpPr>
          <p:cNvPr id="21" name="Line 11"/>
          <p:cNvSpPr>
            <a:spLocks noChangeShapeType="1"/>
          </p:cNvSpPr>
          <p:nvPr/>
        </p:nvSpPr>
        <p:spPr bwMode="auto">
          <a:xfrm flipH="1">
            <a:off x="3420549" y="1061357"/>
            <a:ext cx="0" cy="198598"/>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
        <p:nvSpPr>
          <p:cNvPr id="22" name="Text Box 10"/>
          <p:cNvSpPr txBox="1">
            <a:spLocks noChangeArrowheads="1"/>
          </p:cNvSpPr>
          <p:nvPr/>
        </p:nvSpPr>
        <p:spPr bwMode="auto">
          <a:xfrm>
            <a:off x="6659106" y="781920"/>
            <a:ext cx="20574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1200" b="1" dirty="0">
                <a:solidFill>
                  <a:srgbClr val="00673E"/>
                </a:solidFill>
                <a:latin typeface="+mn-lt"/>
              </a:rPr>
              <a:t>1228.0</a:t>
            </a:r>
            <a:r>
              <a:rPr lang="en-US" sz="1200" b="1" dirty="0">
                <a:solidFill>
                  <a:srgbClr val="00673E"/>
                </a:solidFill>
                <a:latin typeface="Arial Black" pitchFamily="34" charset="0"/>
              </a:rPr>
              <a:t> </a:t>
            </a:r>
            <a:r>
              <a:rPr lang="en-US" sz="1200" b="1" dirty="0">
                <a:solidFill>
                  <a:srgbClr val="00673E"/>
                </a:solidFill>
                <a:latin typeface="+mn-lt"/>
              </a:rPr>
              <a:t>kW peak </a:t>
            </a:r>
          </a:p>
          <a:p>
            <a:pPr algn="ctr" eaLnBrk="1" hangingPunct="1"/>
            <a:r>
              <a:rPr lang="en-US" sz="1100" b="1" dirty="0">
                <a:solidFill>
                  <a:srgbClr val="00673E"/>
                </a:solidFill>
                <a:latin typeface="+mn-lt"/>
              </a:rPr>
              <a:t>(≥1.2 MW for ~61 days)</a:t>
            </a:r>
          </a:p>
        </p:txBody>
      </p:sp>
      <p:sp>
        <p:nvSpPr>
          <p:cNvPr id="23" name="Line 11"/>
          <p:cNvSpPr>
            <a:spLocks noChangeShapeType="1"/>
          </p:cNvSpPr>
          <p:nvPr/>
        </p:nvSpPr>
        <p:spPr bwMode="auto">
          <a:xfrm>
            <a:off x="7747809" y="1183521"/>
            <a:ext cx="98224" cy="451303"/>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55194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15553"/>
          </a:xfrm>
        </p:spPr>
        <p:txBody>
          <a:bodyPr/>
          <a:lstStyle/>
          <a:p>
            <a:r>
              <a:rPr lang="en-US" sz="2000" dirty="0">
                <a:cs typeface="Arial Black"/>
              </a:rPr>
              <a:t>Two target failures were challenging (86.4% against schedule)</a:t>
            </a:r>
            <a:br>
              <a:rPr lang="en-US" sz="2000" dirty="0">
                <a:cs typeface="Arial Black"/>
              </a:rPr>
            </a:br>
            <a:r>
              <a:rPr lang="en-US" sz="2000" dirty="0">
                <a:cs typeface="Arial Black"/>
              </a:rPr>
              <a:t>92.9% excluding target failures (after T14 failure - 50% of the weeks &gt;95%)</a:t>
            </a:r>
          </a:p>
        </p:txBody>
      </p:sp>
      <p:grpSp>
        <p:nvGrpSpPr>
          <p:cNvPr id="3" name="Group 2"/>
          <p:cNvGrpSpPr/>
          <p:nvPr/>
        </p:nvGrpSpPr>
        <p:grpSpPr>
          <a:xfrm>
            <a:off x="-9236" y="597462"/>
            <a:ext cx="9144000" cy="6260538"/>
            <a:chOff x="0" y="523574"/>
            <a:chExt cx="9144000" cy="5822704"/>
          </a:xfrm>
        </p:grpSpPr>
        <p:graphicFrame>
          <p:nvGraphicFramePr>
            <p:cNvPr id="4" name="Chart 3"/>
            <p:cNvGraphicFramePr>
              <a:graphicFrameLocks/>
            </p:cNvGraphicFramePr>
            <p:nvPr>
              <p:extLst>
                <p:ext uri="{D42A27DB-BD31-4B8C-83A1-F6EECF244321}">
                  <p14:modId xmlns:p14="http://schemas.microsoft.com/office/powerpoint/2010/main" val="2347896580"/>
                </p:ext>
              </p:extLst>
            </p:nvPr>
          </p:nvGraphicFramePr>
          <p:xfrm>
            <a:off x="0" y="523574"/>
            <a:ext cx="9144000" cy="58227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804801" y="4411974"/>
              <a:ext cx="779038" cy="371897"/>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000" b="1" dirty="0"/>
                <a:t>Winter outage</a:t>
              </a:r>
            </a:p>
          </p:txBody>
        </p:sp>
        <p:sp>
          <p:nvSpPr>
            <p:cNvPr id="8" name="TextBox 7"/>
            <p:cNvSpPr txBox="1"/>
            <p:nvPr/>
          </p:nvSpPr>
          <p:spPr>
            <a:xfrm>
              <a:off x="6282180" y="4414809"/>
              <a:ext cx="779038" cy="371897"/>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000" b="1" dirty="0"/>
                <a:t>Summer outage</a:t>
              </a:r>
            </a:p>
          </p:txBody>
        </p:sp>
        <p:sp>
          <p:nvSpPr>
            <p:cNvPr id="9" name="Left-Right Arrow 8"/>
            <p:cNvSpPr/>
            <p:nvPr/>
          </p:nvSpPr>
          <p:spPr>
            <a:xfrm>
              <a:off x="911570" y="5022591"/>
              <a:ext cx="875767" cy="492712"/>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900" dirty="0">
                  <a:solidFill>
                    <a:schemeClr val="tx1"/>
                  </a:solidFill>
                </a:rPr>
                <a:t>850 kW</a:t>
              </a:r>
            </a:p>
            <a:p>
              <a:pPr algn="ctr">
                <a:lnSpc>
                  <a:spcPct val="90000"/>
                </a:lnSpc>
              </a:pPr>
              <a:r>
                <a:rPr lang="en-US" sz="900" dirty="0">
                  <a:solidFill>
                    <a:schemeClr val="tx1"/>
                  </a:solidFill>
                </a:rPr>
                <a:t>T13</a:t>
              </a:r>
            </a:p>
          </p:txBody>
        </p:sp>
        <p:sp>
          <p:nvSpPr>
            <p:cNvPr id="10" name="Left-Right Arrow 9"/>
            <p:cNvSpPr/>
            <p:nvPr/>
          </p:nvSpPr>
          <p:spPr>
            <a:xfrm>
              <a:off x="1823319" y="5022591"/>
              <a:ext cx="835577" cy="484674"/>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900" dirty="0">
                  <a:solidFill>
                    <a:schemeClr val="tx1"/>
                  </a:solidFill>
                </a:rPr>
                <a:t>1.2–1.4 MW T13</a:t>
              </a:r>
            </a:p>
          </p:txBody>
        </p:sp>
        <p:sp>
          <p:nvSpPr>
            <p:cNvPr id="11" name="Left-Right Arrow 10"/>
            <p:cNvSpPr/>
            <p:nvPr/>
          </p:nvSpPr>
          <p:spPr>
            <a:xfrm>
              <a:off x="3724861" y="5030176"/>
              <a:ext cx="1073113" cy="484674"/>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900" dirty="0">
                  <a:solidFill>
                    <a:schemeClr val="tx1"/>
                  </a:solidFill>
                </a:rPr>
                <a:t>1.2–1.3 MW</a:t>
              </a:r>
            </a:p>
            <a:p>
              <a:pPr algn="ctr">
                <a:lnSpc>
                  <a:spcPct val="90000"/>
                </a:lnSpc>
              </a:pPr>
              <a:r>
                <a:rPr lang="en-US" sz="900" dirty="0">
                  <a:solidFill>
                    <a:schemeClr val="tx1"/>
                  </a:solidFill>
                </a:rPr>
                <a:t>T13</a:t>
              </a:r>
            </a:p>
          </p:txBody>
        </p:sp>
        <p:sp>
          <p:nvSpPr>
            <p:cNvPr id="12" name="Left-Right Arrow 11"/>
            <p:cNvSpPr/>
            <p:nvPr/>
          </p:nvSpPr>
          <p:spPr>
            <a:xfrm>
              <a:off x="4820256" y="5037754"/>
              <a:ext cx="1314641" cy="484674"/>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1000" dirty="0">
                  <a:solidFill>
                    <a:schemeClr val="tx1"/>
                  </a:solidFill>
                </a:rPr>
                <a:t>1.0 MW (T14)</a:t>
              </a:r>
            </a:p>
          </p:txBody>
        </p:sp>
        <p:sp>
          <p:nvSpPr>
            <p:cNvPr id="13" name="Left-Right Arrow 12"/>
            <p:cNvSpPr/>
            <p:nvPr/>
          </p:nvSpPr>
          <p:spPr>
            <a:xfrm>
              <a:off x="7215577" y="5034190"/>
              <a:ext cx="1756709" cy="484674"/>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1000" dirty="0">
                  <a:solidFill>
                    <a:schemeClr val="tx1"/>
                  </a:solidFill>
                </a:rPr>
                <a:t>1.0 MW (T14)</a:t>
              </a:r>
            </a:p>
          </p:txBody>
        </p:sp>
        <p:sp>
          <p:nvSpPr>
            <p:cNvPr id="14" name="TextBox 13"/>
            <p:cNvSpPr txBox="1"/>
            <p:nvPr/>
          </p:nvSpPr>
          <p:spPr>
            <a:xfrm>
              <a:off x="2696965" y="1873360"/>
              <a:ext cx="713996" cy="427809"/>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200" dirty="0"/>
                <a:t>Target</a:t>
              </a:r>
            </a:p>
            <a:p>
              <a:pPr algn="ctr">
                <a:lnSpc>
                  <a:spcPct val="90000"/>
                </a:lnSpc>
              </a:pPr>
              <a:r>
                <a:rPr lang="en-US" sz="1200" dirty="0"/>
                <a:t>failures</a:t>
              </a:r>
            </a:p>
          </p:txBody>
        </p:sp>
        <p:cxnSp>
          <p:nvCxnSpPr>
            <p:cNvPr id="15" name="Straight Arrow Connector 14"/>
            <p:cNvCxnSpPr/>
            <p:nvPr/>
          </p:nvCxnSpPr>
          <p:spPr>
            <a:xfrm flipH="1">
              <a:off x="913566" y="2288187"/>
              <a:ext cx="1825698" cy="1142902"/>
            </a:xfrm>
            <a:prstGeom prst="straightConnector1">
              <a:avLst/>
            </a:prstGeom>
            <a:ln w="28575" cmpd="sng">
              <a:solidFill>
                <a:schemeClr val="tx1"/>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804801" y="1078869"/>
              <a:ext cx="738047" cy="648896"/>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000" dirty="0"/>
                <a:t>RF, Ion source, &amp; HVCM issues</a:t>
              </a:r>
            </a:p>
          </p:txBody>
        </p:sp>
        <p:cxnSp>
          <p:nvCxnSpPr>
            <p:cNvPr id="17" name="Straight Arrow Connector 16"/>
            <p:cNvCxnSpPr/>
            <p:nvPr/>
          </p:nvCxnSpPr>
          <p:spPr>
            <a:xfrm>
              <a:off x="3464860" y="1648705"/>
              <a:ext cx="423359" cy="601554"/>
            </a:xfrm>
            <a:prstGeom prst="straightConnector1">
              <a:avLst/>
            </a:prstGeom>
            <a:ln w="28575" cmpd="sng">
              <a:solidFill>
                <a:schemeClr val="tx1"/>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347990" y="2288187"/>
              <a:ext cx="1386948" cy="1421399"/>
            </a:xfrm>
            <a:prstGeom prst="straightConnector1">
              <a:avLst/>
            </a:prstGeom>
            <a:ln w="28575" cmpd="sng">
              <a:solidFill>
                <a:schemeClr val="tx1"/>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210382" y="963911"/>
              <a:ext cx="641351" cy="510396"/>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000" dirty="0"/>
                <a:t>2K coldbox trips</a:t>
              </a:r>
            </a:p>
          </p:txBody>
        </p:sp>
        <p:cxnSp>
          <p:nvCxnSpPr>
            <p:cNvPr id="22" name="Straight Arrow Connector 21"/>
            <p:cNvCxnSpPr/>
            <p:nvPr/>
          </p:nvCxnSpPr>
          <p:spPr>
            <a:xfrm flipH="1">
              <a:off x="5154722" y="1359068"/>
              <a:ext cx="1184524" cy="419756"/>
            </a:xfrm>
            <a:prstGeom prst="straightConnector1">
              <a:avLst/>
            </a:prstGeom>
            <a:ln w="28575" cmpd="sng">
              <a:solidFill>
                <a:schemeClr val="tx1"/>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751464" y="1392487"/>
              <a:ext cx="895275" cy="572157"/>
            </a:xfrm>
            <a:prstGeom prst="straightConnector1">
              <a:avLst/>
            </a:prstGeom>
            <a:ln w="28575" cmpd="sng">
              <a:solidFill>
                <a:schemeClr val="tx1"/>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429629" y="2397400"/>
              <a:ext cx="641351" cy="510396"/>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000" dirty="0"/>
                <a:t>Core vessel leak</a:t>
              </a:r>
            </a:p>
          </p:txBody>
        </p:sp>
        <p:cxnSp>
          <p:nvCxnSpPr>
            <p:cNvPr id="27" name="Straight Arrow Connector 26"/>
            <p:cNvCxnSpPr/>
            <p:nvPr/>
          </p:nvCxnSpPr>
          <p:spPr>
            <a:xfrm flipV="1">
              <a:off x="6996567" y="1738288"/>
              <a:ext cx="1771842" cy="1024407"/>
            </a:xfrm>
            <a:prstGeom prst="straightConnector1">
              <a:avLst/>
            </a:prstGeom>
            <a:ln w="28575" cmpd="sng">
              <a:solidFill>
                <a:schemeClr val="tx1"/>
              </a:solidFill>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53907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565" y="0"/>
            <a:ext cx="8951373" cy="406265"/>
          </a:xfrm>
        </p:spPr>
        <p:txBody>
          <a:bodyPr/>
          <a:lstStyle/>
          <a:p>
            <a:r>
              <a:rPr lang="en-US" sz="2400" dirty="0">
                <a:cs typeface="Arial Black"/>
              </a:rPr>
              <a:t>FY17 started off with excellent performance (92.6%)</a:t>
            </a:r>
          </a:p>
        </p:txBody>
      </p:sp>
      <p:graphicFrame>
        <p:nvGraphicFramePr>
          <p:cNvPr id="7" name="Chart 6"/>
          <p:cNvGraphicFramePr>
            <a:graphicFrameLocks/>
          </p:cNvGraphicFramePr>
          <p:nvPr>
            <p:extLst>
              <p:ext uri="{D42A27DB-BD31-4B8C-83A1-F6EECF244321}">
                <p14:modId xmlns:p14="http://schemas.microsoft.com/office/powerpoint/2010/main" val="3317637971"/>
              </p:ext>
            </p:extLst>
          </p:nvPr>
        </p:nvGraphicFramePr>
        <p:xfrm>
          <a:off x="0" y="534714"/>
          <a:ext cx="9144000" cy="6323286"/>
        </p:xfrm>
        <a:graphic>
          <a:graphicData uri="http://schemas.openxmlformats.org/drawingml/2006/chart">
            <c:chart xmlns:c="http://schemas.openxmlformats.org/drawingml/2006/chart" xmlns:r="http://schemas.openxmlformats.org/officeDocument/2006/relationships" r:id="rId2"/>
          </a:graphicData>
        </a:graphic>
      </p:graphicFrame>
      <p:sp>
        <p:nvSpPr>
          <p:cNvPr id="8" name="Left-Right Arrow 7"/>
          <p:cNvSpPr/>
          <p:nvPr/>
        </p:nvSpPr>
        <p:spPr>
          <a:xfrm>
            <a:off x="1436110" y="5470343"/>
            <a:ext cx="847801" cy="484674"/>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900" dirty="0">
                <a:solidFill>
                  <a:schemeClr val="tx1"/>
                </a:solidFill>
              </a:rPr>
              <a:t>850 kW T15</a:t>
            </a:r>
          </a:p>
        </p:txBody>
      </p:sp>
      <p:sp>
        <p:nvSpPr>
          <p:cNvPr id="9" name="Left-Right Arrow 8"/>
          <p:cNvSpPr/>
          <p:nvPr/>
        </p:nvSpPr>
        <p:spPr>
          <a:xfrm>
            <a:off x="2328475" y="5470342"/>
            <a:ext cx="5982733" cy="484674"/>
          </a:xfrm>
          <a:prstGeom prst="leftRightArrow">
            <a:avLst/>
          </a:prstGeom>
          <a:solidFill>
            <a:schemeClr val="tx2">
              <a:lumMod val="40000"/>
              <a:lumOff val="60000"/>
            </a:schemeClr>
          </a:solidFill>
          <a:ln cap="flat">
            <a:solidFill>
              <a:schemeClr val="tx1"/>
            </a:solidFill>
            <a:prstDash val="solid"/>
            <a:round/>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90000"/>
              </a:lnSpc>
            </a:pPr>
            <a:r>
              <a:rPr lang="en-US" sz="1400" dirty="0">
                <a:solidFill>
                  <a:schemeClr val="tx1"/>
                </a:solidFill>
              </a:rPr>
              <a:t>1.2 MW (T15)</a:t>
            </a:r>
          </a:p>
        </p:txBody>
      </p:sp>
      <p:sp>
        <p:nvSpPr>
          <p:cNvPr id="10" name="TextBox 9"/>
          <p:cNvSpPr txBox="1"/>
          <p:nvPr/>
        </p:nvSpPr>
        <p:spPr>
          <a:xfrm>
            <a:off x="847554" y="2820249"/>
            <a:ext cx="813080" cy="426784"/>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800" b="1" dirty="0"/>
              <a:t>Planned Target replacement</a:t>
            </a:r>
          </a:p>
        </p:txBody>
      </p:sp>
      <p:sp>
        <p:nvSpPr>
          <p:cNvPr id="12" name="TextBox 11"/>
          <p:cNvSpPr txBox="1"/>
          <p:nvPr/>
        </p:nvSpPr>
        <p:spPr>
          <a:xfrm>
            <a:off x="8311209" y="2794410"/>
            <a:ext cx="657320" cy="371897"/>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1000" b="1" dirty="0"/>
              <a:t>Winter outage</a:t>
            </a:r>
          </a:p>
        </p:txBody>
      </p:sp>
      <p:sp>
        <p:nvSpPr>
          <p:cNvPr id="13" name="TextBox 12"/>
          <p:cNvSpPr txBox="1"/>
          <p:nvPr/>
        </p:nvSpPr>
        <p:spPr>
          <a:xfrm>
            <a:off x="2604262" y="1758400"/>
            <a:ext cx="682342" cy="869982"/>
          </a:xfrm>
          <a:prstGeom prst="rect">
            <a:avLst/>
          </a:prstGeom>
          <a:solidFill>
            <a:schemeClr val="bg1">
              <a:lumMod val="65000"/>
            </a:schemeClr>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90000"/>
              </a:lnSpc>
            </a:pPr>
            <a:r>
              <a:rPr lang="en-US" sz="800" b="1" dirty="0"/>
              <a:t>Ion source E-dump water leak &amp; CM17 vacuum issues</a:t>
            </a:r>
          </a:p>
        </p:txBody>
      </p:sp>
      <p:sp>
        <p:nvSpPr>
          <p:cNvPr id="11" name="TextBox 10"/>
          <p:cNvSpPr txBox="1"/>
          <p:nvPr/>
        </p:nvSpPr>
        <p:spPr>
          <a:xfrm>
            <a:off x="5118752" y="2353172"/>
            <a:ext cx="2971800" cy="346249"/>
          </a:xfrm>
          <a:prstGeom prst="rect">
            <a:avLst/>
          </a:prstGeom>
          <a:solidFill>
            <a:schemeClr val="bg1"/>
          </a:solidFill>
          <a:ln w="38100" cmpd="sng">
            <a:solidFill>
              <a:schemeClr val="tx2"/>
            </a:solidFill>
          </a:ln>
        </p:spPr>
        <p:txBody>
          <a:bodyPr wrap="square" rtlCol="0">
            <a:spAutoFit/>
          </a:bodyPr>
          <a:lstStyle/>
          <a:p>
            <a:pPr algn="ctr">
              <a:lnSpc>
                <a:spcPct val="90000"/>
              </a:lnSpc>
            </a:pPr>
            <a:r>
              <a:rPr lang="en-US" b="1" dirty="0">
                <a:solidFill>
                  <a:schemeClr val="tx2"/>
                </a:solidFill>
              </a:rPr>
              <a:t>9 out of 11 weeks &gt; 90%</a:t>
            </a:r>
          </a:p>
        </p:txBody>
      </p:sp>
    </p:spTree>
    <p:extLst>
      <p:ext uri="{BB962C8B-B14F-4D97-AF65-F5344CB8AC3E}">
        <p14:creationId xmlns:p14="http://schemas.microsoft.com/office/powerpoint/2010/main" val="2253907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AAC 2017 presentation template">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 xmlns:thm15="http://schemas.microsoft.com/office/thememl/2012/main" name="ORNL template_4x3_SNS.pptx" id="{DA8F8B77-26AF-4285-B904-C56BC7FCC0C9}" vid="{89FA3E3C-681D-44A7-BF9E-F5C1CC4F5D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F13401-7EB3-445E-A79C-700AD40B1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1148E9-6A60-411D-AFDE-DA9258D98C4B}">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A43370-EC10-41BE-B147-54A1A4450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AAC 2017 presentation template.potx</Template>
  <TotalTime>0</TotalTime>
  <Words>932</Words>
  <Application>Microsoft Office PowerPoint</Application>
  <PresentationFormat>On-screen Show (4:3)</PresentationFormat>
  <Paragraphs>315</Paragraphs>
  <Slides>19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AAC 2017 presentation template</vt:lpstr>
      <vt:lpstr>Worksheet</vt:lpstr>
      <vt:lpstr>SNS Operations Report for FY16 and FY17-Q1</vt:lpstr>
      <vt:lpstr>Outline</vt:lpstr>
      <vt:lpstr>FY16 schedule adjusted for unplanned target failure at start of FY; commitment of 4230 hours delivered for NP  </vt:lpstr>
      <vt:lpstr>Plan for FY17 after extending Winter Outage and shifting Summer Outage; this was the plan going into the Winter Outage</vt:lpstr>
      <vt:lpstr>PowerPoint Presentation</vt:lpstr>
      <vt:lpstr>SNS Commitments </vt:lpstr>
      <vt:lpstr>Beam power on target (60 sec average)</vt:lpstr>
      <vt:lpstr>Two target failures were challenging (86.4% against schedule) 92.9% excluding target failures (after T14 failure - 50% of the weeks &gt;95%)</vt:lpstr>
      <vt:lpstr>FY17 started off with excellent performance (92.6%)</vt:lpstr>
      <vt:lpstr>Energy and power on target from October 2006</vt:lpstr>
      <vt:lpstr>Long duration events dominate our overall downtime numbers</vt:lpstr>
      <vt:lpstr>Less than 3 hours trips consistently account for ~3-4% of downtime</vt:lpstr>
      <vt:lpstr>Continue to use frequency plots to evaluate performance; just under 3 trips/day for FY17 Q1</vt:lpstr>
      <vt:lpstr>Medium duration events are fairly constant</vt:lpstr>
      <vt:lpstr>Strive for no more than 1 long duration trip every 2 weeks</vt:lpstr>
      <vt:lpstr>Continue to monitor errant beam trips;  individual equipment issues significantly affect the trip rate  </vt:lpstr>
      <vt:lpstr>Good progress on reducing the number of short duration trips </vt:lpstr>
      <vt:lpstr>Target failures accounted for 47% of downtime in FY16</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2016-02-29T19:40:42Z</dcterms:created>
  <dcterms:modified xsi:type="dcterms:W3CDTF">2017-03-07T21:45:42Z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