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png" ContentType="image/p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30"/>
  </p:notesMasterIdLst>
  <p:handoutMasterIdLst>
    <p:handoutMasterId r:id="rId31"/>
  </p:handoutMasterIdLst>
  <p:sldIdLst>
    <p:sldId id="258" r:id="rId5"/>
    <p:sldId id="274" r:id="rId6"/>
    <p:sldId id="275" r:id="rId7"/>
    <p:sldId id="260" r:id="rId8"/>
    <p:sldId id="278" r:id="rId9"/>
    <p:sldId id="279" r:id="rId10"/>
    <p:sldId id="280" r:id="rId11"/>
    <p:sldId id="281" r:id="rId12"/>
    <p:sldId id="276" r:id="rId13"/>
    <p:sldId id="267" r:id="rId14"/>
    <p:sldId id="266" r:id="rId15"/>
    <p:sldId id="293" r:id="rId16"/>
    <p:sldId id="282" r:id="rId17"/>
    <p:sldId id="284" r:id="rId18"/>
    <p:sldId id="285" r:id="rId19"/>
    <p:sldId id="269" r:id="rId20"/>
    <p:sldId id="271" r:id="rId21"/>
    <p:sldId id="295" r:id="rId22"/>
    <p:sldId id="291" r:id="rId23"/>
    <p:sldId id="292" r:id="rId24"/>
    <p:sldId id="287" r:id="rId25"/>
    <p:sldId id="289" r:id="rId26"/>
    <p:sldId id="273" r:id="rId27"/>
    <p:sldId id="294" r:id="rId28"/>
    <p:sldId id="28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1">
          <p15:clr>
            <a:srgbClr val="A4A3A4"/>
          </p15:clr>
        </p15:guide>
        <p15:guide id="2" pos="1359">
          <p15:clr>
            <a:srgbClr val="A4A3A4"/>
          </p15:clr>
        </p15:guide>
        <p15:guide id="3" pos="3843">
          <p15:clr>
            <a:srgbClr val="A4A3A4"/>
          </p15:clr>
        </p15:guide>
        <p15:guide id="4" pos="198">
          <p15:clr>
            <a:srgbClr val="A4A3A4"/>
          </p15:clr>
        </p15:guide>
        <p15:guide id="5" pos="5584">
          <p15:clr>
            <a:srgbClr val="A4A3A4"/>
          </p15:clr>
        </p15:guide>
      </p15:sldGuideLst>
    </p:ext>
    <p:ext uri="{2D200454-40CA-4A62-9FC3-DE9A4176ACB9}">
      <p15:notesGuideLst xmlns:p15="http://schemas.microsoft.com/office/powerpoint/2012/main">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65" autoAdjust="0"/>
    <p:restoredTop sz="95339" autoAdjust="0"/>
  </p:normalViewPr>
  <p:slideViewPr>
    <p:cSldViewPr snapToGrid="0" showGuides="1">
      <p:cViewPr>
        <p:scale>
          <a:sx n="130" d="100"/>
          <a:sy n="130" d="100"/>
        </p:scale>
        <p:origin x="488" y="928"/>
      </p:cViewPr>
      <p:guideLst>
        <p:guide orient="horz" pos="4181"/>
        <p:guide pos="1359"/>
        <p:guide pos="3843"/>
        <p:guide pos="198"/>
        <p:guide pos="5584"/>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2976" y="1384"/>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ksw\Desktop\Karen_2017AAC%20Availabi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'DT by year'!$A$36</c:f>
              <c:strCache>
                <c:ptCount val="1"/>
                <c:pt idx="0">
                  <c:v>ICS Availability</c:v>
                </c:pt>
              </c:strCache>
            </c:strRef>
          </c:tx>
          <c:spPr>
            <a:ln w="28575" cap="rnd">
              <a:solidFill>
                <a:schemeClr val="accent1"/>
              </a:solidFill>
              <a:round/>
            </a:ln>
            <a:effectLst>
              <a:outerShdw blurRad="50800" dist="50800" dir="5400000" algn="ctr" rotWithShape="0">
                <a:schemeClr val="accent1"/>
              </a:outerShdw>
            </a:effectLst>
          </c:spPr>
          <c:marker>
            <c:symbol val="none"/>
          </c:marker>
          <c:cat>
            <c:strRef>
              <c:f>'DT by year'!$B$35:$L$35</c:f>
              <c:strCache>
                <c:ptCount val="11"/>
                <c:pt idx="0">
                  <c:v>FY07 </c:v>
                </c:pt>
                <c:pt idx="1">
                  <c:v>FY08 </c:v>
                </c:pt>
                <c:pt idx="2">
                  <c:v>FY09 </c:v>
                </c:pt>
                <c:pt idx="3">
                  <c:v>FY10</c:v>
                </c:pt>
                <c:pt idx="4">
                  <c:v>FY11</c:v>
                </c:pt>
                <c:pt idx="5">
                  <c:v>FY12</c:v>
                </c:pt>
                <c:pt idx="6">
                  <c:v>FY13</c:v>
                </c:pt>
                <c:pt idx="7">
                  <c:v>FY14</c:v>
                </c:pt>
                <c:pt idx="8">
                  <c:v>FY15</c:v>
                </c:pt>
                <c:pt idx="9">
                  <c:v>FY16</c:v>
                </c:pt>
                <c:pt idx="10">
                  <c:v>FY17-Q1</c:v>
                </c:pt>
              </c:strCache>
            </c:strRef>
          </c:cat>
          <c:val>
            <c:numRef>
              <c:f>'DT by year'!$B$36:$L$36</c:f>
              <c:numCache>
                <c:formatCode>0.0%</c:formatCode>
                <c:ptCount val="11"/>
                <c:pt idx="0">
                  <c:v>0.968303916742845</c:v>
                </c:pt>
                <c:pt idx="1">
                  <c:v>0.987821844791761</c:v>
                </c:pt>
                <c:pt idx="2">
                  <c:v>0.979303623637813</c:v>
                </c:pt>
                <c:pt idx="3">
                  <c:v>0.993581449196404</c:v>
                </c:pt>
                <c:pt idx="4">
                  <c:v>0.993393635923114</c:v>
                </c:pt>
                <c:pt idx="5">
                  <c:v>0.995763065272148</c:v>
                </c:pt>
                <c:pt idx="6">
                  <c:v>0.986132902264695</c:v>
                </c:pt>
                <c:pt idx="7">
                  <c:v>0.996880654890134</c:v>
                </c:pt>
                <c:pt idx="8">
                  <c:v>0.99619887950906</c:v>
                </c:pt>
                <c:pt idx="9">
                  <c:v>0.992887849285624</c:v>
                </c:pt>
                <c:pt idx="10">
                  <c:v>0.998036999583606</c:v>
                </c:pt>
              </c:numCache>
            </c:numRef>
          </c:val>
          <c:smooth val="0"/>
        </c:ser>
        <c:ser>
          <c:idx val="1"/>
          <c:order val="1"/>
          <c:tx>
            <c:strRef>
              <c:f>'DT by year'!$A$37</c:f>
              <c:strCache>
                <c:ptCount val="1"/>
                <c:pt idx="0">
                  <c:v>90% Availability goal</c:v>
                </c:pt>
              </c:strCache>
            </c:strRef>
          </c:tx>
          <c:spPr>
            <a:ln w="28575" cap="rnd">
              <a:solidFill>
                <a:schemeClr val="accent2"/>
              </a:solidFill>
              <a:round/>
            </a:ln>
            <a:effectLst>
              <a:outerShdw blurRad="50800" dist="50800" dir="5400000" algn="ctr" rotWithShape="0">
                <a:schemeClr val="tx2"/>
              </a:outerShdw>
            </a:effectLst>
          </c:spPr>
          <c:marker>
            <c:symbol val="none"/>
          </c:marker>
          <c:cat>
            <c:strRef>
              <c:f>'DT by year'!$B$35:$L$35</c:f>
              <c:strCache>
                <c:ptCount val="11"/>
                <c:pt idx="0">
                  <c:v>FY07 </c:v>
                </c:pt>
                <c:pt idx="1">
                  <c:v>FY08 </c:v>
                </c:pt>
                <c:pt idx="2">
                  <c:v>FY09 </c:v>
                </c:pt>
                <c:pt idx="3">
                  <c:v>FY10</c:v>
                </c:pt>
                <c:pt idx="4">
                  <c:v>FY11</c:v>
                </c:pt>
                <c:pt idx="5">
                  <c:v>FY12</c:v>
                </c:pt>
                <c:pt idx="6">
                  <c:v>FY13</c:v>
                </c:pt>
                <c:pt idx="7">
                  <c:v>FY14</c:v>
                </c:pt>
                <c:pt idx="8">
                  <c:v>FY15</c:v>
                </c:pt>
                <c:pt idx="9">
                  <c:v>FY16</c:v>
                </c:pt>
                <c:pt idx="10">
                  <c:v>FY17-Q1</c:v>
                </c:pt>
              </c:strCache>
            </c:strRef>
          </c:cat>
          <c:val>
            <c:numRef>
              <c:f>'DT by year'!$B$37:$L$37</c:f>
              <c:numCache>
                <c:formatCode>0.0%</c:formatCode>
                <c:ptCount val="11"/>
                <c:pt idx="0">
                  <c:v>0.99</c:v>
                </c:pt>
                <c:pt idx="1">
                  <c:v>0.99</c:v>
                </c:pt>
                <c:pt idx="2">
                  <c:v>0.99</c:v>
                </c:pt>
                <c:pt idx="3">
                  <c:v>0.99</c:v>
                </c:pt>
                <c:pt idx="4">
                  <c:v>0.99</c:v>
                </c:pt>
                <c:pt idx="5">
                  <c:v>0.99</c:v>
                </c:pt>
                <c:pt idx="6">
                  <c:v>0.99</c:v>
                </c:pt>
                <c:pt idx="7">
                  <c:v>0.99</c:v>
                </c:pt>
                <c:pt idx="8">
                  <c:v>0.99</c:v>
                </c:pt>
                <c:pt idx="9">
                  <c:v>0.99</c:v>
                </c:pt>
                <c:pt idx="10">
                  <c:v>0.99</c:v>
                </c:pt>
              </c:numCache>
            </c:numRef>
          </c:val>
          <c:smooth val="0"/>
        </c:ser>
        <c:dLbls>
          <c:showLegendKey val="0"/>
          <c:showVal val="0"/>
          <c:showCatName val="0"/>
          <c:showSerName val="0"/>
          <c:showPercent val="0"/>
          <c:showBubbleSize val="0"/>
        </c:dLbls>
        <c:smooth val="0"/>
        <c:axId val="-292656352"/>
        <c:axId val="-285305648"/>
      </c:lineChart>
      <c:catAx>
        <c:axId val="-29265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305648"/>
        <c:crosses val="autoZero"/>
        <c:auto val="1"/>
        <c:lblAlgn val="ctr"/>
        <c:lblOffset val="100"/>
        <c:noMultiLvlLbl val="0"/>
      </c:catAx>
      <c:valAx>
        <c:axId val="-285305648"/>
        <c:scaling>
          <c:orientation val="minMax"/>
          <c:max val="1.0"/>
          <c:min val="0.96"/>
        </c:scaling>
        <c:delete val="0"/>
        <c:axPos val="l"/>
        <c:majorGridlines>
          <c:spPr>
            <a:ln w="12700" cap="flat" cmpd="sng" algn="ctr">
              <a:solidFill>
                <a:schemeClr val="tx1">
                  <a:alpha val="95000"/>
                </a:schemeClr>
              </a:solidFill>
              <a:round/>
            </a:ln>
            <a:effectLst>
              <a:glow rad="25400">
                <a:schemeClr val="accent1">
                  <a:alpha val="40000"/>
                </a:schemeClr>
              </a:glow>
              <a:outerShdw blurRad="50800" dist="50800" dir="5400000" algn="ctr" rotWithShape="0">
                <a:schemeClr val="accent1">
                  <a:alpha val="93000"/>
                </a:schemeClr>
              </a:outerShdw>
              <a:softEdge rad="12700"/>
            </a:effectLst>
          </c:spPr>
        </c:majorGridlines>
        <c:numFmt formatCode="0.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2656352"/>
        <c:crosses val="autoZero"/>
        <c:crossBetween val="between"/>
      </c:valAx>
      <c:spPr>
        <a:noFill/>
        <a:ln>
          <a:noFill/>
        </a:ln>
        <a:effectLst>
          <a:softEdge rad="25400"/>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a:solidFill>
        <a:schemeClr val="accent1">
          <a:alpha val="80000"/>
        </a:schemeClr>
      </a:solidFill>
    </a:ln>
    <a:effectLst>
      <a:glow rad="127000">
        <a:schemeClr val="bg1"/>
      </a:glow>
      <a:outerShdw blurRad="292100" dist="139700" dir="2700000" algn="ctr" rotWithShape="0">
        <a:schemeClr val="tx1">
          <a:alpha val="65000"/>
        </a:schemeClr>
      </a:outerShdw>
      <a:softEdge rad="12700"/>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3/7/17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3/7/17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8EB11-EA4A-6944-A321-C2538AB32B6A}" type="slidenum">
              <a:rPr lang="en-US" smtClean="0"/>
              <a:t>3</a:t>
            </a:fld>
            <a:endParaRPr lang="en-US"/>
          </a:p>
        </p:txBody>
      </p:sp>
    </p:spTree>
    <p:extLst>
      <p:ext uri="{BB962C8B-B14F-4D97-AF65-F5344CB8AC3E}">
        <p14:creationId xmlns:p14="http://schemas.microsoft.com/office/powerpoint/2010/main" val="154439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Offers plots with error bars and allows integration of the point-to-center camera-based sample centering application and is our first tool capable of displaying the full-resolution detector histogram (4500 x 1800 pixels) with interactive zooming and panning.</a:t>
            </a:r>
          </a:p>
        </p:txBody>
      </p:sp>
      <p:sp>
        <p:nvSpPr>
          <p:cNvPr id="4" name="Slide Number Placeholder 3"/>
          <p:cNvSpPr>
            <a:spLocks noGrp="1"/>
          </p:cNvSpPr>
          <p:nvPr>
            <p:ph type="sldNum" sz="quarter" idx="10"/>
          </p:nvPr>
        </p:nvSpPr>
        <p:spPr/>
        <p:txBody>
          <a:bodyPr/>
          <a:lstStyle/>
          <a:p>
            <a:fld id="{B86BAA5A-EBA8-43FC-A55E-47642B82A59C}" type="slidenum">
              <a:rPr lang="en-US" smtClean="0"/>
              <a:t>11</a:t>
            </a:fld>
            <a:endParaRPr lang="en-US"/>
          </a:p>
        </p:txBody>
      </p:sp>
    </p:spTree>
    <p:extLst>
      <p:ext uri="{BB962C8B-B14F-4D97-AF65-F5344CB8AC3E}">
        <p14:creationId xmlns:p14="http://schemas.microsoft.com/office/powerpoint/2010/main" val="1136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limited to replacing systems during scheduled outages.</a:t>
            </a:r>
          </a:p>
        </p:txBody>
      </p:sp>
      <p:sp>
        <p:nvSpPr>
          <p:cNvPr id="4" name="Slide Number Placeholder 3"/>
          <p:cNvSpPr>
            <a:spLocks noGrp="1"/>
          </p:cNvSpPr>
          <p:nvPr>
            <p:ph type="sldNum" sz="quarter" idx="10"/>
          </p:nvPr>
        </p:nvSpPr>
        <p:spPr/>
        <p:txBody>
          <a:bodyPr/>
          <a:lstStyle/>
          <a:p>
            <a:fld id="{B86BAA5A-EBA8-43FC-A55E-47642B82A59C}" type="slidenum">
              <a:rPr lang="en-US" smtClean="0"/>
              <a:t>22</a:t>
            </a:fld>
            <a:endParaRPr lang="en-US"/>
          </a:p>
        </p:txBody>
      </p:sp>
    </p:spTree>
    <p:extLst>
      <p:ext uri="{BB962C8B-B14F-4D97-AF65-F5344CB8AC3E}">
        <p14:creationId xmlns:p14="http://schemas.microsoft.com/office/powerpoint/2010/main" val="190235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25</a:t>
            </a:fld>
            <a:endParaRPr lang="en-US"/>
          </a:p>
        </p:txBody>
      </p:sp>
    </p:spTree>
    <p:extLst>
      <p:ext uri="{BB962C8B-B14F-4D97-AF65-F5344CB8AC3E}">
        <p14:creationId xmlns:p14="http://schemas.microsoft.com/office/powerpoint/2010/main" val="102985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png"/><Relationship Id="rId10"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6.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9.png"/><Relationship Id="rId8" Type="http://schemas.openxmlformats.org/officeDocument/2006/relationships/image" Target="../media/image1.png"/><Relationship Id="rId9"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067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14" name="Picture 13" descr="HFIR_SNS-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712519983"/>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201168" y="125411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01168" y="237744"/>
            <a:ext cx="3911890" cy="877163"/>
          </a:xfrm>
        </p:spPr>
        <p:txBody>
          <a:bodyPr/>
          <a:lstStyle>
            <a:lvl1pPr>
              <a:defRPr sz="3000"/>
            </a:lvl1pPr>
          </a:lstStyle>
          <a:p>
            <a:r>
              <a:rPr lang="en-US" smtClean="0"/>
              <a:t>Click to edit Master title style</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smtClean="0">
                <a:solidFill>
                  <a:srgbClr val="BFBFBF"/>
                </a:solidFill>
                <a:latin typeface="Arial" pitchFamily="34" charset="0"/>
                <a:cs typeface="Arial" pitchFamily="34" charset="0"/>
              </a:rPr>
              <a:t>SNS Accelerator Advisory</a:t>
            </a:r>
            <a:r>
              <a:rPr lang="en-US" sz="1000" b="0" baseline="0" dirty="0" smtClean="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37" r:id="rId3"/>
    <p:sldLayoutId id="2147483939" r:id="rId4"/>
    <p:sldLayoutId id="2147483940" r:id="rId5"/>
    <p:sldLayoutId id="2147483941" r:id="rId6"/>
    <p:sldLayoutId id="2147483942"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3.emf"/><Relationship Id="rId5" Type="http://schemas.openxmlformats.org/officeDocument/2006/relationships/oleObject" Target="../embeddings/oleObject2.bin"/><Relationship Id="rId6" Type="http://schemas.openxmlformats.org/officeDocument/2006/relationships/image" Target="../media/image34.emf"/><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1168" y="235945"/>
            <a:ext cx="4160172" cy="877163"/>
          </a:xfrm>
        </p:spPr>
        <p:txBody>
          <a:bodyPr/>
          <a:lstStyle/>
          <a:p>
            <a:r>
              <a:rPr lang="en-US" smtClean="0"/>
              <a:t>Control Systems </a:t>
            </a:r>
            <a:r>
              <a:rPr lang="en-US" dirty="0" smtClean="0"/>
              <a:t>Status and Upgrades</a:t>
            </a:r>
            <a:endParaRPr lang="en-US" dirty="0"/>
          </a:p>
        </p:txBody>
      </p:sp>
      <p:sp>
        <p:nvSpPr>
          <p:cNvPr id="5" name="Subtitle 4"/>
          <p:cNvSpPr>
            <a:spLocks noGrp="1"/>
          </p:cNvSpPr>
          <p:nvPr>
            <p:ph type="subTitle" idx="1"/>
          </p:nvPr>
        </p:nvSpPr>
        <p:spPr/>
        <p:txBody>
          <a:bodyPr/>
          <a:lstStyle/>
          <a:p>
            <a:r>
              <a:rPr lang="en-US" sz="1800" dirty="0"/>
              <a:t>Presented to the</a:t>
            </a:r>
            <a:r>
              <a:rPr lang="en-US" dirty="0"/>
              <a:t/>
            </a:r>
            <a:br>
              <a:rPr lang="en-US" dirty="0"/>
            </a:br>
            <a:r>
              <a:rPr lang="en-US" b="1" dirty="0"/>
              <a:t>SNS Accelerator Advisory </a:t>
            </a:r>
            <a:r>
              <a:rPr lang="en-US" b="1" dirty="0" smtClean="0"/>
              <a:t>Committee</a:t>
            </a:r>
          </a:p>
          <a:p>
            <a:endParaRPr lang="en-US" b="1" dirty="0"/>
          </a:p>
          <a:p>
            <a:endParaRPr lang="en-US" dirty="0"/>
          </a:p>
        </p:txBody>
      </p:sp>
      <p:sp>
        <p:nvSpPr>
          <p:cNvPr id="6" name="Subtitle 4"/>
          <p:cNvSpPr txBox="1">
            <a:spLocks/>
          </p:cNvSpPr>
          <p:nvPr/>
        </p:nvSpPr>
        <p:spPr bwMode="auto">
          <a:xfrm>
            <a:off x="221592" y="3459799"/>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b="1" dirty="0" smtClean="0"/>
              <a:t>Karen S. White</a:t>
            </a:r>
          </a:p>
          <a:p>
            <a:pPr>
              <a:spcBef>
                <a:spcPts val="0"/>
              </a:spcBef>
            </a:pPr>
            <a:r>
              <a:rPr lang="en-US" sz="1800" dirty="0" smtClean="0"/>
              <a:t>Control </a:t>
            </a:r>
            <a:r>
              <a:rPr lang="en-US" sz="1800" dirty="0" smtClean="0"/>
              <a:t>Systems</a:t>
            </a:r>
          </a:p>
          <a:p>
            <a:pPr>
              <a:spcBef>
                <a:spcPts val="0"/>
              </a:spcBef>
            </a:pPr>
            <a:r>
              <a:rPr lang="en-US" sz="1800" dirty="0" smtClean="0"/>
              <a:t>Group </a:t>
            </a:r>
            <a:r>
              <a:rPr lang="en-US" sz="1800" dirty="0" smtClean="0"/>
              <a:t>Leader</a:t>
            </a:r>
            <a:endParaRPr lang="en-US" dirty="0"/>
          </a:p>
        </p:txBody>
      </p:sp>
      <p:sp>
        <p:nvSpPr>
          <p:cNvPr id="7" name="Subtitle 4"/>
          <p:cNvSpPr txBox="1">
            <a:spLocks/>
          </p:cNvSpPr>
          <p:nvPr/>
        </p:nvSpPr>
        <p:spPr bwMode="auto">
          <a:xfrm>
            <a:off x="220266" y="4536026"/>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March 9, 2017</a:t>
            </a:r>
            <a:endParaRPr lang="en-US" sz="1800" dirty="0"/>
          </a:p>
        </p:txBody>
      </p:sp>
    </p:spTree>
    <p:extLst>
      <p:ext uri="{BB962C8B-B14F-4D97-AF65-F5344CB8AC3E}">
        <p14:creationId xmlns:p14="http://schemas.microsoft.com/office/powerpoint/2010/main" val="183221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00"/>
            <a:ext cx="8229600" cy="484748"/>
          </a:xfrm>
        </p:spPr>
        <p:txBody>
          <a:bodyPr/>
          <a:lstStyle/>
          <a:p>
            <a:r>
              <a:rPr lang="en-US" baseline="0" dirty="0" smtClean="0"/>
              <a:t>CS Studio - Display Builder</a:t>
            </a:r>
            <a:r>
              <a:rPr lang="en-US" dirty="0" smtClean="0"/>
              <a:t> </a:t>
            </a:r>
            <a:r>
              <a:rPr lang="en-US" dirty="0" smtClean="0"/>
              <a:t>initial </a:t>
            </a:r>
            <a:r>
              <a:rPr lang="en-US" dirty="0"/>
              <a:t>r</a:t>
            </a:r>
            <a:r>
              <a:rPr lang="en-US" dirty="0" smtClean="0"/>
              <a:t>elease</a:t>
            </a:r>
            <a:endParaRPr lang="en-US" dirty="0"/>
          </a:p>
        </p:txBody>
      </p:sp>
      <p:sp>
        <p:nvSpPr>
          <p:cNvPr id="3" name="Content Placeholder 2"/>
          <p:cNvSpPr>
            <a:spLocks noGrp="1"/>
          </p:cNvSpPr>
          <p:nvPr>
            <p:ph idx="1"/>
          </p:nvPr>
        </p:nvSpPr>
        <p:spPr>
          <a:xfrm>
            <a:off x="81021" y="3409797"/>
            <a:ext cx="3680688" cy="3127430"/>
          </a:xfrm>
        </p:spPr>
        <p:txBody>
          <a:bodyPr>
            <a:normAutofit fontScale="92500" lnSpcReduction="20000"/>
          </a:bodyPr>
          <a:lstStyle/>
          <a:p>
            <a:pPr marL="0" indent="0">
              <a:buNone/>
            </a:pPr>
            <a:r>
              <a:rPr lang="en-US" sz="2800" dirty="0" smtClean="0"/>
              <a:t>Replaces BOY</a:t>
            </a:r>
          </a:p>
          <a:p>
            <a:r>
              <a:rPr lang="en-US" dirty="0" smtClean="0"/>
              <a:t>Operational </a:t>
            </a:r>
            <a:r>
              <a:rPr lang="en-US" dirty="0" smtClean="0"/>
              <a:t>on MANDI</a:t>
            </a:r>
          </a:p>
          <a:p>
            <a:r>
              <a:rPr lang="en-US" sz="2400" dirty="0" smtClean="0"/>
              <a:t>Better Editor</a:t>
            </a:r>
          </a:p>
          <a:p>
            <a:r>
              <a:rPr lang="en-US" sz="2400" dirty="0" smtClean="0"/>
              <a:t>Improved Plot, Table and</a:t>
            </a:r>
            <a:br>
              <a:rPr lang="en-US" sz="2400" dirty="0" smtClean="0"/>
            </a:br>
            <a:r>
              <a:rPr lang="en-US" sz="2400" dirty="0" smtClean="0"/>
              <a:t>Image Support</a:t>
            </a:r>
          </a:p>
          <a:p>
            <a:r>
              <a:rPr lang="en-US" sz="2400" dirty="0" smtClean="0"/>
              <a:t>Improved script</a:t>
            </a:r>
            <a:br>
              <a:rPr lang="en-US" sz="2400" dirty="0" smtClean="0"/>
            </a:br>
            <a:r>
              <a:rPr lang="en-US" sz="2400" dirty="0" smtClean="0"/>
              <a:t>performance</a:t>
            </a:r>
          </a:p>
          <a:p>
            <a:r>
              <a:rPr lang="en-US" sz="2400" dirty="0" smtClean="0"/>
              <a:t>Supports EPICS V4</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BFC3908-209C-B84A-882C-7AD30525B1CE}" type="slidenum">
              <a:rPr lang="en-US" smtClean="0"/>
              <a:t>10</a:t>
            </a:fld>
            <a:endParaRPr lang="en-US"/>
          </a:p>
        </p:txBody>
      </p:sp>
      <p:pic>
        <p:nvPicPr>
          <p:cNvPr id="9" name="Picture 8" descr="Screen Shot 2016-09-15 at 12.59.34 P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12" y="999528"/>
            <a:ext cx="4963684" cy="208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4148" b="5498"/>
          <a:stretch/>
        </p:blipFill>
        <p:spPr>
          <a:xfrm>
            <a:off x="4428371" y="3608288"/>
            <a:ext cx="4694728" cy="32370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434" y="671458"/>
            <a:ext cx="3407833" cy="2738339"/>
          </a:xfrm>
          <a:prstGeom prst="rect">
            <a:avLst/>
          </a:prstGeom>
          <a:ln>
            <a:noFill/>
          </a:ln>
          <a:effectLst>
            <a:outerShdw blurRad="292100" dist="139700" dir="2700000" algn="tl" rotWithShape="0">
              <a:srgbClr val="333333">
                <a:alpha val="65000"/>
              </a:srgbClr>
            </a:outerShdw>
          </a:effectLst>
        </p:spPr>
      </p:pic>
      <p:pic>
        <p:nvPicPr>
          <p:cNvPr id="11" name="Picture 4" descr="Screen Shot 2016-09-20 at 7.30.04 PM.png"/>
          <p:cNvPicPr>
            <a:picLocks noChangeAspect="1"/>
          </p:cNvPicPr>
          <p:nvPr/>
        </p:nvPicPr>
        <p:blipFill rotWithShape="1">
          <a:blip r:embed="rId5" cstate="print">
            <a:extLst>
              <a:ext uri="{28A0092B-C50C-407E-A947-70E740481C1C}">
                <a14:useLocalDpi xmlns:a14="http://schemas.microsoft.com/office/drawing/2010/main" val="0"/>
              </a:ext>
            </a:extLst>
          </a:blip>
          <a:srcRect l="1" r="-56" b="22161"/>
          <a:stretch/>
        </p:blipFill>
        <p:spPr bwMode="auto">
          <a:xfrm>
            <a:off x="3095047" y="5415189"/>
            <a:ext cx="2319387" cy="1417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39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33"/>
            <a:ext cx="8229600" cy="594173"/>
          </a:xfrm>
        </p:spPr>
        <p:txBody>
          <a:bodyPr>
            <a:normAutofit/>
          </a:bodyPr>
          <a:lstStyle/>
          <a:p>
            <a:r>
              <a:rPr lang="en-US" dirty="0" smtClean="0"/>
              <a:t>CS Studio - </a:t>
            </a:r>
            <a:r>
              <a:rPr lang="en-US" dirty="0" smtClean="0"/>
              <a:t>Archive Appliance evaluation</a:t>
            </a:r>
            <a:endParaRPr lang="en-US" dirty="0"/>
          </a:p>
        </p:txBody>
      </p:sp>
      <p:sp>
        <p:nvSpPr>
          <p:cNvPr id="3" name="Content Placeholder 2"/>
          <p:cNvSpPr>
            <a:spLocks noGrp="1"/>
          </p:cNvSpPr>
          <p:nvPr>
            <p:ph idx="1"/>
          </p:nvPr>
        </p:nvSpPr>
        <p:spPr>
          <a:xfrm>
            <a:off x="457201" y="753720"/>
            <a:ext cx="3572539" cy="1521648"/>
          </a:xfrm>
        </p:spPr>
        <p:txBody>
          <a:bodyPr>
            <a:noAutofit/>
          </a:bodyPr>
          <a:lstStyle/>
          <a:p>
            <a:pPr>
              <a:lnSpc>
                <a:spcPct val="70000"/>
              </a:lnSpc>
              <a:spcBef>
                <a:spcPts val="600"/>
              </a:spcBef>
              <a:spcAft>
                <a:spcPts val="100"/>
              </a:spcAft>
              <a:buClr>
                <a:srgbClr val="008000"/>
              </a:buClr>
              <a:buFont typeface="Wingdings" charset="2"/>
              <a:buChar char="ü"/>
            </a:pPr>
            <a:r>
              <a:rPr lang="en-US" sz="2200" dirty="0" smtClean="0"/>
              <a:t>Promises </a:t>
            </a:r>
            <a:r>
              <a:rPr lang="en-US" sz="2200" dirty="0" smtClean="0"/>
              <a:t>to be fast</a:t>
            </a:r>
          </a:p>
          <a:p>
            <a:pPr>
              <a:lnSpc>
                <a:spcPct val="70000"/>
              </a:lnSpc>
              <a:spcBef>
                <a:spcPts val="600"/>
              </a:spcBef>
              <a:spcAft>
                <a:spcPts val="100"/>
              </a:spcAft>
              <a:buClr>
                <a:srgbClr val="008000"/>
              </a:buClr>
              <a:buFont typeface="Wingdings" charset="2"/>
              <a:buChar char="ü"/>
            </a:pPr>
            <a:r>
              <a:rPr lang="en-US" sz="2200" dirty="0" smtClean="0"/>
              <a:t>Nice web interface</a:t>
            </a:r>
          </a:p>
          <a:p>
            <a:pPr>
              <a:lnSpc>
                <a:spcPct val="70000"/>
              </a:lnSpc>
              <a:spcBef>
                <a:spcPts val="600"/>
              </a:spcBef>
              <a:spcAft>
                <a:spcPts val="100"/>
              </a:spcAft>
              <a:buClr>
                <a:srgbClr val="008000"/>
              </a:buClr>
              <a:buFont typeface="Wingdings" charset="2"/>
              <a:buChar char="ü"/>
            </a:pPr>
            <a:r>
              <a:rPr lang="en-US" sz="2200" dirty="0" smtClean="0"/>
              <a:t>Full CS-Studio integration</a:t>
            </a:r>
            <a:endParaRPr lang="en-US" sz="2200" dirty="0">
              <a:sym typeface="Wingdings"/>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BFC3908-209C-B84A-882C-7AD30525B1CE}" type="slidenum">
              <a:rPr lang="en-US" smtClean="0"/>
              <a:t>11</a:t>
            </a:fld>
            <a:endParaRPr lang="en-US"/>
          </a:p>
        </p:txBody>
      </p:sp>
      <p:pic>
        <p:nvPicPr>
          <p:cNvPr id="6" name="Picture 5"/>
          <p:cNvPicPr>
            <a:picLocks noChangeAspect="1"/>
          </p:cNvPicPr>
          <p:nvPr/>
        </p:nvPicPr>
        <p:blipFill>
          <a:blip r:embed="rId3">
            <a:alphaModFix/>
          </a:blip>
          <a:stretch>
            <a:fillRect/>
          </a:stretch>
        </p:blipFill>
        <p:spPr>
          <a:xfrm>
            <a:off x="4444181" y="4843861"/>
            <a:ext cx="4394415" cy="1877614"/>
          </a:xfrm>
          <a:prstGeom prst="rect">
            <a:avLst/>
          </a:prstGeom>
          <a:effectLst>
            <a:outerShdw blurRad="292100" dist="139700" dir="2700000" algn="ctr" rotWithShape="0">
              <a:schemeClr val="tx1">
                <a:alpha val="65000"/>
              </a:schemeClr>
            </a:outerShdw>
          </a:effectLst>
        </p:spPr>
      </p:pic>
      <p:pic>
        <p:nvPicPr>
          <p:cNvPr id="5" name="Picture 4"/>
          <p:cNvPicPr>
            <a:picLocks noChangeAspect="1"/>
          </p:cNvPicPr>
          <p:nvPr/>
        </p:nvPicPr>
        <p:blipFill>
          <a:blip r:embed="rId4">
            <a:alphaModFix/>
          </a:blip>
          <a:stretch>
            <a:fillRect/>
          </a:stretch>
        </p:blipFill>
        <p:spPr>
          <a:xfrm>
            <a:off x="347324" y="2177457"/>
            <a:ext cx="3755438" cy="2692256"/>
          </a:xfrm>
          <a:prstGeom prst="rect">
            <a:avLst/>
          </a:prstGeom>
          <a:effectLst>
            <a:outerShdw blurRad="292100" dist="139700" dir="2700000" algn="ctr" rotWithShape="0">
              <a:schemeClr val="tx1">
                <a:alpha val="65000"/>
              </a:schemeClr>
            </a:outerShdw>
          </a:effectLst>
        </p:spPr>
      </p:pic>
      <p:sp>
        <p:nvSpPr>
          <p:cNvPr id="7" name="Content Placeholder 2"/>
          <p:cNvSpPr txBox="1">
            <a:spLocks/>
          </p:cNvSpPr>
          <p:nvPr/>
        </p:nvSpPr>
        <p:spPr bwMode="auto">
          <a:xfrm>
            <a:off x="4139617" y="798030"/>
            <a:ext cx="4823630" cy="3623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spcBef>
                <a:spcPts val="600"/>
              </a:spcBef>
              <a:spcAft>
                <a:spcPts val="0"/>
              </a:spcAft>
              <a:buClr>
                <a:srgbClr val="FF0000"/>
              </a:buClr>
              <a:buFont typeface="Lucida Grande"/>
              <a:buChar char="-"/>
            </a:pPr>
            <a:r>
              <a:rPr lang="en-US" sz="2200" dirty="0" smtClean="0"/>
              <a:t>Configuration changes still need vetting</a:t>
            </a:r>
          </a:p>
          <a:p>
            <a:pPr>
              <a:lnSpc>
                <a:spcPct val="70000"/>
              </a:lnSpc>
              <a:spcBef>
                <a:spcPts val="600"/>
              </a:spcBef>
              <a:spcAft>
                <a:spcPts val="0"/>
              </a:spcAft>
              <a:buClr>
                <a:srgbClr val="FF0000"/>
              </a:buClr>
              <a:buFont typeface="Lucida Grande"/>
              <a:buChar char="-"/>
            </a:pPr>
            <a:r>
              <a:rPr lang="en-US" sz="2200" dirty="0" smtClean="0"/>
              <a:t>Does not “just work” with SNS configuration</a:t>
            </a:r>
          </a:p>
          <a:p>
            <a:pPr lvl="1">
              <a:lnSpc>
                <a:spcPct val="80000"/>
              </a:lnSpc>
              <a:spcBef>
                <a:spcPts val="600"/>
              </a:spcBef>
              <a:spcAft>
                <a:spcPts val="0"/>
              </a:spcAft>
              <a:buClr>
                <a:srgbClr val="FF0000"/>
              </a:buClr>
              <a:buFont typeface="Lucida Grande"/>
              <a:buChar char="-"/>
            </a:pPr>
            <a:r>
              <a:rPr lang="en-US" dirty="0" smtClean="0"/>
              <a:t>About 5x more channels on IOCs</a:t>
            </a:r>
          </a:p>
          <a:p>
            <a:pPr lvl="1">
              <a:lnSpc>
                <a:spcPct val="80000"/>
              </a:lnSpc>
              <a:spcBef>
                <a:spcPts val="600"/>
              </a:spcBef>
              <a:spcAft>
                <a:spcPts val="0"/>
              </a:spcAft>
              <a:buClr>
                <a:srgbClr val="FF0000"/>
              </a:buClr>
              <a:buFont typeface="Lucida Grande"/>
              <a:buChar char="-"/>
            </a:pPr>
            <a:r>
              <a:rPr lang="en-US" dirty="0" smtClean="0"/>
              <a:t>Cannot test via gateway</a:t>
            </a:r>
          </a:p>
          <a:p>
            <a:pPr>
              <a:lnSpc>
                <a:spcPct val="70000"/>
              </a:lnSpc>
              <a:spcBef>
                <a:spcPts val="600"/>
              </a:spcBef>
              <a:spcAft>
                <a:spcPts val="0"/>
              </a:spcAft>
              <a:buClr>
                <a:srgbClr val="FF0000"/>
              </a:buClr>
              <a:buFont typeface="Lucida Grande"/>
              <a:buChar char="-"/>
            </a:pPr>
            <a:r>
              <a:rPr lang="en-US" sz="2200" dirty="0" smtClean="0"/>
              <a:t>Concern about custom data files</a:t>
            </a:r>
          </a:p>
          <a:p>
            <a:pPr lvl="1">
              <a:lnSpc>
                <a:spcPct val="80000"/>
              </a:lnSpc>
              <a:spcBef>
                <a:spcPts val="600"/>
              </a:spcBef>
              <a:spcAft>
                <a:spcPts val="0"/>
              </a:spcAft>
              <a:buClr>
                <a:srgbClr val="FF0000"/>
              </a:buClr>
              <a:buFont typeface="Lucida Grande"/>
              <a:buChar char="-"/>
            </a:pPr>
            <a:r>
              <a:rPr lang="en-US" dirty="0" smtClean="0"/>
              <a:t>How to maintain ~300,000 custom data files?</a:t>
            </a:r>
            <a:br>
              <a:rPr lang="en-US" dirty="0" smtClean="0"/>
            </a:br>
            <a:r>
              <a:rPr lang="en-US" dirty="0" smtClean="0"/>
              <a:t>(90,606 files each { day, month, year })</a:t>
            </a:r>
          </a:p>
          <a:p>
            <a:pPr lvl="1">
              <a:lnSpc>
                <a:spcPct val="80000"/>
              </a:lnSpc>
              <a:spcBef>
                <a:spcPts val="600"/>
              </a:spcBef>
              <a:spcAft>
                <a:spcPts val="0"/>
              </a:spcAft>
              <a:buClr>
                <a:srgbClr val="FF0000"/>
              </a:buClr>
              <a:buFont typeface="Lucida Grande"/>
              <a:buChar char="-"/>
            </a:pPr>
            <a:r>
              <a:rPr lang="en-US" dirty="0" smtClean="0"/>
              <a:t>Cannot easily create large test data set</a:t>
            </a:r>
          </a:p>
          <a:p>
            <a:pPr>
              <a:lnSpc>
                <a:spcPct val="70000"/>
              </a:lnSpc>
              <a:spcBef>
                <a:spcPts val="600"/>
              </a:spcBef>
              <a:spcAft>
                <a:spcPts val="0"/>
              </a:spcAft>
              <a:buClr>
                <a:srgbClr val="FF0000"/>
              </a:buClr>
              <a:buFont typeface="Lucida Grande"/>
              <a:buChar char="-"/>
            </a:pPr>
            <a:r>
              <a:rPr lang="en-US" sz="2200" dirty="0" smtClean="0"/>
              <a:t>No way to ‘patch’ values (BCM25I)</a:t>
            </a:r>
            <a:endParaRPr lang="en-US" sz="2200" dirty="0" smtClean="0">
              <a:sym typeface="Wingdings"/>
            </a:endParaRPr>
          </a:p>
        </p:txBody>
      </p:sp>
      <p:sp>
        <p:nvSpPr>
          <p:cNvPr id="8" name="Content Placeholder 2"/>
          <p:cNvSpPr txBox="1">
            <a:spLocks/>
          </p:cNvSpPr>
          <p:nvPr/>
        </p:nvSpPr>
        <p:spPr bwMode="auto">
          <a:xfrm>
            <a:off x="350875" y="5295205"/>
            <a:ext cx="4008474" cy="998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spcBef>
                <a:spcPts val="600"/>
              </a:spcBef>
              <a:spcAft>
                <a:spcPts val="0"/>
              </a:spcAft>
              <a:buClr>
                <a:schemeClr val="tx1"/>
              </a:buClr>
              <a:buSzPct val="90000"/>
              <a:buFont typeface="Wingdings" charset="2"/>
              <a:buChar char="è"/>
            </a:pPr>
            <a:r>
              <a:rPr lang="en-US" sz="2200" dirty="0" smtClean="0">
                <a:sym typeface="Wingdings"/>
              </a:rPr>
              <a:t>Continuing with Oracle-based archive</a:t>
            </a:r>
          </a:p>
          <a:p>
            <a:pPr>
              <a:lnSpc>
                <a:spcPct val="70000"/>
              </a:lnSpc>
              <a:spcBef>
                <a:spcPts val="600"/>
              </a:spcBef>
              <a:spcAft>
                <a:spcPts val="0"/>
              </a:spcAft>
              <a:buClr>
                <a:schemeClr val="tx1"/>
              </a:buClr>
              <a:buSzPct val="90000"/>
              <a:buFont typeface="Wingdings" charset="2"/>
              <a:buChar char="è"/>
            </a:pPr>
            <a:r>
              <a:rPr lang="en-US" sz="2200" dirty="0" smtClean="0">
                <a:sym typeface="Wingdings"/>
              </a:rPr>
              <a:t>Exploring </a:t>
            </a:r>
            <a:r>
              <a:rPr lang="en-US" sz="2200" dirty="0" err="1" smtClean="0">
                <a:sym typeface="Wingdings"/>
              </a:rPr>
              <a:t>InfluxDB</a:t>
            </a:r>
            <a:endParaRPr lang="en-US" sz="2200" dirty="0" smtClean="0"/>
          </a:p>
        </p:txBody>
      </p:sp>
    </p:spTree>
    <p:extLst>
      <p:ext uri="{BB962C8B-B14F-4D97-AF65-F5344CB8AC3E}">
        <p14:creationId xmlns:p14="http://schemas.microsoft.com/office/powerpoint/2010/main" val="669258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851641" cy="458587"/>
          </a:xfrm>
        </p:spPr>
        <p:txBody>
          <a:bodyPr/>
          <a:lstStyle/>
          <a:p>
            <a:pPr lvl="0"/>
            <a:r>
              <a:rPr lang="en-US" sz="2800" dirty="0"/>
              <a:t> </a:t>
            </a:r>
            <a:r>
              <a:rPr lang="en-US" sz="2800" dirty="0" smtClean="0"/>
              <a:t>Slow Controls</a:t>
            </a:r>
            <a:endParaRPr lang="en-US" sz="2800" dirty="0"/>
          </a:p>
        </p:txBody>
      </p:sp>
      <p:sp>
        <p:nvSpPr>
          <p:cNvPr id="6" name="Content Placeholder 2"/>
          <p:cNvSpPr txBox="1">
            <a:spLocks/>
          </p:cNvSpPr>
          <p:nvPr/>
        </p:nvSpPr>
        <p:spPr>
          <a:xfrm>
            <a:off x="522286" y="719262"/>
            <a:ext cx="8229600" cy="4287328"/>
          </a:xfrm>
          <a:prstGeom prst="rect">
            <a:avLst/>
          </a:prstGeom>
        </p:spPr>
        <p:txBody>
          <a:bodyPr vert="horz"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400" dirty="0" smtClean="0"/>
              <a:t>EPICS support for a multitude of </a:t>
            </a:r>
            <a:r>
              <a:rPr lang="en-US" sz="2400" dirty="0" smtClean="0"/>
              <a:t>accelerator, target, instrument  and test stand upgrades</a:t>
            </a:r>
          </a:p>
          <a:p>
            <a:pPr>
              <a:spcBef>
                <a:spcPts val="600"/>
              </a:spcBef>
            </a:pPr>
            <a:r>
              <a:rPr lang="en-US" sz="2400" dirty="0"/>
              <a:t>U</a:t>
            </a:r>
            <a:r>
              <a:rPr lang="en-US" sz="2400" dirty="0" smtClean="0"/>
              <a:t>pgrades </a:t>
            </a:r>
            <a:r>
              <a:rPr lang="en-US" sz="2400" dirty="0" smtClean="0"/>
              <a:t>support phasing out obsolete hardware and improve spares pool</a:t>
            </a:r>
          </a:p>
          <a:p>
            <a:pPr lvl="1">
              <a:spcBef>
                <a:spcPts val="600"/>
              </a:spcBef>
            </a:pPr>
            <a:r>
              <a:rPr lang="en-US" sz="2000" dirty="0" smtClean="0"/>
              <a:t>IOCs with new timing receiver card (11 HPRF, 57 LLRF, 3 BTF)</a:t>
            </a:r>
          </a:p>
          <a:p>
            <a:pPr lvl="1">
              <a:spcBef>
                <a:spcPts val="600"/>
              </a:spcBef>
            </a:pPr>
            <a:r>
              <a:rPr lang="en-US" sz="2000" dirty="0"/>
              <a:t>Updated device support for Group3 hardware and power supply controllers/interfaces on </a:t>
            </a:r>
            <a:r>
              <a:rPr lang="en-US" sz="2000" dirty="0" smtClean="0"/>
              <a:t>5500s</a:t>
            </a:r>
            <a:endParaRPr lang="en-US" sz="2000" dirty="0"/>
          </a:p>
          <a:p>
            <a:pPr lvl="1">
              <a:spcBef>
                <a:spcPts val="600"/>
              </a:spcBef>
            </a:pPr>
            <a:r>
              <a:rPr lang="en-US" sz="2000" dirty="0" smtClean="0"/>
              <a:t>Upgrading IOCs from MVME2100 </a:t>
            </a:r>
            <a:r>
              <a:rPr lang="en-US" sz="2000" dirty="0"/>
              <a:t>to </a:t>
            </a:r>
            <a:r>
              <a:rPr lang="en-US" sz="2000" dirty="0" smtClean="0"/>
              <a:t>MVME5500</a:t>
            </a:r>
            <a:endParaRPr lang="en-US" sz="2000" dirty="0"/>
          </a:p>
          <a:p>
            <a:pPr lvl="2">
              <a:spcBef>
                <a:spcPts val="600"/>
              </a:spcBef>
            </a:pPr>
            <a:r>
              <a:rPr lang="en-US" dirty="0"/>
              <a:t>96 </a:t>
            </a:r>
            <a:r>
              <a:rPr lang="en-US" dirty="0" smtClean="0"/>
              <a:t>2100s, 66 5500s, 17 5100s (BLMs)</a:t>
            </a:r>
          </a:p>
          <a:p>
            <a:pPr lvl="1">
              <a:spcBef>
                <a:spcPts val="600"/>
              </a:spcBef>
            </a:pPr>
            <a:r>
              <a:rPr lang="en-US" sz="2000" dirty="0" smtClean="0"/>
              <a:t>EPICS support </a:t>
            </a:r>
            <a:r>
              <a:rPr lang="en-US" sz="2000" dirty="0"/>
              <a:t>for new HVCM </a:t>
            </a:r>
            <a:r>
              <a:rPr lang="en-US" sz="2000" dirty="0" smtClean="0"/>
              <a:t>controls and vacuum upgrades</a:t>
            </a:r>
            <a:endParaRPr lang="en-US" sz="2000" dirty="0"/>
          </a:p>
          <a:p>
            <a:pPr>
              <a:spcBef>
                <a:spcPts val="600"/>
              </a:spcBef>
            </a:pPr>
            <a:r>
              <a:rPr lang="en-US" sz="2400" dirty="0" smtClean="0"/>
              <a:t>Developing PCI-e </a:t>
            </a:r>
            <a:r>
              <a:rPr lang="en-US" sz="2400" dirty="0"/>
              <a:t>device drivers </a:t>
            </a:r>
            <a:r>
              <a:rPr lang="en-US" sz="2400" dirty="0" smtClean="0"/>
              <a:t>for </a:t>
            </a:r>
            <a:r>
              <a:rPr lang="en-US" sz="2400" dirty="0"/>
              <a:t>Linux IOC </a:t>
            </a:r>
            <a:r>
              <a:rPr lang="en-US" sz="2400" dirty="0" smtClean="0"/>
              <a:t>for MicroTCA hardware</a:t>
            </a:r>
            <a:r>
              <a:rPr lang="en-US" sz="2400" dirty="0"/>
              <a:t> </a:t>
            </a:r>
            <a:r>
              <a:rPr lang="en-US" sz="2400" dirty="0" smtClean="0"/>
              <a:t>(supports AIP-39)</a:t>
            </a:r>
            <a:endParaRPr lang="en-US" sz="2400" dirty="0"/>
          </a:p>
        </p:txBody>
      </p:sp>
      <p:pic>
        <p:nvPicPr>
          <p:cNvPr id="4" name="Picture 3"/>
          <p:cNvPicPr>
            <a:picLocks noChangeAspect="1"/>
          </p:cNvPicPr>
          <p:nvPr/>
        </p:nvPicPr>
        <p:blipFill>
          <a:blip r:embed="rId2"/>
          <a:stretch>
            <a:fillRect/>
          </a:stretch>
        </p:blipFill>
        <p:spPr>
          <a:xfrm>
            <a:off x="2684207" y="4923131"/>
            <a:ext cx="3018280" cy="1787140"/>
          </a:xfrm>
          <a:prstGeom prst="rect">
            <a:avLst/>
          </a:prstGeom>
          <a:effectLst>
            <a:outerShdw blurRad="292100" dist="139700" dir="2700000" algn="ctr" rotWithShape="0">
              <a:schemeClr val="tx1">
                <a:alpha val="65000"/>
              </a:schemeClr>
            </a:outerShdw>
          </a:effectLst>
        </p:spPr>
      </p:pic>
      <p:pic>
        <p:nvPicPr>
          <p:cNvPr id="5" name="Picture 4"/>
          <p:cNvPicPr>
            <a:picLocks noChangeAspect="1"/>
          </p:cNvPicPr>
          <p:nvPr/>
        </p:nvPicPr>
        <p:blipFill>
          <a:blip r:embed="rId3"/>
          <a:stretch>
            <a:fillRect/>
          </a:stretch>
        </p:blipFill>
        <p:spPr>
          <a:xfrm>
            <a:off x="5773391" y="4699426"/>
            <a:ext cx="3189453" cy="1783080"/>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143388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77114"/>
            <a:ext cx="8851641" cy="458587"/>
          </a:xfrm>
        </p:spPr>
        <p:txBody>
          <a:bodyPr/>
          <a:lstStyle/>
          <a:p>
            <a:pPr lvl="0"/>
            <a:r>
              <a:rPr lang="en-US" sz="2800" dirty="0"/>
              <a:t> Process </a:t>
            </a:r>
            <a:r>
              <a:rPr lang="en-US" sz="2800" dirty="0" smtClean="0"/>
              <a:t>Controls</a:t>
            </a:r>
            <a:endParaRPr lang="en-US" sz="2800" dirty="0"/>
          </a:p>
        </p:txBody>
      </p:sp>
      <p:sp>
        <p:nvSpPr>
          <p:cNvPr id="6" name="Content Placeholder 2"/>
          <p:cNvSpPr txBox="1">
            <a:spLocks/>
          </p:cNvSpPr>
          <p:nvPr/>
        </p:nvSpPr>
        <p:spPr>
          <a:xfrm>
            <a:off x="551782" y="768422"/>
            <a:ext cx="8229600" cy="4992136"/>
          </a:xfrm>
          <a:prstGeom prst="rect">
            <a:avLst/>
          </a:prstGeom>
        </p:spPr>
        <p:txBody>
          <a:bodyPr vert="horz"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Support for accelerator </a:t>
            </a:r>
            <a:r>
              <a:rPr lang="en-US" sz="2400" dirty="0"/>
              <a:t>and target </a:t>
            </a:r>
            <a:r>
              <a:rPr lang="en-US" sz="2400" dirty="0" smtClean="0"/>
              <a:t>upgrades and phasing </a:t>
            </a:r>
            <a:r>
              <a:rPr lang="en-US" sz="2400" dirty="0"/>
              <a:t>out obsolete </a:t>
            </a:r>
            <a:r>
              <a:rPr lang="en-US" sz="2400" dirty="0" smtClean="0"/>
              <a:t>hardware</a:t>
            </a:r>
            <a:endParaRPr lang="en-US" sz="2400" dirty="0"/>
          </a:p>
          <a:p>
            <a:pPr fontAlgn="auto">
              <a:spcAft>
                <a:spcPts val="0"/>
              </a:spcAft>
            </a:pPr>
            <a:r>
              <a:rPr lang="en-US" sz="2400" dirty="0" smtClean="0"/>
              <a:t>CHL</a:t>
            </a:r>
          </a:p>
          <a:p>
            <a:pPr lvl="1" fontAlgn="auto">
              <a:spcAft>
                <a:spcPts val="0"/>
              </a:spcAft>
            </a:pPr>
            <a:r>
              <a:rPr lang="en-US" sz="2000" dirty="0"/>
              <a:t>N</a:t>
            </a:r>
            <a:r>
              <a:rPr lang="en-US" sz="2000" dirty="0" smtClean="0"/>
              <a:t>ew gas management PLC and firmware upgrades</a:t>
            </a:r>
            <a:endParaRPr lang="en-US" sz="2000" dirty="0"/>
          </a:p>
          <a:p>
            <a:pPr lvl="1" fontAlgn="auto">
              <a:spcAft>
                <a:spcPts val="0"/>
              </a:spcAft>
            </a:pPr>
            <a:r>
              <a:rPr lang="en-US" sz="2000" dirty="0" smtClean="0"/>
              <a:t>Automatic </a:t>
            </a:r>
            <a:r>
              <a:rPr lang="en-US" sz="2000" dirty="0"/>
              <a:t>Transfer Switches for </a:t>
            </a:r>
            <a:r>
              <a:rPr lang="en-US" sz="2000" dirty="0" smtClean="0"/>
              <a:t>CHL </a:t>
            </a:r>
            <a:r>
              <a:rPr lang="en-US" sz="2000" dirty="0"/>
              <a:t>PLCs and </a:t>
            </a:r>
            <a:r>
              <a:rPr lang="en-US" sz="2000" dirty="0" smtClean="0"/>
              <a:t>IOCs</a:t>
            </a:r>
          </a:p>
          <a:p>
            <a:pPr fontAlgn="auto">
              <a:spcAft>
                <a:spcPts val="0"/>
              </a:spcAft>
            </a:pPr>
            <a:r>
              <a:rPr lang="en-US" sz="2400" dirty="0" smtClean="0"/>
              <a:t>Target</a:t>
            </a:r>
            <a:endParaRPr lang="en-US" sz="2400" dirty="0"/>
          </a:p>
          <a:p>
            <a:pPr lvl="1" fontAlgn="auto">
              <a:spcAft>
                <a:spcPts val="0"/>
              </a:spcAft>
            </a:pPr>
            <a:r>
              <a:rPr lang="en-US" sz="2000" dirty="0" smtClean="0"/>
              <a:t>Requirements development and vendor evaluation for </a:t>
            </a:r>
            <a:r>
              <a:rPr lang="en-US" sz="2000" dirty="0"/>
              <a:t>remote handling controls </a:t>
            </a:r>
            <a:r>
              <a:rPr lang="en-US" sz="2000" dirty="0" smtClean="0"/>
              <a:t>replacement</a:t>
            </a:r>
          </a:p>
          <a:p>
            <a:pPr lvl="1" fontAlgn="auto">
              <a:spcAft>
                <a:spcPts val="0"/>
              </a:spcAft>
            </a:pPr>
            <a:r>
              <a:rPr lang="en-US" sz="2000" dirty="0"/>
              <a:t>S</a:t>
            </a:r>
            <a:r>
              <a:rPr lang="en-US" sz="2000" dirty="0" smtClean="0"/>
              <a:t>ee DeCosta talk – Options for ServoManipulator Replacement (Target breakout session)</a:t>
            </a:r>
            <a:endParaRPr lang="en-US" sz="2000" dirty="0"/>
          </a:p>
          <a:p>
            <a:pPr lvl="1" fontAlgn="auto">
              <a:spcAft>
                <a:spcPts val="0"/>
              </a:spcAft>
            </a:pPr>
            <a:r>
              <a:rPr lang="en-US" sz="2000" dirty="0"/>
              <a:t>M</a:t>
            </a:r>
            <a:r>
              <a:rPr lang="en-US" sz="2000" dirty="0" smtClean="0"/>
              <a:t>ercury </a:t>
            </a:r>
            <a:r>
              <a:rPr lang="en-US" sz="2000" dirty="0"/>
              <a:t>leak detection </a:t>
            </a:r>
            <a:r>
              <a:rPr lang="en-US" sz="2000" dirty="0" smtClean="0"/>
              <a:t>controls</a:t>
            </a:r>
          </a:p>
          <a:p>
            <a:pPr lvl="1" fontAlgn="auto">
              <a:spcAft>
                <a:spcPts val="0"/>
              </a:spcAft>
            </a:pPr>
            <a:r>
              <a:rPr lang="en-US" sz="2000" dirty="0" smtClean="0"/>
              <a:t>Target leak mitigation</a:t>
            </a:r>
            <a:endParaRPr lang="en-US" sz="2000" dirty="0"/>
          </a:p>
          <a:p>
            <a:pPr lvl="1" fontAlgn="auto">
              <a:spcAft>
                <a:spcPts val="0"/>
              </a:spcAft>
            </a:pPr>
            <a:r>
              <a:rPr lang="en-US" sz="2000" dirty="0"/>
              <a:t>D</a:t>
            </a:r>
            <a:r>
              <a:rPr lang="en-US" sz="2000" dirty="0" smtClean="0"/>
              <a:t>eveloping controls for small bubble gas injection</a:t>
            </a:r>
            <a:endParaRPr lang="en-US" sz="2000" dirty="0"/>
          </a:p>
        </p:txBody>
      </p:sp>
      <p:pic>
        <p:nvPicPr>
          <p:cNvPr id="4" name="Picture 5" descr="C:\Users\hew\Pictures\SNS\ASAC MSA\DSC_38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610" y="1253706"/>
            <a:ext cx="2624462" cy="1820988"/>
          </a:xfrm>
          <a:prstGeom prst="rect">
            <a:avLst/>
          </a:prstGeom>
          <a:noFill/>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Lst>
        </p:spPr>
      </p:pic>
      <p:pic>
        <p:nvPicPr>
          <p:cNvPr id="5" name="Picture 2" descr="C:\Users\hew\Pictures\SNS\ASAC MSA\DSC_38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862" y="4433215"/>
            <a:ext cx="2286000" cy="2160945"/>
          </a:xfrm>
          <a:prstGeom prst="rect">
            <a:avLst/>
          </a:prstGeom>
          <a:noFill/>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20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1"/>
            <a:ext cx="8636290" cy="539830"/>
          </a:xfrm>
        </p:spPr>
        <p:txBody>
          <a:bodyPr/>
          <a:lstStyle/>
          <a:p>
            <a:r>
              <a:rPr lang="en-US" dirty="0"/>
              <a:t>Process Controls</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95" y="2610091"/>
            <a:ext cx="2014538" cy="3581400"/>
          </a:xfrm>
          <a:prstGeom prst="rect">
            <a:avLst/>
          </a:prstGeom>
          <a:effectLst>
            <a:outerShdw blurRad="292100" dist="139700" dir="2700000" algn="ctr" rotWithShape="0">
              <a:schemeClr val="tx1">
                <a:alpha val="65000"/>
              </a:schemeClr>
            </a:outerShdw>
          </a:effectLst>
        </p:spPr>
      </p:pic>
      <p:sp>
        <p:nvSpPr>
          <p:cNvPr id="5" name="Content Placeholder 2"/>
          <p:cNvSpPr txBox="1">
            <a:spLocks/>
          </p:cNvSpPr>
          <p:nvPr/>
        </p:nvSpPr>
        <p:spPr bwMode="auto">
          <a:xfrm>
            <a:off x="176715" y="861887"/>
            <a:ext cx="8662485" cy="1961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400" dirty="0"/>
              <a:t>Foil and Scraper Motion Controls</a:t>
            </a:r>
          </a:p>
          <a:p>
            <a:pPr lvl="1" fontAlgn="auto">
              <a:spcAft>
                <a:spcPts val="0"/>
              </a:spcAft>
            </a:pPr>
            <a:r>
              <a:rPr lang="en-US" sz="2200" dirty="0"/>
              <a:t>Test stand to support testing of stripper foil mechanical systems</a:t>
            </a:r>
          </a:p>
          <a:p>
            <a:pPr lvl="1" fontAlgn="auto">
              <a:spcAft>
                <a:spcPts val="0"/>
              </a:spcAft>
            </a:pPr>
            <a:r>
              <a:rPr lang="en-US" sz="2200" dirty="0"/>
              <a:t>Using PLC based </a:t>
            </a:r>
            <a:r>
              <a:rPr lang="en-US" sz="2200" dirty="0" smtClean="0"/>
              <a:t>solution, proposed </a:t>
            </a:r>
            <a:r>
              <a:rPr lang="en-US" sz="2200" dirty="0"/>
              <a:t>to replace obsolete VME </a:t>
            </a:r>
            <a:r>
              <a:rPr lang="en-US" sz="2200" dirty="0" smtClean="0"/>
              <a:t>hardware</a:t>
            </a:r>
            <a:endParaRPr lang="en-US" sz="2200" dirty="0"/>
          </a:p>
        </p:txBody>
      </p:sp>
      <p:sp>
        <p:nvSpPr>
          <p:cNvPr id="6" name="Content Placeholder 2"/>
          <p:cNvSpPr txBox="1">
            <a:spLocks/>
          </p:cNvSpPr>
          <p:nvPr/>
        </p:nvSpPr>
        <p:spPr bwMode="auto">
          <a:xfrm>
            <a:off x="202910" y="2375058"/>
            <a:ext cx="6790279" cy="3721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Vacuum Upgrade </a:t>
            </a:r>
            <a:r>
              <a:rPr lang="en-US" sz="2400" dirty="0"/>
              <a:t>(AIP-35</a:t>
            </a:r>
            <a:r>
              <a:rPr lang="en-US" dirty="0"/>
              <a:t>) </a:t>
            </a:r>
            <a:endParaRPr lang="en-US" dirty="0" smtClean="0"/>
          </a:p>
          <a:p>
            <a:pPr lvl="1"/>
            <a:r>
              <a:rPr lang="en-US" sz="2200" dirty="0" smtClean="0"/>
              <a:t>New </a:t>
            </a:r>
            <a:r>
              <a:rPr lang="en-US" sz="2200" dirty="0"/>
              <a:t>controls </a:t>
            </a:r>
            <a:r>
              <a:rPr lang="en-US" sz="2200" dirty="0" smtClean="0"/>
              <a:t>for </a:t>
            </a:r>
            <a:r>
              <a:rPr lang="en-US" sz="2200" dirty="0"/>
              <a:t>CCL3 &amp; 4, and </a:t>
            </a:r>
            <a:r>
              <a:rPr lang="en-US" sz="2200" dirty="0" smtClean="0"/>
              <a:t>MEBT</a:t>
            </a:r>
            <a:endParaRPr lang="en-US" sz="2200" dirty="0"/>
          </a:p>
          <a:p>
            <a:pPr lvl="1"/>
            <a:r>
              <a:rPr lang="en-US" sz="2200" dirty="0" smtClean="0"/>
              <a:t>Will complete in 2017 with installation of CCL1 </a:t>
            </a:r>
            <a:r>
              <a:rPr lang="en-US" sz="2200" dirty="0"/>
              <a:t>&amp; </a:t>
            </a:r>
            <a:r>
              <a:rPr lang="en-US" sz="2200" dirty="0" smtClean="0"/>
              <a:t>2</a:t>
            </a:r>
            <a:endParaRPr lang="en-US" sz="2200" dirty="0"/>
          </a:p>
          <a:p>
            <a:pPr lvl="1"/>
            <a:r>
              <a:rPr lang="en-US" sz="2200" dirty="0"/>
              <a:t>R</a:t>
            </a:r>
            <a:r>
              <a:rPr lang="en-US" sz="2200" dirty="0" smtClean="0"/>
              <a:t>eplaces </a:t>
            </a:r>
            <a:r>
              <a:rPr lang="en-US" sz="2200" dirty="0"/>
              <a:t>obsolete controls components: gauge controllers, ion pump controllers, PLCs</a:t>
            </a:r>
          </a:p>
          <a:p>
            <a:r>
              <a:rPr lang="en-US" sz="2400" dirty="0" smtClean="0"/>
              <a:t>Standardized and upgraded </a:t>
            </a:r>
            <a:r>
              <a:rPr lang="en-US" sz="2400" dirty="0" smtClean="0"/>
              <a:t>BL18 </a:t>
            </a:r>
            <a:r>
              <a:rPr lang="en-US" sz="2400" dirty="0"/>
              <a:t>vacuum </a:t>
            </a:r>
            <a:r>
              <a:rPr lang="en-US" sz="2400" dirty="0" smtClean="0"/>
              <a:t>controls</a:t>
            </a:r>
            <a:endParaRPr lang="en-US" sz="2400" dirty="0"/>
          </a:p>
        </p:txBody>
      </p:sp>
    </p:spTree>
    <p:extLst>
      <p:ext uri="{BB962C8B-B14F-4D97-AF65-F5344CB8AC3E}">
        <p14:creationId xmlns:p14="http://schemas.microsoft.com/office/powerpoint/2010/main" val="972885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dirty="0"/>
              <a:t>Process </a:t>
            </a:r>
            <a:r>
              <a:rPr lang="en-US" dirty="0" smtClean="0"/>
              <a:t>Controls</a:t>
            </a:r>
            <a:endParaRPr lang="en-US" dirty="0"/>
          </a:p>
        </p:txBody>
      </p:sp>
      <p:sp>
        <p:nvSpPr>
          <p:cNvPr id="3" name="Content Placeholder 2"/>
          <p:cNvSpPr>
            <a:spLocks noGrp="1"/>
          </p:cNvSpPr>
          <p:nvPr>
            <p:ph idx="1"/>
          </p:nvPr>
        </p:nvSpPr>
        <p:spPr>
          <a:xfrm>
            <a:off x="165660" y="785247"/>
            <a:ext cx="8368740" cy="2209800"/>
          </a:xfrm>
        </p:spPr>
        <p:txBody>
          <a:bodyPr/>
          <a:lstStyle/>
          <a:p>
            <a:r>
              <a:rPr lang="en-US" sz="2800" dirty="0"/>
              <a:t>CUB CF Improvements</a:t>
            </a:r>
          </a:p>
          <a:p>
            <a:pPr lvl="1"/>
            <a:r>
              <a:rPr lang="en-US" sz="2400" dirty="0"/>
              <a:t>Chiller Controls</a:t>
            </a:r>
          </a:p>
          <a:p>
            <a:pPr lvl="1"/>
            <a:r>
              <a:rPr lang="en-US" sz="2400" dirty="0"/>
              <a:t>Trane LonWorks communication modules were </a:t>
            </a:r>
            <a:r>
              <a:rPr lang="en-US" sz="2400" dirty="0" smtClean="0"/>
              <a:t>replaced </a:t>
            </a:r>
            <a:r>
              <a:rPr lang="en-US" sz="2400" dirty="0"/>
              <a:t>with BACnet solution</a:t>
            </a:r>
          </a:p>
          <a:p>
            <a:pPr lvl="1"/>
            <a:r>
              <a:rPr lang="en-US" sz="2400" dirty="0"/>
              <a:t>Designing </a:t>
            </a:r>
            <a:r>
              <a:rPr lang="en-US" sz="2400" dirty="0" smtClean="0"/>
              <a:t>BTF </a:t>
            </a:r>
            <a:r>
              <a:rPr lang="en-US" sz="2400" dirty="0"/>
              <a:t>DI water system upgrade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4945" y="3181862"/>
            <a:ext cx="4549103" cy="3083013"/>
          </a:xfrm>
          <a:prstGeom prst="rect">
            <a:avLst/>
          </a:prstGeom>
          <a:effectLst>
            <a:outerShdw blurRad="292100" dist="139700" dir="2700000" algn="ctr" rotWithShape="0">
              <a:schemeClr val="tx1">
                <a:alpha val="65000"/>
              </a:schemeClr>
            </a:outerShdw>
          </a:effectLst>
        </p:spPr>
      </p:pic>
      <p:sp>
        <p:nvSpPr>
          <p:cNvPr id="6" name="Content Placeholder 2"/>
          <p:cNvSpPr txBox="1">
            <a:spLocks/>
          </p:cNvSpPr>
          <p:nvPr/>
        </p:nvSpPr>
        <p:spPr bwMode="auto">
          <a:xfrm>
            <a:off x="202910" y="3011801"/>
            <a:ext cx="4160746" cy="135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Target CF Improvements</a:t>
            </a:r>
          </a:p>
          <a:p>
            <a:pPr lvl="1"/>
            <a:r>
              <a:rPr lang="en-US" dirty="0" smtClean="0"/>
              <a:t>AHU-09 </a:t>
            </a:r>
            <a:r>
              <a:rPr lang="en-US" dirty="0"/>
              <a:t>upgraded to standard controls</a:t>
            </a:r>
          </a:p>
        </p:txBody>
      </p:sp>
    </p:spTree>
    <p:extLst>
      <p:ext uri="{BB962C8B-B14F-4D97-AF65-F5344CB8AC3E}">
        <p14:creationId xmlns:p14="http://schemas.microsoft.com/office/powerpoint/2010/main" val="345135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58587"/>
          </a:xfrm>
        </p:spPr>
        <p:txBody>
          <a:bodyPr/>
          <a:lstStyle/>
          <a:p>
            <a:r>
              <a:rPr lang="en-US" sz="2800" dirty="0" smtClean="0"/>
              <a:t>Protection Systems</a:t>
            </a:r>
            <a:endParaRPr lang="en-US" sz="2800" dirty="0"/>
          </a:p>
        </p:txBody>
      </p:sp>
      <p:sp>
        <p:nvSpPr>
          <p:cNvPr id="3" name="Content Placeholder 2"/>
          <p:cNvSpPr>
            <a:spLocks noGrp="1"/>
          </p:cNvSpPr>
          <p:nvPr>
            <p:ph idx="1"/>
          </p:nvPr>
        </p:nvSpPr>
        <p:spPr>
          <a:xfrm>
            <a:off x="196560" y="792235"/>
            <a:ext cx="8642640" cy="5273770"/>
          </a:xfrm>
        </p:spPr>
        <p:txBody>
          <a:bodyPr/>
          <a:lstStyle/>
          <a:p>
            <a:pPr>
              <a:lnSpc>
                <a:spcPct val="100000"/>
              </a:lnSpc>
            </a:pPr>
            <a:r>
              <a:rPr lang="en-US" dirty="0" smtClean="0"/>
              <a:t>PPS </a:t>
            </a:r>
            <a:r>
              <a:rPr lang="en-US" dirty="0"/>
              <a:t>power supply ground isolation </a:t>
            </a:r>
            <a:r>
              <a:rPr lang="en-US" dirty="0" smtClean="0"/>
              <a:t>project - on schedule</a:t>
            </a:r>
          </a:p>
          <a:p>
            <a:pPr>
              <a:lnSpc>
                <a:spcPct val="100000"/>
              </a:lnSpc>
            </a:pPr>
            <a:r>
              <a:rPr lang="en-US" dirty="0" smtClean="0"/>
              <a:t>Grounding </a:t>
            </a:r>
            <a:r>
              <a:rPr lang="en-US" dirty="0" smtClean="0"/>
              <a:t>issue discovered July 2013 in PPS CCR rack</a:t>
            </a:r>
          </a:p>
          <a:p>
            <a:pPr>
              <a:lnSpc>
                <a:spcPct val="100000"/>
              </a:lnSpc>
            </a:pPr>
            <a:r>
              <a:rPr lang="en-US" dirty="0"/>
              <a:t>D</a:t>
            </a:r>
            <a:r>
              <a:rPr lang="en-US" dirty="0" smtClean="0"/>
              <a:t>efect corrected, grounding evaluated system-wide and improvement plan developed</a:t>
            </a:r>
          </a:p>
          <a:p>
            <a:pPr>
              <a:lnSpc>
                <a:spcPct val="100000"/>
              </a:lnSpc>
            </a:pPr>
            <a:r>
              <a:rPr lang="en-US" dirty="0" smtClean="0"/>
              <a:t>ETC is Summer 2018</a:t>
            </a:r>
          </a:p>
          <a:p>
            <a:pPr lvl="1">
              <a:lnSpc>
                <a:spcPct val="100000"/>
              </a:lnSpc>
              <a:buFont typeface="Wingdings" charset="2"/>
              <a:buChar char="ü"/>
            </a:pPr>
            <a:r>
              <a:rPr lang="en-US" dirty="0" smtClean="0"/>
              <a:t>July 2015 – Isolated CCR, replaced racks</a:t>
            </a:r>
          </a:p>
          <a:p>
            <a:pPr lvl="1">
              <a:lnSpc>
                <a:spcPct val="100000"/>
              </a:lnSpc>
              <a:buFont typeface="Wingdings" charset="2"/>
              <a:buChar char="ü"/>
            </a:pPr>
            <a:r>
              <a:rPr lang="en-US" dirty="0"/>
              <a:t>January 2016 – Isolated klystron gallery </a:t>
            </a:r>
            <a:r>
              <a:rPr lang="en-US" dirty="0" smtClean="0"/>
              <a:t>PPS cabinets</a:t>
            </a:r>
            <a:endParaRPr lang="en-US" dirty="0"/>
          </a:p>
          <a:p>
            <a:pPr lvl="1">
              <a:lnSpc>
                <a:spcPct val="100000"/>
              </a:lnSpc>
              <a:buFont typeface="Wingdings" charset="2"/>
              <a:buChar char="ü"/>
            </a:pPr>
            <a:r>
              <a:rPr lang="en-US" dirty="0"/>
              <a:t>June 2016 - Isolated HEBT </a:t>
            </a:r>
            <a:r>
              <a:rPr lang="en-US" dirty="0" smtClean="0"/>
              <a:t>PPS cabinet</a:t>
            </a:r>
            <a:endParaRPr lang="en-US" dirty="0"/>
          </a:p>
          <a:p>
            <a:pPr lvl="1">
              <a:lnSpc>
                <a:spcPct val="100000"/>
              </a:lnSpc>
            </a:pPr>
            <a:r>
              <a:rPr lang="en-US" dirty="0" smtClean="0"/>
              <a:t>June 2017 - Replace </a:t>
            </a:r>
            <a:r>
              <a:rPr lang="en-US" dirty="0"/>
              <a:t>f</a:t>
            </a:r>
            <a:r>
              <a:rPr lang="en-US" dirty="0" smtClean="0"/>
              <a:t>ront </a:t>
            </a:r>
            <a:r>
              <a:rPr lang="en-US" dirty="0"/>
              <a:t>e</a:t>
            </a:r>
            <a:r>
              <a:rPr lang="en-US" dirty="0" smtClean="0"/>
              <a:t>nd PPS cabinets</a:t>
            </a:r>
          </a:p>
          <a:p>
            <a:pPr lvl="1">
              <a:lnSpc>
                <a:spcPct val="100000"/>
              </a:lnSpc>
            </a:pPr>
            <a:r>
              <a:rPr lang="en-US" dirty="0" smtClean="0"/>
              <a:t>January 2018 - Isolate Ring and RTBT cabinet </a:t>
            </a:r>
            <a:r>
              <a:rPr lang="en-US" dirty="0"/>
              <a:t>p</a:t>
            </a:r>
            <a:r>
              <a:rPr lang="en-US" dirty="0" smtClean="0"/>
              <a:t>ower</a:t>
            </a:r>
          </a:p>
          <a:p>
            <a:pPr lvl="1">
              <a:lnSpc>
                <a:spcPct val="100000"/>
              </a:lnSpc>
            </a:pPr>
            <a:r>
              <a:rPr lang="en-US" dirty="0" smtClean="0"/>
              <a:t>August 2018 - Isolate Target PPS power</a:t>
            </a:r>
          </a:p>
          <a:p>
            <a:pPr>
              <a:lnSpc>
                <a:spcPct val="100000"/>
              </a:lnSpc>
            </a:pPr>
            <a:r>
              <a:rPr lang="en-US" dirty="0" smtClean="0"/>
              <a:t>Continuing effort to complete as-built drawings</a:t>
            </a:r>
            <a:endParaRPr lang="en-US" dirty="0"/>
          </a:p>
          <a:p>
            <a:pPr lvl="2"/>
            <a:endParaRPr lang="en-US" sz="1600" dirty="0" smtClean="0"/>
          </a:p>
        </p:txBody>
      </p:sp>
    </p:spTree>
    <p:extLst>
      <p:ext uri="{BB962C8B-B14F-4D97-AF65-F5344CB8AC3E}">
        <p14:creationId xmlns:p14="http://schemas.microsoft.com/office/powerpoint/2010/main" val="22408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dirty="0" smtClean="0"/>
              <a:t>Protection Systems</a:t>
            </a:r>
            <a:endParaRPr lang="en-US" dirty="0"/>
          </a:p>
        </p:txBody>
      </p:sp>
      <p:sp>
        <p:nvSpPr>
          <p:cNvPr id="3" name="Content Placeholder 2"/>
          <p:cNvSpPr>
            <a:spLocks noGrp="1"/>
          </p:cNvSpPr>
          <p:nvPr>
            <p:ph idx="1"/>
          </p:nvPr>
        </p:nvSpPr>
        <p:spPr>
          <a:xfrm>
            <a:off x="196560" y="890284"/>
            <a:ext cx="8438154" cy="5257800"/>
          </a:xfrm>
        </p:spPr>
        <p:txBody>
          <a:bodyPr/>
          <a:lstStyle/>
          <a:p>
            <a:r>
              <a:rPr lang="en-US" sz="2800" dirty="0" smtClean="0"/>
              <a:t>Support for SNS Projects</a:t>
            </a:r>
          </a:p>
          <a:p>
            <a:pPr lvl="1">
              <a:buFont typeface="Wingdings" charset="2"/>
              <a:buChar char="ü"/>
            </a:pPr>
            <a:r>
              <a:rPr lang="en-US" sz="2400" dirty="0" smtClean="0"/>
              <a:t>Beam Test Facility (BTF) PPS </a:t>
            </a:r>
          </a:p>
          <a:p>
            <a:pPr lvl="1">
              <a:buFont typeface="Wingdings" charset="2"/>
              <a:buChar char="ü"/>
            </a:pPr>
            <a:r>
              <a:rPr lang="en-US" sz="2400" dirty="0" smtClean="0"/>
              <a:t>ODH system for COHERENT neutrino experiment</a:t>
            </a:r>
          </a:p>
          <a:p>
            <a:pPr lvl="1">
              <a:buFont typeface="Wingdings" charset="2"/>
              <a:buChar char="ü"/>
            </a:pPr>
            <a:r>
              <a:rPr lang="en-US" sz="2400" dirty="0"/>
              <a:t>Modified standard secondary shutter motion control assembly/PPS interface for 2 more </a:t>
            </a:r>
            <a:r>
              <a:rPr lang="en-US" sz="2400" dirty="0" smtClean="0"/>
              <a:t>beamlines</a:t>
            </a:r>
          </a:p>
          <a:p>
            <a:r>
              <a:rPr lang="en-US" sz="2800" dirty="0" smtClean="0"/>
              <a:t>FY17</a:t>
            </a:r>
          </a:p>
          <a:p>
            <a:pPr lvl="1"/>
            <a:r>
              <a:rPr lang="en-US" sz="2400" dirty="0" smtClean="0"/>
              <a:t>Replace Front End Racks</a:t>
            </a:r>
          </a:p>
          <a:p>
            <a:pPr lvl="1"/>
            <a:r>
              <a:rPr lang="en-US" sz="2400" dirty="0" smtClean="0"/>
              <a:t>Replace DTL 1 &amp; 2 waveguide blanks </a:t>
            </a:r>
            <a:r>
              <a:rPr lang="en-US" sz="2400" dirty="0"/>
              <a:t>with </a:t>
            </a:r>
            <a:r>
              <a:rPr lang="en-US" sz="2400" dirty="0" smtClean="0"/>
              <a:t>shutters to enable quick (4 hours =&gt; ~30 minutes) configuration for front-end only mode during maintenance days</a:t>
            </a:r>
          </a:p>
          <a:p>
            <a:endParaRPr lang="en-US" sz="2400" dirty="0" smtClean="0"/>
          </a:p>
          <a:p>
            <a:endParaRPr lang="en-US" sz="2400" dirty="0"/>
          </a:p>
        </p:txBody>
      </p:sp>
    </p:spTree>
    <p:extLst>
      <p:ext uri="{BB962C8B-B14F-4D97-AF65-F5344CB8AC3E}">
        <p14:creationId xmlns:p14="http://schemas.microsoft.com/office/powerpoint/2010/main" val="140255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dirty="0" smtClean="0"/>
              <a:t>Protection Systems</a:t>
            </a:r>
            <a:endParaRPr lang="en-US" dirty="0"/>
          </a:p>
        </p:txBody>
      </p:sp>
      <p:sp>
        <p:nvSpPr>
          <p:cNvPr id="3" name="Content Placeholder 2"/>
          <p:cNvSpPr>
            <a:spLocks noGrp="1"/>
          </p:cNvSpPr>
          <p:nvPr>
            <p:ph idx="1"/>
          </p:nvPr>
        </p:nvSpPr>
        <p:spPr>
          <a:xfrm>
            <a:off x="196560" y="890284"/>
            <a:ext cx="8438154" cy="5257800"/>
          </a:xfrm>
        </p:spPr>
        <p:txBody>
          <a:bodyPr/>
          <a:lstStyle/>
          <a:p>
            <a:pPr fontAlgn="auto"/>
            <a:r>
              <a:rPr lang="en-US" sz="2800" dirty="0" smtClean="0"/>
              <a:t>Future Upgrades</a:t>
            </a:r>
          </a:p>
          <a:p>
            <a:pPr lvl="1" fontAlgn="auto"/>
            <a:r>
              <a:rPr lang="en-US" sz="2400" dirty="0" smtClean="0"/>
              <a:t>Linac </a:t>
            </a:r>
            <a:r>
              <a:rPr lang="en-US" sz="2400" dirty="0"/>
              <a:t>ODH System </a:t>
            </a:r>
          </a:p>
          <a:p>
            <a:pPr lvl="1" fontAlgn="auto"/>
            <a:r>
              <a:rPr lang="en-US" sz="2400" dirty="0"/>
              <a:t>Move to COTs-based Radiation Monitor</a:t>
            </a:r>
          </a:p>
          <a:p>
            <a:pPr lvl="1" fontAlgn="auto"/>
            <a:r>
              <a:rPr lang="en-US" sz="2400" dirty="0"/>
              <a:t>Move to certified safety equipment (Safety PLC)</a:t>
            </a:r>
          </a:p>
          <a:p>
            <a:pPr lvl="1" fontAlgn="t"/>
            <a:r>
              <a:rPr lang="en-US" sz="2400" dirty="0"/>
              <a:t>Convert two beamlines to standard configuration</a:t>
            </a:r>
          </a:p>
          <a:p>
            <a:pPr lvl="1" fontAlgn="t"/>
            <a:r>
              <a:rPr lang="en-US" sz="2400" dirty="0"/>
              <a:t>Convert ControlNet to Ethernet</a:t>
            </a:r>
          </a:p>
          <a:p>
            <a:pPr lvl="1" fontAlgn="auto"/>
            <a:r>
              <a:rPr lang="en-US" sz="2400" dirty="0"/>
              <a:t>Upgrade PPS-RF Interface</a:t>
            </a:r>
          </a:p>
          <a:p>
            <a:endParaRPr lang="en-US" sz="2400" dirty="0" smtClean="0"/>
          </a:p>
          <a:p>
            <a:endParaRPr lang="en-US" sz="2400" dirty="0"/>
          </a:p>
        </p:txBody>
      </p:sp>
    </p:spTree>
    <p:extLst>
      <p:ext uri="{BB962C8B-B14F-4D97-AF65-F5344CB8AC3E}">
        <p14:creationId xmlns:p14="http://schemas.microsoft.com/office/powerpoint/2010/main" val="1068988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7954"/>
          </a:xfrm>
        </p:spPr>
        <p:txBody>
          <a:bodyPr/>
          <a:lstStyle/>
          <a:p>
            <a:r>
              <a:rPr lang="en-US" dirty="0" smtClean="0"/>
              <a:t>Hardware</a:t>
            </a:r>
            <a:endParaRPr lang="en-US" dirty="0"/>
          </a:p>
        </p:txBody>
      </p:sp>
      <p:sp>
        <p:nvSpPr>
          <p:cNvPr id="5" name="Content Placeholder 2"/>
          <p:cNvSpPr txBox="1">
            <a:spLocks/>
          </p:cNvSpPr>
          <p:nvPr/>
        </p:nvSpPr>
        <p:spPr bwMode="auto">
          <a:xfrm>
            <a:off x="197123" y="879982"/>
            <a:ext cx="5841830" cy="346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Chopper Controls Improvements</a:t>
            </a:r>
          </a:p>
          <a:p>
            <a:pPr lvl="1"/>
            <a:r>
              <a:rPr lang="en-US" sz="2000" dirty="0" smtClean="0"/>
              <a:t>Smart Chopping</a:t>
            </a:r>
          </a:p>
          <a:p>
            <a:pPr lvl="2"/>
            <a:r>
              <a:rPr lang="en-US" dirty="0" smtClean="0"/>
              <a:t>Modify ramp down sequence from single stage to triple stage</a:t>
            </a:r>
          </a:p>
          <a:p>
            <a:pPr lvl="1"/>
            <a:r>
              <a:rPr lang="en-US" sz="2000" dirty="0" smtClean="0"/>
              <a:t>Beam blanking</a:t>
            </a:r>
          </a:p>
          <a:p>
            <a:pPr lvl="2"/>
            <a:r>
              <a:rPr lang="en-US" dirty="0" smtClean="0"/>
              <a:t>Full chop up to 20 Hz during non-beam machine cycles</a:t>
            </a:r>
          </a:p>
          <a:p>
            <a:pPr lvl="3"/>
            <a:r>
              <a:rPr lang="en-US" sz="2000" dirty="0" smtClean="0"/>
              <a:t>20 Hz limit is set by chopper target cooling capacity</a:t>
            </a:r>
          </a:p>
          <a:p>
            <a:pPr lvl="2"/>
            <a:r>
              <a:rPr lang="en-US" dirty="0" smtClean="0"/>
              <a:t>Reduce contamination to the RFQ</a:t>
            </a:r>
          </a:p>
        </p:txBody>
      </p:sp>
      <p:sp>
        <p:nvSpPr>
          <p:cNvPr id="3" name="Rectangle 2"/>
          <p:cNvSpPr>
            <a:spLocks noChangeArrowheads="1"/>
          </p:cNvSpPr>
          <p:nvPr/>
        </p:nvSpPr>
        <p:spPr bwMode="auto">
          <a:xfrm>
            <a:off x="4572000" y="1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648200" y="218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2" name="Group 81"/>
          <p:cNvGrpSpPr/>
          <p:nvPr/>
        </p:nvGrpSpPr>
        <p:grpSpPr>
          <a:xfrm>
            <a:off x="5648228" y="230439"/>
            <a:ext cx="3398044" cy="2895602"/>
            <a:chOff x="5745956" y="0"/>
            <a:chExt cx="3398044" cy="2895602"/>
          </a:xfrm>
        </p:grpSpPr>
        <p:graphicFrame>
          <p:nvGraphicFramePr>
            <p:cNvPr id="6" name="Object 5"/>
            <p:cNvGraphicFramePr>
              <a:graphicFrameLocks noChangeAspect="1"/>
            </p:cNvGraphicFramePr>
            <p:nvPr>
              <p:extLst/>
            </p:nvPr>
          </p:nvGraphicFramePr>
          <p:xfrm>
            <a:off x="5765800" y="0"/>
            <a:ext cx="3378200" cy="1066800"/>
          </p:xfrm>
          <a:graphic>
            <a:graphicData uri="http://schemas.openxmlformats.org/presentationml/2006/ole">
              <mc:AlternateContent xmlns:mc="http://schemas.openxmlformats.org/markup-compatibility/2006">
                <mc:Choice xmlns:v="urn:schemas-microsoft-com:vml" Requires="v">
                  <p:oleObj spid="_x0000_s1105" r:id="rId3" imgW="5549900" imgH="1765300" progId="Visio.Drawing.11">
                    <p:embed/>
                  </p:oleObj>
                </mc:Choice>
                <mc:Fallback>
                  <p:oleObj r:id="rId3" imgW="5549900" imgH="1765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0"/>
                          <a:ext cx="3378200" cy="10668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5745956" y="1671985"/>
            <a:ext cx="3392181" cy="1071215"/>
          </p:xfrm>
          <a:graphic>
            <a:graphicData uri="http://schemas.openxmlformats.org/presentationml/2006/ole">
              <mc:AlternateContent xmlns:mc="http://schemas.openxmlformats.org/markup-compatibility/2006">
                <mc:Choice xmlns:v="urn:schemas-microsoft-com:vml" Requires="v">
                  <p:oleObj spid="_x0000_s1106" r:id="rId5" imgW="5549900" imgH="1765300" progId="Visio.Drawing.11">
                    <p:embed/>
                  </p:oleObj>
                </mc:Choice>
                <mc:Fallback>
                  <p:oleObj r:id="rId5" imgW="5549900" imgH="176530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956" y="1671985"/>
                          <a:ext cx="3392181" cy="1071215"/>
                        </a:xfrm>
                        <a:prstGeom prst="rect">
                          <a:avLst/>
                        </a:prstGeom>
                        <a:noFill/>
                      </p:spPr>
                    </p:pic>
                  </p:oleObj>
                </mc:Fallback>
              </mc:AlternateContent>
            </a:graphicData>
          </a:graphic>
        </p:graphicFrame>
        <p:sp>
          <p:nvSpPr>
            <p:cNvPr id="10" name="Oval 9"/>
            <p:cNvSpPr/>
            <p:nvPr/>
          </p:nvSpPr>
          <p:spPr>
            <a:xfrm>
              <a:off x="7778260" y="30753"/>
              <a:ext cx="883674" cy="1336431"/>
            </a:xfrm>
            <a:prstGeom prst="ellipse">
              <a:avLst/>
            </a:prstGeom>
            <a:noFill/>
            <a:ln>
              <a:solidFill>
                <a:srgbClr val="C0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12" name="Oval 11"/>
            <p:cNvSpPr/>
            <p:nvPr/>
          </p:nvSpPr>
          <p:spPr>
            <a:xfrm rot="5400000">
              <a:off x="7550377" y="1530579"/>
              <a:ext cx="1129846" cy="1600200"/>
            </a:xfrm>
            <a:prstGeom prst="ellipse">
              <a:avLst/>
            </a:prstGeom>
            <a:noFill/>
            <a:ln>
              <a:solidFill>
                <a:srgbClr val="C0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cxnSp>
          <p:nvCxnSpPr>
            <p:cNvPr id="14" name="Straight Arrow Connector 13"/>
            <p:cNvCxnSpPr/>
            <p:nvPr/>
          </p:nvCxnSpPr>
          <p:spPr>
            <a:xfrm>
              <a:off x="8153400" y="1367184"/>
              <a:ext cx="0" cy="398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488399" y="3578824"/>
            <a:ext cx="3497473" cy="1647071"/>
            <a:chOff x="4399438" y="3754387"/>
            <a:chExt cx="4644483" cy="2318775"/>
          </a:xfrm>
        </p:grpSpPr>
        <p:sp>
          <p:nvSpPr>
            <p:cNvPr id="15" name="object 24"/>
            <p:cNvSpPr/>
            <p:nvPr/>
          </p:nvSpPr>
          <p:spPr>
            <a:xfrm>
              <a:off x="4590398" y="4133335"/>
              <a:ext cx="357447" cy="735676"/>
            </a:xfrm>
            <a:prstGeom prst="rect">
              <a:avLst/>
            </a:prstGeom>
            <a:blipFill>
              <a:blip r:embed="rId7" cstate="print"/>
              <a:stretch>
                <a:fillRect/>
              </a:stretch>
            </a:blipFill>
          </p:spPr>
          <p:txBody>
            <a:bodyPr wrap="square" lIns="0" tIns="0" rIns="0" bIns="0" rtlCol="0"/>
            <a:lstStyle/>
            <a:p>
              <a:endParaRPr/>
            </a:p>
          </p:txBody>
        </p:sp>
        <p:sp>
          <p:nvSpPr>
            <p:cNvPr id="16" name="object 25"/>
            <p:cNvSpPr/>
            <p:nvPr/>
          </p:nvSpPr>
          <p:spPr>
            <a:xfrm>
              <a:off x="4778830" y="4187485"/>
              <a:ext cx="96106" cy="609600"/>
            </a:xfrm>
            <a:prstGeom prst="rect">
              <a:avLst/>
            </a:prstGeom>
            <a:blipFill>
              <a:blip r:embed="rId8" cstate="print"/>
              <a:stretch>
                <a:fillRect/>
              </a:stretch>
            </a:blipFill>
          </p:spPr>
          <p:txBody>
            <a:bodyPr wrap="square" lIns="0" tIns="0" rIns="0" bIns="0" rtlCol="0"/>
            <a:lstStyle/>
            <a:p>
              <a:endParaRPr/>
            </a:p>
          </p:txBody>
        </p:sp>
        <p:sp>
          <p:nvSpPr>
            <p:cNvPr id="17" name="object 26"/>
            <p:cNvSpPr/>
            <p:nvPr/>
          </p:nvSpPr>
          <p:spPr>
            <a:xfrm>
              <a:off x="4778830" y="4187485"/>
              <a:ext cx="96106" cy="609600"/>
            </a:xfrm>
            <a:custGeom>
              <a:avLst/>
              <a:gdLst/>
              <a:ahLst/>
              <a:cxnLst/>
              <a:rect l="l" t="t" r="r" b="b"/>
              <a:pathLst>
                <a:path w="228600" h="609600">
                  <a:moveTo>
                    <a:pt x="0" y="0"/>
                  </a:moveTo>
                  <a:lnTo>
                    <a:pt x="228600" y="0"/>
                  </a:lnTo>
                  <a:lnTo>
                    <a:pt x="228600" y="609599"/>
                  </a:lnTo>
                  <a:lnTo>
                    <a:pt x="0" y="609599"/>
                  </a:lnTo>
                  <a:lnTo>
                    <a:pt x="0" y="0"/>
                  </a:lnTo>
                  <a:close/>
                </a:path>
              </a:pathLst>
            </a:custGeom>
            <a:ln w="9524">
              <a:solidFill>
                <a:srgbClr val="000000"/>
              </a:solidFill>
            </a:ln>
          </p:spPr>
          <p:txBody>
            <a:bodyPr wrap="square" lIns="0" tIns="0" rIns="0" bIns="0" rtlCol="0"/>
            <a:lstStyle/>
            <a:p>
              <a:endParaRPr/>
            </a:p>
          </p:txBody>
        </p:sp>
        <p:sp>
          <p:nvSpPr>
            <p:cNvPr id="18" name="object 27"/>
            <p:cNvSpPr/>
            <p:nvPr/>
          </p:nvSpPr>
          <p:spPr>
            <a:xfrm>
              <a:off x="4972783" y="4133335"/>
              <a:ext cx="353290" cy="735676"/>
            </a:xfrm>
            <a:prstGeom prst="rect">
              <a:avLst/>
            </a:prstGeom>
            <a:blipFill>
              <a:blip r:embed="rId9" cstate="print"/>
              <a:stretch>
                <a:fillRect/>
              </a:stretch>
            </a:blipFill>
          </p:spPr>
          <p:txBody>
            <a:bodyPr wrap="square" lIns="0" tIns="0" rIns="0" bIns="0" rtlCol="0"/>
            <a:lstStyle/>
            <a:p>
              <a:endParaRPr/>
            </a:p>
          </p:txBody>
        </p:sp>
        <p:sp>
          <p:nvSpPr>
            <p:cNvPr id="19" name="object 28"/>
            <p:cNvSpPr/>
            <p:nvPr/>
          </p:nvSpPr>
          <p:spPr>
            <a:xfrm>
              <a:off x="50273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20" name="object 29"/>
            <p:cNvSpPr/>
            <p:nvPr/>
          </p:nvSpPr>
          <p:spPr>
            <a:xfrm>
              <a:off x="5027336"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21" name="object 30"/>
            <p:cNvSpPr/>
            <p:nvPr/>
          </p:nvSpPr>
          <p:spPr>
            <a:xfrm>
              <a:off x="5355168" y="4133335"/>
              <a:ext cx="353290" cy="735676"/>
            </a:xfrm>
            <a:prstGeom prst="rect">
              <a:avLst/>
            </a:prstGeom>
            <a:blipFill>
              <a:blip r:embed="rId10" cstate="print"/>
              <a:stretch>
                <a:fillRect/>
              </a:stretch>
            </a:blipFill>
          </p:spPr>
          <p:txBody>
            <a:bodyPr wrap="square" lIns="0" tIns="0" rIns="0" bIns="0" rtlCol="0"/>
            <a:lstStyle/>
            <a:p>
              <a:endParaRPr/>
            </a:p>
          </p:txBody>
        </p:sp>
        <p:sp>
          <p:nvSpPr>
            <p:cNvPr id="22" name="object 31"/>
            <p:cNvSpPr/>
            <p:nvPr/>
          </p:nvSpPr>
          <p:spPr>
            <a:xfrm>
              <a:off x="54083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23" name="object 32"/>
            <p:cNvSpPr/>
            <p:nvPr/>
          </p:nvSpPr>
          <p:spPr>
            <a:xfrm>
              <a:off x="5408336"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24" name="object 33"/>
            <p:cNvSpPr/>
            <p:nvPr/>
          </p:nvSpPr>
          <p:spPr>
            <a:xfrm>
              <a:off x="5733397" y="4133335"/>
              <a:ext cx="357447" cy="735676"/>
            </a:xfrm>
            <a:prstGeom prst="rect">
              <a:avLst/>
            </a:prstGeom>
            <a:blipFill>
              <a:blip r:embed="rId7" cstate="print"/>
              <a:stretch>
                <a:fillRect/>
              </a:stretch>
            </a:blipFill>
          </p:spPr>
          <p:txBody>
            <a:bodyPr wrap="square" lIns="0" tIns="0" rIns="0" bIns="0" rtlCol="0"/>
            <a:lstStyle/>
            <a:p>
              <a:endParaRPr/>
            </a:p>
          </p:txBody>
        </p:sp>
        <p:sp>
          <p:nvSpPr>
            <p:cNvPr id="25" name="object 34"/>
            <p:cNvSpPr/>
            <p:nvPr/>
          </p:nvSpPr>
          <p:spPr>
            <a:xfrm>
              <a:off x="57893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26" name="object 35"/>
            <p:cNvSpPr/>
            <p:nvPr/>
          </p:nvSpPr>
          <p:spPr>
            <a:xfrm>
              <a:off x="5789336"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27" name="object 36"/>
            <p:cNvSpPr/>
            <p:nvPr/>
          </p:nvSpPr>
          <p:spPr>
            <a:xfrm>
              <a:off x="6115783" y="4133335"/>
              <a:ext cx="353290" cy="735676"/>
            </a:xfrm>
            <a:prstGeom prst="rect">
              <a:avLst/>
            </a:prstGeom>
            <a:blipFill>
              <a:blip r:embed="rId9" cstate="print"/>
              <a:stretch>
                <a:fillRect/>
              </a:stretch>
            </a:blipFill>
          </p:spPr>
          <p:txBody>
            <a:bodyPr wrap="square" lIns="0" tIns="0" rIns="0" bIns="0" rtlCol="0"/>
            <a:lstStyle/>
            <a:p>
              <a:endParaRPr/>
            </a:p>
          </p:txBody>
        </p:sp>
        <p:sp>
          <p:nvSpPr>
            <p:cNvPr id="28" name="object 37"/>
            <p:cNvSpPr/>
            <p:nvPr/>
          </p:nvSpPr>
          <p:spPr>
            <a:xfrm>
              <a:off x="61703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29" name="object 38"/>
            <p:cNvSpPr/>
            <p:nvPr/>
          </p:nvSpPr>
          <p:spPr>
            <a:xfrm>
              <a:off x="6170336"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30" name="object 39"/>
            <p:cNvSpPr/>
            <p:nvPr/>
          </p:nvSpPr>
          <p:spPr>
            <a:xfrm>
              <a:off x="6475136" y="4644685"/>
              <a:ext cx="152400" cy="304800"/>
            </a:xfrm>
            <a:custGeom>
              <a:avLst/>
              <a:gdLst/>
              <a:ahLst/>
              <a:cxnLst/>
              <a:rect l="l" t="t" r="r" b="b"/>
              <a:pathLst>
                <a:path w="152400" h="304800">
                  <a:moveTo>
                    <a:pt x="152399" y="0"/>
                  </a:moveTo>
                  <a:lnTo>
                    <a:pt x="0" y="304799"/>
                  </a:lnTo>
                </a:path>
              </a:pathLst>
            </a:custGeom>
            <a:ln w="19049">
              <a:solidFill>
                <a:srgbClr val="000000"/>
              </a:solidFill>
            </a:ln>
          </p:spPr>
          <p:txBody>
            <a:bodyPr wrap="square" lIns="0" tIns="0" rIns="0" bIns="0" rtlCol="0"/>
            <a:lstStyle/>
            <a:p>
              <a:endParaRPr/>
            </a:p>
          </p:txBody>
        </p:sp>
        <p:sp>
          <p:nvSpPr>
            <p:cNvPr id="31" name="object 40"/>
            <p:cNvSpPr/>
            <p:nvPr/>
          </p:nvSpPr>
          <p:spPr>
            <a:xfrm>
              <a:off x="6559273" y="4644685"/>
              <a:ext cx="152400" cy="304800"/>
            </a:xfrm>
            <a:custGeom>
              <a:avLst/>
              <a:gdLst/>
              <a:ahLst/>
              <a:cxnLst/>
              <a:rect l="l" t="t" r="r" b="b"/>
              <a:pathLst>
                <a:path w="152400" h="304800">
                  <a:moveTo>
                    <a:pt x="152399" y="0"/>
                  </a:moveTo>
                  <a:lnTo>
                    <a:pt x="0" y="304799"/>
                  </a:lnTo>
                </a:path>
              </a:pathLst>
            </a:custGeom>
            <a:ln w="19049">
              <a:solidFill>
                <a:srgbClr val="000000"/>
              </a:solidFill>
            </a:ln>
          </p:spPr>
          <p:txBody>
            <a:bodyPr wrap="square" lIns="0" tIns="0" rIns="0" bIns="0" rtlCol="0"/>
            <a:lstStyle/>
            <a:p>
              <a:endParaRPr/>
            </a:p>
          </p:txBody>
        </p:sp>
        <p:sp>
          <p:nvSpPr>
            <p:cNvPr id="32" name="object 41"/>
            <p:cNvSpPr/>
            <p:nvPr/>
          </p:nvSpPr>
          <p:spPr>
            <a:xfrm>
              <a:off x="7562197" y="4133335"/>
              <a:ext cx="357447" cy="735676"/>
            </a:xfrm>
            <a:prstGeom prst="rect">
              <a:avLst/>
            </a:prstGeom>
            <a:blipFill>
              <a:blip r:embed="rId7" cstate="print"/>
              <a:stretch>
                <a:fillRect/>
              </a:stretch>
            </a:blipFill>
          </p:spPr>
          <p:txBody>
            <a:bodyPr wrap="square" lIns="0" tIns="0" rIns="0" bIns="0" rtlCol="0"/>
            <a:lstStyle/>
            <a:p>
              <a:endParaRPr/>
            </a:p>
          </p:txBody>
        </p:sp>
        <p:sp>
          <p:nvSpPr>
            <p:cNvPr id="33" name="object 42"/>
            <p:cNvSpPr/>
            <p:nvPr/>
          </p:nvSpPr>
          <p:spPr>
            <a:xfrm>
              <a:off x="7618134" y="4187485"/>
              <a:ext cx="228600" cy="609600"/>
            </a:xfrm>
            <a:prstGeom prst="rect">
              <a:avLst/>
            </a:prstGeom>
            <a:blipFill>
              <a:blip r:embed="rId8" cstate="print"/>
              <a:stretch>
                <a:fillRect/>
              </a:stretch>
            </a:blipFill>
          </p:spPr>
          <p:txBody>
            <a:bodyPr wrap="square" lIns="0" tIns="0" rIns="0" bIns="0" rtlCol="0"/>
            <a:lstStyle/>
            <a:p>
              <a:endParaRPr/>
            </a:p>
          </p:txBody>
        </p:sp>
        <p:sp>
          <p:nvSpPr>
            <p:cNvPr id="34" name="object 43"/>
            <p:cNvSpPr/>
            <p:nvPr/>
          </p:nvSpPr>
          <p:spPr>
            <a:xfrm>
              <a:off x="7618134"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35" name="object 44"/>
            <p:cNvSpPr/>
            <p:nvPr/>
          </p:nvSpPr>
          <p:spPr>
            <a:xfrm>
              <a:off x="7183968" y="4133335"/>
              <a:ext cx="353290" cy="735676"/>
            </a:xfrm>
            <a:prstGeom prst="rect">
              <a:avLst/>
            </a:prstGeom>
            <a:blipFill>
              <a:blip r:embed="rId10" cstate="print"/>
              <a:stretch>
                <a:fillRect/>
              </a:stretch>
            </a:blipFill>
          </p:spPr>
          <p:txBody>
            <a:bodyPr wrap="square" lIns="0" tIns="0" rIns="0" bIns="0" rtlCol="0"/>
            <a:lstStyle/>
            <a:p>
              <a:endParaRPr/>
            </a:p>
          </p:txBody>
        </p:sp>
        <p:sp>
          <p:nvSpPr>
            <p:cNvPr id="36" name="object 45"/>
            <p:cNvSpPr/>
            <p:nvPr/>
          </p:nvSpPr>
          <p:spPr>
            <a:xfrm>
              <a:off x="72371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37" name="object 46"/>
            <p:cNvSpPr/>
            <p:nvPr/>
          </p:nvSpPr>
          <p:spPr>
            <a:xfrm>
              <a:off x="7237136" y="4187485"/>
              <a:ext cx="228600" cy="609600"/>
            </a:xfrm>
            <a:custGeom>
              <a:avLst/>
              <a:gdLst/>
              <a:ahLst/>
              <a:cxnLst/>
              <a:rect l="l" t="t" r="r" b="b"/>
              <a:pathLst>
                <a:path w="228600" h="609600">
                  <a:moveTo>
                    <a:pt x="0" y="0"/>
                  </a:moveTo>
                  <a:lnTo>
                    <a:pt x="228599" y="0"/>
                  </a:lnTo>
                  <a:lnTo>
                    <a:pt x="228599" y="609599"/>
                  </a:lnTo>
                  <a:lnTo>
                    <a:pt x="0" y="609599"/>
                  </a:lnTo>
                  <a:lnTo>
                    <a:pt x="0" y="0"/>
                  </a:lnTo>
                  <a:close/>
                </a:path>
              </a:pathLst>
            </a:custGeom>
            <a:ln w="9524">
              <a:solidFill>
                <a:srgbClr val="000000"/>
              </a:solidFill>
            </a:ln>
          </p:spPr>
          <p:txBody>
            <a:bodyPr wrap="square" lIns="0" tIns="0" rIns="0" bIns="0" rtlCol="0"/>
            <a:lstStyle/>
            <a:p>
              <a:endParaRPr/>
            </a:p>
          </p:txBody>
        </p:sp>
        <p:sp>
          <p:nvSpPr>
            <p:cNvPr id="38" name="object 47"/>
            <p:cNvSpPr/>
            <p:nvPr/>
          </p:nvSpPr>
          <p:spPr>
            <a:xfrm>
              <a:off x="6801583" y="4133335"/>
              <a:ext cx="353290" cy="735676"/>
            </a:xfrm>
            <a:prstGeom prst="rect">
              <a:avLst/>
            </a:prstGeom>
            <a:blipFill>
              <a:blip r:embed="rId9" cstate="print"/>
              <a:stretch>
                <a:fillRect/>
              </a:stretch>
            </a:blipFill>
          </p:spPr>
          <p:txBody>
            <a:bodyPr wrap="square" lIns="0" tIns="0" rIns="0" bIns="0" rtlCol="0"/>
            <a:lstStyle/>
            <a:p>
              <a:endParaRPr/>
            </a:p>
          </p:txBody>
        </p:sp>
        <p:sp>
          <p:nvSpPr>
            <p:cNvPr id="39" name="object 48"/>
            <p:cNvSpPr/>
            <p:nvPr/>
          </p:nvSpPr>
          <p:spPr>
            <a:xfrm>
              <a:off x="6856136" y="4187485"/>
              <a:ext cx="228600" cy="609600"/>
            </a:xfrm>
            <a:prstGeom prst="rect">
              <a:avLst/>
            </a:prstGeom>
            <a:blipFill>
              <a:blip r:embed="rId8" cstate="print"/>
              <a:stretch>
                <a:fillRect/>
              </a:stretch>
            </a:blipFill>
          </p:spPr>
          <p:txBody>
            <a:bodyPr wrap="square" lIns="0" tIns="0" rIns="0" bIns="0" rtlCol="0"/>
            <a:lstStyle/>
            <a:p>
              <a:endParaRPr/>
            </a:p>
          </p:txBody>
        </p:sp>
        <p:sp>
          <p:nvSpPr>
            <p:cNvPr id="40" name="object 49"/>
            <p:cNvSpPr/>
            <p:nvPr/>
          </p:nvSpPr>
          <p:spPr>
            <a:xfrm>
              <a:off x="6856136" y="4187485"/>
              <a:ext cx="228600" cy="609600"/>
            </a:xfrm>
            <a:custGeom>
              <a:avLst/>
              <a:gdLst/>
              <a:ahLst/>
              <a:cxnLst/>
              <a:rect l="l" t="t" r="r" b="b"/>
              <a:pathLst>
                <a:path w="228600" h="609600">
                  <a:moveTo>
                    <a:pt x="0" y="0"/>
                  </a:moveTo>
                  <a:lnTo>
                    <a:pt x="228600" y="0"/>
                  </a:lnTo>
                  <a:lnTo>
                    <a:pt x="228600" y="609599"/>
                  </a:lnTo>
                  <a:lnTo>
                    <a:pt x="0" y="609599"/>
                  </a:lnTo>
                  <a:lnTo>
                    <a:pt x="0" y="0"/>
                  </a:lnTo>
                  <a:close/>
                </a:path>
              </a:pathLst>
            </a:custGeom>
            <a:ln w="9524">
              <a:solidFill>
                <a:srgbClr val="000000"/>
              </a:solidFill>
            </a:ln>
          </p:spPr>
          <p:txBody>
            <a:bodyPr wrap="square" lIns="0" tIns="0" rIns="0" bIns="0" rtlCol="0"/>
            <a:lstStyle/>
            <a:p>
              <a:endParaRPr/>
            </a:p>
          </p:txBody>
        </p:sp>
        <p:sp>
          <p:nvSpPr>
            <p:cNvPr id="41" name="object 56"/>
            <p:cNvSpPr/>
            <p:nvPr/>
          </p:nvSpPr>
          <p:spPr>
            <a:xfrm>
              <a:off x="5027336" y="3806485"/>
              <a:ext cx="1905" cy="381000"/>
            </a:xfrm>
            <a:custGeom>
              <a:avLst/>
              <a:gdLst/>
              <a:ahLst/>
              <a:cxnLst/>
              <a:rect l="l" t="t" r="r" b="b"/>
              <a:pathLst>
                <a:path w="1905" h="381000">
                  <a:moveTo>
                    <a:pt x="0" y="380999"/>
                  </a:moveTo>
                  <a:lnTo>
                    <a:pt x="1586" y="0"/>
                  </a:lnTo>
                </a:path>
              </a:pathLst>
            </a:custGeom>
            <a:ln w="12699">
              <a:solidFill>
                <a:srgbClr val="FFFFFF"/>
              </a:solidFill>
            </a:ln>
          </p:spPr>
          <p:txBody>
            <a:bodyPr wrap="square" lIns="0" tIns="0" rIns="0" bIns="0" rtlCol="0"/>
            <a:lstStyle/>
            <a:p>
              <a:endParaRPr/>
            </a:p>
          </p:txBody>
        </p:sp>
        <p:sp>
          <p:nvSpPr>
            <p:cNvPr id="42" name="object 57"/>
            <p:cNvSpPr/>
            <p:nvPr/>
          </p:nvSpPr>
          <p:spPr>
            <a:xfrm>
              <a:off x="5408336" y="3806485"/>
              <a:ext cx="1905" cy="381000"/>
            </a:xfrm>
            <a:custGeom>
              <a:avLst/>
              <a:gdLst/>
              <a:ahLst/>
              <a:cxnLst/>
              <a:rect l="l" t="t" r="r" b="b"/>
              <a:pathLst>
                <a:path w="1905" h="381000">
                  <a:moveTo>
                    <a:pt x="0" y="380999"/>
                  </a:moveTo>
                  <a:lnTo>
                    <a:pt x="1586" y="0"/>
                  </a:lnTo>
                </a:path>
              </a:pathLst>
            </a:custGeom>
            <a:ln w="12699">
              <a:solidFill>
                <a:srgbClr val="FFFFFF"/>
              </a:solidFill>
            </a:ln>
          </p:spPr>
          <p:txBody>
            <a:bodyPr wrap="square" lIns="0" tIns="0" rIns="0" bIns="0" rtlCol="0"/>
            <a:lstStyle/>
            <a:p>
              <a:endParaRPr/>
            </a:p>
          </p:txBody>
        </p:sp>
        <p:sp>
          <p:nvSpPr>
            <p:cNvPr id="43" name="object 58"/>
            <p:cNvSpPr/>
            <p:nvPr/>
          </p:nvSpPr>
          <p:spPr>
            <a:xfrm>
              <a:off x="4916211" y="3933485"/>
              <a:ext cx="127000" cy="50800"/>
            </a:xfrm>
            <a:custGeom>
              <a:avLst/>
              <a:gdLst/>
              <a:ahLst/>
              <a:cxnLst/>
              <a:rect l="l" t="t" r="r" b="b"/>
              <a:pathLst>
                <a:path w="127000" h="50800">
                  <a:moveTo>
                    <a:pt x="0" y="0"/>
                  </a:moveTo>
                  <a:lnTo>
                    <a:pt x="0" y="50800"/>
                  </a:lnTo>
                  <a:lnTo>
                    <a:pt x="127000" y="25400"/>
                  </a:lnTo>
                  <a:lnTo>
                    <a:pt x="0" y="0"/>
                  </a:lnTo>
                  <a:close/>
                </a:path>
              </a:pathLst>
            </a:custGeom>
            <a:solidFill>
              <a:srgbClr val="FFFFFF"/>
            </a:solidFill>
          </p:spPr>
          <p:txBody>
            <a:bodyPr wrap="square" lIns="0" tIns="0" rIns="0" bIns="0" rtlCol="0"/>
            <a:lstStyle/>
            <a:p>
              <a:endParaRPr/>
            </a:p>
          </p:txBody>
        </p:sp>
        <p:sp>
          <p:nvSpPr>
            <p:cNvPr id="44" name="object 59"/>
            <p:cNvSpPr/>
            <p:nvPr/>
          </p:nvSpPr>
          <p:spPr>
            <a:xfrm>
              <a:off x="4662211" y="4803435"/>
              <a:ext cx="1905" cy="338455"/>
            </a:xfrm>
            <a:custGeom>
              <a:avLst/>
              <a:gdLst/>
              <a:ahLst/>
              <a:cxnLst/>
              <a:rect l="l" t="t" r="r" b="b"/>
              <a:pathLst>
                <a:path w="1905" h="338454">
                  <a:moveTo>
                    <a:pt x="0" y="0"/>
                  </a:moveTo>
                  <a:lnTo>
                    <a:pt x="1587" y="338137"/>
                  </a:lnTo>
                </a:path>
              </a:pathLst>
            </a:custGeom>
            <a:ln w="12699">
              <a:solidFill>
                <a:srgbClr val="FFFFFF"/>
              </a:solidFill>
            </a:ln>
          </p:spPr>
          <p:txBody>
            <a:bodyPr wrap="square" lIns="0" tIns="0" rIns="0" bIns="0" rtlCol="0"/>
            <a:lstStyle/>
            <a:p>
              <a:endParaRPr/>
            </a:p>
          </p:txBody>
        </p:sp>
        <p:sp>
          <p:nvSpPr>
            <p:cNvPr id="48" name="object 65"/>
            <p:cNvSpPr txBox="1"/>
            <p:nvPr/>
          </p:nvSpPr>
          <p:spPr>
            <a:xfrm>
              <a:off x="5680632" y="5784300"/>
              <a:ext cx="1757280" cy="288862"/>
            </a:xfrm>
            <a:prstGeom prst="rect">
              <a:avLst/>
            </a:prstGeom>
          </p:spPr>
          <p:txBody>
            <a:bodyPr vert="horz" wrap="square" lIns="0" tIns="0" rIns="0" bIns="0" rtlCol="0">
              <a:spAutoFit/>
            </a:bodyPr>
            <a:lstStyle/>
            <a:p>
              <a:pPr marL="180340" marR="5080" indent="-168275">
                <a:lnSpc>
                  <a:spcPts val="1600"/>
                </a:lnSpc>
              </a:pPr>
              <a:r>
                <a:rPr sz="1400" smtClean="0">
                  <a:latin typeface="Arial"/>
                  <a:cs typeface="Arial"/>
                </a:rPr>
                <a:t>Chopper</a:t>
              </a:r>
              <a:r>
                <a:rPr lang="en-US" sz="1400" spc="-100" smtClean="0">
                  <a:latin typeface="Arial"/>
                  <a:cs typeface="Arial"/>
                </a:rPr>
                <a:t> </a:t>
              </a:r>
              <a:r>
                <a:rPr sz="1400" smtClean="0">
                  <a:latin typeface="Arial"/>
                  <a:cs typeface="Arial"/>
                </a:rPr>
                <a:t>gaps</a:t>
              </a:r>
              <a:endParaRPr sz="1400" dirty="0">
                <a:latin typeface="Arial"/>
                <a:cs typeface="Arial"/>
              </a:endParaRPr>
            </a:p>
          </p:txBody>
        </p:sp>
        <p:sp>
          <p:nvSpPr>
            <p:cNvPr id="55" name="object 73"/>
            <p:cNvSpPr/>
            <p:nvPr/>
          </p:nvSpPr>
          <p:spPr>
            <a:xfrm>
              <a:off x="4417735" y="4797085"/>
              <a:ext cx="4495800" cy="1905"/>
            </a:xfrm>
            <a:custGeom>
              <a:avLst/>
              <a:gdLst/>
              <a:ahLst/>
              <a:cxnLst/>
              <a:rect l="l" t="t" r="r" b="b"/>
              <a:pathLst>
                <a:path w="4495800" h="1904">
                  <a:moveTo>
                    <a:pt x="0" y="0"/>
                  </a:moveTo>
                  <a:lnTo>
                    <a:pt x="4495798" y="1588"/>
                  </a:lnTo>
                </a:path>
              </a:pathLst>
            </a:custGeom>
            <a:ln w="19049">
              <a:solidFill>
                <a:srgbClr val="000000"/>
              </a:solidFill>
            </a:ln>
          </p:spPr>
          <p:txBody>
            <a:bodyPr wrap="square" lIns="0" tIns="0" rIns="0" bIns="0" rtlCol="0"/>
            <a:lstStyle/>
            <a:p>
              <a:endParaRPr/>
            </a:p>
          </p:txBody>
        </p:sp>
        <p:sp>
          <p:nvSpPr>
            <p:cNvPr id="56" name="object 106"/>
            <p:cNvSpPr/>
            <p:nvPr/>
          </p:nvSpPr>
          <p:spPr>
            <a:xfrm>
              <a:off x="9043921" y="5061254"/>
              <a:ext cx="0" cy="276225"/>
            </a:xfrm>
            <a:custGeom>
              <a:avLst/>
              <a:gdLst/>
              <a:ahLst/>
              <a:cxnLst/>
              <a:rect l="l" t="t" r="r" b="b"/>
              <a:pathLst>
                <a:path h="276225">
                  <a:moveTo>
                    <a:pt x="0" y="0"/>
                  </a:moveTo>
                  <a:lnTo>
                    <a:pt x="0" y="276224"/>
                  </a:lnTo>
                </a:path>
              </a:pathLst>
            </a:custGeom>
            <a:ln w="12699">
              <a:solidFill>
                <a:srgbClr val="FFFFFF"/>
              </a:solidFill>
            </a:ln>
          </p:spPr>
          <p:txBody>
            <a:bodyPr wrap="square" lIns="0" tIns="0" rIns="0" bIns="0" rtlCol="0"/>
            <a:lstStyle/>
            <a:p>
              <a:endParaRPr/>
            </a:p>
          </p:txBody>
        </p:sp>
        <p:sp>
          <p:nvSpPr>
            <p:cNvPr id="64" name="object 42"/>
            <p:cNvSpPr/>
            <p:nvPr/>
          </p:nvSpPr>
          <p:spPr>
            <a:xfrm>
              <a:off x="8096121" y="4193521"/>
              <a:ext cx="108060" cy="609600"/>
            </a:xfrm>
            <a:prstGeom prst="rect">
              <a:avLst/>
            </a:prstGeom>
            <a:blipFill>
              <a:blip r:embed="rId8" cstate="print"/>
              <a:stretch>
                <a:fillRect/>
              </a:stretch>
            </a:blipFill>
          </p:spPr>
          <p:txBody>
            <a:bodyPr wrap="square" lIns="0" tIns="0" rIns="0" bIns="0" rtlCol="0"/>
            <a:lstStyle/>
            <a:p>
              <a:endParaRPr/>
            </a:p>
          </p:txBody>
        </p:sp>
        <p:cxnSp>
          <p:nvCxnSpPr>
            <p:cNvPr id="67" name="Straight Arrow Connector 66"/>
            <p:cNvCxnSpPr>
              <a:stCxn id="48" idx="0"/>
            </p:cNvCxnSpPr>
            <p:nvPr/>
          </p:nvCxnSpPr>
          <p:spPr>
            <a:xfrm flipH="1" flipV="1">
              <a:off x="5326074" y="4869011"/>
              <a:ext cx="1233199" cy="9152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8" idx="0"/>
            </p:cNvCxnSpPr>
            <p:nvPr/>
          </p:nvCxnSpPr>
          <p:spPr>
            <a:xfrm flipV="1">
              <a:off x="6559273" y="4904236"/>
              <a:ext cx="950160" cy="8800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399438" y="3757457"/>
              <a:ext cx="910827" cy="286232"/>
            </a:xfrm>
            <a:prstGeom prst="rect">
              <a:avLst/>
            </a:prstGeom>
            <a:noFill/>
          </p:spPr>
          <p:txBody>
            <a:bodyPr wrap="none" rtlCol="0">
              <a:spAutoFit/>
            </a:bodyPr>
            <a:lstStyle/>
            <a:p>
              <a:pPr algn="ctr">
                <a:lnSpc>
                  <a:spcPct val="90000"/>
                </a:lnSpc>
              </a:pPr>
              <a:r>
                <a:rPr lang="en-US" sz="1400" dirty="0" smtClean="0"/>
                <a:t>Ramp up</a:t>
              </a:r>
            </a:p>
          </p:txBody>
        </p:sp>
        <p:sp>
          <p:nvSpPr>
            <p:cNvPr id="74" name="TextBox 73"/>
            <p:cNvSpPr txBox="1"/>
            <p:nvPr/>
          </p:nvSpPr>
          <p:spPr>
            <a:xfrm>
              <a:off x="7577636" y="3754387"/>
              <a:ext cx="1140056" cy="286232"/>
            </a:xfrm>
            <a:prstGeom prst="rect">
              <a:avLst/>
            </a:prstGeom>
            <a:noFill/>
          </p:spPr>
          <p:txBody>
            <a:bodyPr wrap="none" rtlCol="0">
              <a:spAutoFit/>
            </a:bodyPr>
            <a:lstStyle/>
            <a:p>
              <a:pPr algn="ctr">
                <a:lnSpc>
                  <a:spcPct val="90000"/>
                </a:lnSpc>
              </a:pPr>
              <a:r>
                <a:rPr lang="en-US" sz="1400" dirty="0" smtClean="0"/>
                <a:t>Ramp down</a:t>
              </a:r>
            </a:p>
          </p:txBody>
        </p:sp>
        <p:sp>
          <p:nvSpPr>
            <p:cNvPr id="77" name="Oval 76"/>
            <p:cNvSpPr/>
            <p:nvPr/>
          </p:nvSpPr>
          <p:spPr>
            <a:xfrm>
              <a:off x="4537065" y="4024317"/>
              <a:ext cx="538761" cy="955559"/>
            </a:xfrm>
            <a:prstGeom prst="ellipse">
              <a:avLst/>
            </a:prstGeom>
            <a:noFill/>
            <a:ln>
              <a:solidFill>
                <a:srgbClr val="C0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78" name="Oval 77"/>
            <p:cNvSpPr/>
            <p:nvPr/>
          </p:nvSpPr>
          <p:spPr>
            <a:xfrm>
              <a:off x="7862478" y="4028778"/>
              <a:ext cx="538761" cy="955559"/>
            </a:xfrm>
            <a:prstGeom prst="ellipse">
              <a:avLst/>
            </a:prstGeom>
            <a:noFill/>
            <a:ln>
              <a:solidFill>
                <a:srgbClr val="C0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grpSp>
      <p:sp>
        <p:nvSpPr>
          <p:cNvPr id="76" name="Content Placeholder 2"/>
          <p:cNvSpPr txBox="1">
            <a:spLocks/>
          </p:cNvSpPr>
          <p:nvPr/>
        </p:nvSpPr>
        <p:spPr bwMode="auto">
          <a:xfrm>
            <a:off x="218717" y="4855543"/>
            <a:ext cx="8993767" cy="1242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Faster MPS Shutdown</a:t>
            </a:r>
          </a:p>
          <a:p>
            <a:pPr lvl="1"/>
            <a:r>
              <a:rPr lang="en-US" sz="2000" dirty="0" smtClean="0"/>
              <a:t>Interfaced SCL </a:t>
            </a:r>
            <a:r>
              <a:rPr lang="en-US" sz="2000" dirty="0"/>
              <a:t>DBCM to the LEBT Chopper </a:t>
            </a:r>
            <a:r>
              <a:rPr lang="en-US" sz="2000" dirty="0" smtClean="0"/>
              <a:t>controller cutting MPS </a:t>
            </a:r>
            <a:r>
              <a:rPr lang="en-US" sz="2000" dirty="0"/>
              <a:t>response time </a:t>
            </a:r>
            <a:r>
              <a:rPr lang="en-US" sz="2000" dirty="0" smtClean="0"/>
              <a:t>in half for total </a:t>
            </a:r>
            <a:r>
              <a:rPr lang="en-US" sz="2000" dirty="0"/>
              <a:t>beam loss conditions in the </a:t>
            </a:r>
            <a:r>
              <a:rPr lang="en-US" sz="2000" dirty="0" smtClean="0"/>
              <a:t>Lina</a:t>
            </a:r>
            <a:endParaRPr lang="en-US" dirty="0" smtClean="0"/>
          </a:p>
          <a:p>
            <a:pPr lvl="1"/>
            <a:endParaRPr lang="en-US" dirty="0"/>
          </a:p>
          <a:p>
            <a:pPr lvl="1"/>
            <a:endParaRPr lang="en-US" dirty="0"/>
          </a:p>
        </p:txBody>
      </p:sp>
    </p:spTree>
    <p:extLst>
      <p:ext uri="{BB962C8B-B14F-4D97-AF65-F5344CB8AC3E}">
        <p14:creationId xmlns:p14="http://schemas.microsoft.com/office/powerpoint/2010/main" val="436609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01168" y="1254110"/>
            <a:ext cx="8642640" cy="4648979"/>
          </a:xfrm>
        </p:spPr>
        <p:txBody>
          <a:bodyPr/>
          <a:lstStyle/>
          <a:p>
            <a:r>
              <a:rPr lang="en-US" dirty="0" smtClean="0"/>
              <a:t>Overview</a:t>
            </a:r>
            <a:endParaRPr lang="en-US" dirty="0"/>
          </a:p>
          <a:p>
            <a:r>
              <a:rPr lang="en-US" dirty="0" smtClean="0"/>
              <a:t>Availability</a:t>
            </a:r>
          </a:p>
          <a:p>
            <a:r>
              <a:rPr lang="en-US" dirty="0"/>
              <a:t>Response to </a:t>
            </a:r>
            <a:r>
              <a:rPr lang="en-US" dirty="0" smtClean="0"/>
              <a:t>recommendations from AAC 2016</a:t>
            </a:r>
          </a:p>
          <a:p>
            <a:r>
              <a:rPr lang="en-US" dirty="0" smtClean="0"/>
              <a:t>Staffing</a:t>
            </a:r>
            <a:endParaRPr lang="en-US" dirty="0"/>
          </a:p>
          <a:p>
            <a:r>
              <a:rPr lang="en-US" dirty="0" smtClean="0"/>
              <a:t>System Tools</a:t>
            </a:r>
          </a:p>
          <a:p>
            <a:r>
              <a:rPr lang="en-US" dirty="0" smtClean="0"/>
              <a:t>Slow Controls</a:t>
            </a:r>
            <a:endParaRPr lang="en-US" dirty="0"/>
          </a:p>
          <a:p>
            <a:r>
              <a:rPr lang="en-US" dirty="0"/>
              <a:t>Process </a:t>
            </a:r>
            <a:r>
              <a:rPr lang="en-US" dirty="0" smtClean="0"/>
              <a:t>Controls</a:t>
            </a:r>
          </a:p>
          <a:p>
            <a:r>
              <a:rPr lang="en-US" dirty="0"/>
              <a:t>Protection </a:t>
            </a:r>
            <a:r>
              <a:rPr lang="en-US" dirty="0" smtClean="0"/>
              <a:t>Systems</a:t>
            </a:r>
            <a:endParaRPr lang="en-US" dirty="0"/>
          </a:p>
          <a:p>
            <a:r>
              <a:rPr lang="en-US" dirty="0"/>
              <a:t>Controls </a:t>
            </a:r>
            <a:r>
              <a:rPr lang="en-US" dirty="0" smtClean="0"/>
              <a:t>Hardware</a:t>
            </a:r>
            <a:endParaRPr lang="en-US" dirty="0"/>
          </a:p>
          <a:p>
            <a:endParaRPr lang="en-US" dirty="0"/>
          </a:p>
          <a:p>
            <a:endParaRPr lang="en-US" dirty="0"/>
          </a:p>
        </p:txBody>
      </p:sp>
    </p:spTree>
    <p:extLst>
      <p:ext uri="{BB962C8B-B14F-4D97-AF65-F5344CB8AC3E}">
        <p14:creationId xmlns:p14="http://schemas.microsoft.com/office/powerpoint/2010/main" val="894257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4" name="Content Placeholder 2"/>
          <p:cNvSpPr>
            <a:spLocks noGrp="1"/>
          </p:cNvSpPr>
          <p:nvPr>
            <p:ph idx="1"/>
          </p:nvPr>
        </p:nvSpPr>
        <p:spPr>
          <a:xfrm>
            <a:off x="202910" y="937486"/>
            <a:ext cx="8636290" cy="3177314"/>
          </a:xfrm>
        </p:spPr>
        <p:txBody>
          <a:bodyPr/>
          <a:lstStyle/>
          <a:p>
            <a:r>
              <a:rPr lang="en-US" sz="2800" dirty="0" smtClean="0"/>
              <a:t>Evaluating μTCA to support for future projects</a:t>
            </a:r>
          </a:p>
          <a:p>
            <a:pPr lvl="1"/>
            <a:r>
              <a:rPr lang="en-US" sz="2400" dirty="0" smtClean="0"/>
              <a:t>MPS AIP-39 and new LLRF system</a:t>
            </a:r>
          </a:p>
          <a:p>
            <a:pPr lvl="1"/>
            <a:r>
              <a:rPr lang="en-US" sz="2400" dirty="0" smtClean="0"/>
              <a:t>LLRF </a:t>
            </a:r>
            <a:r>
              <a:rPr lang="en-US" sz="2400" dirty="0"/>
              <a:t>bandwidth requirement for STS </a:t>
            </a:r>
            <a:r>
              <a:rPr lang="en-US" sz="2400" dirty="0" smtClean="0"/>
              <a:t>(360 MB/s) exceeds VME capability</a:t>
            </a:r>
            <a:endParaRPr lang="en-US" sz="2400" dirty="0"/>
          </a:p>
          <a:p>
            <a:pPr lvl="3"/>
            <a:r>
              <a:rPr lang="en-US" sz="2000" dirty="0" smtClean="0"/>
              <a:t>VMEbus32 40 MB/s</a:t>
            </a:r>
          </a:p>
          <a:p>
            <a:pPr lvl="3"/>
            <a:r>
              <a:rPr lang="en-US" sz="2000" dirty="0" smtClean="0"/>
              <a:t>VME64x 160 MB/s</a:t>
            </a:r>
            <a:endParaRPr lang="en-US" sz="2000" dirty="0"/>
          </a:p>
          <a:p>
            <a:pPr lvl="3"/>
            <a:r>
              <a:rPr lang="en-US" sz="2000" dirty="0" smtClean="0"/>
              <a:t>μTCA 1 GB/s for PCIe Gen 1</a:t>
            </a:r>
          </a:p>
          <a:p>
            <a:pPr lvl="3"/>
            <a:r>
              <a:rPr lang="en-US" sz="2000" dirty="0"/>
              <a:t>μTCA 4 </a:t>
            </a:r>
            <a:r>
              <a:rPr lang="en-US" sz="2000" dirty="0" smtClean="0"/>
              <a:t>GB/s PCIe Gen3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070" t="2094" r="14186" b="3675"/>
          <a:stretch/>
        </p:blipFill>
        <p:spPr>
          <a:xfrm>
            <a:off x="5714403" y="2390219"/>
            <a:ext cx="3121320" cy="2306050"/>
          </a:xfrm>
          <a:prstGeom prst="rect">
            <a:avLst/>
          </a:prstGeom>
          <a:effectLst>
            <a:outerShdw blurRad="292100" dist="139700" dir="2700000" algn="ctr" rotWithShape="0">
              <a:schemeClr val="tx1">
                <a:alpha val="65000"/>
              </a:schemeClr>
            </a:outerShdw>
          </a:effectLst>
        </p:spPr>
      </p:pic>
      <p:sp>
        <p:nvSpPr>
          <p:cNvPr id="5" name="Content Placeholder 2"/>
          <p:cNvSpPr txBox="1">
            <a:spLocks/>
          </p:cNvSpPr>
          <p:nvPr/>
        </p:nvSpPr>
        <p:spPr bwMode="auto">
          <a:xfrm>
            <a:off x="261859" y="4114800"/>
            <a:ext cx="6225438" cy="2211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Currently running two unique IOC configurations @ 600 MB/s</a:t>
            </a:r>
          </a:p>
          <a:p>
            <a:pPr lvl="1"/>
            <a:r>
              <a:rPr lang="en-US" sz="2400" dirty="0" smtClean="0"/>
              <a:t>Collaboration with Argonne using our firmware/device support @ 200 MB/s with a different IOC, OS and μTCA crate</a:t>
            </a:r>
          </a:p>
        </p:txBody>
      </p:sp>
    </p:spTree>
    <p:extLst>
      <p:ext uri="{BB962C8B-B14F-4D97-AF65-F5344CB8AC3E}">
        <p14:creationId xmlns:p14="http://schemas.microsoft.com/office/powerpoint/2010/main" val="145858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720410" cy="484748"/>
          </a:xfrm>
        </p:spPr>
        <p:txBody>
          <a:bodyPr/>
          <a:lstStyle/>
          <a:p>
            <a:r>
              <a:rPr lang="en-US" dirty="0"/>
              <a:t>AIP-39 </a:t>
            </a:r>
            <a:r>
              <a:rPr lang="en-US" dirty="0"/>
              <a:t>m</a:t>
            </a:r>
            <a:r>
              <a:rPr lang="en-US" dirty="0" smtClean="0"/>
              <a:t>odernizes MPS</a:t>
            </a:r>
            <a:endParaRPr lang="en-US" dirty="0"/>
          </a:p>
        </p:txBody>
      </p:sp>
      <p:sp>
        <p:nvSpPr>
          <p:cNvPr id="3" name="Text Placeholder 2"/>
          <p:cNvSpPr>
            <a:spLocks noGrp="1"/>
          </p:cNvSpPr>
          <p:nvPr>
            <p:ph type="body" idx="1"/>
          </p:nvPr>
        </p:nvSpPr>
        <p:spPr>
          <a:xfrm>
            <a:off x="204415" y="520496"/>
            <a:ext cx="4192528" cy="821190"/>
          </a:xfrm>
        </p:spPr>
        <p:txBody>
          <a:bodyPr/>
          <a:lstStyle/>
          <a:p>
            <a:endParaRPr lang="en-US" sz="2800" dirty="0" smtClean="0"/>
          </a:p>
          <a:p>
            <a:endParaRPr lang="en-US" sz="2800" dirty="0"/>
          </a:p>
          <a:p>
            <a:r>
              <a:rPr lang="en-US" sz="2800" dirty="0" smtClean="0"/>
              <a:t>Legacy </a:t>
            </a:r>
            <a:r>
              <a:rPr lang="en-US" sz="2800" dirty="0"/>
              <a:t>System</a:t>
            </a:r>
          </a:p>
        </p:txBody>
      </p:sp>
      <p:sp>
        <p:nvSpPr>
          <p:cNvPr id="4" name="Content Placeholder 3"/>
          <p:cNvSpPr>
            <a:spLocks noGrp="1"/>
          </p:cNvSpPr>
          <p:nvPr>
            <p:ph sz="half" idx="2"/>
          </p:nvPr>
        </p:nvSpPr>
        <p:spPr>
          <a:xfrm>
            <a:off x="204415" y="1322282"/>
            <a:ext cx="4429656" cy="4680301"/>
          </a:xfrm>
        </p:spPr>
        <p:txBody>
          <a:bodyPr/>
          <a:lstStyle/>
          <a:p>
            <a:r>
              <a:rPr lang="en-US" sz="2000" dirty="0"/>
              <a:t>Decreasing Reliability</a:t>
            </a:r>
          </a:p>
          <a:p>
            <a:pPr lvl="1"/>
            <a:r>
              <a:rPr lang="en-US" sz="1800" dirty="0" smtClean="0"/>
              <a:t>Aging hardware =&gt; </a:t>
            </a:r>
            <a:r>
              <a:rPr lang="en-US" sz="1800" dirty="0"/>
              <a:t>higher probability of failure</a:t>
            </a:r>
          </a:p>
          <a:p>
            <a:pPr lvl="1"/>
            <a:r>
              <a:rPr lang="en-US" sz="1800" dirty="0"/>
              <a:t>Field failure rates </a:t>
            </a:r>
            <a:r>
              <a:rPr lang="en-US" sz="1800" dirty="0" smtClean="0"/>
              <a:t>increasing</a:t>
            </a:r>
            <a:endParaRPr lang="en-US" sz="1800" dirty="0"/>
          </a:p>
          <a:p>
            <a:pPr lvl="1"/>
            <a:r>
              <a:rPr lang="en-US" sz="1800" dirty="0" smtClean="0"/>
              <a:t>Complexity =&gt; </a:t>
            </a:r>
            <a:r>
              <a:rPr lang="en-US" sz="1800" dirty="0"/>
              <a:t>more failure points</a:t>
            </a:r>
          </a:p>
          <a:p>
            <a:r>
              <a:rPr lang="en-US" sz="2000" dirty="0"/>
              <a:t>Declining Maintainability</a:t>
            </a:r>
          </a:p>
          <a:p>
            <a:pPr lvl="1"/>
            <a:r>
              <a:rPr lang="en-US" sz="1800" dirty="0"/>
              <a:t>Increased failure rates </a:t>
            </a:r>
            <a:r>
              <a:rPr lang="en-US" sz="1800" dirty="0" smtClean="0"/>
              <a:t>reduce spares inventory</a:t>
            </a:r>
            <a:endParaRPr lang="en-US" sz="1800" dirty="0"/>
          </a:p>
          <a:p>
            <a:pPr lvl="1"/>
            <a:r>
              <a:rPr lang="en-US" sz="1800" dirty="0"/>
              <a:t>Component obsolescence prohibits obtaining </a:t>
            </a:r>
            <a:r>
              <a:rPr lang="en-US" sz="1800" dirty="0" smtClean="0"/>
              <a:t>adequate </a:t>
            </a:r>
            <a:r>
              <a:rPr lang="en-US" sz="1800" dirty="0"/>
              <a:t>supply of spares</a:t>
            </a:r>
          </a:p>
          <a:p>
            <a:r>
              <a:rPr lang="en-US" sz="2000" dirty="0"/>
              <a:t>Limited Scalability</a:t>
            </a:r>
          </a:p>
          <a:p>
            <a:pPr lvl="1"/>
            <a:r>
              <a:rPr lang="en-US" sz="1800" dirty="0"/>
              <a:t>L</a:t>
            </a:r>
            <a:r>
              <a:rPr lang="en-US" sz="1800" dirty="0" smtClean="0"/>
              <a:t>acks </a:t>
            </a:r>
            <a:r>
              <a:rPr lang="en-US" sz="1800" dirty="0"/>
              <a:t>capacity to </a:t>
            </a:r>
            <a:r>
              <a:rPr lang="en-US" sz="1800" dirty="0" smtClean="0"/>
              <a:t>be extended for PPU/STS</a:t>
            </a:r>
            <a:endParaRPr lang="en-US" sz="1800" dirty="0"/>
          </a:p>
          <a:p>
            <a:pPr lvl="1"/>
            <a:r>
              <a:rPr lang="en-US" sz="1800" dirty="0" smtClean="0"/>
              <a:t>Limited diagnostics/capacity </a:t>
            </a:r>
            <a:r>
              <a:rPr lang="en-US" sz="1800" dirty="0"/>
              <a:t>for </a:t>
            </a:r>
            <a:r>
              <a:rPr lang="en-US" sz="1800" dirty="0" smtClean="0"/>
              <a:t>improvements</a:t>
            </a:r>
            <a:endParaRPr lang="en-US" sz="1800" dirty="0"/>
          </a:p>
          <a:p>
            <a:pPr lvl="1"/>
            <a:endParaRPr lang="en-US" sz="1400" dirty="0"/>
          </a:p>
          <a:p>
            <a:endParaRPr lang="en-US" dirty="0"/>
          </a:p>
          <a:p>
            <a:endParaRPr lang="en-US" dirty="0"/>
          </a:p>
          <a:p>
            <a:endParaRPr lang="en-US" dirty="0"/>
          </a:p>
        </p:txBody>
      </p:sp>
      <p:sp>
        <p:nvSpPr>
          <p:cNvPr id="5" name="Text Placeholder 4"/>
          <p:cNvSpPr>
            <a:spLocks noGrp="1"/>
          </p:cNvSpPr>
          <p:nvPr>
            <p:ph type="body" sz="quarter" idx="3"/>
          </p:nvPr>
        </p:nvSpPr>
        <p:spPr>
          <a:xfrm>
            <a:off x="4713217" y="520496"/>
            <a:ext cx="4194175" cy="821190"/>
          </a:xfrm>
        </p:spPr>
        <p:txBody>
          <a:bodyPr/>
          <a:lstStyle/>
          <a:p>
            <a:r>
              <a:rPr lang="en-US" sz="2800" dirty="0"/>
              <a:t>New System</a:t>
            </a:r>
          </a:p>
        </p:txBody>
      </p:sp>
      <p:sp>
        <p:nvSpPr>
          <p:cNvPr id="6" name="Content Placeholder 5"/>
          <p:cNvSpPr>
            <a:spLocks noGrp="1"/>
          </p:cNvSpPr>
          <p:nvPr>
            <p:ph sz="quarter" idx="4"/>
          </p:nvPr>
        </p:nvSpPr>
        <p:spPr>
          <a:xfrm>
            <a:off x="4713217" y="1312173"/>
            <a:ext cx="4287507" cy="4094762"/>
          </a:xfrm>
        </p:spPr>
        <p:txBody>
          <a:bodyPr/>
          <a:lstStyle/>
          <a:p>
            <a:r>
              <a:rPr lang="en-US" sz="2000" dirty="0"/>
              <a:t>Reliable and Maintainable</a:t>
            </a:r>
          </a:p>
          <a:p>
            <a:pPr lvl="1"/>
            <a:r>
              <a:rPr lang="en-US" sz="1800" dirty="0" smtClean="0"/>
              <a:t>Simplified, efficient </a:t>
            </a:r>
            <a:r>
              <a:rPr lang="en-US" sz="1800" dirty="0"/>
              <a:t>architecture</a:t>
            </a:r>
          </a:p>
          <a:p>
            <a:pPr lvl="1"/>
            <a:r>
              <a:rPr lang="en-US" sz="1800" dirty="0"/>
              <a:t>Highly integrated =&gt; failure point reduction</a:t>
            </a:r>
          </a:p>
          <a:p>
            <a:pPr lvl="1"/>
            <a:r>
              <a:rPr lang="en-US" sz="1800" dirty="0" smtClean="0"/>
              <a:t>Uses more modern subsystems </a:t>
            </a:r>
            <a:r>
              <a:rPr lang="en-US" sz="1800" dirty="0"/>
              <a:t>and components</a:t>
            </a:r>
          </a:p>
          <a:p>
            <a:r>
              <a:rPr lang="en-US" sz="2000" dirty="0"/>
              <a:t>Improved Performance</a:t>
            </a:r>
          </a:p>
          <a:p>
            <a:pPr lvl="1"/>
            <a:r>
              <a:rPr lang="en-US" sz="1800" dirty="0" smtClean="0"/>
              <a:t>Lower </a:t>
            </a:r>
            <a:r>
              <a:rPr lang="en-US" sz="1800" dirty="0"/>
              <a:t>latency communication </a:t>
            </a:r>
            <a:r>
              <a:rPr lang="en-US" sz="1800" dirty="0" smtClean="0"/>
              <a:t>links</a:t>
            </a:r>
            <a:endParaRPr lang="en-US" sz="1800" dirty="0"/>
          </a:p>
          <a:p>
            <a:r>
              <a:rPr lang="en-US" sz="2000" dirty="0"/>
              <a:t>Scalable Architecture</a:t>
            </a:r>
          </a:p>
          <a:p>
            <a:pPr lvl="1"/>
            <a:r>
              <a:rPr lang="en-US" sz="1800" dirty="0" err="1"/>
              <a:t>MicroTCA</a:t>
            </a:r>
            <a:r>
              <a:rPr lang="en-US" sz="1800" dirty="0"/>
              <a:t>-based platform</a:t>
            </a:r>
          </a:p>
          <a:p>
            <a:pPr lvl="1"/>
            <a:r>
              <a:rPr lang="en-US" sz="1800" dirty="0" smtClean="0"/>
              <a:t>Provides a viable </a:t>
            </a:r>
            <a:r>
              <a:rPr lang="en-US" sz="1800" dirty="0"/>
              <a:t>path for major facility upgrades — </a:t>
            </a:r>
            <a:r>
              <a:rPr lang="en-US" sz="1800" dirty="0" smtClean="0"/>
              <a:t>PPU/STS</a:t>
            </a:r>
            <a:endParaRPr lang="en-US" sz="1800" dirty="0"/>
          </a:p>
          <a:p>
            <a:pPr lvl="1"/>
            <a:endParaRPr lang="en-US" sz="1400" dirty="0"/>
          </a:p>
          <a:p>
            <a:pPr marL="0" indent="0">
              <a:buNone/>
            </a:pPr>
            <a:endParaRPr lang="en-US" sz="1800" dirty="0"/>
          </a:p>
          <a:p>
            <a:pPr lvl="1"/>
            <a:endParaRPr lang="en-US" sz="1400" dirty="0"/>
          </a:p>
          <a:p>
            <a:endParaRPr lang="en-US" sz="2000" dirty="0"/>
          </a:p>
        </p:txBody>
      </p:sp>
    </p:spTree>
    <p:extLst>
      <p:ext uri="{BB962C8B-B14F-4D97-AF65-F5344CB8AC3E}">
        <p14:creationId xmlns:p14="http://schemas.microsoft.com/office/powerpoint/2010/main" val="95043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p>
            <a:r>
              <a:rPr lang="en-US" dirty="0" smtClean="0"/>
              <a:t>New MPS </a:t>
            </a:r>
            <a:r>
              <a:rPr lang="en-US" dirty="0" smtClean="0"/>
              <a:t>– multiyear phased deployment</a:t>
            </a:r>
            <a:endParaRPr lang="en-US" dirty="0"/>
          </a:p>
        </p:txBody>
      </p:sp>
      <p:pic>
        <p:nvPicPr>
          <p:cNvPr id="11" name="Picture 10"/>
          <p:cNvPicPr>
            <a:picLocks noChangeAspect="1"/>
          </p:cNvPicPr>
          <p:nvPr/>
        </p:nvPicPr>
        <p:blipFill>
          <a:blip r:embed="rId3"/>
          <a:stretch>
            <a:fillRect/>
          </a:stretch>
        </p:blipFill>
        <p:spPr>
          <a:xfrm>
            <a:off x="408747" y="1238026"/>
            <a:ext cx="8426976" cy="5213738"/>
          </a:xfrm>
          <a:prstGeom prst="rect">
            <a:avLst/>
          </a:prstGeom>
        </p:spPr>
      </p:pic>
    </p:spTree>
    <p:extLst>
      <p:ext uri="{BB962C8B-B14F-4D97-AF65-F5344CB8AC3E}">
        <p14:creationId xmlns:p14="http://schemas.microsoft.com/office/powerpoint/2010/main" val="5531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96560" y="1066800"/>
            <a:ext cx="8642640" cy="4803058"/>
          </a:xfrm>
        </p:spPr>
        <p:txBody>
          <a:bodyPr/>
          <a:lstStyle/>
          <a:p>
            <a:r>
              <a:rPr lang="en-US" sz="2800" dirty="0" smtClean="0"/>
              <a:t>Controls is successfully</a:t>
            </a:r>
          </a:p>
          <a:p>
            <a:pPr lvl="1"/>
            <a:r>
              <a:rPr lang="en-US" sz="2400" dirty="0" smtClean="0"/>
              <a:t>Managing the performance of our large, distributed EPICS based control system</a:t>
            </a:r>
          </a:p>
          <a:p>
            <a:pPr lvl="1"/>
            <a:r>
              <a:rPr lang="en-US" sz="2400" dirty="0" smtClean="0"/>
              <a:t>Integrating a wide variety of device types, supporting </a:t>
            </a:r>
            <a:r>
              <a:rPr lang="en-US" sz="2400" dirty="0" smtClean="0"/>
              <a:t>accelerator, target and instrument </a:t>
            </a:r>
            <a:r>
              <a:rPr lang="en-US" sz="2400" dirty="0" smtClean="0"/>
              <a:t>improvement and development projects and phasing out obsolete elements</a:t>
            </a:r>
          </a:p>
          <a:p>
            <a:pPr lvl="1"/>
            <a:r>
              <a:rPr lang="en-US" sz="2400" dirty="0" smtClean="0"/>
              <a:t>Improving design and development processes</a:t>
            </a:r>
          </a:p>
          <a:p>
            <a:pPr lvl="1"/>
            <a:r>
              <a:rPr lang="en-US" sz="2400" dirty="0" smtClean="0"/>
              <a:t>Simplifying systems to reduce support requirements and maintain availability</a:t>
            </a:r>
          </a:p>
          <a:p>
            <a:pPr lvl="1"/>
            <a:r>
              <a:rPr lang="en-US" sz="2400" dirty="0" smtClean="0"/>
              <a:t>Collaborating with IDAC to develop and test new software tools on the instrument beamlines before migration to the accelerator</a:t>
            </a:r>
          </a:p>
          <a:p>
            <a:pPr lvl="1"/>
            <a:endParaRPr lang="en-US" dirty="0"/>
          </a:p>
        </p:txBody>
      </p:sp>
    </p:spTree>
    <p:extLst>
      <p:ext uri="{BB962C8B-B14F-4D97-AF65-F5344CB8AC3E}">
        <p14:creationId xmlns:p14="http://schemas.microsoft.com/office/powerpoint/2010/main" val="110410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7526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2" y="173674"/>
            <a:ext cx="8925674" cy="484748"/>
          </a:xfrm>
        </p:spPr>
        <p:txBody>
          <a:bodyPr/>
          <a:lstStyle/>
          <a:p>
            <a:r>
              <a:rPr lang="en-US" dirty="0"/>
              <a:t>New FPS: Low-latency, </a:t>
            </a:r>
            <a:r>
              <a:rPr lang="en-US" dirty="0" smtClean="0"/>
              <a:t>distributed </a:t>
            </a:r>
            <a:r>
              <a:rPr lang="en-US" dirty="0"/>
              <a:t>a</a:t>
            </a:r>
            <a:r>
              <a:rPr lang="en-US" dirty="0" smtClean="0"/>
              <a:t>rchitecture</a:t>
            </a:r>
            <a:endParaRPr lang="en-US" dirty="0"/>
          </a:p>
        </p:txBody>
      </p:sp>
      <p:sp>
        <p:nvSpPr>
          <p:cNvPr id="3" name="Content Placeholder 2"/>
          <p:cNvSpPr>
            <a:spLocks noGrp="1"/>
          </p:cNvSpPr>
          <p:nvPr>
            <p:ph idx="1"/>
          </p:nvPr>
        </p:nvSpPr>
        <p:spPr>
          <a:xfrm>
            <a:off x="91072" y="1099147"/>
            <a:ext cx="3932655" cy="4195415"/>
          </a:xfrm>
        </p:spPr>
        <p:txBody>
          <a:bodyPr/>
          <a:lstStyle/>
          <a:p>
            <a:r>
              <a:rPr lang="en-US" sz="1800" dirty="0"/>
              <a:t>“Form, fit and function compatible” with legacy system interfaces</a:t>
            </a:r>
          </a:p>
          <a:p>
            <a:r>
              <a:rPr lang="en-US" sz="1800" dirty="0"/>
              <a:t>Hierarchical topology:</a:t>
            </a:r>
          </a:p>
          <a:p>
            <a:pPr lvl="1"/>
            <a:r>
              <a:rPr lang="en-US" sz="1400" dirty="0"/>
              <a:t>5-Gbps Aurora-based fiber-optic interconnects</a:t>
            </a:r>
          </a:p>
          <a:p>
            <a:pPr marL="0" indent="0">
              <a:buNone/>
            </a:pPr>
            <a:endParaRPr lang="en-US" sz="1800" dirty="0"/>
          </a:p>
          <a:p>
            <a:endParaRPr lang="en-US" sz="1800" dirty="0"/>
          </a:p>
          <a:p>
            <a:endParaRPr lang="en-US" sz="1800" dirty="0"/>
          </a:p>
          <a:p>
            <a:endParaRPr lang="en-US" sz="1800" dirty="0"/>
          </a:p>
          <a:p>
            <a:endParaRPr lang="en-US" sz="1800" dirty="0"/>
          </a:p>
          <a:p>
            <a:pPr>
              <a:spcBef>
                <a:spcPts val="1000"/>
              </a:spcBef>
            </a:pPr>
            <a:endParaRPr lang="en-US" sz="1800" dirty="0"/>
          </a:p>
          <a:p>
            <a:endParaRPr lang="en-US" sz="1800" dirty="0"/>
          </a:p>
          <a:p>
            <a:r>
              <a:rPr lang="en-US" sz="1800" dirty="0"/>
              <a:t>Scalable architecture based on </a:t>
            </a:r>
            <a:r>
              <a:rPr lang="en-US" sz="1800" dirty="0" err="1"/>
              <a:t>MicroTCA</a:t>
            </a:r>
            <a:r>
              <a:rPr lang="en-US" sz="1800" dirty="0"/>
              <a:t> standard and COTS hardware.</a:t>
            </a:r>
          </a:p>
        </p:txBody>
      </p:sp>
      <p:pic>
        <p:nvPicPr>
          <p:cNvPr id="4" name="Picture 3"/>
          <p:cNvPicPr>
            <a:picLocks noChangeAspect="1"/>
          </p:cNvPicPr>
          <p:nvPr/>
        </p:nvPicPr>
        <p:blipFill>
          <a:blip r:embed="rId3"/>
          <a:stretch>
            <a:fillRect/>
          </a:stretch>
        </p:blipFill>
        <p:spPr>
          <a:xfrm>
            <a:off x="4294077" y="908829"/>
            <a:ext cx="4631597" cy="3077223"/>
          </a:xfrm>
          <a:prstGeom prst="rect">
            <a:avLst/>
          </a:prstGeom>
        </p:spPr>
      </p:pic>
      <p:pic>
        <p:nvPicPr>
          <p:cNvPr id="5" name="Picture 4"/>
          <p:cNvPicPr>
            <a:picLocks noChangeAspect="1"/>
          </p:cNvPicPr>
          <p:nvPr/>
        </p:nvPicPr>
        <p:blipFill>
          <a:blip r:embed="rId4"/>
          <a:stretch>
            <a:fillRect/>
          </a:stretch>
        </p:blipFill>
        <p:spPr>
          <a:xfrm>
            <a:off x="3779519" y="5147993"/>
            <a:ext cx="5056204" cy="1072042"/>
          </a:xfrm>
          <a:prstGeom prst="rect">
            <a:avLst/>
          </a:prstGeom>
        </p:spPr>
      </p:pic>
      <p:pic>
        <p:nvPicPr>
          <p:cNvPr id="6" name="Picture 5"/>
          <p:cNvPicPr>
            <a:picLocks noChangeAspect="1"/>
          </p:cNvPicPr>
          <p:nvPr/>
        </p:nvPicPr>
        <p:blipFill rotWithShape="1">
          <a:blip r:embed="rId5"/>
          <a:srcRect t="-12" b="6678"/>
          <a:stretch/>
        </p:blipFill>
        <p:spPr>
          <a:xfrm>
            <a:off x="1043947" y="2705892"/>
            <a:ext cx="1422676" cy="2560320"/>
          </a:xfrm>
          <a:prstGeom prst="rect">
            <a:avLst/>
          </a:prstGeom>
        </p:spPr>
      </p:pic>
      <p:cxnSp>
        <p:nvCxnSpPr>
          <p:cNvPr id="8" name="Straight Arrow Connector 7"/>
          <p:cNvCxnSpPr/>
          <p:nvPr/>
        </p:nvCxnSpPr>
        <p:spPr>
          <a:xfrm flipH="1">
            <a:off x="2601798" y="3337089"/>
            <a:ext cx="3817856" cy="46191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6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Control System </a:t>
            </a:r>
            <a:r>
              <a:rPr lang="en-US" dirty="0" smtClean="0"/>
              <a:t>overview</a:t>
            </a:r>
            <a:endParaRPr lang="en-US" dirty="0"/>
          </a:p>
        </p:txBody>
      </p:sp>
      <p:sp>
        <p:nvSpPr>
          <p:cNvPr id="3" name="Content Placeholder 2"/>
          <p:cNvSpPr>
            <a:spLocks noGrp="1"/>
          </p:cNvSpPr>
          <p:nvPr>
            <p:ph idx="1"/>
          </p:nvPr>
        </p:nvSpPr>
        <p:spPr>
          <a:xfrm>
            <a:off x="196560" y="1066800"/>
            <a:ext cx="8642640" cy="4471932"/>
          </a:xfrm>
        </p:spPr>
        <p:txBody>
          <a:bodyPr/>
          <a:lstStyle/>
          <a:p>
            <a:pPr>
              <a:lnSpc>
                <a:spcPct val="100000"/>
              </a:lnSpc>
              <a:spcBef>
                <a:spcPts val="300"/>
              </a:spcBef>
              <a:spcAft>
                <a:spcPts val="200"/>
              </a:spcAft>
            </a:pPr>
            <a:r>
              <a:rPr lang="en-US" sz="2400" dirty="0"/>
              <a:t>ICS Scope: Controls, Timing and Protection Systems</a:t>
            </a:r>
          </a:p>
          <a:p>
            <a:pPr marL="865188" lvl="3" indent="0">
              <a:lnSpc>
                <a:spcPct val="100000"/>
              </a:lnSpc>
              <a:spcBef>
                <a:spcPts val="300"/>
              </a:spcBef>
              <a:spcAft>
                <a:spcPts val="200"/>
              </a:spcAft>
              <a:buNone/>
            </a:pPr>
            <a:r>
              <a:rPr lang="en-US" sz="2000" b="1" dirty="0">
                <a:solidFill>
                  <a:schemeClr val="tx2">
                    <a:lumMod val="75000"/>
                  </a:schemeClr>
                </a:solidFill>
              </a:rPr>
              <a:t>Accelerator		</a:t>
            </a:r>
            <a:r>
              <a:rPr lang="en-US" sz="2000" b="1">
                <a:solidFill>
                  <a:schemeClr val="tx2">
                    <a:lumMod val="75000"/>
                  </a:schemeClr>
                </a:solidFill>
              </a:rPr>
              <a:t>Instruments </a:t>
            </a:r>
            <a:r>
              <a:rPr lang="en-US" sz="2000" b="1" smtClean="0">
                <a:solidFill>
                  <a:schemeClr val="tx2">
                    <a:lumMod val="75000"/>
                  </a:schemeClr>
                </a:solidFill>
              </a:rPr>
              <a:t>(PPS, Vacuum, Tools)</a:t>
            </a:r>
            <a:endParaRPr lang="en-US" sz="2000" b="1" dirty="0">
              <a:solidFill>
                <a:schemeClr val="tx2">
                  <a:lumMod val="75000"/>
                </a:schemeClr>
              </a:solidFill>
            </a:endParaRPr>
          </a:p>
          <a:p>
            <a:pPr marL="865188" lvl="3" indent="0">
              <a:lnSpc>
                <a:spcPct val="100000"/>
              </a:lnSpc>
              <a:spcBef>
                <a:spcPts val="300"/>
              </a:spcBef>
              <a:spcAft>
                <a:spcPts val="200"/>
              </a:spcAft>
              <a:buNone/>
            </a:pPr>
            <a:r>
              <a:rPr lang="en-US" sz="2000" b="1" dirty="0">
                <a:solidFill>
                  <a:schemeClr val="tx2">
                    <a:lumMod val="75000"/>
                  </a:schemeClr>
                </a:solidFill>
              </a:rPr>
              <a:t>Target			Conventional Facilities	</a:t>
            </a:r>
          </a:p>
          <a:p>
            <a:pPr marL="865188" lvl="3" indent="0">
              <a:lnSpc>
                <a:spcPct val="100000"/>
              </a:lnSpc>
              <a:spcBef>
                <a:spcPts val="300"/>
              </a:spcBef>
              <a:spcAft>
                <a:spcPts val="200"/>
              </a:spcAft>
              <a:buNone/>
            </a:pPr>
            <a:r>
              <a:rPr lang="en-US" sz="2000" b="1" dirty="0">
                <a:solidFill>
                  <a:schemeClr val="tx2">
                    <a:lumMod val="75000"/>
                  </a:schemeClr>
                </a:solidFill>
              </a:rPr>
              <a:t>Cryogenics		Test Facilities</a:t>
            </a:r>
          </a:p>
          <a:p>
            <a:pPr>
              <a:lnSpc>
                <a:spcPct val="100000"/>
              </a:lnSpc>
              <a:spcBef>
                <a:spcPts val="300"/>
              </a:spcBef>
              <a:spcAft>
                <a:spcPts val="200"/>
              </a:spcAft>
              <a:buFont typeface="Arial"/>
              <a:buChar char="•"/>
            </a:pPr>
            <a:r>
              <a:rPr lang="en-US" sz="2400" dirty="0">
                <a:latin typeface="Arial"/>
                <a:cs typeface="Arial"/>
              </a:rPr>
              <a:t>Large, distributed system based on the Experimental Physics and Industrial Control Systems (EPICS) toolkit and Control System Studio (CSS)</a:t>
            </a:r>
          </a:p>
          <a:p>
            <a:pPr>
              <a:lnSpc>
                <a:spcPct val="100000"/>
              </a:lnSpc>
              <a:spcBef>
                <a:spcPts val="300"/>
              </a:spcBef>
              <a:spcAft>
                <a:spcPts val="200"/>
              </a:spcAft>
            </a:pPr>
            <a:r>
              <a:rPr lang="en-US" sz="2400" dirty="0">
                <a:latin typeface="Arial"/>
                <a:cs typeface="Arial"/>
              </a:rPr>
              <a:t>EPICS provides a flexible, layered architecture and integrates a variety of front end platforms</a:t>
            </a:r>
          </a:p>
          <a:p>
            <a:pPr>
              <a:lnSpc>
                <a:spcPct val="100000"/>
              </a:lnSpc>
              <a:spcBef>
                <a:spcPts val="300"/>
              </a:spcBef>
              <a:spcAft>
                <a:spcPts val="200"/>
              </a:spcAft>
            </a:pPr>
            <a:r>
              <a:rPr lang="en-US" sz="2400">
                <a:latin typeface="Arial"/>
                <a:cs typeface="Arial"/>
              </a:rPr>
              <a:t>S</a:t>
            </a:r>
            <a:r>
              <a:rPr lang="en-US" sz="2400" smtClean="0">
                <a:latin typeface="Arial"/>
                <a:cs typeface="Arial"/>
              </a:rPr>
              <a:t>calable</a:t>
            </a:r>
            <a:r>
              <a:rPr lang="en-US" sz="2400" dirty="0">
                <a:latin typeface="Arial"/>
                <a:cs typeface="Arial"/>
              </a:rPr>
              <a:t>, distributed </a:t>
            </a:r>
            <a:r>
              <a:rPr lang="en-US" sz="2400">
                <a:latin typeface="Arial"/>
                <a:cs typeface="Arial"/>
              </a:rPr>
              <a:t>architecture </a:t>
            </a:r>
            <a:r>
              <a:rPr lang="en-US" sz="2400" smtClean="0">
                <a:latin typeface="Arial"/>
                <a:cs typeface="Arial"/>
              </a:rPr>
              <a:t>is extensible</a:t>
            </a:r>
            <a:r>
              <a:rPr lang="en-US" sz="2400">
                <a:latin typeface="Arial"/>
                <a:cs typeface="Arial"/>
                <a:sym typeface="Wingdings"/>
              </a:rPr>
              <a:t> </a:t>
            </a:r>
            <a:r>
              <a:rPr lang="en-US" sz="2400" smtClean="0">
                <a:latin typeface="Arial"/>
                <a:cs typeface="Arial"/>
                <a:sym typeface="Wingdings"/>
              </a:rPr>
              <a:t>(PPU/STS)</a:t>
            </a:r>
            <a:endParaRPr lang="en-US" sz="2400" dirty="0">
              <a:latin typeface="Arial"/>
              <a:cs typeface="Arial"/>
            </a:endParaRPr>
          </a:p>
          <a:p>
            <a:pPr lvl="1">
              <a:lnSpc>
                <a:spcPct val="100000"/>
              </a:lnSpc>
              <a:spcBef>
                <a:spcPts val="300"/>
              </a:spcBef>
              <a:spcAft>
                <a:spcPts val="200"/>
              </a:spcAft>
            </a:pPr>
            <a:r>
              <a:rPr lang="en-US" sz="2200" dirty="0">
                <a:latin typeface="Arial"/>
                <a:cs typeface="Arial"/>
              </a:rPr>
              <a:t>new devices, capability, </a:t>
            </a:r>
            <a:r>
              <a:rPr lang="en-US" sz="2200">
                <a:latin typeface="Arial"/>
                <a:cs typeface="Arial"/>
              </a:rPr>
              <a:t>functionality </a:t>
            </a:r>
            <a:r>
              <a:rPr lang="en-US" sz="2200" smtClean="0">
                <a:latin typeface="Arial"/>
                <a:cs typeface="Arial"/>
              </a:rPr>
              <a:t>can be </a:t>
            </a:r>
            <a:r>
              <a:rPr lang="en-US" sz="2200" dirty="0">
                <a:latin typeface="Arial"/>
                <a:cs typeface="Arial"/>
              </a:rPr>
              <a:t>added as needed</a:t>
            </a:r>
          </a:p>
          <a:p>
            <a:pPr>
              <a:lnSpc>
                <a:spcPct val="100000"/>
              </a:lnSpc>
              <a:spcBef>
                <a:spcPts val="300"/>
              </a:spcBef>
              <a:spcAft>
                <a:spcPts val="200"/>
              </a:spcAft>
            </a:pPr>
            <a:r>
              <a:rPr lang="en-US" sz="2400" dirty="0">
                <a:latin typeface="Arial"/>
                <a:cs typeface="Arial"/>
              </a:rPr>
              <a:t>Emphasis on commercial, configurable, collaborative </a:t>
            </a:r>
            <a:r>
              <a:rPr lang="en-US" sz="2400" dirty="0" smtClean="0">
                <a:latin typeface="Arial"/>
                <a:cs typeface="Arial"/>
              </a:rPr>
              <a:t>solutions</a:t>
            </a:r>
            <a:endParaRPr lang="en-US" sz="2400" dirty="0">
              <a:latin typeface="Arial"/>
              <a:cs typeface="Arial"/>
            </a:endParaRPr>
          </a:p>
        </p:txBody>
      </p:sp>
    </p:spTree>
    <p:extLst>
      <p:ext uri="{BB962C8B-B14F-4D97-AF65-F5344CB8AC3E}">
        <p14:creationId xmlns:p14="http://schemas.microsoft.com/office/powerpoint/2010/main" val="230211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Performance - </a:t>
            </a:r>
            <a:r>
              <a:rPr lang="en-US" dirty="0" smtClean="0"/>
              <a:t>availability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9786465"/>
              </p:ext>
            </p:extLst>
          </p:nvPr>
        </p:nvGraphicFramePr>
        <p:xfrm>
          <a:off x="350106" y="889686"/>
          <a:ext cx="8485617" cy="4769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97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AAC 2016</a:t>
            </a:r>
            <a:endParaRPr lang="en-US" dirty="0"/>
          </a:p>
        </p:txBody>
      </p:sp>
      <p:sp>
        <p:nvSpPr>
          <p:cNvPr id="3" name="Content Placeholder 2"/>
          <p:cNvSpPr>
            <a:spLocks noGrp="1"/>
          </p:cNvSpPr>
          <p:nvPr>
            <p:ph idx="1"/>
          </p:nvPr>
        </p:nvSpPr>
        <p:spPr>
          <a:xfrm>
            <a:off x="201168" y="843062"/>
            <a:ext cx="8642640" cy="4195415"/>
          </a:xfrm>
        </p:spPr>
        <p:txBody>
          <a:bodyPr/>
          <a:lstStyle/>
          <a:p>
            <a:pPr>
              <a:lnSpc>
                <a:spcPct val="80000"/>
              </a:lnSpc>
            </a:pPr>
            <a:r>
              <a:rPr lang="en-US" dirty="0" smtClean="0"/>
              <a:t>Recommendation 11</a:t>
            </a:r>
          </a:p>
          <a:p>
            <a:pPr marL="346075" lvl="1" indent="0">
              <a:lnSpc>
                <a:spcPct val="80000"/>
              </a:lnSpc>
              <a:buNone/>
            </a:pPr>
            <a:r>
              <a:rPr lang="en-US" sz="1800" dirty="0"/>
              <a:t>Keep a focus on Cyber Security. Keep current with evolving NIST standards. Try to maintain a risk-based approach to mitigating measures. Unfortunately some impediments to ease of use are almost inevitable. Educating staff on the importance of cyber-security is a good </a:t>
            </a:r>
            <a:r>
              <a:rPr lang="en-US" sz="1800" dirty="0" smtClean="0"/>
              <a:t>thing.</a:t>
            </a:r>
          </a:p>
          <a:p>
            <a:pPr>
              <a:lnSpc>
                <a:spcPct val="80000"/>
              </a:lnSpc>
            </a:pPr>
            <a:r>
              <a:rPr lang="en-US" dirty="0" smtClean="0"/>
              <a:t>Response</a:t>
            </a:r>
          </a:p>
          <a:p>
            <a:pPr marL="346075" lvl="1" indent="0">
              <a:lnSpc>
                <a:spcPct val="80000"/>
              </a:lnSpc>
              <a:buNone/>
            </a:pPr>
            <a:r>
              <a:rPr lang="en-US" sz="1800" dirty="0" smtClean="0"/>
              <a:t>We continue </a:t>
            </a:r>
            <a:r>
              <a:rPr lang="en-US" sz="1800" dirty="0" smtClean="0"/>
              <a:t>our </a:t>
            </a:r>
            <a:r>
              <a:rPr lang="en-US" sz="1800" dirty="0" smtClean="0"/>
              <a:t>efforts </a:t>
            </a:r>
            <a:r>
              <a:rPr lang="en-US" sz="1800" dirty="0"/>
              <a:t>to keep the ICS </a:t>
            </a:r>
            <a:r>
              <a:rPr lang="en-US" sz="1800" dirty="0" smtClean="0"/>
              <a:t>secure </a:t>
            </a:r>
            <a:r>
              <a:rPr lang="en-US" sz="1800" dirty="0"/>
              <a:t>from cyber </a:t>
            </a:r>
            <a:r>
              <a:rPr lang="en-US" sz="1800" dirty="0" smtClean="0"/>
              <a:t>attacks</a:t>
            </a:r>
          </a:p>
          <a:p>
            <a:pPr lvl="1">
              <a:lnSpc>
                <a:spcPct val="80000"/>
              </a:lnSpc>
            </a:pPr>
            <a:r>
              <a:rPr lang="en-US" sz="1800" dirty="0"/>
              <a:t>S</a:t>
            </a:r>
            <a:r>
              <a:rPr lang="en-US" sz="1800" dirty="0" smtClean="0"/>
              <a:t>ystem validated 2 time a year </a:t>
            </a:r>
            <a:r>
              <a:rPr lang="en-US" sz="1800" dirty="0"/>
              <a:t>using </a:t>
            </a:r>
            <a:r>
              <a:rPr lang="en-US" sz="1800" dirty="0" smtClean="0"/>
              <a:t>highly </a:t>
            </a:r>
            <a:r>
              <a:rPr lang="en-US" sz="1800" dirty="0"/>
              <a:t>regarded ICS-Cert tools </a:t>
            </a:r>
            <a:r>
              <a:rPr lang="en-US" sz="1800" dirty="0" smtClean="0"/>
              <a:t>from Department </a:t>
            </a:r>
            <a:r>
              <a:rPr lang="en-US" sz="1800" dirty="0"/>
              <a:t>of Homeland </a:t>
            </a:r>
            <a:r>
              <a:rPr lang="en-US" sz="1800" dirty="0" smtClean="0"/>
              <a:t>Security (DHS)</a:t>
            </a:r>
          </a:p>
          <a:p>
            <a:pPr lvl="1">
              <a:lnSpc>
                <a:spcPct val="80000"/>
              </a:lnSpc>
            </a:pPr>
            <a:r>
              <a:rPr lang="en-US" sz="1800" dirty="0" smtClean="0"/>
              <a:t>Intrusion </a:t>
            </a:r>
            <a:r>
              <a:rPr lang="en-US" sz="1800" dirty="0"/>
              <a:t>Detection System (IDS) added last year provides an </a:t>
            </a:r>
            <a:r>
              <a:rPr lang="en-US" sz="1800" dirty="0" smtClean="0"/>
              <a:t>additional monitoring by </a:t>
            </a:r>
            <a:r>
              <a:rPr lang="en-US" sz="1800" dirty="0"/>
              <a:t>ORNL </a:t>
            </a:r>
            <a:r>
              <a:rPr lang="en-US" sz="1800" dirty="0" smtClean="0"/>
              <a:t>IT; no unauthorized </a:t>
            </a:r>
            <a:r>
              <a:rPr lang="en-US" sz="1800" dirty="0"/>
              <a:t>attempts to access the </a:t>
            </a:r>
            <a:r>
              <a:rPr lang="en-US" sz="1800" dirty="0" smtClean="0"/>
              <a:t>system detected</a:t>
            </a:r>
          </a:p>
          <a:p>
            <a:pPr lvl="1">
              <a:lnSpc>
                <a:spcPct val="80000"/>
              </a:lnSpc>
            </a:pPr>
            <a:r>
              <a:rPr lang="en-US" sz="1800" dirty="0" smtClean="0"/>
              <a:t>Participated in </a:t>
            </a:r>
            <a:r>
              <a:rPr lang="en-US" sz="1800" dirty="0"/>
              <a:t>DHS Industrial Control Systems Joint Working </a:t>
            </a:r>
            <a:r>
              <a:rPr lang="en-US" sz="1800" dirty="0" smtClean="0"/>
              <a:t>Group</a:t>
            </a:r>
          </a:p>
          <a:p>
            <a:pPr lvl="1">
              <a:lnSpc>
                <a:spcPct val="80000"/>
              </a:lnSpc>
            </a:pPr>
            <a:r>
              <a:rPr lang="en-US" sz="1800" dirty="0" smtClean="0"/>
              <a:t>All </a:t>
            </a:r>
            <a:r>
              <a:rPr lang="en-US" sz="1800" dirty="0"/>
              <a:t>employees take </a:t>
            </a:r>
            <a:r>
              <a:rPr lang="en-US" sz="1800" dirty="0" smtClean="0"/>
              <a:t>annual cyber </a:t>
            </a:r>
            <a:r>
              <a:rPr lang="en-US" sz="1800" dirty="0"/>
              <a:t>s</a:t>
            </a:r>
            <a:r>
              <a:rPr lang="en-US" sz="1800" dirty="0" smtClean="0"/>
              <a:t>ecurity </a:t>
            </a:r>
            <a:r>
              <a:rPr lang="en-US" sz="1800" dirty="0"/>
              <a:t>a</a:t>
            </a:r>
            <a:r>
              <a:rPr lang="en-US" sz="1800" dirty="0" smtClean="0"/>
              <a:t>wareness training</a:t>
            </a:r>
            <a:endParaRPr lang="en-US" sz="1800" dirty="0"/>
          </a:p>
        </p:txBody>
      </p:sp>
      <p:pic>
        <p:nvPicPr>
          <p:cNvPr id="2050" name="Picture 2" descr="id:image001.png@01CF3464.DB688DB0"/>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0633" y="4912243"/>
            <a:ext cx="9144001" cy="194440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5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AAC 2016</a:t>
            </a:r>
            <a:endParaRPr lang="en-US" dirty="0"/>
          </a:p>
        </p:txBody>
      </p:sp>
      <p:sp>
        <p:nvSpPr>
          <p:cNvPr id="3" name="Content Placeholder 2"/>
          <p:cNvSpPr>
            <a:spLocks noGrp="1"/>
          </p:cNvSpPr>
          <p:nvPr>
            <p:ph idx="1"/>
          </p:nvPr>
        </p:nvSpPr>
        <p:spPr>
          <a:xfrm>
            <a:off x="201167" y="852488"/>
            <a:ext cx="8538795" cy="1412247"/>
          </a:xfrm>
        </p:spPr>
        <p:txBody>
          <a:bodyPr/>
          <a:lstStyle/>
          <a:p>
            <a:r>
              <a:rPr lang="en-US" dirty="0" smtClean="0"/>
              <a:t>Recommendation 12</a:t>
            </a:r>
          </a:p>
          <a:p>
            <a:pPr marL="346075" lvl="1" indent="0">
              <a:buNone/>
            </a:pPr>
            <a:r>
              <a:rPr lang="en-US" dirty="0" smtClean="0"/>
              <a:t>Make </a:t>
            </a:r>
            <a:r>
              <a:rPr lang="en-US" dirty="0"/>
              <a:t>sure your backups are reliable, including those of user data. Among the many other good reasons for reliable backups, it is a key mitigation for addressing ransom-ware attacks</a:t>
            </a:r>
            <a:r>
              <a:rPr lang="en-US" dirty="0" smtClean="0"/>
              <a:t>.</a:t>
            </a:r>
            <a:endParaRPr lang="en-US" dirty="0" smtClean="0"/>
          </a:p>
        </p:txBody>
      </p:sp>
      <p:sp>
        <p:nvSpPr>
          <p:cNvPr id="5" name="Content Placeholder 2"/>
          <p:cNvSpPr txBox="1">
            <a:spLocks/>
          </p:cNvSpPr>
          <p:nvPr/>
        </p:nvSpPr>
        <p:spPr bwMode="auto">
          <a:xfrm>
            <a:off x="204706" y="2153209"/>
            <a:ext cx="5302959" cy="3875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Response</a:t>
            </a:r>
          </a:p>
          <a:p>
            <a:pPr lvl="1"/>
            <a:r>
              <a:rPr lang="en-US" dirty="0" smtClean="0"/>
              <a:t>Backups traditionally executed daily using a set of 24 rotating tapes</a:t>
            </a:r>
          </a:p>
          <a:p>
            <a:pPr lvl="1"/>
            <a:r>
              <a:rPr lang="en-US" dirty="0" smtClean="0"/>
              <a:t>Tapes are stored in the front end building, geographically separate from our server room</a:t>
            </a:r>
          </a:p>
          <a:p>
            <a:pPr lvl="1"/>
            <a:r>
              <a:rPr lang="en-US" dirty="0" smtClean="0"/>
              <a:t>Backups are tested periodically and user requests for restore of missing files have been successfully</a:t>
            </a:r>
          </a:p>
          <a:p>
            <a:pPr lvl="1"/>
            <a:r>
              <a:rPr lang="en-US" dirty="0" smtClean="0"/>
              <a:t>Recently augmented the tape backup system with daily disk-to-disk file copies, capable of storing approximately one year of backup files on-line for quick recovery</a:t>
            </a:r>
            <a:endParaRPr lang="en-US" dirty="0"/>
          </a:p>
        </p:txBody>
      </p:sp>
      <p:pic>
        <p:nvPicPr>
          <p:cNvPr id="7" name="Picture 6"/>
          <p:cNvPicPr>
            <a:picLocks noChangeAspect="1"/>
          </p:cNvPicPr>
          <p:nvPr/>
        </p:nvPicPr>
        <p:blipFill>
          <a:blip r:embed="rId2"/>
          <a:stretch>
            <a:fillRect/>
          </a:stretch>
        </p:blipFill>
        <p:spPr>
          <a:xfrm>
            <a:off x="6245796" y="3635225"/>
            <a:ext cx="2798036" cy="3153393"/>
          </a:xfrm>
          <a:prstGeom prst="rect">
            <a:avLst/>
          </a:prstGeom>
          <a:effectLst>
            <a:outerShdw blurRad="292100" dist="139700" dir="2700000" algn="ctr" rotWithShape="0">
              <a:schemeClr val="tx1">
                <a:alpha val="65000"/>
              </a:schemeClr>
            </a:outerShdw>
            <a:softEdge rad="12700"/>
          </a:effectLst>
        </p:spPr>
      </p:pic>
      <p:pic>
        <p:nvPicPr>
          <p:cNvPr id="6" name="Picture 5"/>
          <p:cNvPicPr>
            <a:picLocks noChangeAspect="1"/>
          </p:cNvPicPr>
          <p:nvPr/>
        </p:nvPicPr>
        <p:blipFill>
          <a:blip r:embed="rId3"/>
          <a:stretch>
            <a:fillRect/>
          </a:stretch>
        </p:blipFill>
        <p:spPr>
          <a:xfrm>
            <a:off x="5293341" y="2225374"/>
            <a:ext cx="3014233" cy="2417524"/>
          </a:xfrm>
          <a:prstGeom prst="rect">
            <a:avLst/>
          </a:prstGeom>
          <a:effectLst>
            <a:outerShdw blurRad="292100" dist="139700" dir="2700000" algn="ctr" rotWithShape="0">
              <a:schemeClr val="tx1">
                <a:alpha val="65000"/>
              </a:schemeClr>
            </a:outerShdw>
            <a:softEdge rad="12700"/>
          </a:effectLst>
        </p:spPr>
      </p:pic>
    </p:spTree>
    <p:extLst>
      <p:ext uri="{BB962C8B-B14F-4D97-AF65-F5344CB8AC3E}">
        <p14:creationId xmlns:p14="http://schemas.microsoft.com/office/powerpoint/2010/main" val="1504515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AAC 2016</a:t>
            </a:r>
            <a:endParaRPr lang="en-US" dirty="0"/>
          </a:p>
        </p:txBody>
      </p:sp>
      <p:sp>
        <p:nvSpPr>
          <p:cNvPr id="3" name="Content Placeholder 2"/>
          <p:cNvSpPr>
            <a:spLocks noGrp="1"/>
          </p:cNvSpPr>
          <p:nvPr>
            <p:ph idx="1"/>
          </p:nvPr>
        </p:nvSpPr>
        <p:spPr>
          <a:xfrm>
            <a:off x="201167" y="863115"/>
            <a:ext cx="8730181" cy="1826687"/>
          </a:xfrm>
        </p:spPr>
        <p:txBody>
          <a:bodyPr/>
          <a:lstStyle/>
          <a:p>
            <a:r>
              <a:rPr lang="en-US" dirty="0" smtClean="0"/>
              <a:t>Recommendation 13</a:t>
            </a:r>
          </a:p>
          <a:p>
            <a:pPr marL="346075" lvl="1" indent="0">
              <a:buNone/>
            </a:pPr>
            <a:r>
              <a:rPr lang="en-US" dirty="0"/>
              <a:t>Consider adopting the same code management tools for other PLC systems at the facility, including, but not limited those that the Controls group has responsibility for. Importantly this should include the PPS PLC systems. This is an important tool for ensuring and validating that correct versions of code are </a:t>
            </a:r>
            <a:r>
              <a:rPr lang="en-US" dirty="0" smtClean="0"/>
              <a:t>deployed</a:t>
            </a:r>
            <a:r>
              <a:rPr lang="en-US" dirty="0" smtClean="0"/>
              <a:t>.</a:t>
            </a:r>
            <a:endParaRPr lang="en-US" dirty="0" smtClean="0"/>
          </a:p>
        </p:txBody>
      </p:sp>
      <p:sp>
        <p:nvSpPr>
          <p:cNvPr id="6" name="Content Placeholder 2"/>
          <p:cNvSpPr txBox="1">
            <a:spLocks/>
          </p:cNvSpPr>
          <p:nvPr/>
        </p:nvSpPr>
        <p:spPr bwMode="auto">
          <a:xfrm>
            <a:off x="3798512" y="2689802"/>
            <a:ext cx="5345488" cy="396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Response</a:t>
            </a:r>
          </a:p>
          <a:p>
            <a:pPr lvl="1"/>
            <a:r>
              <a:rPr lang="en-US" dirty="0"/>
              <a:t>N</a:t>
            </a:r>
            <a:r>
              <a:rPr lang="en-US" dirty="0" smtClean="0"/>
              <a:t>ow in AssetCentre </a:t>
            </a:r>
          </a:p>
          <a:p>
            <a:pPr lvl="2"/>
            <a:r>
              <a:rPr lang="en-US" sz="2000" dirty="0" smtClean="0"/>
              <a:t>All process controls for accelerator, target and instruments including RF and MPS</a:t>
            </a:r>
          </a:p>
          <a:p>
            <a:pPr lvl="1"/>
            <a:r>
              <a:rPr lang="en-US" dirty="0" smtClean="0"/>
              <a:t>Not in AssetCentre</a:t>
            </a:r>
          </a:p>
          <a:p>
            <a:pPr lvl="2"/>
            <a:r>
              <a:rPr lang="en-US" sz="2000" dirty="0" smtClean="0"/>
              <a:t>HVCM - Labview replacement complete in June 2017</a:t>
            </a:r>
          </a:p>
          <a:p>
            <a:pPr lvl="2"/>
            <a:r>
              <a:rPr lang="en-US" sz="2000" dirty="0" smtClean="0"/>
              <a:t>PPS - plan to migrate in FY18, need to modify relevant requirements and procedures first</a:t>
            </a:r>
            <a:endParaRPr lang="en-US" sz="2000" dirty="0" smtClean="0"/>
          </a:p>
        </p:txBody>
      </p:sp>
      <p:pic>
        <p:nvPicPr>
          <p:cNvPr id="5" name="Picture 4"/>
          <p:cNvPicPr>
            <a:picLocks noChangeAspect="1"/>
          </p:cNvPicPr>
          <p:nvPr/>
        </p:nvPicPr>
        <p:blipFill>
          <a:blip r:embed="rId2"/>
          <a:stretch>
            <a:fillRect/>
          </a:stretch>
        </p:blipFill>
        <p:spPr>
          <a:xfrm>
            <a:off x="139778" y="4754399"/>
            <a:ext cx="3294537" cy="2007907"/>
          </a:xfrm>
          <a:prstGeom prst="rect">
            <a:avLst/>
          </a:prstGeom>
          <a:effectLst>
            <a:outerShdw blurRad="292100" dist="139700" dir="2700000" algn="ctr" rotWithShape="0">
              <a:schemeClr val="tx1">
                <a:alpha val="65000"/>
              </a:schemeClr>
            </a:outerShdw>
          </a:effectLst>
        </p:spPr>
      </p:pic>
      <p:pic>
        <p:nvPicPr>
          <p:cNvPr id="8" name="Picture 7"/>
          <p:cNvPicPr>
            <a:picLocks noChangeAspect="1"/>
          </p:cNvPicPr>
          <p:nvPr/>
        </p:nvPicPr>
        <p:blipFill>
          <a:blip r:embed="rId3"/>
          <a:stretch>
            <a:fillRect/>
          </a:stretch>
        </p:blipFill>
        <p:spPr>
          <a:xfrm>
            <a:off x="954733" y="3150662"/>
            <a:ext cx="3109989" cy="2473961"/>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192467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AAC 2016</a:t>
            </a:r>
            <a:endParaRPr lang="en-US" dirty="0"/>
          </a:p>
        </p:txBody>
      </p:sp>
      <p:sp>
        <p:nvSpPr>
          <p:cNvPr id="3" name="Content Placeholder 2"/>
          <p:cNvSpPr>
            <a:spLocks noGrp="1"/>
          </p:cNvSpPr>
          <p:nvPr>
            <p:ph idx="1"/>
          </p:nvPr>
        </p:nvSpPr>
        <p:spPr>
          <a:xfrm>
            <a:off x="201168" y="809950"/>
            <a:ext cx="8642640" cy="5192995"/>
          </a:xfrm>
        </p:spPr>
        <p:txBody>
          <a:bodyPr/>
          <a:lstStyle/>
          <a:p>
            <a:r>
              <a:rPr lang="en-US" dirty="0" smtClean="0"/>
              <a:t>Recommendation 14</a:t>
            </a:r>
          </a:p>
          <a:p>
            <a:pPr marL="346075" lvl="1" indent="0">
              <a:buNone/>
            </a:pPr>
            <a:r>
              <a:rPr lang="en-US" sz="1800" dirty="0"/>
              <a:t>Continue to address CSS-BOY scaling problems. This is key if CSS-BOY (or its evolved version) is to replace </a:t>
            </a:r>
            <a:r>
              <a:rPr lang="en-US" sz="1800" dirty="0" smtClean="0"/>
              <a:t>EDM</a:t>
            </a:r>
            <a:r>
              <a:rPr lang="en-US" sz="1800" dirty="0" smtClean="0"/>
              <a:t>.</a:t>
            </a:r>
            <a:endParaRPr lang="en-US" sz="1800" dirty="0" smtClean="0"/>
          </a:p>
        </p:txBody>
      </p:sp>
      <p:sp>
        <p:nvSpPr>
          <p:cNvPr id="5" name="Content Placeholder 2"/>
          <p:cNvSpPr txBox="1">
            <a:spLocks/>
          </p:cNvSpPr>
          <p:nvPr/>
        </p:nvSpPr>
        <p:spPr bwMode="auto">
          <a:xfrm>
            <a:off x="204708" y="1802317"/>
            <a:ext cx="6198772" cy="4843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Response</a:t>
            </a:r>
          </a:p>
          <a:p>
            <a:pPr lvl="1">
              <a:spcBef>
                <a:spcPts val="600"/>
              </a:spcBef>
            </a:pPr>
            <a:r>
              <a:rPr lang="en-US" sz="1800" dirty="0" smtClean="0"/>
              <a:t>We continue to develop CS-Studio Display Builder as a comprehensive update of the CS-Studio BOY panel editor and runtime engine</a:t>
            </a:r>
          </a:p>
          <a:p>
            <a:pPr lvl="1">
              <a:spcBef>
                <a:spcPts val="600"/>
              </a:spcBef>
            </a:pPr>
            <a:r>
              <a:rPr lang="en-US" sz="1800" dirty="0" smtClean="0"/>
              <a:t>Modular design separates the model, (widgets/properties), from the graphical representation and runtime engine</a:t>
            </a:r>
          </a:p>
          <a:p>
            <a:pPr lvl="1">
              <a:spcBef>
                <a:spcPts val="600"/>
              </a:spcBef>
            </a:pPr>
            <a:r>
              <a:rPr lang="en-US" sz="1800" dirty="0" smtClean="0"/>
              <a:t>Model is fully multithreaded and demonstrated in both SWT and JavaFX</a:t>
            </a:r>
          </a:p>
          <a:p>
            <a:pPr lvl="1">
              <a:spcBef>
                <a:spcPts val="600"/>
              </a:spcBef>
            </a:pPr>
            <a:r>
              <a:rPr lang="en-US" sz="1800" dirty="0" smtClean="0"/>
              <a:t>The runtime engine, based on the thread-safe model, avoids user delays when opening new displays, handles control system updates and improves overall performance for complex widgets</a:t>
            </a:r>
          </a:p>
          <a:p>
            <a:pPr lvl="1">
              <a:spcBef>
                <a:spcPts val="600"/>
              </a:spcBef>
            </a:pPr>
            <a:r>
              <a:rPr lang="en-US" sz="1800" dirty="0" smtClean="0"/>
              <a:t>Operational on BL-11B, handles most existing BOY displays without modifications</a:t>
            </a:r>
          </a:p>
          <a:p>
            <a:pPr lvl="1">
              <a:spcBef>
                <a:spcPts val="600"/>
              </a:spcBef>
            </a:pPr>
            <a:r>
              <a:rPr lang="en-US" sz="1800" dirty="0" smtClean="0"/>
              <a:t>Deployment will continue on beamlines prior to more demanding use in the accelerator complex</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89" y="4049908"/>
            <a:ext cx="2430534" cy="1953037"/>
          </a:xfrm>
          <a:prstGeom prst="rect">
            <a:avLst/>
          </a:prstGeom>
          <a:ln>
            <a:noFill/>
          </a:ln>
          <a:effectLst>
            <a:outerShdw blurRad="292100" dist="139700" dir="2700000" algn="tl" rotWithShape="0">
              <a:srgbClr val="333333">
                <a:alpha val="65000"/>
              </a:srgbClr>
            </a:outerShdw>
          </a:effectLst>
        </p:spPr>
      </p:pic>
      <p:pic>
        <p:nvPicPr>
          <p:cNvPr id="7" name="Picture 6" descr="Screen Shot 2016-09-15 at 12.59.34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090" y="2550793"/>
            <a:ext cx="3221452" cy="1351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14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blip>
          <a:stretch>
            <a:fillRect/>
          </a:stretch>
        </p:blipFill>
        <p:spPr>
          <a:xfrm>
            <a:off x="4369981" y="4284396"/>
            <a:ext cx="4625164" cy="2411081"/>
          </a:xfrm>
          <a:prstGeom prst="rect">
            <a:avLst/>
          </a:prstGeom>
          <a:effectLst>
            <a:outerShdw blurRad="292100" dist="139700" dir="2700000" algn="ctr" rotWithShape="0">
              <a:schemeClr val="tx1">
                <a:alpha val="65000"/>
              </a:schemeClr>
            </a:outerShdw>
          </a:effectLst>
        </p:spPr>
      </p:pic>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a:xfrm>
            <a:off x="52704" y="829733"/>
            <a:ext cx="8634554" cy="1662984"/>
          </a:xfrm>
        </p:spPr>
        <p:txBody>
          <a:bodyPr/>
          <a:lstStyle/>
          <a:p>
            <a:pPr>
              <a:lnSpc>
                <a:spcPct val="80000"/>
              </a:lnSpc>
              <a:spcBef>
                <a:spcPts val="800"/>
              </a:spcBef>
            </a:pPr>
            <a:r>
              <a:rPr lang="en-US" dirty="0" smtClean="0"/>
              <a:t>Five new hires since last AAC</a:t>
            </a:r>
          </a:p>
          <a:p>
            <a:pPr>
              <a:lnSpc>
                <a:spcPct val="80000"/>
              </a:lnSpc>
              <a:spcBef>
                <a:spcPts val="800"/>
              </a:spcBef>
            </a:pPr>
            <a:r>
              <a:rPr lang="en-US" dirty="0" smtClean="0"/>
              <a:t>Process Controls - 2 </a:t>
            </a:r>
            <a:r>
              <a:rPr lang="en-US" dirty="0" smtClean="0"/>
              <a:t>engineer positions added after project prioritization process  </a:t>
            </a:r>
          </a:p>
          <a:p>
            <a:pPr>
              <a:lnSpc>
                <a:spcPct val="80000"/>
              </a:lnSpc>
              <a:spcBef>
                <a:spcPts val="800"/>
              </a:spcBef>
            </a:pPr>
            <a:r>
              <a:rPr lang="en-US" dirty="0" smtClean="0"/>
              <a:t>Protection System - 3 </a:t>
            </a:r>
            <a:r>
              <a:rPr lang="en-US" dirty="0" smtClean="0"/>
              <a:t>engineer </a:t>
            </a:r>
            <a:r>
              <a:rPr lang="en-US" dirty="0" smtClean="0"/>
              <a:t>replacement </a:t>
            </a:r>
            <a:r>
              <a:rPr lang="en-US" dirty="0" smtClean="0"/>
              <a:t>positions </a:t>
            </a:r>
            <a:r>
              <a:rPr lang="en-US" dirty="0" smtClean="0"/>
              <a:t>filled</a:t>
            </a:r>
          </a:p>
          <a:p>
            <a:pPr>
              <a:lnSpc>
                <a:spcPct val="80000"/>
              </a:lnSpc>
              <a:spcBef>
                <a:spcPts val="800"/>
              </a:spcBef>
            </a:pPr>
            <a:r>
              <a:rPr lang="en-US" dirty="0"/>
              <a:t>Positions for two anticipated retirements filled in advance to allow time for handoff and cross </a:t>
            </a:r>
            <a:r>
              <a:rPr lang="en-US" dirty="0" smtClean="0"/>
              <a:t>training</a:t>
            </a:r>
          </a:p>
          <a:p>
            <a:pPr>
              <a:lnSpc>
                <a:spcPct val="80000"/>
              </a:lnSpc>
              <a:spcBef>
                <a:spcPts val="800"/>
              </a:spcBef>
            </a:pPr>
            <a:r>
              <a:rPr lang="en-US" dirty="0"/>
              <a:t>Considerations for hiring</a:t>
            </a:r>
          </a:p>
          <a:p>
            <a:pPr lvl="1">
              <a:lnSpc>
                <a:spcPct val="80000"/>
              </a:lnSpc>
            </a:pPr>
            <a:r>
              <a:rPr lang="en-US" dirty="0"/>
              <a:t>Skills mix to support existing systems and deliver planned projects</a:t>
            </a:r>
          </a:p>
          <a:p>
            <a:pPr lvl="1">
              <a:lnSpc>
                <a:spcPct val="80000"/>
              </a:lnSpc>
            </a:pPr>
            <a:r>
              <a:rPr lang="en-US" dirty="0"/>
              <a:t>Succession planning, working to balance the ratio of senior/junior </a:t>
            </a:r>
            <a:r>
              <a:rPr lang="en-US" dirty="0" smtClean="0"/>
              <a:t>staff</a:t>
            </a:r>
            <a:endParaRPr lang="en-US" dirty="0"/>
          </a:p>
        </p:txBody>
      </p:sp>
      <p:sp>
        <p:nvSpPr>
          <p:cNvPr id="6" name="Content Placeholder 2"/>
          <p:cNvSpPr txBox="1">
            <a:spLocks/>
          </p:cNvSpPr>
          <p:nvPr/>
        </p:nvSpPr>
        <p:spPr bwMode="auto">
          <a:xfrm>
            <a:off x="52704" y="4284396"/>
            <a:ext cx="4317277" cy="2297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800"/>
              </a:spcBef>
            </a:pPr>
            <a:r>
              <a:rPr lang="en-US" smtClean="0"/>
              <a:t>Improving </a:t>
            </a:r>
            <a:r>
              <a:rPr lang="en-US" dirty="0" smtClean="0"/>
              <a:t>group diversity</a:t>
            </a:r>
          </a:p>
          <a:p>
            <a:pPr lvl="1">
              <a:lnSpc>
                <a:spcPct val="80000"/>
              </a:lnSpc>
            </a:pPr>
            <a:r>
              <a:rPr lang="en-US" dirty="0" smtClean="0"/>
              <a:t>60% of new hires are female or under represented minorities</a:t>
            </a:r>
          </a:p>
          <a:p>
            <a:pPr>
              <a:lnSpc>
                <a:spcPct val="80000"/>
              </a:lnSpc>
              <a:spcBef>
                <a:spcPts val="800"/>
              </a:spcBef>
            </a:pPr>
            <a:r>
              <a:rPr lang="en-US" dirty="0" smtClean="0"/>
              <a:t>Using contract labor to augment process controls engineer and designer effort</a:t>
            </a:r>
            <a:endParaRPr lang="en-US" dirty="0"/>
          </a:p>
        </p:txBody>
      </p:sp>
    </p:spTree>
    <p:extLst>
      <p:ext uri="{BB962C8B-B14F-4D97-AF65-F5344CB8AC3E}">
        <p14:creationId xmlns:p14="http://schemas.microsoft.com/office/powerpoint/2010/main" val="177081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_4x3_SNS.pptx" id="{DA8F8B77-26AF-4285-B904-C56BC7FCC0C9}" vid="{89FA3E3C-681D-44A7-BF9E-F5C1CC4F5D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43370-EC10-41BE-B147-54A1A4450E55}">
  <ds:schemaRefs>
    <ds:schemaRef ds:uri="http://schemas.microsoft.com/sharepoint/v3/contenttype/forms"/>
  </ds:schemaRefs>
</ds:datastoreItem>
</file>

<file path=customXml/itemProps2.xml><?xml version="1.0" encoding="utf-8"?>
<ds:datastoreItem xmlns:ds="http://schemas.openxmlformats.org/officeDocument/2006/customXml" ds:itemID="{DCF13401-7EB3-445E-A79C-700AD40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31148E9-6A60-411D-AFDE-DA9258D98C4B}">
  <ds:schemaRef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AAC 2017 presentation template</Template>
  <TotalTime>0</TotalTime>
  <Words>1556</Words>
  <Application>Microsoft Macintosh PowerPoint</Application>
  <PresentationFormat>On-screen Show (4:3)</PresentationFormat>
  <Paragraphs>239</Paragraphs>
  <Slides>25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 Black</vt:lpstr>
      <vt:lpstr>Arial Narrow</vt:lpstr>
      <vt:lpstr>Calibri</vt:lpstr>
      <vt:lpstr>Lucida Grande</vt:lpstr>
      <vt:lpstr>Wingdings</vt:lpstr>
      <vt:lpstr>Arial</vt:lpstr>
      <vt:lpstr>Default Theme</vt:lpstr>
      <vt:lpstr>Visio.Drawing.11</vt:lpstr>
      <vt:lpstr>Control Systems Status and Upgrades</vt:lpstr>
      <vt:lpstr>Outline</vt:lpstr>
      <vt:lpstr>Integrated Control System overview</vt:lpstr>
      <vt:lpstr>System Performance - availability</vt:lpstr>
      <vt:lpstr>Recommendations from AAC 2016</vt:lpstr>
      <vt:lpstr>Recommendations from AAC 2016</vt:lpstr>
      <vt:lpstr>Recommendations from AAC 2016</vt:lpstr>
      <vt:lpstr>Recommendations from AAC 2016</vt:lpstr>
      <vt:lpstr>Staffing</vt:lpstr>
      <vt:lpstr>CS Studio - Display Builder initial release</vt:lpstr>
      <vt:lpstr>CS Studio - Archive Appliance evaluation</vt:lpstr>
      <vt:lpstr> Slow Controls</vt:lpstr>
      <vt:lpstr> Process Controls</vt:lpstr>
      <vt:lpstr>Process Controls </vt:lpstr>
      <vt:lpstr>Process Controls</vt:lpstr>
      <vt:lpstr>Protection Systems</vt:lpstr>
      <vt:lpstr>Protection Systems</vt:lpstr>
      <vt:lpstr>Protection Systems</vt:lpstr>
      <vt:lpstr>Hardware</vt:lpstr>
      <vt:lpstr>Hardware</vt:lpstr>
      <vt:lpstr>AIP-39 modernizes MPS</vt:lpstr>
      <vt:lpstr>New MPS – multiyear phased deployment</vt:lpstr>
      <vt:lpstr>Summary</vt:lpstr>
      <vt:lpstr>Backup</vt:lpstr>
      <vt:lpstr>New FPS: Low-latency, distributed architecture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2017-02-13T13:26:47Z</dcterms:created>
  <dcterms:modified xsi:type="dcterms:W3CDTF">2017-03-07T21:59:19Z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