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35" r:id="rId4"/>
  </p:sldMasterIdLst>
  <p:notesMasterIdLst>
    <p:notesMasterId r:id="rId24"/>
  </p:notesMasterIdLst>
  <p:handoutMasterIdLst>
    <p:handoutMasterId r:id="rId25"/>
  </p:handoutMasterIdLst>
  <p:sldIdLst>
    <p:sldId id="258" r:id="rId5"/>
    <p:sldId id="257" r:id="rId6"/>
    <p:sldId id="259" r:id="rId7"/>
    <p:sldId id="304" r:id="rId8"/>
    <p:sldId id="284" r:id="rId9"/>
    <p:sldId id="262" r:id="rId10"/>
    <p:sldId id="285" r:id="rId11"/>
    <p:sldId id="292" r:id="rId12"/>
    <p:sldId id="270" r:id="rId13"/>
    <p:sldId id="273" r:id="rId14"/>
    <p:sldId id="268" r:id="rId15"/>
    <p:sldId id="280" r:id="rId16"/>
    <p:sldId id="274" r:id="rId17"/>
    <p:sldId id="316" r:id="rId18"/>
    <p:sldId id="275" r:id="rId19"/>
    <p:sldId id="260" r:id="rId20"/>
    <p:sldId id="318" r:id="rId21"/>
    <p:sldId id="266" r:id="rId22"/>
    <p:sldId id="323" r:id="rId2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4181">
          <p15:clr>
            <a:srgbClr val="A4A3A4"/>
          </p15:clr>
        </p15:guide>
        <p15:guide id="2" pos="1359">
          <p15:clr>
            <a:srgbClr val="A4A3A4"/>
          </p15:clr>
        </p15:guide>
        <p15:guide id="3" pos="3843">
          <p15:clr>
            <a:srgbClr val="A4A3A4"/>
          </p15:clr>
        </p15:guide>
        <p15:guide id="4" pos="198">
          <p15:clr>
            <a:srgbClr val="A4A3A4"/>
          </p15:clr>
        </p15:guide>
        <p15:guide id="5" pos="5584">
          <p15:clr>
            <a:srgbClr val="A4A3A4"/>
          </p15:clr>
        </p15:guide>
      </p15:sldGuideLst>
    </p:ext>
    <p:ext uri="{2D200454-40CA-4A62-9FC3-DE9A4176ACB9}">
      <p15:notesGuideLst xmlns:p15="http://schemas.microsoft.com/office/powerpoint/2012/main" xmlns="">
        <p15:guide id="1" orient="horz" pos="2928">
          <p15:clr>
            <a:srgbClr val="A4A3A4"/>
          </p15:clr>
        </p15:guide>
        <p15:guide id="2" orient="horz" pos="1882">
          <p15:clr>
            <a:srgbClr val="A4A3A4"/>
          </p15:clr>
        </p15:guide>
        <p15:guide id="3"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3" autoAdjust="0"/>
    <p:restoredTop sz="95339" autoAdjust="0"/>
  </p:normalViewPr>
  <p:slideViewPr>
    <p:cSldViewPr snapToGrid="0" showGuides="1">
      <p:cViewPr varScale="1">
        <p:scale>
          <a:sx n="105" d="100"/>
          <a:sy n="105" d="100"/>
        </p:scale>
        <p:origin x="-906" y="-84"/>
      </p:cViewPr>
      <p:guideLst>
        <p:guide orient="horz" pos="4181"/>
        <p:guide pos="1359"/>
        <p:guide pos="3843"/>
        <p:guide pos="198"/>
        <p:guide pos="558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p:scale>
          <a:sx n="75" d="100"/>
          <a:sy n="75" d="100"/>
        </p:scale>
        <p:origin x="-792" y="-48"/>
      </p:cViewPr>
      <p:guideLst>
        <p:guide orient="horz" pos="2928"/>
        <p:guide orient="horz" pos="1882"/>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361A6FC-215E-440C-85C1-7C5D8113132A}" type="datetimeFigureOut">
              <a:rPr lang="en-US" smtClean="0"/>
              <a:t>3/9/2017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5C4BCF-1057-4162-BB32-3C91D6411CCE}" type="slidenum">
              <a:rPr lang="en-US" smtClean="0"/>
              <a:t>‹#›</a:t>
            </a:fld>
            <a:endParaRPr lang="en-US"/>
          </a:p>
        </p:txBody>
      </p:sp>
    </p:spTree>
    <p:extLst>
      <p:ext uri="{BB962C8B-B14F-4D97-AF65-F5344CB8AC3E}">
        <p14:creationId xmlns:p14="http://schemas.microsoft.com/office/powerpoint/2010/main" val="2732980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8762069-76AF-42C7-A5A2-4F411E37AD85}" type="datetimeFigureOut">
              <a:rPr lang="en-US" smtClean="0"/>
              <a:t>3/9/2017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86BAA5A-EBA8-43FC-A55E-47642B82A59C}" type="slidenum">
              <a:rPr lang="en-US" smtClean="0"/>
              <a:t>‹#›</a:t>
            </a:fld>
            <a:endParaRPr lang="en-US"/>
          </a:p>
        </p:txBody>
      </p:sp>
    </p:spTree>
    <p:extLst>
      <p:ext uri="{BB962C8B-B14F-4D97-AF65-F5344CB8AC3E}">
        <p14:creationId xmlns:p14="http://schemas.microsoft.com/office/powerpoint/2010/main" val="1542816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eg"/><Relationship Id="rId10" Type="http://schemas.microsoft.com/office/2007/relationships/hdphoto" Target="../media/hdphoto1.wdp"/><Relationship Id="rId4" Type="http://schemas.openxmlformats.org/officeDocument/2006/relationships/image" Target="../media/image5.jp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jp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10" name="Freeform 5"/>
          <p:cNvSpPr>
            <a:spLocks/>
          </p:cNvSpPr>
          <p:nvPr/>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20" name="Picture 1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311" t="13294" r="12698" b="2941"/>
          <a:stretch/>
        </p:blipFill>
        <p:spPr bwMode="auto">
          <a:xfrm>
            <a:off x="4950457" y="817887"/>
            <a:ext cx="214884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0217" t="23109" r="25288" b="519"/>
          <a:stretch/>
        </p:blipFill>
        <p:spPr>
          <a:xfrm>
            <a:off x="6632953" y="1412247"/>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6898" t="22857" r="28945" b="6727"/>
          <a:stretch/>
        </p:blipFill>
        <p:spPr>
          <a:xfrm>
            <a:off x="5883145" y="2728983"/>
            <a:ext cx="1664208"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8" name="Picture 11" descr="C:\Users\xnv\Desktop\png\SNS_color.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11067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5" t="8644" r="32955" b="36016"/>
          <a:stretch/>
        </p:blipFill>
        <p:spPr bwMode="auto">
          <a:xfrm>
            <a:off x="4951543" y="814717"/>
            <a:ext cx="2152274" cy="2152274"/>
          </a:xfrm>
          <a:prstGeom prst="ellipse">
            <a:avLst/>
          </a:prstGeom>
          <a:blipFill>
            <a:blip r:embed="rId4"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040" t="874" r="14863" b="3253"/>
          <a:stretch/>
        </p:blipFill>
        <p:spPr>
          <a:xfrm>
            <a:off x="6650044" y="1402065"/>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029" r="6029"/>
          <a:stretch/>
        </p:blipFill>
        <p:spPr>
          <a:xfrm>
            <a:off x="5883145" y="2728983"/>
            <a:ext cx="1664208" cy="1664208"/>
          </a:xfrm>
          <a:prstGeom prst="ellipse">
            <a:avLst/>
          </a:prstGeom>
          <a:blipFill>
            <a:blip r:embed="rId7"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20" name="Picture 19"/>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14" name="Picture 13" descr="HFIR_SNS-whit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324600" y="6324600"/>
            <a:ext cx="2609193" cy="336588"/>
          </a:xfrm>
          <a:prstGeom prst="rect">
            <a:avLst/>
          </a:prstGeom>
        </p:spPr>
      </p:pic>
    </p:spTree>
    <p:extLst>
      <p:ext uri="{BB962C8B-B14F-4D97-AF65-F5344CB8AC3E}">
        <p14:creationId xmlns:p14="http://schemas.microsoft.com/office/powerpoint/2010/main" val="371251998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22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2"/>
            <a:ext cx="8628678" cy="48474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04415"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2"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2"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7" name="Freeform 13"/>
          <p:cNvSpPr>
            <a:spLocks/>
          </p:cNvSpPr>
          <p:nvPr userDrawn="1"/>
        </p:nvSpPr>
        <p:spPr bwMode="auto">
          <a:xfrm>
            <a:off x="5377263"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201168" y="237744"/>
            <a:ext cx="3911890" cy="877163"/>
          </a:xfrm>
        </p:spPr>
        <p:txBody>
          <a:bodyPr/>
          <a:lstStyle>
            <a:lvl1pPr>
              <a:defRPr sz="3000"/>
            </a:lvl1pPr>
          </a:lstStyle>
          <a:p>
            <a:r>
              <a:rPr lang="en-US"/>
              <a:t>Click to edit Master title style</a:t>
            </a:r>
            <a:endParaRPr lang="en-US" dirty="0"/>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l="53628" r="14333" b="9696"/>
          <a:stretch/>
        </p:blipFill>
        <p:spPr>
          <a:xfrm>
            <a:off x="6214534" y="65"/>
            <a:ext cx="2929466" cy="6192917"/>
          </a:xfrm>
          <a:prstGeom prst="rect">
            <a:avLst/>
          </a:prstGeom>
        </p:spPr>
      </p:pic>
      <p:pic>
        <p:nvPicPr>
          <p:cNvPr id="18" name="Picture 11" descr="C:\Users\xnv\Desktop\png\SNS_color.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0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60" y="244004"/>
            <a:ext cx="8628678" cy="484748"/>
          </a:xfrm>
        </p:spPr>
        <p:txBody>
          <a:bodyPr/>
          <a:lstStyle/>
          <a:p>
            <a:r>
              <a:rPr lang="en-US"/>
              <a:t>Click to edit Master title style</a:t>
            </a:r>
            <a:endParaRPr lang="en-US" dirty="0"/>
          </a:p>
        </p:txBody>
      </p:sp>
    </p:spTree>
    <p:extLst>
      <p:ext uri="{BB962C8B-B14F-4D97-AF65-F5344CB8AC3E}">
        <p14:creationId xmlns:p14="http://schemas.microsoft.com/office/powerpoint/2010/main" val="219886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4972" y="-355534"/>
            <a:ext cx="9618043" cy="7213533"/>
          </a:xfrm>
          <a:prstGeom prst="rect">
            <a:avLst/>
          </a:prstGeom>
        </p:spPr>
      </p:pic>
      <p:pic>
        <p:nvPicPr>
          <p:cNvPr id="1035" name="Picture 11" descr="C:\Users\xnv\Desktop\png\SNS_colo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201168" y="1508760"/>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pPr algn="l"/>
            <a:r>
              <a:rPr lang="en-US" sz="1000" b="0" dirty="0">
                <a:solidFill>
                  <a:srgbClr val="BFBFBF"/>
                </a:solidFill>
                <a:latin typeface="Arial" pitchFamily="34" charset="0"/>
                <a:cs typeface="Arial" pitchFamily="34" charset="0"/>
              </a:rPr>
              <a:t>SNS Accelerator Advisory</a:t>
            </a:r>
            <a:r>
              <a:rPr lang="en-US" sz="1000" b="0" baseline="0" dirty="0">
                <a:solidFill>
                  <a:srgbClr val="BFBFBF"/>
                </a:solidFill>
                <a:latin typeface="Arial" pitchFamily="34" charset="0"/>
                <a:cs typeface="Arial" pitchFamily="34" charset="0"/>
              </a:rPr>
              <a:t> Committee Meeting March 8-10, 2017</a:t>
            </a:r>
            <a:endParaRPr lang="en-US" sz="1000" b="0" dirty="0">
              <a:solidFill>
                <a:srgbClr val="BFBFBF"/>
              </a:solidFill>
              <a:latin typeface="Arial" pitchFamily="34" charset="0"/>
              <a:cs typeface="Arial" pitchFamily="34" charset="0"/>
            </a:endParaRPr>
          </a:p>
        </p:txBody>
      </p:sp>
      <p:sp>
        <p:nvSpPr>
          <p:cNvPr id="43" name="Rectangle 14"/>
          <p:cNvSpPr>
            <a:spLocks noChangeArrowheads="1"/>
          </p:cNvSpPr>
          <p:nvPr/>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37" r:id="rId3"/>
    <p:sldLayoutId id="2147483939" r:id="rId4"/>
    <p:sldLayoutId id="2147483940" r:id="rId5"/>
    <p:sldLayoutId id="2147483941" r:id="rId6"/>
    <p:sldLayoutId id="2147483942" r:id="rId7"/>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3793" y="125332"/>
            <a:ext cx="5200565" cy="1661993"/>
          </a:xfrm>
        </p:spPr>
        <p:txBody>
          <a:bodyPr/>
          <a:lstStyle/>
          <a:p>
            <a:r>
              <a:rPr lang="en-US" dirty="0"/>
              <a:t>Production ion source performance and progress on the external antenna source  </a:t>
            </a:r>
          </a:p>
        </p:txBody>
      </p:sp>
      <p:sp>
        <p:nvSpPr>
          <p:cNvPr id="5" name="Subtitle 4"/>
          <p:cNvSpPr>
            <a:spLocks noGrp="1"/>
          </p:cNvSpPr>
          <p:nvPr>
            <p:ph type="subTitle" idx="1"/>
          </p:nvPr>
        </p:nvSpPr>
        <p:spPr>
          <a:xfrm>
            <a:off x="186420" y="2056369"/>
            <a:ext cx="3255297" cy="1195649"/>
          </a:xfrm>
        </p:spPr>
        <p:txBody>
          <a:bodyPr/>
          <a:lstStyle/>
          <a:p>
            <a:r>
              <a:rPr lang="en-US" sz="1800" dirty="0"/>
              <a:t>Presented to the</a:t>
            </a:r>
            <a:r>
              <a:rPr lang="en-US" dirty="0"/>
              <a:t/>
            </a:r>
            <a:br>
              <a:rPr lang="en-US" dirty="0"/>
            </a:br>
            <a:r>
              <a:rPr lang="en-US" b="1" dirty="0"/>
              <a:t>SNS Accelerator Advisory Committee</a:t>
            </a:r>
          </a:p>
          <a:p>
            <a:endParaRPr lang="en-US" b="1" dirty="0"/>
          </a:p>
          <a:p>
            <a:endParaRPr lang="en-US" dirty="0"/>
          </a:p>
        </p:txBody>
      </p:sp>
      <p:sp>
        <p:nvSpPr>
          <p:cNvPr id="6" name="Subtitle 4"/>
          <p:cNvSpPr txBox="1">
            <a:spLocks/>
          </p:cNvSpPr>
          <p:nvPr/>
        </p:nvSpPr>
        <p:spPr bwMode="auto">
          <a:xfrm>
            <a:off x="221592" y="3459799"/>
            <a:ext cx="3255297" cy="75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b="1" dirty="0"/>
              <a:t>Robert Welton</a:t>
            </a:r>
          </a:p>
          <a:p>
            <a:pPr>
              <a:spcBef>
                <a:spcPts val="0"/>
              </a:spcBef>
            </a:pPr>
            <a:r>
              <a:rPr lang="en-US" sz="1800" dirty="0"/>
              <a:t>APBIIS</a:t>
            </a:r>
            <a:endParaRPr lang="en-US" dirty="0"/>
          </a:p>
        </p:txBody>
      </p:sp>
      <p:sp>
        <p:nvSpPr>
          <p:cNvPr id="7" name="Subtitle 4"/>
          <p:cNvSpPr txBox="1">
            <a:spLocks/>
          </p:cNvSpPr>
          <p:nvPr/>
        </p:nvSpPr>
        <p:spPr bwMode="auto">
          <a:xfrm>
            <a:off x="220266" y="4536026"/>
            <a:ext cx="3255297" cy="75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1800" dirty="0"/>
              <a:t>March 8, 2017</a:t>
            </a:r>
            <a:endParaRPr lang="en-US" dirty="0"/>
          </a:p>
        </p:txBody>
      </p:sp>
    </p:spTree>
    <p:extLst>
      <p:ext uri="{BB962C8B-B14F-4D97-AF65-F5344CB8AC3E}">
        <p14:creationId xmlns:p14="http://schemas.microsoft.com/office/powerpoint/2010/main" val="1832219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83" y="160782"/>
            <a:ext cx="9039817" cy="720197"/>
          </a:xfrm>
        </p:spPr>
        <p:txBody>
          <a:bodyPr/>
          <a:lstStyle/>
          <a:p>
            <a:r>
              <a:rPr lang="en-US" sz="2400" dirty="0"/>
              <a:t>Upgrading HV water lines, steering deck &amp; ion source cage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5794" t="30880" r="20335"/>
          <a:stretch/>
        </p:blipFill>
        <p:spPr>
          <a:xfrm>
            <a:off x="485775" y="4219027"/>
            <a:ext cx="1789961" cy="2115098"/>
          </a:xfrm>
          <a:prstGeom prst="rect">
            <a:avLst/>
          </a:prstGeom>
        </p:spPr>
      </p:pic>
      <p:pic>
        <p:nvPicPr>
          <p:cNvPr id="1028" name="Picture 4" descr="C:\Users\zoq\Desktop\AAC 2017 Welton\new source ca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73" r="33349"/>
          <a:stretch/>
        </p:blipFill>
        <p:spPr bwMode="auto">
          <a:xfrm>
            <a:off x="2282927" y="685799"/>
            <a:ext cx="2393847" cy="24488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347759" y="1990110"/>
            <a:ext cx="2490941" cy="840230"/>
          </a:xfrm>
          <a:prstGeom prst="rect">
            <a:avLst/>
          </a:prstGeom>
          <a:noFill/>
        </p:spPr>
        <p:txBody>
          <a:bodyPr wrap="square" rtlCol="0">
            <a:spAutoFit/>
          </a:bodyPr>
          <a:lstStyle/>
          <a:p>
            <a:pPr algn="ctr">
              <a:lnSpc>
                <a:spcPct val="90000"/>
              </a:lnSpc>
            </a:pPr>
            <a:r>
              <a:rPr lang="en-US" dirty="0">
                <a:solidFill>
                  <a:srgbClr val="FFFF00"/>
                </a:solidFill>
              </a:rPr>
              <a:t>New ion source cage on ion source test stand</a:t>
            </a:r>
          </a:p>
        </p:txBody>
      </p:sp>
      <p:sp>
        <p:nvSpPr>
          <p:cNvPr id="14" name="TextBox 13"/>
          <p:cNvSpPr txBox="1"/>
          <p:nvPr/>
        </p:nvSpPr>
        <p:spPr>
          <a:xfrm>
            <a:off x="6745544" y="660323"/>
            <a:ext cx="2232022" cy="840230"/>
          </a:xfrm>
          <a:prstGeom prst="rect">
            <a:avLst/>
          </a:prstGeom>
          <a:noFill/>
        </p:spPr>
        <p:txBody>
          <a:bodyPr wrap="square" rtlCol="0">
            <a:spAutoFit/>
          </a:bodyPr>
          <a:lstStyle/>
          <a:p>
            <a:pPr algn="ctr">
              <a:lnSpc>
                <a:spcPct val="90000"/>
              </a:lnSpc>
            </a:pPr>
            <a:r>
              <a:rPr lang="en-US" dirty="0"/>
              <a:t>New 45kV steering deck inside source HV enclosure</a:t>
            </a:r>
          </a:p>
        </p:txBody>
      </p:sp>
      <p:grpSp>
        <p:nvGrpSpPr>
          <p:cNvPr id="3" name="Group 2"/>
          <p:cNvGrpSpPr/>
          <p:nvPr/>
        </p:nvGrpSpPr>
        <p:grpSpPr>
          <a:xfrm>
            <a:off x="7010400" y="1729571"/>
            <a:ext cx="1637784" cy="3954106"/>
            <a:chOff x="7087314" y="1615271"/>
            <a:chExt cx="1560870" cy="3768412"/>
          </a:xfrm>
        </p:grpSpPr>
        <p:pic>
          <p:nvPicPr>
            <p:cNvPr id="13" name="Picture 12" descr="BBB FER01 Proposed Setup2.png"/>
            <p:cNvPicPr>
              <a:picLocks noChangeAspect="1"/>
            </p:cNvPicPr>
            <p:nvPr/>
          </p:nvPicPr>
          <p:blipFill rotWithShape="1">
            <a:blip r:embed="rId4" cstate="print">
              <a:extLst>
                <a:ext uri="{28A0092B-C50C-407E-A947-70E740481C1C}">
                  <a14:useLocalDpi xmlns:a14="http://schemas.microsoft.com/office/drawing/2010/main" val="0"/>
                </a:ext>
              </a:extLst>
            </a:blip>
            <a:srcRect l="23258" t="47536" r="25179" b="45966"/>
            <a:stretch/>
          </p:blipFill>
          <p:spPr>
            <a:xfrm>
              <a:off x="7087314" y="4594445"/>
              <a:ext cx="1504950" cy="302342"/>
            </a:xfrm>
            <a:prstGeom prst="rect">
              <a:avLst/>
            </a:prstGeom>
          </p:spPr>
        </p:pic>
        <p:pic>
          <p:nvPicPr>
            <p:cNvPr id="15" name="Picture 14" descr="BBB FER01 Proposed Setup2.png"/>
            <p:cNvPicPr>
              <a:picLocks noChangeAspect="1"/>
            </p:cNvPicPr>
            <p:nvPr/>
          </p:nvPicPr>
          <p:blipFill rotWithShape="1">
            <a:blip r:embed="rId4" cstate="print">
              <a:extLst>
                <a:ext uri="{28A0092B-C50C-407E-A947-70E740481C1C}">
                  <a14:useLocalDpi xmlns:a14="http://schemas.microsoft.com/office/drawing/2010/main" val="0"/>
                </a:ext>
              </a:extLst>
            </a:blip>
            <a:srcRect l="23258" t="17555" r="25179" b="54524"/>
            <a:stretch/>
          </p:blipFill>
          <p:spPr>
            <a:xfrm>
              <a:off x="7094688" y="1805768"/>
              <a:ext cx="1504950" cy="1299089"/>
            </a:xfrm>
            <a:prstGeom prst="rect">
              <a:avLst/>
            </a:prstGeom>
          </p:spPr>
        </p:pic>
        <p:pic>
          <p:nvPicPr>
            <p:cNvPr id="16" name="Picture 15" descr="BBB FER01 Proposed Setup2.png"/>
            <p:cNvPicPr>
              <a:picLocks noChangeAspect="1"/>
            </p:cNvPicPr>
            <p:nvPr/>
          </p:nvPicPr>
          <p:blipFill rotWithShape="1">
            <a:blip r:embed="rId4" cstate="print">
              <a:extLst>
                <a:ext uri="{28A0092B-C50C-407E-A947-70E740481C1C}">
                  <a14:useLocalDpi xmlns:a14="http://schemas.microsoft.com/office/drawing/2010/main" val="0"/>
                </a:ext>
              </a:extLst>
            </a:blip>
            <a:srcRect l="23258" t="56729" r="25179" b="10622"/>
            <a:stretch/>
          </p:blipFill>
          <p:spPr>
            <a:xfrm>
              <a:off x="7094687" y="3075361"/>
              <a:ext cx="1504950" cy="1519083"/>
            </a:xfrm>
            <a:prstGeom prst="rect">
              <a:avLst/>
            </a:prstGeom>
          </p:spPr>
        </p:pic>
        <p:pic>
          <p:nvPicPr>
            <p:cNvPr id="17" name="Picture 16" descr="BBB FER01 Proposed Setup2.png"/>
            <p:cNvPicPr>
              <a:picLocks noChangeAspect="1"/>
            </p:cNvPicPr>
            <p:nvPr/>
          </p:nvPicPr>
          <p:blipFill rotWithShape="1">
            <a:blip r:embed="rId4" cstate="print">
              <a:extLst>
                <a:ext uri="{28A0092B-C50C-407E-A947-70E740481C1C}">
                  <a14:useLocalDpi xmlns:a14="http://schemas.microsoft.com/office/drawing/2010/main" val="0"/>
                </a:ext>
              </a:extLst>
            </a:blip>
            <a:srcRect l="23258" t="89536" r="25179"/>
            <a:stretch/>
          </p:blipFill>
          <p:spPr>
            <a:xfrm>
              <a:off x="7094687" y="4896786"/>
              <a:ext cx="1504950" cy="486897"/>
            </a:xfrm>
            <a:prstGeom prst="rect">
              <a:avLst/>
            </a:prstGeom>
          </p:spPr>
        </p:pic>
        <p:pic>
          <p:nvPicPr>
            <p:cNvPr id="18" name="Picture 17" descr="BBB FER01 Current Setup.png"/>
            <p:cNvPicPr>
              <a:picLocks noChangeAspect="1"/>
            </p:cNvPicPr>
            <p:nvPr/>
          </p:nvPicPr>
          <p:blipFill rotWithShape="1">
            <a:blip r:embed="rId5" cstate="print">
              <a:extLst>
                <a:ext uri="{28A0092B-C50C-407E-A947-70E740481C1C}">
                  <a14:useLocalDpi xmlns:a14="http://schemas.microsoft.com/office/drawing/2010/main" val="0"/>
                </a:ext>
              </a:extLst>
            </a:blip>
            <a:srcRect l="23572" t="33551" r="22847" b="59071"/>
            <a:stretch/>
          </p:blipFill>
          <p:spPr>
            <a:xfrm>
              <a:off x="7095609" y="1615271"/>
              <a:ext cx="1552575" cy="368709"/>
            </a:xfrm>
            <a:prstGeom prst="rect">
              <a:avLst/>
            </a:prstGeom>
          </p:spPr>
        </p:pic>
      </p:grpSp>
      <p:pic>
        <p:nvPicPr>
          <p:cNvPr id="22" name="Picture 21" descr="BBB FER01 Current Setup.png"/>
          <p:cNvPicPr>
            <a:picLocks noChangeAspect="1"/>
          </p:cNvPicPr>
          <p:nvPr/>
        </p:nvPicPr>
        <p:blipFill rotWithShape="1">
          <a:blip r:embed="rId6" cstate="print">
            <a:extLst>
              <a:ext uri="{28A0092B-C50C-407E-A947-70E740481C1C}">
                <a14:useLocalDpi xmlns:a14="http://schemas.microsoft.com/office/drawing/2010/main" val="0"/>
              </a:ext>
            </a:extLst>
          </a:blip>
          <a:srcRect l="21136" t="18346" r="26090"/>
          <a:stretch/>
        </p:blipFill>
        <p:spPr>
          <a:xfrm>
            <a:off x="5153025" y="1649669"/>
            <a:ext cx="2114550" cy="4233185"/>
          </a:xfrm>
          <a:prstGeom prst="rect">
            <a:avLst/>
          </a:prstGeom>
        </p:spPr>
      </p:pic>
      <p:sp>
        <p:nvSpPr>
          <p:cNvPr id="23" name="TextBox 22"/>
          <p:cNvSpPr txBox="1"/>
          <p:nvPr/>
        </p:nvSpPr>
        <p:spPr>
          <a:xfrm>
            <a:off x="4784930" y="740210"/>
            <a:ext cx="2232022" cy="590931"/>
          </a:xfrm>
          <a:prstGeom prst="rect">
            <a:avLst/>
          </a:prstGeom>
          <a:noFill/>
        </p:spPr>
        <p:txBody>
          <a:bodyPr wrap="square" rtlCol="0">
            <a:spAutoFit/>
          </a:bodyPr>
          <a:lstStyle/>
          <a:p>
            <a:pPr algn="ctr">
              <a:lnSpc>
                <a:spcPct val="90000"/>
              </a:lnSpc>
            </a:pPr>
            <a:r>
              <a:rPr lang="en-US" dirty="0"/>
              <a:t>Previous configuration</a:t>
            </a:r>
          </a:p>
        </p:txBody>
      </p:sp>
      <p:sp>
        <p:nvSpPr>
          <p:cNvPr id="24" name="TextBox 23"/>
          <p:cNvSpPr txBox="1"/>
          <p:nvPr/>
        </p:nvSpPr>
        <p:spPr>
          <a:xfrm>
            <a:off x="7643043" y="5648017"/>
            <a:ext cx="1327355" cy="341632"/>
          </a:xfrm>
          <a:prstGeom prst="rect">
            <a:avLst/>
          </a:prstGeom>
          <a:noFill/>
        </p:spPr>
        <p:txBody>
          <a:bodyPr wrap="square" rtlCol="0">
            <a:spAutoFit/>
          </a:bodyPr>
          <a:lstStyle/>
          <a:p>
            <a:pPr>
              <a:lnSpc>
                <a:spcPct val="90000"/>
              </a:lnSpc>
            </a:pPr>
            <a:r>
              <a:rPr lang="en-US" dirty="0"/>
              <a:t>D. Curry</a:t>
            </a:r>
          </a:p>
        </p:txBody>
      </p:sp>
      <p:sp>
        <p:nvSpPr>
          <p:cNvPr id="25" name="TextBox 24"/>
          <p:cNvSpPr txBox="1"/>
          <p:nvPr/>
        </p:nvSpPr>
        <p:spPr>
          <a:xfrm>
            <a:off x="4856521" y="3540840"/>
            <a:ext cx="833285" cy="341632"/>
          </a:xfrm>
          <a:prstGeom prst="rect">
            <a:avLst/>
          </a:prstGeom>
          <a:noFill/>
        </p:spPr>
        <p:txBody>
          <a:bodyPr wrap="square" rtlCol="0">
            <a:spAutoFit/>
          </a:bodyPr>
          <a:lstStyle/>
          <a:p>
            <a:pPr>
              <a:lnSpc>
                <a:spcPct val="90000"/>
              </a:lnSpc>
            </a:pPr>
            <a:r>
              <a:rPr lang="en-US" dirty="0"/>
              <a:t>-65kV</a:t>
            </a:r>
          </a:p>
        </p:txBody>
      </p:sp>
      <p:sp>
        <p:nvSpPr>
          <p:cNvPr id="26" name="TextBox 25"/>
          <p:cNvSpPr txBox="1"/>
          <p:nvPr/>
        </p:nvSpPr>
        <p:spPr>
          <a:xfrm>
            <a:off x="8310715" y="4314210"/>
            <a:ext cx="833285" cy="341632"/>
          </a:xfrm>
          <a:prstGeom prst="rect">
            <a:avLst/>
          </a:prstGeom>
          <a:noFill/>
        </p:spPr>
        <p:txBody>
          <a:bodyPr wrap="square" rtlCol="0">
            <a:spAutoFit/>
          </a:bodyPr>
          <a:lstStyle/>
          <a:p>
            <a:pPr>
              <a:lnSpc>
                <a:spcPct val="90000"/>
              </a:lnSpc>
            </a:pPr>
            <a:r>
              <a:rPr lang="en-US" dirty="0"/>
              <a:t>-65kV</a:t>
            </a:r>
          </a:p>
        </p:txBody>
      </p:sp>
      <p:sp>
        <p:nvSpPr>
          <p:cNvPr id="27" name="TextBox 26"/>
          <p:cNvSpPr txBox="1"/>
          <p:nvPr/>
        </p:nvSpPr>
        <p:spPr>
          <a:xfrm>
            <a:off x="4866659" y="1824805"/>
            <a:ext cx="833285" cy="341632"/>
          </a:xfrm>
          <a:prstGeom prst="rect">
            <a:avLst/>
          </a:prstGeom>
          <a:noFill/>
        </p:spPr>
        <p:txBody>
          <a:bodyPr wrap="square" rtlCol="0">
            <a:spAutoFit/>
          </a:bodyPr>
          <a:lstStyle/>
          <a:p>
            <a:pPr>
              <a:lnSpc>
                <a:spcPct val="90000"/>
              </a:lnSpc>
            </a:pPr>
            <a:r>
              <a:rPr lang="en-US" dirty="0"/>
              <a:t>-45kV</a:t>
            </a:r>
          </a:p>
        </p:txBody>
      </p:sp>
      <p:sp>
        <p:nvSpPr>
          <p:cNvPr id="28" name="TextBox 27"/>
          <p:cNvSpPr txBox="1"/>
          <p:nvPr/>
        </p:nvSpPr>
        <p:spPr>
          <a:xfrm>
            <a:off x="8242197" y="2836913"/>
            <a:ext cx="833285" cy="341632"/>
          </a:xfrm>
          <a:prstGeom prst="rect">
            <a:avLst/>
          </a:prstGeom>
          <a:noFill/>
        </p:spPr>
        <p:txBody>
          <a:bodyPr wrap="square" rtlCol="0">
            <a:spAutoFit/>
          </a:bodyPr>
          <a:lstStyle/>
          <a:p>
            <a:pPr>
              <a:lnSpc>
                <a:spcPct val="90000"/>
              </a:lnSpc>
            </a:pPr>
            <a:r>
              <a:rPr lang="en-US" dirty="0"/>
              <a:t>-45kV</a:t>
            </a:r>
          </a:p>
        </p:txBody>
      </p:sp>
      <p:sp>
        <p:nvSpPr>
          <p:cNvPr id="10" name="Right Brace 9"/>
          <p:cNvSpPr/>
          <p:nvPr/>
        </p:nvSpPr>
        <p:spPr>
          <a:xfrm>
            <a:off x="8191499" y="1638301"/>
            <a:ext cx="73743" cy="324249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Arrow Connector 30"/>
          <p:cNvCxnSpPr>
            <a:stCxn id="26" idx="2"/>
          </p:cNvCxnSpPr>
          <p:nvPr/>
        </p:nvCxnSpPr>
        <p:spPr>
          <a:xfrm flipH="1">
            <a:off x="8102966" y="4655842"/>
            <a:ext cx="624392" cy="574095"/>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3" name="Right Brace 32"/>
          <p:cNvSpPr/>
          <p:nvPr/>
        </p:nvSpPr>
        <p:spPr>
          <a:xfrm flipH="1">
            <a:off x="5591175" y="1810673"/>
            <a:ext cx="108463" cy="70054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ight Brace 33"/>
          <p:cNvSpPr/>
          <p:nvPr/>
        </p:nvSpPr>
        <p:spPr>
          <a:xfrm flipH="1">
            <a:off x="5514976" y="2847668"/>
            <a:ext cx="140110" cy="227125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9" name="Picture 28" descr="SNS-FE by Stockli_01.jpg"/>
          <p:cNvPicPr>
            <a:picLocks noChangeAspect="1"/>
          </p:cNvPicPr>
          <p:nvPr/>
        </p:nvPicPr>
        <p:blipFill rotWithShape="1">
          <a:blip r:embed="rId7" cstate="print"/>
          <a:srcRect l="47111"/>
          <a:stretch/>
        </p:blipFill>
        <p:spPr>
          <a:xfrm>
            <a:off x="2657475" y="3267075"/>
            <a:ext cx="2329059" cy="3255848"/>
          </a:xfrm>
          <a:prstGeom prst="rect">
            <a:avLst/>
          </a:prstGeom>
        </p:spPr>
      </p:pic>
      <p:pic>
        <p:nvPicPr>
          <p:cNvPr id="4" name="Picture 2" descr="\\nscd\Groups\RAD\Ion_Source\Group-meeting-notes\2017\1-16-17\Meeting 011017\Water Voltage Break.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686" r="-552"/>
          <a:stretch/>
        </p:blipFill>
        <p:spPr bwMode="auto">
          <a:xfrm>
            <a:off x="485775" y="676275"/>
            <a:ext cx="1811180" cy="3749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2450" y="3192104"/>
            <a:ext cx="1628775" cy="1089529"/>
          </a:xfrm>
          <a:prstGeom prst="rect">
            <a:avLst/>
          </a:prstGeom>
          <a:noFill/>
        </p:spPr>
        <p:txBody>
          <a:bodyPr wrap="square" rtlCol="0">
            <a:spAutoFit/>
          </a:bodyPr>
          <a:lstStyle/>
          <a:p>
            <a:pPr algn="ctr">
              <a:lnSpc>
                <a:spcPct val="90000"/>
              </a:lnSpc>
            </a:pPr>
            <a:r>
              <a:rPr lang="en-US" dirty="0">
                <a:solidFill>
                  <a:srgbClr val="FFFF00"/>
                </a:solidFill>
              </a:rPr>
              <a:t>New and old extractor water feed lines FE</a:t>
            </a:r>
          </a:p>
        </p:txBody>
      </p:sp>
      <p:sp>
        <p:nvSpPr>
          <p:cNvPr id="30" name="TextBox 29"/>
          <p:cNvSpPr txBox="1"/>
          <p:nvPr/>
        </p:nvSpPr>
        <p:spPr>
          <a:xfrm>
            <a:off x="6658954" y="3418860"/>
            <a:ext cx="833285" cy="1061829"/>
          </a:xfrm>
          <a:prstGeom prst="rect">
            <a:avLst/>
          </a:prstGeom>
          <a:noFill/>
        </p:spPr>
        <p:txBody>
          <a:bodyPr wrap="square" rtlCol="0">
            <a:spAutoFit/>
          </a:bodyPr>
          <a:lstStyle/>
          <a:p>
            <a:pPr>
              <a:lnSpc>
                <a:spcPct val="90000"/>
              </a:lnSpc>
            </a:pPr>
            <a:r>
              <a:rPr lang="en-US" sz="1400" dirty="0"/>
              <a:t>Removable 45kV control chassis</a:t>
            </a:r>
          </a:p>
        </p:txBody>
      </p:sp>
      <p:cxnSp>
        <p:nvCxnSpPr>
          <p:cNvPr id="32" name="Straight Arrow Connector 31"/>
          <p:cNvCxnSpPr>
            <a:endCxn id="15" idx="2"/>
          </p:cNvCxnSpPr>
          <p:nvPr/>
        </p:nvCxnSpPr>
        <p:spPr>
          <a:xfrm flipV="1">
            <a:off x="7210425" y="3292559"/>
            <a:ext cx="597266" cy="469816"/>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42518" y="5848042"/>
            <a:ext cx="1739082" cy="341632"/>
          </a:xfrm>
          <a:prstGeom prst="rect">
            <a:avLst/>
          </a:prstGeom>
          <a:noFill/>
        </p:spPr>
        <p:txBody>
          <a:bodyPr wrap="square" rtlCol="0">
            <a:spAutoFit/>
          </a:bodyPr>
          <a:lstStyle/>
          <a:p>
            <a:pPr>
              <a:lnSpc>
                <a:spcPct val="90000"/>
              </a:lnSpc>
            </a:pPr>
            <a:r>
              <a:rPr lang="en-US" dirty="0"/>
              <a:t>Big Blue Box</a:t>
            </a:r>
          </a:p>
        </p:txBody>
      </p:sp>
      <p:sp>
        <p:nvSpPr>
          <p:cNvPr id="35" name="TextBox 34"/>
          <p:cNvSpPr txBox="1"/>
          <p:nvPr/>
        </p:nvSpPr>
        <p:spPr>
          <a:xfrm>
            <a:off x="5176068" y="5686117"/>
            <a:ext cx="2243907" cy="840230"/>
          </a:xfrm>
          <a:prstGeom prst="rect">
            <a:avLst/>
          </a:prstGeom>
          <a:noFill/>
        </p:spPr>
        <p:txBody>
          <a:bodyPr wrap="square" rtlCol="0">
            <a:spAutoFit/>
          </a:bodyPr>
          <a:lstStyle/>
          <a:p>
            <a:pPr>
              <a:lnSpc>
                <a:spcPct val="90000"/>
              </a:lnSpc>
            </a:pPr>
            <a:r>
              <a:rPr lang="en-US" dirty="0"/>
              <a:t>Allows the use of rack mounted controls chassis</a:t>
            </a:r>
          </a:p>
        </p:txBody>
      </p:sp>
      <p:sp>
        <p:nvSpPr>
          <p:cNvPr id="36" name="TextBox 35"/>
          <p:cNvSpPr txBox="1"/>
          <p:nvPr/>
        </p:nvSpPr>
        <p:spPr>
          <a:xfrm>
            <a:off x="5797454" y="3441531"/>
            <a:ext cx="833285" cy="1061829"/>
          </a:xfrm>
          <a:prstGeom prst="rect">
            <a:avLst/>
          </a:prstGeom>
          <a:noFill/>
        </p:spPr>
        <p:txBody>
          <a:bodyPr wrap="square" rtlCol="0">
            <a:spAutoFit/>
          </a:bodyPr>
          <a:lstStyle/>
          <a:p>
            <a:pPr algn="ctr">
              <a:lnSpc>
                <a:spcPct val="90000"/>
              </a:lnSpc>
            </a:pPr>
            <a:r>
              <a:rPr lang="en-US" sz="1400" dirty="0"/>
              <a:t>Former location of 2MHz supply</a:t>
            </a:r>
          </a:p>
        </p:txBody>
      </p:sp>
    </p:spTree>
    <p:extLst>
      <p:ext uri="{BB962C8B-B14F-4D97-AF65-F5344CB8AC3E}">
        <p14:creationId xmlns:p14="http://schemas.microsoft.com/office/powerpoint/2010/main" val="2485408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83" y="103632"/>
            <a:ext cx="8636290" cy="1112612"/>
          </a:xfrm>
        </p:spPr>
        <p:txBody>
          <a:bodyPr/>
          <a:lstStyle/>
          <a:p>
            <a:r>
              <a:rPr lang="en-US" sz="2400" dirty="0"/>
              <a:t>2016 R&amp;D highlights: improved RFQ transmission, refined LEBT beam current measurements &amp; quantification of antenna wear  </a:t>
            </a:r>
            <a:r>
              <a:rPr lang="en-US" dirty="0"/>
              <a:t> </a:t>
            </a:r>
          </a:p>
        </p:txBody>
      </p:sp>
      <p:sp>
        <p:nvSpPr>
          <p:cNvPr id="5" name="Content Placeholder 4"/>
          <p:cNvSpPr>
            <a:spLocks noGrp="1"/>
          </p:cNvSpPr>
          <p:nvPr>
            <p:ph idx="1"/>
          </p:nvPr>
        </p:nvSpPr>
        <p:spPr>
          <a:xfrm>
            <a:off x="369440" y="1141535"/>
            <a:ext cx="8258175" cy="3153673"/>
          </a:xfrm>
        </p:spPr>
        <p:txBody>
          <a:bodyPr/>
          <a:lstStyle/>
          <a:p>
            <a:r>
              <a:rPr lang="en-US" sz="1600" dirty="0"/>
              <a:t>Beam studies in May 2016 and theoretical work showed that increasing the extraction field reduced emittance and improved RFQ transmission yielding a few more mA out of the RFQ: implemented during run </a:t>
            </a:r>
          </a:p>
          <a:p>
            <a:r>
              <a:rPr lang="en-US" sz="1600" dirty="0"/>
              <a:t>Beam studies showed that our LEBT beam current measurements were refined by increased focusing of lens 2.  </a:t>
            </a:r>
          </a:p>
          <a:p>
            <a:r>
              <a:rPr lang="en-US" sz="1600" dirty="0"/>
              <a:t>Chopper target beam current measurements were performed on the test stand allowing direct comparison of this technique with BCM &amp; FC measurements to continually refine our technique</a:t>
            </a:r>
          </a:p>
          <a:p>
            <a:r>
              <a:rPr lang="en-US" sz="1600" dirty="0"/>
              <a:t>Internal antenna wear measurements of the most plasma exposed surface showed 0.5 µm/day (0.1%/day) and that long service cycles (even greater than target cycles) would not be limited by antenna wear</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6" t="1413" r="824" b="8216"/>
          <a:stretch/>
        </p:blipFill>
        <p:spPr bwMode="auto">
          <a:xfrm>
            <a:off x="4842651" y="4245759"/>
            <a:ext cx="3098201" cy="179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366444" y="4139789"/>
            <a:ext cx="3057275" cy="2386643"/>
            <a:chOff x="4173899" y="3984371"/>
            <a:chExt cx="3566160" cy="2697480"/>
          </a:xfrm>
        </p:grpSpPr>
        <p:sp>
          <p:nvSpPr>
            <p:cNvPr id="13" name="Content Placeholder 2"/>
            <p:cNvSpPr txBox="1">
              <a:spLocks/>
            </p:cNvSpPr>
            <p:nvPr/>
          </p:nvSpPr>
          <p:spPr bwMode="auto">
            <a:xfrm>
              <a:off x="5831122" y="4104143"/>
              <a:ext cx="1301059" cy="549621"/>
            </a:xfrm>
            <a:prstGeom prst="rect">
              <a:avLst/>
            </a:prstGeom>
            <a:noFill/>
            <a:ln w="9525">
              <a:noFill/>
              <a:miter lim="800000"/>
              <a:headEnd/>
              <a:tailEnd/>
            </a:ln>
          </p:spPr>
          <p:txBody>
            <a:bodyPr wrap="square">
              <a:spAutoFit/>
            </a:bodyPr>
            <a:lst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200"/>
                </a:spcBef>
                <a:buNone/>
                <a:defRPr/>
              </a:pPr>
              <a:r>
                <a:rPr lang="en-US" sz="1600" b="0" dirty="0">
                  <a:latin typeface="+mn-lt"/>
                </a:rPr>
                <a:t>Extractor at 0 kV</a:t>
              </a:r>
            </a:p>
          </p:txBody>
        </p:sp>
        <p:pic>
          <p:nvPicPr>
            <p:cNvPr id="1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998" t="13021" r="28015" b="1517"/>
            <a:stretch/>
          </p:blipFill>
          <p:spPr bwMode="auto">
            <a:xfrm>
              <a:off x="4173899" y="3984371"/>
              <a:ext cx="3566160" cy="269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933119" y="4186516"/>
              <a:ext cx="1640210" cy="292203"/>
            </a:xfrm>
            <a:prstGeom prst="rect">
              <a:avLst/>
            </a:prstGeom>
            <a:noFill/>
          </p:spPr>
          <p:txBody>
            <a:bodyPr wrap="none" rtlCol="0">
              <a:spAutoFit/>
            </a:bodyPr>
            <a:lstStyle/>
            <a:p>
              <a:pPr algn="ctr">
                <a:lnSpc>
                  <a:spcPct val="90000"/>
                </a:lnSpc>
              </a:pPr>
              <a:r>
                <a:rPr lang="en-US" sz="1200" dirty="0"/>
                <a:t>RFQ input current</a:t>
              </a:r>
            </a:p>
          </p:txBody>
        </p:sp>
        <p:sp>
          <p:nvSpPr>
            <p:cNvPr id="16" name="TextBox 15"/>
            <p:cNvSpPr txBox="1"/>
            <p:nvPr/>
          </p:nvSpPr>
          <p:spPr>
            <a:xfrm>
              <a:off x="5838315" y="5710516"/>
              <a:ext cx="1750530" cy="292203"/>
            </a:xfrm>
            <a:prstGeom prst="rect">
              <a:avLst/>
            </a:prstGeom>
            <a:noFill/>
          </p:spPr>
          <p:txBody>
            <a:bodyPr wrap="none" rtlCol="0">
              <a:spAutoFit/>
            </a:bodyPr>
            <a:lstStyle/>
            <a:p>
              <a:pPr algn="ctr">
                <a:lnSpc>
                  <a:spcPct val="90000"/>
                </a:lnSpc>
              </a:pPr>
              <a:r>
                <a:rPr lang="en-US" sz="1200" dirty="0"/>
                <a:t>RFQ output current</a:t>
              </a:r>
            </a:p>
          </p:txBody>
        </p:sp>
        <p:sp>
          <p:nvSpPr>
            <p:cNvPr id="17" name="TextBox 16"/>
            <p:cNvSpPr txBox="1"/>
            <p:nvPr/>
          </p:nvSpPr>
          <p:spPr>
            <a:xfrm>
              <a:off x="4921897" y="4729048"/>
              <a:ext cx="1318601" cy="292203"/>
            </a:xfrm>
            <a:prstGeom prst="rect">
              <a:avLst/>
            </a:prstGeom>
            <a:noFill/>
          </p:spPr>
          <p:txBody>
            <a:bodyPr wrap="none" rtlCol="0">
              <a:spAutoFit/>
            </a:bodyPr>
            <a:lstStyle/>
            <a:p>
              <a:pPr algn="ctr">
                <a:lnSpc>
                  <a:spcPct val="90000"/>
                </a:lnSpc>
              </a:pPr>
              <a:r>
                <a:rPr lang="en-US" sz="1200" dirty="0"/>
                <a:t>lens 1 voltage</a:t>
              </a:r>
            </a:p>
          </p:txBody>
        </p:sp>
        <p:sp>
          <p:nvSpPr>
            <p:cNvPr id="18" name="TextBox 17"/>
            <p:cNvSpPr txBox="1"/>
            <p:nvPr/>
          </p:nvSpPr>
          <p:spPr>
            <a:xfrm>
              <a:off x="4921897" y="5177116"/>
              <a:ext cx="1318601" cy="292203"/>
            </a:xfrm>
            <a:prstGeom prst="rect">
              <a:avLst/>
            </a:prstGeom>
            <a:noFill/>
          </p:spPr>
          <p:txBody>
            <a:bodyPr wrap="none" rtlCol="0">
              <a:spAutoFit/>
            </a:bodyPr>
            <a:lstStyle/>
            <a:p>
              <a:pPr algn="ctr">
                <a:lnSpc>
                  <a:spcPct val="90000"/>
                </a:lnSpc>
              </a:pPr>
              <a:r>
                <a:rPr lang="en-US" sz="1200" dirty="0"/>
                <a:t>lens 2 voltage</a:t>
              </a:r>
            </a:p>
          </p:txBody>
        </p:sp>
        <p:sp>
          <p:nvSpPr>
            <p:cNvPr id="19" name="Oval 18"/>
            <p:cNvSpPr/>
            <p:nvPr/>
          </p:nvSpPr>
          <p:spPr>
            <a:xfrm>
              <a:off x="4662562" y="5626013"/>
              <a:ext cx="344129" cy="363793"/>
            </a:xfrm>
            <a:prstGeom prst="ellipse">
              <a:avLst/>
            </a:prstGeom>
            <a:noFill/>
            <a:ln w="3810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600" dirty="0">
                <a:solidFill>
                  <a:srgbClr val="FF0000"/>
                </a:solidFill>
              </a:endParaRPr>
            </a:p>
          </p:txBody>
        </p:sp>
        <p:sp>
          <p:nvSpPr>
            <p:cNvPr id="20" name="Oval 19"/>
            <p:cNvSpPr/>
            <p:nvPr/>
          </p:nvSpPr>
          <p:spPr>
            <a:xfrm>
              <a:off x="7395930" y="5470433"/>
              <a:ext cx="344129" cy="363793"/>
            </a:xfrm>
            <a:prstGeom prst="ellipse">
              <a:avLst/>
            </a:prstGeom>
            <a:noFill/>
            <a:ln w="38100">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600" dirty="0">
                <a:solidFill>
                  <a:srgbClr val="FF0000"/>
                </a:solidFill>
              </a:endParaRPr>
            </a:p>
          </p:txBody>
        </p:sp>
      </p:grpSp>
    </p:spTree>
    <p:extLst>
      <p:ext uri="{BB962C8B-B14F-4D97-AF65-F5344CB8AC3E}">
        <p14:creationId xmlns:p14="http://schemas.microsoft.com/office/powerpoint/2010/main" val="289937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243" y="3307940"/>
            <a:ext cx="5058549" cy="3429000"/>
          </a:xfrm>
          <a:prstGeom prst="rect">
            <a:avLst/>
          </a:prstGeom>
        </p:spPr>
      </p:pic>
      <p:sp>
        <p:nvSpPr>
          <p:cNvPr id="2" name="Title 1"/>
          <p:cNvSpPr>
            <a:spLocks noGrp="1"/>
          </p:cNvSpPr>
          <p:nvPr>
            <p:ph type="title"/>
          </p:nvPr>
        </p:nvSpPr>
        <p:spPr>
          <a:xfrm>
            <a:off x="73765" y="86493"/>
            <a:ext cx="9070235" cy="720197"/>
          </a:xfrm>
        </p:spPr>
        <p:txBody>
          <a:bodyPr/>
          <a:lstStyle/>
          <a:p>
            <a:r>
              <a:rPr lang="en-US" sz="2400" dirty="0"/>
              <a:t>Engineering projects: LEBT-RFQ gate valve, replaceable  chopper target and upgraded emittance scanner </a:t>
            </a:r>
          </a:p>
        </p:txBody>
      </p:sp>
      <p:pic>
        <p:nvPicPr>
          <p:cNvPr id="4" name="Content Placeholder 3"/>
          <p:cNvPicPr>
            <a:picLocks noGrp="1" noChangeAspect="1"/>
          </p:cNvPicPr>
          <p:nvPr>
            <p:ph idx="4294967295"/>
          </p:nvPr>
        </p:nvPicPr>
        <p:blipFill rotWithShape="1">
          <a:blip r:embed="rId3"/>
          <a:srcRect l="16087" t="12224" r="14991" b="6006"/>
          <a:stretch/>
        </p:blipFill>
        <p:spPr>
          <a:xfrm>
            <a:off x="280832" y="942974"/>
            <a:ext cx="2813206" cy="1925955"/>
          </a:xfrm>
          <a:prstGeom prst="rect">
            <a:avLst/>
          </a:prstGeom>
        </p:spPr>
      </p:pic>
      <p:sp>
        <p:nvSpPr>
          <p:cNvPr id="5" name="TextBox 4"/>
          <p:cNvSpPr txBox="1"/>
          <p:nvPr/>
        </p:nvSpPr>
        <p:spPr>
          <a:xfrm>
            <a:off x="3110735" y="995515"/>
            <a:ext cx="2194689" cy="1643527"/>
          </a:xfrm>
          <a:prstGeom prst="rect">
            <a:avLst/>
          </a:prstGeom>
          <a:noFill/>
        </p:spPr>
        <p:txBody>
          <a:bodyPr wrap="square" rtlCol="0">
            <a:spAutoFit/>
          </a:bodyPr>
          <a:lstStyle/>
          <a:p>
            <a:pPr marL="114300" indent="-114300">
              <a:lnSpc>
                <a:spcPct val="90000"/>
              </a:lnSpc>
              <a:buClr>
                <a:schemeClr val="tx2"/>
              </a:buClr>
              <a:buFont typeface="Arial" panose="020B0604020202020204" pitchFamily="34" charset="0"/>
              <a:buChar char="•"/>
            </a:pPr>
            <a:r>
              <a:rPr lang="en-US" sz="1400" dirty="0"/>
              <a:t>Allison scanner with cooled TZM front plates</a:t>
            </a:r>
          </a:p>
          <a:p>
            <a:pPr marL="114300" indent="-114300">
              <a:lnSpc>
                <a:spcPct val="90000"/>
              </a:lnSpc>
              <a:buClr>
                <a:schemeClr val="tx2"/>
              </a:buClr>
              <a:buFont typeface="Arial" panose="020B0604020202020204" pitchFamily="34" charset="0"/>
              <a:buChar char="•"/>
            </a:pPr>
            <a:r>
              <a:rPr lang="en-US" sz="1400" dirty="0"/>
              <a:t>Measure emittance under operational conditions</a:t>
            </a:r>
          </a:p>
          <a:p>
            <a:pPr marL="114300" indent="-114300">
              <a:lnSpc>
                <a:spcPct val="90000"/>
              </a:lnSpc>
              <a:buClr>
                <a:schemeClr val="tx2"/>
              </a:buClr>
              <a:buFont typeface="Arial" panose="020B0604020202020204" pitchFamily="34" charset="0"/>
              <a:buChar char="•"/>
            </a:pPr>
            <a:r>
              <a:rPr lang="en-US" sz="1400" dirty="0"/>
              <a:t>Status: in design</a:t>
            </a:r>
          </a:p>
          <a:p>
            <a:pPr marL="114300" indent="-114300">
              <a:lnSpc>
                <a:spcPct val="90000"/>
              </a:lnSpc>
              <a:buClr>
                <a:schemeClr val="tx2"/>
              </a:buClr>
              <a:buFont typeface="Arial" panose="020B0604020202020204" pitchFamily="34" charset="0"/>
              <a:buChar char="•"/>
            </a:pPr>
            <a:r>
              <a:rPr lang="en-US" sz="1400" dirty="0"/>
              <a:t>Goal: measurements in 2017</a:t>
            </a:r>
          </a:p>
        </p:txBody>
      </p:sp>
      <p:pic>
        <p:nvPicPr>
          <p:cNvPr id="8" name="Picture 7"/>
          <p:cNvPicPr>
            <a:picLocks noChangeAspect="1"/>
          </p:cNvPicPr>
          <p:nvPr/>
        </p:nvPicPr>
        <p:blipFill rotWithShape="1">
          <a:blip r:embed="rId4"/>
          <a:srcRect l="40117" t="12636" r="41421" b="5720"/>
          <a:stretch/>
        </p:blipFill>
        <p:spPr>
          <a:xfrm flipH="1">
            <a:off x="7811305" y="3361710"/>
            <a:ext cx="1001922" cy="2556988"/>
          </a:xfrm>
          <a:prstGeom prst="rect">
            <a:avLst/>
          </a:prstGeom>
        </p:spPr>
      </p:pic>
      <p:pic>
        <p:nvPicPr>
          <p:cNvPr id="9" name="Picture 8"/>
          <p:cNvPicPr>
            <a:picLocks noChangeAspect="1"/>
          </p:cNvPicPr>
          <p:nvPr/>
        </p:nvPicPr>
        <p:blipFill rotWithShape="1">
          <a:blip r:embed="rId5"/>
          <a:srcRect l="46643" t="14986" r="34728" b="5467"/>
          <a:stretch/>
        </p:blipFill>
        <p:spPr>
          <a:xfrm flipH="1">
            <a:off x="7823725" y="566584"/>
            <a:ext cx="1056851" cy="2604208"/>
          </a:xfrm>
          <a:prstGeom prst="rect">
            <a:avLst/>
          </a:prstGeom>
        </p:spPr>
      </p:pic>
      <p:sp>
        <p:nvSpPr>
          <p:cNvPr id="10" name="TextBox 9"/>
          <p:cNvSpPr txBox="1"/>
          <p:nvPr/>
        </p:nvSpPr>
        <p:spPr>
          <a:xfrm>
            <a:off x="7854495" y="505131"/>
            <a:ext cx="1003756" cy="674031"/>
          </a:xfrm>
          <a:prstGeom prst="rect">
            <a:avLst/>
          </a:prstGeom>
          <a:noFill/>
        </p:spPr>
        <p:txBody>
          <a:bodyPr wrap="square" rtlCol="0">
            <a:spAutoFit/>
          </a:bodyPr>
          <a:lstStyle/>
          <a:p>
            <a:pPr algn="ctr">
              <a:lnSpc>
                <a:spcPct val="90000"/>
              </a:lnSpc>
            </a:pPr>
            <a:r>
              <a:rPr lang="en-US" sz="1400" b="1" dirty="0">
                <a:solidFill>
                  <a:schemeClr val="bg1"/>
                </a:solidFill>
              </a:rPr>
              <a:t>Existing Chopper target</a:t>
            </a:r>
          </a:p>
        </p:txBody>
      </p:sp>
      <p:sp>
        <p:nvSpPr>
          <p:cNvPr id="11" name="TextBox 10"/>
          <p:cNvSpPr txBox="1"/>
          <p:nvPr/>
        </p:nvSpPr>
        <p:spPr>
          <a:xfrm>
            <a:off x="7860026" y="3295342"/>
            <a:ext cx="1141099" cy="674031"/>
          </a:xfrm>
          <a:prstGeom prst="rect">
            <a:avLst/>
          </a:prstGeom>
          <a:noFill/>
        </p:spPr>
        <p:txBody>
          <a:bodyPr wrap="square" rtlCol="0">
            <a:spAutoFit/>
          </a:bodyPr>
          <a:lstStyle/>
          <a:p>
            <a:pPr algn="ctr">
              <a:lnSpc>
                <a:spcPct val="90000"/>
              </a:lnSpc>
            </a:pPr>
            <a:r>
              <a:rPr lang="en-US" sz="1400" b="1" dirty="0">
                <a:solidFill>
                  <a:schemeClr val="bg1"/>
                </a:solidFill>
              </a:rPr>
              <a:t>New Chopper target</a:t>
            </a:r>
          </a:p>
        </p:txBody>
      </p:sp>
      <p:sp>
        <p:nvSpPr>
          <p:cNvPr id="12" name="TextBox 11"/>
          <p:cNvSpPr txBox="1"/>
          <p:nvPr/>
        </p:nvSpPr>
        <p:spPr>
          <a:xfrm>
            <a:off x="1015235" y="3233890"/>
            <a:ext cx="2194689" cy="1449628"/>
          </a:xfrm>
          <a:prstGeom prst="rect">
            <a:avLst/>
          </a:prstGeom>
          <a:noFill/>
        </p:spPr>
        <p:txBody>
          <a:bodyPr wrap="square" rtlCol="0">
            <a:spAutoFit/>
          </a:bodyPr>
          <a:lstStyle/>
          <a:p>
            <a:pPr marL="114300" indent="-114300">
              <a:lnSpc>
                <a:spcPct val="90000"/>
              </a:lnSpc>
              <a:buClr>
                <a:schemeClr val="tx2"/>
              </a:buClr>
              <a:buFont typeface="Arial" panose="020B0604020202020204" pitchFamily="34" charset="0"/>
              <a:buChar char="•"/>
            </a:pPr>
            <a:r>
              <a:rPr lang="en-US" sz="1400" dirty="0"/>
              <a:t>Isolate LEBT &amp; RFQ vacuum </a:t>
            </a:r>
          </a:p>
          <a:p>
            <a:pPr marL="114300" indent="-114300">
              <a:lnSpc>
                <a:spcPct val="90000"/>
              </a:lnSpc>
              <a:buClr>
                <a:schemeClr val="tx2"/>
              </a:buClr>
              <a:buFont typeface="Arial" panose="020B0604020202020204" pitchFamily="34" charset="0"/>
              <a:buChar char="•"/>
            </a:pPr>
            <a:r>
              <a:rPr lang="en-US" sz="1400" dirty="0"/>
              <a:t>Status: prototype made, testing on test stand</a:t>
            </a:r>
          </a:p>
          <a:p>
            <a:pPr marL="114300" indent="-114300">
              <a:lnSpc>
                <a:spcPct val="90000"/>
              </a:lnSpc>
              <a:buClr>
                <a:schemeClr val="tx2"/>
              </a:buClr>
              <a:buFont typeface="Arial" panose="020B0604020202020204" pitchFamily="34" charset="0"/>
              <a:buChar char="•"/>
            </a:pPr>
            <a:r>
              <a:rPr lang="en-US" sz="1400" dirty="0"/>
              <a:t>Install during RFQ move to front end</a:t>
            </a:r>
          </a:p>
          <a:p>
            <a:pPr marL="114300" indent="-114300">
              <a:lnSpc>
                <a:spcPct val="90000"/>
              </a:lnSpc>
              <a:buFont typeface="Arial" panose="020B0604020202020204" pitchFamily="34" charset="0"/>
              <a:buChar char="•"/>
            </a:pPr>
            <a:endParaRPr lang="en-US" sz="1400" b="1" dirty="0"/>
          </a:p>
        </p:txBody>
      </p:sp>
      <p:sp>
        <p:nvSpPr>
          <p:cNvPr id="13" name="TextBox 12"/>
          <p:cNvSpPr txBox="1"/>
          <p:nvPr/>
        </p:nvSpPr>
        <p:spPr>
          <a:xfrm>
            <a:off x="5968235" y="1100290"/>
            <a:ext cx="1785115" cy="3194721"/>
          </a:xfrm>
          <a:prstGeom prst="rect">
            <a:avLst/>
          </a:prstGeom>
          <a:noFill/>
        </p:spPr>
        <p:txBody>
          <a:bodyPr wrap="square" rtlCol="0">
            <a:spAutoFit/>
          </a:bodyPr>
          <a:lstStyle/>
          <a:p>
            <a:pPr marL="285750" indent="-285750">
              <a:lnSpc>
                <a:spcPct val="90000"/>
              </a:lnSpc>
              <a:buClr>
                <a:schemeClr val="tx2"/>
              </a:buClr>
              <a:buFont typeface="Arial" panose="020B0604020202020204" pitchFamily="34" charset="0"/>
              <a:buChar char="•"/>
            </a:pPr>
            <a:r>
              <a:rPr lang="en-US" sz="1400" dirty="0"/>
              <a:t>Replaceable chopper  target</a:t>
            </a:r>
          </a:p>
          <a:p>
            <a:pPr marL="285750" indent="-285750">
              <a:lnSpc>
                <a:spcPct val="90000"/>
              </a:lnSpc>
              <a:buClr>
                <a:schemeClr val="tx2"/>
              </a:buClr>
              <a:buFont typeface="Arial" panose="020B0604020202020204" pitchFamily="34" charset="0"/>
              <a:buChar char="•"/>
            </a:pPr>
            <a:r>
              <a:rPr lang="en-US" sz="1400" dirty="0"/>
              <a:t>Old design: Service requires removal of the  critical RFQ end wall</a:t>
            </a:r>
          </a:p>
          <a:p>
            <a:pPr marL="285750" indent="-285750">
              <a:lnSpc>
                <a:spcPct val="90000"/>
              </a:lnSpc>
              <a:buClr>
                <a:schemeClr val="tx2"/>
              </a:buClr>
              <a:buFont typeface="Arial" panose="020B0604020202020204" pitchFamily="34" charset="0"/>
              <a:buChar char="•"/>
            </a:pPr>
            <a:r>
              <a:rPr lang="en-US" sz="1400" dirty="0"/>
              <a:t>New design allows easy service from LEBT side</a:t>
            </a:r>
          </a:p>
          <a:p>
            <a:pPr marL="285750" indent="-285750">
              <a:lnSpc>
                <a:spcPct val="90000"/>
              </a:lnSpc>
              <a:buClr>
                <a:schemeClr val="tx2"/>
              </a:buClr>
              <a:buFont typeface="Arial" panose="020B0604020202020204" pitchFamily="34" charset="0"/>
              <a:buChar char="•"/>
            </a:pPr>
            <a:r>
              <a:rPr lang="en-US" sz="1400" dirty="0"/>
              <a:t>Status: in design</a:t>
            </a:r>
          </a:p>
          <a:p>
            <a:pPr marL="285750" indent="-285750">
              <a:lnSpc>
                <a:spcPct val="90000"/>
              </a:lnSpc>
              <a:buClr>
                <a:schemeClr val="tx2"/>
              </a:buClr>
              <a:buFont typeface="Arial" panose="020B0604020202020204" pitchFamily="34" charset="0"/>
              <a:buChar char="•"/>
            </a:pPr>
            <a:r>
              <a:rPr lang="en-US" sz="1400" dirty="0"/>
              <a:t>Goal: use on test stand, parts ready during RFQ move</a:t>
            </a:r>
          </a:p>
        </p:txBody>
      </p:sp>
    </p:spTree>
    <p:extLst>
      <p:ext uri="{BB962C8B-B14F-4D97-AF65-F5344CB8AC3E}">
        <p14:creationId xmlns:p14="http://schemas.microsoft.com/office/powerpoint/2010/main" val="125151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04" y="1646209"/>
            <a:ext cx="8980357" cy="459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6336" y="163846"/>
            <a:ext cx="5677546" cy="484748"/>
          </a:xfrm>
        </p:spPr>
        <p:txBody>
          <a:bodyPr/>
          <a:lstStyle/>
          <a:p>
            <a:r>
              <a:rPr lang="en-US" dirty="0"/>
              <a:t>The BTF Ion Source Systems</a:t>
            </a:r>
          </a:p>
        </p:txBody>
      </p:sp>
      <p:sp>
        <p:nvSpPr>
          <p:cNvPr id="2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2" descr="F:\backup 11-12-10\Conferences\NIBs14\ITF\transformer-enclosu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5" t="17998" r="33309" b="18321"/>
          <a:stretch/>
        </p:blipFill>
        <p:spPr bwMode="auto">
          <a:xfrm>
            <a:off x="6002251" y="189370"/>
            <a:ext cx="1141709" cy="1334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3772614"/>
            <a:ext cx="1723550" cy="341632"/>
          </a:xfrm>
          <a:prstGeom prst="rect">
            <a:avLst/>
          </a:prstGeom>
          <a:noFill/>
        </p:spPr>
        <p:txBody>
          <a:bodyPr wrap="none" rtlCol="0">
            <a:spAutoFit/>
          </a:bodyPr>
          <a:lstStyle/>
          <a:p>
            <a:pPr algn="ctr">
              <a:lnSpc>
                <a:spcPct val="90000"/>
              </a:lnSpc>
            </a:pPr>
            <a:r>
              <a:rPr lang="en-US" b="1" dirty="0"/>
              <a:t>Steering Deck</a:t>
            </a:r>
          </a:p>
        </p:txBody>
      </p:sp>
      <p:sp>
        <p:nvSpPr>
          <p:cNvPr id="8" name="TextBox 7"/>
          <p:cNvSpPr txBox="1"/>
          <p:nvPr/>
        </p:nvSpPr>
        <p:spPr>
          <a:xfrm>
            <a:off x="3158463" y="6046504"/>
            <a:ext cx="2005677" cy="341632"/>
          </a:xfrm>
          <a:prstGeom prst="rect">
            <a:avLst/>
          </a:prstGeom>
          <a:noFill/>
        </p:spPr>
        <p:txBody>
          <a:bodyPr wrap="none" rtlCol="0">
            <a:spAutoFit/>
          </a:bodyPr>
          <a:lstStyle/>
          <a:p>
            <a:pPr algn="ctr">
              <a:lnSpc>
                <a:spcPct val="90000"/>
              </a:lnSpc>
            </a:pPr>
            <a:r>
              <a:rPr lang="en-US" b="1" dirty="0"/>
              <a:t>Ion Source Cage</a:t>
            </a:r>
          </a:p>
        </p:txBody>
      </p:sp>
      <p:sp>
        <p:nvSpPr>
          <p:cNvPr id="9" name="TextBox 8"/>
          <p:cNvSpPr txBox="1"/>
          <p:nvPr/>
        </p:nvSpPr>
        <p:spPr>
          <a:xfrm>
            <a:off x="7143960" y="3829775"/>
            <a:ext cx="1659430" cy="341632"/>
          </a:xfrm>
          <a:prstGeom prst="rect">
            <a:avLst/>
          </a:prstGeom>
          <a:noFill/>
        </p:spPr>
        <p:txBody>
          <a:bodyPr wrap="none" rtlCol="0">
            <a:spAutoFit/>
          </a:bodyPr>
          <a:lstStyle/>
          <a:p>
            <a:pPr algn="ctr">
              <a:lnSpc>
                <a:spcPct val="90000"/>
              </a:lnSpc>
            </a:pPr>
            <a:r>
              <a:rPr lang="en-US" b="1" dirty="0"/>
              <a:t>HV enclosure</a:t>
            </a:r>
          </a:p>
        </p:txBody>
      </p:sp>
      <p:sp>
        <p:nvSpPr>
          <p:cNvPr id="10" name="TextBox 9"/>
          <p:cNvSpPr txBox="1"/>
          <p:nvPr/>
        </p:nvSpPr>
        <p:spPr>
          <a:xfrm>
            <a:off x="5822839" y="3071190"/>
            <a:ext cx="1079073" cy="590931"/>
          </a:xfrm>
          <a:prstGeom prst="rect">
            <a:avLst/>
          </a:prstGeom>
          <a:noFill/>
        </p:spPr>
        <p:txBody>
          <a:bodyPr wrap="square" rtlCol="0">
            <a:spAutoFit/>
          </a:bodyPr>
          <a:lstStyle/>
          <a:p>
            <a:pPr algn="ctr">
              <a:lnSpc>
                <a:spcPct val="90000"/>
              </a:lnSpc>
            </a:pPr>
            <a:r>
              <a:rPr lang="en-US" b="1" dirty="0"/>
              <a:t>LEBT tank</a:t>
            </a:r>
          </a:p>
        </p:txBody>
      </p:sp>
      <p:sp>
        <p:nvSpPr>
          <p:cNvPr id="11" name="TextBox 10"/>
          <p:cNvSpPr txBox="1"/>
          <p:nvPr/>
        </p:nvSpPr>
        <p:spPr>
          <a:xfrm>
            <a:off x="7103390" y="562144"/>
            <a:ext cx="1653152" cy="840230"/>
          </a:xfrm>
          <a:prstGeom prst="rect">
            <a:avLst/>
          </a:prstGeom>
          <a:noFill/>
        </p:spPr>
        <p:txBody>
          <a:bodyPr wrap="square" rtlCol="0">
            <a:spAutoFit/>
          </a:bodyPr>
          <a:lstStyle/>
          <a:p>
            <a:pPr algn="ctr">
              <a:lnSpc>
                <a:spcPct val="90000"/>
              </a:lnSpc>
            </a:pPr>
            <a:r>
              <a:rPr lang="en-US" b="1" dirty="0"/>
              <a:t>Isolation transformers</a:t>
            </a:r>
          </a:p>
          <a:p>
            <a:pPr algn="ctr">
              <a:lnSpc>
                <a:spcPct val="90000"/>
              </a:lnSpc>
            </a:pPr>
            <a:r>
              <a:rPr lang="en-US" b="1" dirty="0"/>
              <a:t>19kVA</a:t>
            </a:r>
          </a:p>
        </p:txBody>
      </p:sp>
      <p:sp>
        <p:nvSpPr>
          <p:cNvPr id="12" name="TextBox 11"/>
          <p:cNvSpPr txBox="1"/>
          <p:nvPr/>
        </p:nvSpPr>
        <p:spPr>
          <a:xfrm>
            <a:off x="4838570" y="1917583"/>
            <a:ext cx="1402948" cy="341632"/>
          </a:xfrm>
          <a:prstGeom prst="rect">
            <a:avLst/>
          </a:prstGeom>
          <a:noFill/>
        </p:spPr>
        <p:txBody>
          <a:bodyPr wrap="none" rtlCol="0">
            <a:spAutoFit/>
          </a:bodyPr>
          <a:lstStyle/>
          <a:p>
            <a:pPr algn="ctr">
              <a:lnSpc>
                <a:spcPct val="90000"/>
              </a:lnSpc>
            </a:pPr>
            <a:r>
              <a:rPr lang="en-US" b="1" dirty="0"/>
              <a:t>HV conduit</a:t>
            </a:r>
          </a:p>
        </p:txBody>
      </p:sp>
      <p:sp>
        <p:nvSpPr>
          <p:cNvPr id="4" name="TextBox 3"/>
          <p:cNvSpPr txBox="1"/>
          <p:nvPr/>
        </p:nvSpPr>
        <p:spPr>
          <a:xfrm>
            <a:off x="0" y="661854"/>
            <a:ext cx="5968181" cy="1089529"/>
          </a:xfrm>
          <a:prstGeom prst="rect">
            <a:avLst/>
          </a:prstGeom>
          <a:noFill/>
        </p:spPr>
        <p:txBody>
          <a:bodyPr wrap="square" rtlCol="0">
            <a:spAutoFit/>
          </a:bodyPr>
          <a:lstStyle/>
          <a:p>
            <a:pPr marL="285750" indent="-285750">
              <a:lnSpc>
                <a:spcPct val="90000"/>
              </a:lnSpc>
              <a:buClr>
                <a:schemeClr val="tx2"/>
              </a:buClr>
              <a:buFont typeface="Arial" panose="020B0604020202020204" pitchFamily="34" charset="0"/>
              <a:buChar char="•"/>
            </a:pPr>
            <a:r>
              <a:rPr lang="en-US" dirty="0"/>
              <a:t>Includes all electrical &amp; mechanical components supporting the ion source and LEBT, extensive use of  80-20 frameworks + custom sheet metal</a:t>
            </a:r>
          </a:p>
          <a:p>
            <a:pPr marL="285750" indent="-285750">
              <a:lnSpc>
                <a:spcPct val="90000"/>
              </a:lnSpc>
              <a:buClr>
                <a:schemeClr val="tx2"/>
              </a:buClr>
              <a:buFont typeface="Arial" panose="020B0604020202020204" pitchFamily="34" charset="0"/>
              <a:buChar char="•"/>
            </a:pPr>
            <a:r>
              <a:rPr lang="en-US" dirty="0"/>
              <a:t>Complete safety interlock chain, water shutoffs</a:t>
            </a:r>
          </a:p>
        </p:txBody>
      </p:sp>
      <p:sp>
        <p:nvSpPr>
          <p:cNvPr id="5" name="TextBox 4"/>
          <p:cNvSpPr txBox="1"/>
          <p:nvPr/>
        </p:nvSpPr>
        <p:spPr>
          <a:xfrm>
            <a:off x="1725378" y="6516368"/>
            <a:ext cx="5378395" cy="341632"/>
          </a:xfrm>
          <a:prstGeom prst="rect">
            <a:avLst/>
          </a:prstGeom>
          <a:noFill/>
        </p:spPr>
        <p:txBody>
          <a:bodyPr wrap="none" rtlCol="0">
            <a:spAutoFit/>
          </a:bodyPr>
          <a:lstStyle/>
          <a:p>
            <a:pPr algn="ctr">
              <a:lnSpc>
                <a:spcPct val="90000"/>
              </a:lnSpc>
            </a:pPr>
            <a:r>
              <a:rPr lang="en-US" dirty="0"/>
              <a:t>All HV structures have a min of 6” gaps (2.5x FOS)</a:t>
            </a:r>
          </a:p>
        </p:txBody>
      </p:sp>
      <p:sp>
        <p:nvSpPr>
          <p:cNvPr id="7" name="TextBox 6"/>
          <p:cNvSpPr txBox="1"/>
          <p:nvPr/>
        </p:nvSpPr>
        <p:spPr>
          <a:xfrm>
            <a:off x="7892201" y="2350235"/>
            <a:ext cx="965328" cy="313932"/>
          </a:xfrm>
          <a:prstGeom prst="rect">
            <a:avLst/>
          </a:prstGeom>
          <a:noFill/>
        </p:spPr>
        <p:txBody>
          <a:bodyPr wrap="none" rtlCol="0">
            <a:spAutoFit/>
          </a:bodyPr>
          <a:lstStyle/>
          <a:p>
            <a:pPr algn="ctr">
              <a:lnSpc>
                <a:spcPct val="90000"/>
              </a:lnSpc>
            </a:pPr>
            <a:r>
              <a:rPr lang="en-US" sz="1600" dirty="0"/>
              <a:t>~3000l/s</a:t>
            </a:r>
          </a:p>
        </p:txBody>
      </p:sp>
    </p:spTree>
    <p:extLst>
      <p:ext uri="{BB962C8B-B14F-4D97-AF65-F5344CB8AC3E}">
        <p14:creationId xmlns:p14="http://schemas.microsoft.com/office/powerpoint/2010/main" val="2854820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85248"/>
            <a:ext cx="5486400" cy="6248400"/>
          </a:xfrm>
        </p:spPr>
        <p:txBody>
          <a:bodyPr/>
          <a:lstStyle/>
          <a:p>
            <a:r>
              <a:rPr lang="en-GB" sz="1600" dirty="0">
                <a:solidFill>
                  <a:srgbClr val="C00000"/>
                </a:solidFill>
              </a:rPr>
              <a:t>July 2013 Ion Source / LEBT systems design and acquisition work begins in earnest (weekly meetings)</a:t>
            </a:r>
          </a:p>
          <a:p>
            <a:r>
              <a:rPr lang="en-GB" sz="1600" dirty="0"/>
              <a:t>July 2014 RFQ acceptance test </a:t>
            </a:r>
          </a:p>
          <a:p>
            <a:r>
              <a:rPr lang="en-GB" sz="1600" dirty="0"/>
              <a:t>March 2014 First Vacuum in LEBT tank</a:t>
            </a:r>
          </a:p>
          <a:p>
            <a:r>
              <a:rPr lang="en-GB" sz="1600" dirty="0">
                <a:solidFill>
                  <a:srgbClr val="C00000"/>
                </a:solidFill>
              </a:rPr>
              <a:t>August 2014 construction largely complete</a:t>
            </a:r>
          </a:p>
          <a:p>
            <a:r>
              <a:rPr lang="en-GB" sz="1600" dirty="0"/>
              <a:t>August 2014 installed 1</a:t>
            </a:r>
            <a:r>
              <a:rPr lang="en-GB" sz="1600" baseline="30000" dirty="0"/>
              <a:t>st</a:t>
            </a:r>
            <a:r>
              <a:rPr lang="en-GB" sz="1600" dirty="0"/>
              <a:t> ion source #6</a:t>
            </a:r>
          </a:p>
          <a:p>
            <a:r>
              <a:rPr lang="en-GB" sz="1600" dirty="0"/>
              <a:t>July 2015 - RFQ fully conditioned to 1ms, 60Hz, 550kW</a:t>
            </a:r>
          </a:p>
          <a:p>
            <a:r>
              <a:rPr lang="en-GB" sz="1600" dirty="0">
                <a:solidFill>
                  <a:srgbClr val="C00000"/>
                </a:solidFill>
              </a:rPr>
              <a:t>Aug 2015 1</a:t>
            </a:r>
            <a:r>
              <a:rPr lang="en-GB" sz="1600" baseline="30000" dirty="0">
                <a:solidFill>
                  <a:srgbClr val="C00000"/>
                </a:solidFill>
              </a:rPr>
              <a:t>st</a:t>
            </a:r>
            <a:r>
              <a:rPr lang="en-GB" sz="1600" dirty="0">
                <a:solidFill>
                  <a:srgbClr val="C00000"/>
                </a:solidFill>
              </a:rPr>
              <a:t> plasma and HV source operation</a:t>
            </a:r>
          </a:p>
          <a:p>
            <a:r>
              <a:rPr lang="en-GB" sz="1600" dirty="0"/>
              <a:t>March 2016 1</a:t>
            </a:r>
            <a:r>
              <a:rPr lang="en-GB" sz="1600" baseline="30000" dirty="0"/>
              <a:t>st</a:t>
            </a:r>
            <a:r>
              <a:rPr lang="en-GB" sz="1600" dirty="0"/>
              <a:t> beam extraction in LEBT</a:t>
            </a:r>
          </a:p>
          <a:p>
            <a:r>
              <a:rPr lang="en-GB" sz="1600" dirty="0"/>
              <a:t>April 2016 1</a:t>
            </a:r>
            <a:r>
              <a:rPr lang="en-GB" sz="1600" baseline="30000" dirty="0"/>
              <a:t>st</a:t>
            </a:r>
            <a:r>
              <a:rPr lang="en-GB" sz="1600" dirty="0"/>
              <a:t> LEBT beam measurements</a:t>
            </a:r>
          </a:p>
          <a:p>
            <a:r>
              <a:rPr lang="en-GB" sz="1600" dirty="0">
                <a:solidFill>
                  <a:srgbClr val="C00000"/>
                </a:solidFill>
              </a:rPr>
              <a:t>August 2016 BTF operational readiness review</a:t>
            </a:r>
            <a:r>
              <a:rPr lang="en-GB" sz="1600" dirty="0"/>
              <a:t> </a:t>
            </a:r>
          </a:p>
          <a:p>
            <a:r>
              <a:rPr lang="en-GB" sz="1600" dirty="0"/>
              <a:t>Sept 2016 beam through the RFQ!</a:t>
            </a:r>
          </a:p>
          <a:p>
            <a:r>
              <a:rPr lang="en-GB" sz="1600" dirty="0"/>
              <a:t>Oct 2016 high current beam routinely produced, transition to operations </a:t>
            </a:r>
          </a:p>
          <a:p>
            <a:endParaRPr lang="en-US" sz="1050" b="1" dirty="0"/>
          </a:p>
          <a:p>
            <a:pPr lvl="1"/>
            <a:endParaRPr lang="en-US" sz="1400" b="1" dirty="0"/>
          </a:p>
        </p:txBody>
      </p:sp>
      <p:sp>
        <p:nvSpPr>
          <p:cNvPr id="2" name="Title 1"/>
          <p:cNvSpPr>
            <a:spLocks noGrp="1"/>
          </p:cNvSpPr>
          <p:nvPr>
            <p:ph type="title"/>
          </p:nvPr>
        </p:nvSpPr>
        <p:spPr>
          <a:xfrm>
            <a:off x="202910" y="177800"/>
            <a:ext cx="8636290" cy="510909"/>
          </a:xfrm>
        </p:spPr>
        <p:txBody>
          <a:bodyPr/>
          <a:lstStyle/>
          <a:p>
            <a:r>
              <a:rPr lang="en-US" sz="3200" dirty="0"/>
              <a:t>The BTF ion source systems timeline</a:t>
            </a:r>
          </a:p>
        </p:txBody>
      </p:sp>
      <p:pic>
        <p:nvPicPr>
          <p:cNvPr id="4098" name="Picture 2" descr="\\YUKI-NEW\Groups\RAD-ARCHIVE\Ion_Source\Integrated Test Facility\IMG_62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219200"/>
            <a:ext cx="384406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99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510909"/>
          </a:xfrm>
        </p:spPr>
        <p:txBody>
          <a:bodyPr/>
          <a:lstStyle/>
          <a:p>
            <a:r>
              <a:rPr lang="en-US" sz="3200" dirty="0"/>
              <a:t>Table of ion sources tested on the BTF</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23186472"/>
              </p:ext>
            </p:extLst>
          </p:nvPr>
        </p:nvGraphicFramePr>
        <p:xfrm>
          <a:off x="199433" y="994906"/>
          <a:ext cx="8642352" cy="5242560"/>
        </p:xfrm>
        <a:graphic>
          <a:graphicData uri="http://schemas.openxmlformats.org/drawingml/2006/table">
            <a:tbl>
              <a:tblPr firstRow="1" bandRow="1">
                <a:tableStyleId>{5C22544A-7EE6-4342-B048-85BDC9FD1C3A}</a:tableStyleId>
              </a:tblPr>
              <a:tblGrid>
                <a:gridCol w="914265">
                  <a:extLst>
                    <a:ext uri="{9D8B030D-6E8A-4147-A177-3AD203B41FA5}">
                      <a16:colId xmlns:a16="http://schemas.microsoft.com/office/drawing/2014/main" xmlns="" val="20000"/>
                    </a:ext>
                  </a:extLst>
                </a:gridCol>
                <a:gridCol w="1012556">
                  <a:extLst>
                    <a:ext uri="{9D8B030D-6E8A-4147-A177-3AD203B41FA5}">
                      <a16:colId xmlns:a16="http://schemas.microsoft.com/office/drawing/2014/main" xmlns="" val="20001"/>
                    </a:ext>
                  </a:extLst>
                </a:gridCol>
                <a:gridCol w="1043552">
                  <a:extLst>
                    <a:ext uri="{9D8B030D-6E8A-4147-A177-3AD203B41FA5}">
                      <a16:colId xmlns:a16="http://schemas.microsoft.com/office/drawing/2014/main" xmlns="" val="20002"/>
                    </a:ext>
                  </a:extLst>
                </a:gridCol>
                <a:gridCol w="805912">
                  <a:extLst>
                    <a:ext uri="{9D8B030D-6E8A-4147-A177-3AD203B41FA5}">
                      <a16:colId xmlns:a16="http://schemas.microsoft.com/office/drawing/2014/main" xmlns="" val="20003"/>
                    </a:ext>
                  </a:extLst>
                </a:gridCol>
                <a:gridCol w="888570">
                  <a:extLst>
                    <a:ext uri="{9D8B030D-6E8A-4147-A177-3AD203B41FA5}">
                      <a16:colId xmlns:a16="http://schemas.microsoft.com/office/drawing/2014/main" xmlns="" val="20004"/>
                    </a:ext>
                  </a:extLst>
                </a:gridCol>
                <a:gridCol w="1084881">
                  <a:extLst>
                    <a:ext uri="{9D8B030D-6E8A-4147-A177-3AD203B41FA5}">
                      <a16:colId xmlns:a16="http://schemas.microsoft.com/office/drawing/2014/main" xmlns="" val="20005"/>
                    </a:ext>
                  </a:extLst>
                </a:gridCol>
                <a:gridCol w="1033220">
                  <a:extLst>
                    <a:ext uri="{9D8B030D-6E8A-4147-A177-3AD203B41FA5}">
                      <a16:colId xmlns:a16="http://schemas.microsoft.com/office/drawing/2014/main" xmlns="" val="20006"/>
                    </a:ext>
                  </a:extLst>
                </a:gridCol>
                <a:gridCol w="1859396">
                  <a:extLst>
                    <a:ext uri="{9D8B030D-6E8A-4147-A177-3AD203B41FA5}">
                      <a16:colId xmlns:a16="http://schemas.microsoft.com/office/drawing/2014/main" xmlns="" val="20007"/>
                    </a:ext>
                  </a:extLst>
                </a:gridCol>
              </a:tblGrid>
              <a:tr h="370840">
                <a:tc>
                  <a:txBody>
                    <a:bodyPr/>
                    <a:lstStyle/>
                    <a:p>
                      <a:pPr algn="ctr"/>
                      <a:r>
                        <a:rPr lang="en-US" sz="1400" dirty="0"/>
                        <a:t>Source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installed</a:t>
                      </a:r>
                    </a:p>
                    <a:p>
                      <a:pPr algn="ctr"/>
                      <a:endParaRPr lang="en-US" sz="1400" dirty="0"/>
                    </a:p>
                  </a:txBody>
                  <a:tcPr/>
                </a:tc>
                <a:tc>
                  <a:txBody>
                    <a:bodyPr/>
                    <a:lstStyle/>
                    <a:p>
                      <a:pPr algn="ctr"/>
                      <a:r>
                        <a:rPr lang="en-US" sz="1400" dirty="0"/>
                        <a:t>removed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Days tested</a:t>
                      </a:r>
                    </a:p>
                    <a:p>
                      <a:pPr algn="ctr"/>
                      <a:endParaRPr lang="en-US" sz="1400" dirty="0"/>
                    </a:p>
                  </a:txBody>
                  <a:tcPr/>
                </a:tc>
                <a:tc>
                  <a:txBody>
                    <a:bodyPr/>
                    <a:lstStyle/>
                    <a:p>
                      <a:pPr algn="ctr"/>
                      <a:r>
                        <a:rPr lang="en-US" sz="1400" dirty="0"/>
                        <a:t>RF set point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LEBT beam current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MEBT beam current </a:t>
                      </a:r>
                    </a:p>
                  </a:txBody>
                  <a:tcPr/>
                </a:tc>
                <a:tc>
                  <a:txBody>
                    <a:bodyPr/>
                    <a:lstStyle/>
                    <a:p>
                      <a:pPr algn="ctr"/>
                      <a:r>
                        <a:rPr lang="en-US" sz="1400" dirty="0"/>
                        <a:t>Issues</a:t>
                      </a:r>
                    </a:p>
                  </a:txBody>
                  <a:tcPr/>
                </a:tc>
                <a:extLst>
                  <a:ext uri="{0D108BD9-81ED-4DB2-BD59-A6C34878D82A}">
                    <a16:rowId xmlns:a16="http://schemas.microsoft.com/office/drawing/2014/main" xmlns="" val="10000"/>
                  </a:ext>
                </a:extLst>
              </a:tr>
              <a:tr h="370840">
                <a:tc>
                  <a:txBody>
                    <a:bodyPr/>
                    <a:lstStyle/>
                    <a:p>
                      <a:pPr algn="ctr"/>
                      <a:r>
                        <a:rPr lang="en-US" sz="1400" dirty="0"/>
                        <a:t>#6</a:t>
                      </a:r>
                    </a:p>
                  </a:txBody>
                  <a:tcPr/>
                </a:tc>
                <a:tc>
                  <a:txBody>
                    <a:bodyPr/>
                    <a:lstStyle/>
                    <a:p>
                      <a:pPr algn="ctr"/>
                      <a:r>
                        <a:rPr lang="en-US" sz="1400"/>
                        <a:t>Aug 2014 </a:t>
                      </a:r>
                      <a:endParaRPr lang="en-US" sz="1400" dirty="0"/>
                    </a:p>
                  </a:txBody>
                  <a:tcPr/>
                </a:tc>
                <a:tc>
                  <a:txBody>
                    <a:bodyPr/>
                    <a:lstStyle/>
                    <a:p>
                      <a:pPr algn="ctr"/>
                      <a:r>
                        <a:rPr lang="en-US" sz="1400" dirty="0"/>
                        <a:t>Aug 24, 2016</a:t>
                      </a:r>
                    </a:p>
                  </a:txBody>
                  <a:tcPr/>
                </a:tc>
                <a:tc>
                  <a:txBody>
                    <a:bodyPr/>
                    <a:lstStyle/>
                    <a:p>
                      <a:pPr algn="ctr"/>
                      <a:r>
                        <a:rPr lang="en-US" sz="1400" dirty="0"/>
                        <a:t>~14 days</a:t>
                      </a:r>
                    </a:p>
                  </a:txBody>
                  <a:tcPr/>
                </a:tc>
                <a:tc>
                  <a:txBody>
                    <a:bodyPr/>
                    <a:lstStyle/>
                    <a:p>
                      <a:pPr algn="ctr"/>
                      <a:r>
                        <a:rPr lang="en-US" sz="1400" dirty="0"/>
                        <a:t>~60 kW</a:t>
                      </a:r>
                    </a:p>
                  </a:txBody>
                  <a:tcPr/>
                </a:tc>
                <a:tc>
                  <a:txBody>
                    <a:bodyPr/>
                    <a:lstStyle/>
                    <a:p>
                      <a:pPr algn="ctr"/>
                      <a:r>
                        <a:rPr lang="en-US" sz="1400" dirty="0"/>
                        <a:t>~60 mA</a:t>
                      </a:r>
                    </a:p>
                  </a:txBody>
                  <a:tcPr/>
                </a:tc>
                <a:tc>
                  <a:txBody>
                    <a:bodyPr/>
                    <a:lstStyle/>
                    <a:p>
                      <a:pPr algn="ctr"/>
                      <a:r>
                        <a:rPr lang="en-US" sz="1400" dirty="0" err="1"/>
                        <a:t>na</a:t>
                      </a:r>
                      <a:endParaRPr lang="en-US" sz="1400" dirty="0"/>
                    </a:p>
                  </a:txBody>
                  <a:tcPr/>
                </a:tc>
                <a:tc>
                  <a:txBody>
                    <a:bodyPr/>
                    <a:lstStyle/>
                    <a:p>
                      <a:pPr algn="ctr"/>
                      <a:r>
                        <a:rPr lang="en-US" sz="1100" dirty="0" err="1"/>
                        <a:t>Edump</a:t>
                      </a:r>
                      <a:r>
                        <a:rPr lang="en-US" sz="1100" dirty="0"/>
                        <a:t> dips (end of run) thin walled insulator</a:t>
                      </a:r>
                    </a:p>
                  </a:txBody>
                  <a:tcPr/>
                </a:tc>
                <a:extLst>
                  <a:ext uri="{0D108BD9-81ED-4DB2-BD59-A6C34878D82A}">
                    <a16:rowId xmlns:a16="http://schemas.microsoft.com/office/drawing/2014/main" xmlns="" val="10001"/>
                  </a:ext>
                </a:extLst>
              </a:tr>
              <a:tr h="370840">
                <a:tc>
                  <a:txBody>
                    <a:bodyPr/>
                    <a:lstStyle/>
                    <a:p>
                      <a:pPr algn="ctr"/>
                      <a:r>
                        <a:rPr lang="en-US" sz="1400" dirty="0"/>
                        <a:t>#6</a:t>
                      </a:r>
                    </a:p>
                  </a:txBody>
                  <a:tcPr/>
                </a:tc>
                <a:tc>
                  <a:txBody>
                    <a:bodyPr/>
                    <a:lstStyle/>
                    <a:p>
                      <a:pPr algn="ctr"/>
                      <a:r>
                        <a:rPr lang="en-US" sz="1400" dirty="0"/>
                        <a:t>Aug 29, 2016</a:t>
                      </a:r>
                    </a:p>
                  </a:txBody>
                  <a:tcPr/>
                </a:tc>
                <a:tc>
                  <a:txBody>
                    <a:bodyPr/>
                    <a:lstStyle/>
                    <a:p>
                      <a:pPr algn="ctr"/>
                      <a:r>
                        <a:rPr lang="en-US" sz="1400" dirty="0"/>
                        <a:t>Oct 11, 2016</a:t>
                      </a:r>
                    </a:p>
                  </a:txBody>
                  <a:tcPr/>
                </a:tc>
                <a:tc>
                  <a:txBody>
                    <a:bodyPr/>
                    <a:lstStyle/>
                    <a:p>
                      <a:pPr algn="ctr"/>
                      <a:r>
                        <a:rPr lang="en-US" sz="1400" dirty="0"/>
                        <a:t>~2 days</a:t>
                      </a:r>
                    </a:p>
                  </a:txBody>
                  <a:tcPr/>
                </a:tc>
                <a:tc>
                  <a:txBody>
                    <a:bodyPr/>
                    <a:lstStyle/>
                    <a:p>
                      <a:pPr algn="ctr"/>
                      <a:r>
                        <a:rPr lang="en-US" sz="1400" dirty="0"/>
                        <a:t>~60 kW</a:t>
                      </a:r>
                    </a:p>
                    <a:p>
                      <a:pPr algn="ctr"/>
                      <a:r>
                        <a:rPr lang="en-US" sz="1400" dirty="0"/>
                        <a:t>~30 kW</a:t>
                      </a:r>
                    </a:p>
                    <a:p>
                      <a:pPr algn="ctr"/>
                      <a:r>
                        <a:rPr lang="en-US" sz="1400" dirty="0"/>
                        <a:t>~35 kW</a:t>
                      </a:r>
                    </a:p>
                    <a:p>
                      <a:pPr algn="ctr"/>
                      <a:r>
                        <a:rPr lang="en-US" sz="1400" dirty="0"/>
                        <a:t>~40 kW</a:t>
                      </a:r>
                    </a:p>
                  </a:txBody>
                  <a:tcPr/>
                </a:tc>
                <a:tc>
                  <a:txBody>
                    <a:bodyPr/>
                    <a:lstStyle/>
                    <a:p>
                      <a:pPr algn="ctr"/>
                      <a:r>
                        <a:rPr lang="en-US" sz="1400" dirty="0"/>
                        <a:t>~60 mA</a:t>
                      </a:r>
                    </a:p>
                    <a:p>
                      <a:pPr algn="ctr"/>
                      <a:r>
                        <a:rPr lang="en-US" sz="1400" dirty="0"/>
                        <a:t>~13 mA</a:t>
                      </a:r>
                    </a:p>
                    <a:p>
                      <a:pPr algn="ctr"/>
                      <a:r>
                        <a:rPr lang="en-US" sz="1400" dirty="0"/>
                        <a:t>~22</a:t>
                      </a:r>
                      <a:r>
                        <a:rPr lang="en-US" sz="1400" baseline="0" dirty="0"/>
                        <a:t> mA</a:t>
                      </a:r>
                    </a:p>
                    <a:p>
                      <a:pPr algn="ctr"/>
                      <a:r>
                        <a:rPr lang="en-US" sz="1400" baseline="0" dirty="0"/>
                        <a:t>~33 mA</a:t>
                      </a:r>
                      <a:endParaRPr lang="en-US" sz="1400" dirty="0"/>
                    </a:p>
                  </a:txBody>
                  <a:tcPr/>
                </a:tc>
                <a:tc>
                  <a:txBody>
                    <a:bodyPr/>
                    <a:lstStyle/>
                    <a:p>
                      <a:pPr algn="ctr"/>
                      <a:r>
                        <a:rPr lang="en-US" sz="1400" dirty="0"/>
                        <a:t>Na</a:t>
                      </a:r>
                    </a:p>
                    <a:p>
                      <a:pPr algn="ctr"/>
                      <a:r>
                        <a:rPr lang="en-US" sz="1400" dirty="0"/>
                        <a:t>8 mA</a:t>
                      </a:r>
                    </a:p>
                    <a:p>
                      <a:pPr algn="ctr"/>
                      <a:r>
                        <a:rPr lang="en-US" sz="1400" dirty="0"/>
                        <a:t>18 mA</a:t>
                      </a:r>
                    </a:p>
                    <a:p>
                      <a:pPr algn="ctr"/>
                      <a:r>
                        <a:rPr lang="en-US" sz="1400" dirty="0"/>
                        <a:t>26 mA</a:t>
                      </a:r>
                    </a:p>
                  </a:txBody>
                  <a:tcPr/>
                </a:tc>
                <a:tc>
                  <a:txBody>
                    <a:bodyPr/>
                    <a:lstStyle/>
                    <a:p>
                      <a:pPr algn="ctr"/>
                      <a:r>
                        <a:rPr lang="en-US" sz="1100" dirty="0"/>
                        <a:t>Struggled with alignment, extractor</a:t>
                      </a:r>
                      <a:r>
                        <a:rPr lang="en-US" sz="1100" baseline="0" dirty="0"/>
                        <a:t> heating</a:t>
                      </a:r>
                      <a:endParaRPr lang="en-US" sz="1100" dirty="0"/>
                    </a:p>
                  </a:txBody>
                  <a:tcPr/>
                </a:tc>
                <a:extLst>
                  <a:ext uri="{0D108BD9-81ED-4DB2-BD59-A6C34878D82A}">
                    <a16:rowId xmlns:a16="http://schemas.microsoft.com/office/drawing/2014/main" xmlns="" val="10002"/>
                  </a:ext>
                </a:extLst>
              </a:tr>
              <a:tr h="370840">
                <a:tc>
                  <a:txBody>
                    <a:bodyPr/>
                    <a:lstStyle/>
                    <a:p>
                      <a:pPr algn="ctr"/>
                      <a:r>
                        <a:rPr lang="en-US" sz="1600" dirty="0"/>
                        <a:t>#6</a:t>
                      </a:r>
                    </a:p>
                  </a:txBody>
                  <a:tcPr/>
                </a:tc>
                <a:tc>
                  <a:txBody>
                    <a:bodyPr/>
                    <a:lstStyle/>
                    <a:p>
                      <a:pPr algn="ctr"/>
                      <a:r>
                        <a:rPr lang="en-US" sz="1400" dirty="0"/>
                        <a:t>Oct 14, 2016</a:t>
                      </a:r>
                    </a:p>
                  </a:txBody>
                  <a:tcPr/>
                </a:tc>
                <a:tc>
                  <a:txBody>
                    <a:bodyPr/>
                    <a:lstStyle/>
                    <a:p>
                      <a:pPr algn="ctr"/>
                      <a:r>
                        <a:rPr lang="en-US" sz="1400" dirty="0"/>
                        <a:t>Nov 25,</a:t>
                      </a:r>
                      <a:r>
                        <a:rPr lang="en-US" sz="1400" baseline="0" dirty="0"/>
                        <a:t> 2016</a:t>
                      </a:r>
                      <a:endParaRPr lang="en-US" sz="1400" dirty="0"/>
                    </a:p>
                  </a:txBody>
                  <a:tcPr/>
                </a:tc>
                <a:tc>
                  <a:txBody>
                    <a:bodyPr/>
                    <a:lstStyle/>
                    <a:p>
                      <a:pPr algn="ctr"/>
                      <a:r>
                        <a:rPr lang="en-US" sz="1400" dirty="0"/>
                        <a:t>~10 days</a:t>
                      </a:r>
                    </a:p>
                  </a:txBody>
                  <a:tcPr/>
                </a:tc>
                <a:tc>
                  <a:txBody>
                    <a:bodyPr/>
                    <a:lstStyle/>
                    <a:p>
                      <a:pPr algn="ctr"/>
                      <a:r>
                        <a:rPr lang="en-US" sz="1400" dirty="0"/>
                        <a:t>~50 kW</a:t>
                      </a:r>
                    </a:p>
                    <a:p>
                      <a:pPr algn="ctr"/>
                      <a:r>
                        <a:rPr lang="en-US" sz="1400" dirty="0"/>
                        <a:t>~55 kW</a:t>
                      </a:r>
                    </a:p>
                    <a:p>
                      <a:pPr algn="ctr"/>
                      <a:r>
                        <a:rPr lang="en-US" sz="1400" dirty="0"/>
                        <a:t>~70 kW</a:t>
                      </a:r>
                    </a:p>
                  </a:txBody>
                  <a:tcPr/>
                </a:tc>
                <a:tc>
                  <a:txBody>
                    <a:bodyPr/>
                    <a:lstStyle/>
                    <a:p>
                      <a:pPr algn="ctr"/>
                      <a:r>
                        <a:rPr lang="en-US" sz="1400" dirty="0"/>
                        <a:t>~45 mA</a:t>
                      </a:r>
                    </a:p>
                    <a:p>
                      <a:pPr algn="ctr"/>
                      <a:r>
                        <a:rPr lang="en-US" sz="1400" dirty="0"/>
                        <a:t>~50 mA</a:t>
                      </a:r>
                    </a:p>
                    <a:p>
                      <a:pPr algn="ctr"/>
                      <a:r>
                        <a:rPr lang="en-US" sz="1400" dirty="0"/>
                        <a:t>C.</a:t>
                      </a:r>
                      <a:r>
                        <a:rPr lang="en-US" sz="1400" baseline="0" dirty="0"/>
                        <a:t> Target failure</a:t>
                      </a:r>
                      <a:endParaRPr lang="en-US" sz="1400" dirty="0"/>
                    </a:p>
                  </a:txBody>
                  <a:tcPr/>
                </a:tc>
                <a:tc>
                  <a:txBody>
                    <a:bodyPr/>
                    <a:lstStyle/>
                    <a:p>
                      <a:pPr algn="ctr"/>
                      <a:r>
                        <a:rPr lang="en-US" sz="1400" dirty="0"/>
                        <a:t>~32</a:t>
                      </a:r>
                      <a:r>
                        <a:rPr lang="en-US" sz="1400" baseline="0" dirty="0"/>
                        <a:t> </a:t>
                      </a:r>
                      <a:r>
                        <a:rPr lang="en-US" sz="1400" dirty="0"/>
                        <a:t>mA</a:t>
                      </a:r>
                    </a:p>
                    <a:p>
                      <a:pPr algn="ctr"/>
                      <a:r>
                        <a:rPr lang="en-US" sz="1400" dirty="0"/>
                        <a:t>~44 mA</a:t>
                      </a:r>
                    </a:p>
                    <a:p>
                      <a:pPr algn="ctr"/>
                      <a:r>
                        <a:rPr lang="en-US" sz="1400" dirty="0"/>
                        <a:t>~50 mA</a:t>
                      </a:r>
                    </a:p>
                  </a:txBody>
                  <a:tcPr/>
                </a:tc>
                <a:tc>
                  <a:txBody>
                    <a:bodyPr/>
                    <a:lstStyle/>
                    <a:p>
                      <a:pPr algn="ctr"/>
                      <a:r>
                        <a:rPr lang="en-US" sz="1100" dirty="0"/>
                        <a:t>Aligned with dummy source, </a:t>
                      </a:r>
                      <a:r>
                        <a:rPr lang="en-US" sz="1100" dirty="0" err="1"/>
                        <a:t>o-ring</a:t>
                      </a:r>
                      <a:r>
                        <a:rPr lang="en-US" sz="1100" dirty="0"/>
                        <a:t> unloaded, full power RFQ operation test, bend mode, lost chopper target </a:t>
                      </a:r>
                    </a:p>
                  </a:txBody>
                  <a:tcPr/>
                </a:tc>
                <a:extLst>
                  <a:ext uri="{0D108BD9-81ED-4DB2-BD59-A6C34878D82A}">
                    <a16:rowId xmlns:a16="http://schemas.microsoft.com/office/drawing/2014/main" xmlns="" val="10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x3</a:t>
                      </a:r>
                    </a:p>
                  </a:txBody>
                  <a:tcPr/>
                </a:tc>
                <a:tc>
                  <a:txBody>
                    <a:bodyPr/>
                    <a:lstStyle/>
                    <a:p>
                      <a:pPr algn="ctr"/>
                      <a:r>
                        <a:rPr lang="en-US" sz="1400" dirty="0"/>
                        <a:t>Nov 28, 2016</a:t>
                      </a:r>
                    </a:p>
                  </a:txBody>
                  <a:tcPr/>
                </a:tc>
                <a:tc>
                  <a:txBody>
                    <a:bodyPr/>
                    <a:lstStyle/>
                    <a:p>
                      <a:pPr algn="ctr"/>
                      <a:r>
                        <a:rPr lang="en-US" sz="1400" dirty="0"/>
                        <a:t>Dec 9, 2016</a:t>
                      </a:r>
                    </a:p>
                  </a:txBody>
                  <a:tcPr/>
                </a:tc>
                <a:tc>
                  <a:txBody>
                    <a:bodyPr/>
                    <a:lstStyle/>
                    <a:p>
                      <a:pPr algn="ctr"/>
                      <a:r>
                        <a:rPr lang="en-US" sz="1400" dirty="0"/>
                        <a:t>~11 days</a:t>
                      </a:r>
                    </a:p>
                  </a:txBody>
                  <a:tcPr/>
                </a:tc>
                <a:tc>
                  <a:txBody>
                    <a:bodyPr/>
                    <a:lstStyle/>
                    <a:p>
                      <a:pPr algn="ctr"/>
                      <a:r>
                        <a:rPr lang="en-US" sz="1400" dirty="0"/>
                        <a:t>~36 kW</a:t>
                      </a:r>
                    </a:p>
                    <a:p>
                      <a:pPr algn="ctr"/>
                      <a:r>
                        <a:rPr lang="en-US" sz="1400" dirty="0"/>
                        <a:t>~35 kW</a:t>
                      </a:r>
                    </a:p>
                    <a:p>
                      <a:pPr algn="ctr"/>
                      <a:r>
                        <a:rPr lang="en-US" sz="1400" dirty="0"/>
                        <a:t>~43 kW</a:t>
                      </a:r>
                    </a:p>
                  </a:txBody>
                  <a:tcPr/>
                </a:tc>
                <a:tc>
                  <a:txBody>
                    <a:bodyPr/>
                    <a:lstStyle/>
                    <a:p>
                      <a:pPr algn="ctr"/>
                      <a:endParaRPr lang="en-US" sz="1400" dirty="0"/>
                    </a:p>
                  </a:txBody>
                  <a:tcPr/>
                </a:tc>
                <a:tc>
                  <a:txBody>
                    <a:bodyPr/>
                    <a:lstStyle/>
                    <a:p>
                      <a:pPr algn="ctr"/>
                      <a:r>
                        <a:rPr lang="en-US" sz="1400" dirty="0"/>
                        <a:t>~40 mA</a:t>
                      </a:r>
                    </a:p>
                    <a:p>
                      <a:pPr algn="ctr"/>
                      <a:r>
                        <a:rPr lang="en-US" sz="1400" dirty="0"/>
                        <a:t>~44 mA</a:t>
                      </a:r>
                    </a:p>
                    <a:p>
                      <a:pPr algn="ctr"/>
                      <a:r>
                        <a:rPr lang="en-US" sz="1400" dirty="0"/>
                        <a:t>~50 mA</a:t>
                      </a:r>
                    </a:p>
                  </a:txBody>
                  <a:tcPr/>
                </a:tc>
                <a:tc>
                  <a:txBody>
                    <a:bodyPr/>
                    <a:lstStyle/>
                    <a:p>
                      <a:pPr algn="ctr"/>
                      <a:r>
                        <a:rPr lang="en-US" sz="1100" dirty="0"/>
                        <a:t>5D measurements no explicit Cesiation!</a:t>
                      </a:r>
                    </a:p>
                  </a:txBody>
                  <a:tcPr/>
                </a:tc>
                <a:extLst>
                  <a:ext uri="{0D108BD9-81ED-4DB2-BD59-A6C34878D82A}">
                    <a16:rowId xmlns:a16="http://schemas.microsoft.com/office/drawing/2014/main" xmlns="" val="1000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a:t>
                      </a:r>
                    </a:p>
                  </a:txBody>
                  <a:tcPr/>
                </a:tc>
                <a:tc>
                  <a:txBody>
                    <a:bodyPr/>
                    <a:lstStyle/>
                    <a:p>
                      <a:pPr algn="ctr"/>
                      <a:r>
                        <a:rPr lang="en-US" sz="1400" dirty="0"/>
                        <a:t>Dec 14, 2016</a:t>
                      </a:r>
                    </a:p>
                  </a:txBody>
                  <a:tcPr/>
                </a:tc>
                <a:tc>
                  <a:txBody>
                    <a:bodyPr/>
                    <a:lstStyle/>
                    <a:p>
                      <a:pPr algn="ctr"/>
                      <a:r>
                        <a:rPr lang="en-US" sz="1400" dirty="0"/>
                        <a:t>Jan 25, 2017</a:t>
                      </a:r>
                    </a:p>
                  </a:txBody>
                  <a:tcPr/>
                </a:tc>
                <a:tc>
                  <a:txBody>
                    <a:bodyPr/>
                    <a:lstStyle/>
                    <a:p>
                      <a:pPr algn="ctr"/>
                      <a:endParaRPr lang="en-US" sz="1400" dirty="0"/>
                    </a:p>
                  </a:txBody>
                  <a:tcPr/>
                </a:tc>
                <a:tc>
                  <a:txBody>
                    <a:bodyPr/>
                    <a:lstStyle/>
                    <a:p>
                      <a:pPr algn="ctr"/>
                      <a:r>
                        <a:rPr lang="en-US" sz="1400" dirty="0"/>
                        <a:t>~53 kW</a:t>
                      </a:r>
                    </a:p>
                    <a:p>
                      <a:pPr algn="ctr"/>
                      <a:r>
                        <a:rPr lang="en-US" sz="1400" dirty="0"/>
                        <a:t>~44</a:t>
                      </a:r>
                      <a:r>
                        <a:rPr lang="en-US" sz="1400" baseline="0" dirty="0"/>
                        <a:t> kW</a:t>
                      </a:r>
                    </a:p>
                    <a:p>
                      <a:pPr algn="ctr"/>
                      <a:r>
                        <a:rPr lang="en-US" sz="1400" baseline="0" dirty="0"/>
                        <a:t>~43 kW</a:t>
                      </a:r>
                      <a:endParaRPr lang="en-US" sz="1400" dirty="0"/>
                    </a:p>
                  </a:txBody>
                  <a:tcPr/>
                </a:tc>
                <a:tc>
                  <a:txBody>
                    <a:bodyPr/>
                    <a:lstStyle/>
                    <a:p>
                      <a:pPr algn="ctr"/>
                      <a:endParaRPr lang="en-US" sz="1400" dirty="0"/>
                    </a:p>
                  </a:txBody>
                  <a:tcPr/>
                </a:tc>
                <a:tc>
                  <a:txBody>
                    <a:bodyPr/>
                    <a:lstStyle/>
                    <a:p>
                      <a:pPr algn="ctr"/>
                      <a:r>
                        <a:rPr lang="en-US" sz="1400" dirty="0"/>
                        <a:t>~46 mA</a:t>
                      </a:r>
                    </a:p>
                    <a:p>
                      <a:pPr algn="ctr"/>
                      <a:r>
                        <a:rPr lang="en-US" sz="1400" dirty="0"/>
                        <a:t>~40</a:t>
                      </a:r>
                      <a:r>
                        <a:rPr lang="en-US" sz="1400" baseline="0" dirty="0"/>
                        <a:t> mA</a:t>
                      </a:r>
                    </a:p>
                    <a:p>
                      <a:pPr algn="ctr"/>
                      <a:r>
                        <a:rPr lang="en-US" sz="1400" baseline="0" dirty="0"/>
                        <a:t>~29 mA</a:t>
                      </a:r>
                      <a:endParaRPr lang="en-US" sz="1400" dirty="0"/>
                    </a:p>
                  </a:txBody>
                  <a:tcPr/>
                </a:tc>
                <a:tc>
                  <a:txBody>
                    <a:bodyPr/>
                    <a:lstStyle/>
                    <a:p>
                      <a:pPr algn="ctr"/>
                      <a:r>
                        <a:rPr lang="en-US" sz="1100" dirty="0" err="1"/>
                        <a:t>Edump</a:t>
                      </a:r>
                      <a:r>
                        <a:rPr lang="en-US" sz="1100" dirty="0"/>
                        <a:t> struggles, beam</a:t>
                      </a:r>
                      <a:r>
                        <a:rPr lang="en-US" sz="1100" baseline="0" dirty="0"/>
                        <a:t> decay, 2 min Cs partially recovered beam</a:t>
                      </a:r>
                      <a:endParaRPr lang="en-US" sz="1100" dirty="0"/>
                    </a:p>
                  </a:txBody>
                  <a:tcPr/>
                </a:tc>
                <a:extLst>
                  <a:ext uri="{0D108BD9-81ED-4DB2-BD59-A6C34878D82A}">
                    <a16:rowId xmlns:a16="http://schemas.microsoft.com/office/drawing/2014/main" xmlns="" val="10005"/>
                  </a:ext>
                </a:extLst>
              </a:tr>
              <a:tr h="370840">
                <a:tc>
                  <a:txBody>
                    <a:bodyPr/>
                    <a:lstStyle/>
                    <a:p>
                      <a:pPr algn="ctr"/>
                      <a:r>
                        <a:rPr lang="en-US" sz="1400" dirty="0"/>
                        <a:t>x4</a:t>
                      </a:r>
                    </a:p>
                  </a:txBody>
                  <a:tcPr/>
                </a:tc>
                <a:tc>
                  <a:txBody>
                    <a:bodyPr/>
                    <a:lstStyle/>
                    <a:p>
                      <a:pPr algn="ctr"/>
                      <a:r>
                        <a:rPr lang="en-US" sz="1200" dirty="0"/>
                        <a:t>Jan 25, 2017</a:t>
                      </a:r>
                    </a:p>
                  </a:txBody>
                  <a:tcPr/>
                </a:tc>
                <a:tc>
                  <a:txBody>
                    <a:bodyPr/>
                    <a:lstStyle/>
                    <a:p>
                      <a:pPr algn="ctr"/>
                      <a:r>
                        <a:rPr lang="en-US" sz="1400" dirty="0"/>
                        <a:t>running</a:t>
                      </a:r>
                    </a:p>
                  </a:txBody>
                  <a:tcPr/>
                </a:tc>
                <a:tc>
                  <a:txBody>
                    <a:bodyPr/>
                    <a:lstStyle/>
                    <a:p>
                      <a:pPr algn="ctr"/>
                      <a:r>
                        <a:rPr lang="en-US" sz="1400" dirty="0"/>
                        <a:t>20+ days</a:t>
                      </a:r>
                    </a:p>
                  </a:txBody>
                  <a:tcPr/>
                </a:tc>
                <a:tc>
                  <a:txBody>
                    <a:bodyPr/>
                    <a:lstStyle/>
                    <a:p>
                      <a:pPr algn="ctr"/>
                      <a:r>
                        <a:rPr lang="en-US" sz="1400" dirty="0"/>
                        <a:t>~32kW</a:t>
                      </a:r>
                    </a:p>
                  </a:txBody>
                  <a:tcPr/>
                </a:tc>
                <a:tc>
                  <a:txBody>
                    <a:bodyPr/>
                    <a:lstStyle/>
                    <a:p>
                      <a:pPr algn="ctr"/>
                      <a:endParaRPr lang="en-US" sz="1400" dirty="0"/>
                    </a:p>
                  </a:txBody>
                  <a:tcPr/>
                </a:tc>
                <a:tc>
                  <a:txBody>
                    <a:bodyPr/>
                    <a:lstStyle/>
                    <a:p>
                      <a:pPr algn="ctr"/>
                      <a:r>
                        <a:rPr lang="en-US" sz="1400" dirty="0"/>
                        <a:t>~40mA</a:t>
                      </a:r>
                    </a:p>
                  </a:txBody>
                  <a:tcPr/>
                </a:tc>
                <a:tc>
                  <a:txBody>
                    <a:bodyPr/>
                    <a:lstStyle/>
                    <a:p>
                      <a:pPr algn="ctr"/>
                      <a:r>
                        <a:rPr lang="en-US" sz="1200" dirty="0"/>
                        <a:t>Lens 2 conditioning, plasma ignition, water line leak</a:t>
                      </a: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599325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14375"/>
            <a:ext cx="4749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6" name="Rectangle 2"/>
          <p:cNvSpPr>
            <a:spLocks noGrp="1" noChangeArrowheads="1"/>
          </p:cNvSpPr>
          <p:nvPr>
            <p:ph type="title"/>
          </p:nvPr>
        </p:nvSpPr>
        <p:spPr>
          <a:xfrm>
            <a:off x="0" y="116732"/>
            <a:ext cx="9144000" cy="510909"/>
          </a:xfrm>
        </p:spPr>
        <p:txBody>
          <a:bodyPr/>
          <a:lstStyle/>
          <a:p>
            <a:r>
              <a:rPr lang="en-US" sz="3200" dirty="0"/>
              <a:t>The SNS external antenna source </a:t>
            </a:r>
            <a:endParaRPr lang="en-US" sz="3200" b="1" dirty="0"/>
          </a:p>
        </p:txBody>
      </p:sp>
      <p:cxnSp>
        <p:nvCxnSpPr>
          <p:cNvPr id="26629" name="Straight Arrow Connector 6"/>
          <p:cNvCxnSpPr>
            <a:cxnSpLocks noChangeShapeType="1"/>
          </p:cNvCxnSpPr>
          <p:nvPr/>
        </p:nvCxnSpPr>
        <p:spPr bwMode="auto">
          <a:xfrm>
            <a:off x="533825" y="2053438"/>
            <a:ext cx="0" cy="0"/>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6630" name="Picture 8" descr="baseline source assembly"/>
          <p:cNvPicPr>
            <a:picLocks noChangeAspect="1" noChangeArrowheads="1"/>
          </p:cNvPicPr>
          <p:nvPr/>
        </p:nvPicPr>
        <p:blipFill>
          <a:blip r:embed="rId3" cstate="print">
            <a:extLst>
              <a:ext uri="{28A0092B-C50C-407E-A947-70E740481C1C}">
                <a14:useLocalDpi xmlns:a14="http://schemas.microsoft.com/office/drawing/2010/main" val="0"/>
              </a:ext>
            </a:extLst>
          </a:blip>
          <a:srcRect t="7913" b="4710"/>
          <a:stretch>
            <a:fillRect/>
          </a:stretch>
        </p:blipFill>
        <p:spPr bwMode="auto">
          <a:xfrm>
            <a:off x="5770987" y="685729"/>
            <a:ext cx="3016381" cy="323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Freeform 10"/>
          <p:cNvSpPr>
            <a:spLocks/>
          </p:cNvSpPr>
          <p:nvPr/>
        </p:nvSpPr>
        <p:spPr bwMode="auto">
          <a:xfrm>
            <a:off x="5766015" y="3156751"/>
            <a:ext cx="310120" cy="271749"/>
          </a:xfrm>
          <a:custGeom>
            <a:avLst/>
            <a:gdLst>
              <a:gd name="T0" fmla="*/ 0 w 478"/>
              <a:gd name="T1" fmla="*/ 2147483647 h 185"/>
              <a:gd name="T2" fmla="*/ 2147483647 w 478"/>
              <a:gd name="T3" fmla="*/ 2147483647 h 185"/>
              <a:gd name="T4" fmla="*/ 2147483647 w 478"/>
              <a:gd name="T5" fmla="*/ 0 h 185"/>
              <a:gd name="T6" fmla="*/ 0 60000 65536"/>
              <a:gd name="T7" fmla="*/ 0 60000 65536"/>
              <a:gd name="T8" fmla="*/ 0 60000 65536"/>
              <a:gd name="T9" fmla="*/ 0 w 478"/>
              <a:gd name="T10" fmla="*/ 0 h 185"/>
              <a:gd name="T11" fmla="*/ 478 w 478"/>
              <a:gd name="T12" fmla="*/ 185 h 185"/>
              <a:gd name="connsiteX0" fmla="*/ 0 w 15980"/>
              <a:gd name="connsiteY0" fmla="*/ 9206 h 9775"/>
              <a:gd name="connsiteX1" fmla="*/ 13386 w 15980"/>
              <a:gd name="connsiteY1" fmla="*/ 8649 h 9775"/>
              <a:gd name="connsiteX2" fmla="*/ 15980 w 15980"/>
              <a:gd name="connsiteY2" fmla="*/ 0 h 9775"/>
              <a:gd name="connsiteX0" fmla="*/ 0 w 15677"/>
              <a:gd name="connsiteY0" fmla="*/ 9418 h 10000"/>
              <a:gd name="connsiteX1" fmla="*/ 15569 w 15677"/>
              <a:gd name="connsiteY1" fmla="*/ 8848 h 10000"/>
              <a:gd name="connsiteX2" fmla="*/ 10000 w 15677"/>
              <a:gd name="connsiteY2" fmla="*/ 0 h 10000"/>
              <a:gd name="connsiteX0" fmla="*/ 0 w 10540"/>
              <a:gd name="connsiteY0" fmla="*/ 8102 h 9466"/>
              <a:gd name="connsiteX1" fmla="*/ 10432 w 10540"/>
              <a:gd name="connsiteY1" fmla="*/ 8848 h 9466"/>
              <a:gd name="connsiteX2" fmla="*/ 4863 w 10540"/>
              <a:gd name="connsiteY2" fmla="*/ 0 h 9466"/>
            </a:gdLst>
            <a:ahLst/>
            <a:cxnLst>
              <a:cxn ang="0">
                <a:pos x="connsiteX0" y="connsiteY0"/>
              </a:cxn>
              <a:cxn ang="0">
                <a:pos x="connsiteX1" y="connsiteY1"/>
              </a:cxn>
              <a:cxn ang="0">
                <a:pos x="connsiteX2" y="connsiteY2"/>
              </a:cxn>
            </a:cxnLst>
            <a:rect l="l" t="t" r="r" b="b"/>
            <a:pathLst>
              <a:path w="10540" h="9466">
                <a:moveTo>
                  <a:pt x="0" y="8102"/>
                </a:moveTo>
                <a:cubicBezTo>
                  <a:pt x="1793" y="8987"/>
                  <a:pt x="9384" y="10230"/>
                  <a:pt x="10432" y="8848"/>
                </a:cubicBezTo>
                <a:cubicBezTo>
                  <a:pt x="11479" y="7465"/>
                  <a:pt x="4601" y="1493"/>
                  <a:pt x="4863" y="0"/>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26633" name="Freeform 11"/>
          <p:cNvSpPr>
            <a:spLocks/>
          </p:cNvSpPr>
          <p:nvPr/>
        </p:nvSpPr>
        <p:spPr bwMode="auto">
          <a:xfrm flipV="1">
            <a:off x="4927191" y="2294416"/>
            <a:ext cx="912976" cy="181376"/>
          </a:xfrm>
          <a:custGeom>
            <a:avLst/>
            <a:gdLst>
              <a:gd name="T0" fmla="*/ 0 w 451"/>
              <a:gd name="T1" fmla="*/ 2147483647 h 323"/>
              <a:gd name="T2" fmla="*/ 2147483647 w 451"/>
              <a:gd name="T3" fmla="*/ 2147483647 h 323"/>
              <a:gd name="T4" fmla="*/ 2147483647 w 451"/>
              <a:gd name="T5" fmla="*/ 2147483647 h 323"/>
              <a:gd name="T6" fmla="*/ 0 60000 65536"/>
              <a:gd name="T7" fmla="*/ 0 60000 65536"/>
              <a:gd name="T8" fmla="*/ 0 60000 65536"/>
              <a:gd name="T9" fmla="*/ 0 w 451"/>
              <a:gd name="T10" fmla="*/ 0 h 323"/>
              <a:gd name="T11" fmla="*/ 451 w 451"/>
              <a:gd name="T12" fmla="*/ 323 h 323"/>
              <a:gd name="connsiteX0" fmla="*/ 0 w 17202"/>
              <a:gd name="connsiteY0" fmla="*/ 2078 h 8818"/>
              <a:gd name="connsiteX1" fmla="*/ 11504 w 17202"/>
              <a:gd name="connsiteY1" fmla="*/ 428 h 8818"/>
              <a:gd name="connsiteX2" fmla="*/ 17202 w 17202"/>
              <a:gd name="connsiteY2" fmla="*/ 8818 h 8818"/>
              <a:gd name="connsiteX0" fmla="*/ 0 w 10000"/>
              <a:gd name="connsiteY0" fmla="*/ 1993 h 9636"/>
              <a:gd name="connsiteX1" fmla="*/ 1973 w 10000"/>
              <a:gd name="connsiteY1" fmla="*/ 9297 h 9636"/>
              <a:gd name="connsiteX2" fmla="*/ 6688 w 10000"/>
              <a:gd name="connsiteY2" fmla="*/ 121 h 9636"/>
              <a:gd name="connsiteX3" fmla="*/ 10000 w 10000"/>
              <a:gd name="connsiteY3" fmla="*/ 9636 h 9636"/>
              <a:gd name="connsiteX0" fmla="*/ 0 w 8027"/>
              <a:gd name="connsiteY0" fmla="*/ 9648 h 10000"/>
              <a:gd name="connsiteX1" fmla="*/ 4715 w 8027"/>
              <a:gd name="connsiteY1" fmla="*/ 126 h 10000"/>
              <a:gd name="connsiteX2" fmla="*/ 8027 w 8027"/>
              <a:gd name="connsiteY2" fmla="*/ 10000 h 10000"/>
              <a:gd name="connsiteX0" fmla="*/ 0 w 10229"/>
              <a:gd name="connsiteY0" fmla="*/ 11023 h 11023"/>
              <a:gd name="connsiteX1" fmla="*/ 6103 w 10229"/>
              <a:gd name="connsiteY1" fmla="*/ 113 h 11023"/>
              <a:gd name="connsiteX2" fmla="*/ 10229 w 10229"/>
              <a:gd name="connsiteY2" fmla="*/ 9987 h 11023"/>
              <a:gd name="connsiteX0" fmla="*/ 0 w 10229"/>
              <a:gd name="connsiteY0" fmla="*/ 11023 h 11023"/>
              <a:gd name="connsiteX1" fmla="*/ 6103 w 10229"/>
              <a:gd name="connsiteY1" fmla="*/ 113 h 11023"/>
              <a:gd name="connsiteX2" fmla="*/ 10229 w 10229"/>
              <a:gd name="connsiteY2" fmla="*/ 9987 h 11023"/>
              <a:gd name="connsiteX0" fmla="*/ 0 w 9235"/>
              <a:gd name="connsiteY0" fmla="*/ 11023 h 11023"/>
              <a:gd name="connsiteX1" fmla="*/ 6103 w 9235"/>
              <a:gd name="connsiteY1" fmla="*/ 113 h 11023"/>
              <a:gd name="connsiteX2" fmla="*/ 9235 w 9235"/>
              <a:gd name="connsiteY2" fmla="*/ 10507 h 11023"/>
              <a:gd name="connsiteX0" fmla="*/ 0 w 10000"/>
              <a:gd name="connsiteY0" fmla="*/ 11091 h 11091"/>
              <a:gd name="connsiteX1" fmla="*/ 5367 w 10000"/>
              <a:gd name="connsiteY1" fmla="*/ 93 h 11091"/>
              <a:gd name="connsiteX2" fmla="*/ 10000 w 10000"/>
              <a:gd name="connsiteY2" fmla="*/ 10623 h 11091"/>
              <a:gd name="connsiteX0" fmla="*/ 0 w 10000"/>
              <a:gd name="connsiteY0" fmla="*/ 10998 h 10998"/>
              <a:gd name="connsiteX1" fmla="*/ 5367 w 10000"/>
              <a:gd name="connsiteY1" fmla="*/ 0 h 10998"/>
              <a:gd name="connsiteX2" fmla="*/ 10000 w 10000"/>
              <a:gd name="connsiteY2" fmla="*/ 10530 h 10998"/>
              <a:gd name="connsiteX0" fmla="*/ 0 w 10000"/>
              <a:gd name="connsiteY0" fmla="*/ 10998 h 10998"/>
              <a:gd name="connsiteX1" fmla="*/ 5367 w 10000"/>
              <a:gd name="connsiteY1" fmla="*/ 0 h 10998"/>
              <a:gd name="connsiteX2" fmla="*/ 10000 w 10000"/>
              <a:gd name="connsiteY2" fmla="*/ 10530 h 10998"/>
            </a:gdLst>
            <a:ahLst/>
            <a:cxnLst>
              <a:cxn ang="0">
                <a:pos x="connsiteX0" y="connsiteY0"/>
              </a:cxn>
              <a:cxn ang="0">
                <a:pos x="connsiteX1" y="connsiteY1"/>
              </a:cxn>
              <a:cxn ang="0">
                <a:pos x="connsiteX2" y="connsiteY2"/>
              </a:cxn>
            </a:cxnLst>
            <a:rect l="l" t="t" r="r" b="b"/>
            <a:pathLst>
              <a:path w="10000" h="10998">
                <a:moveTo>
                  <a:pt x="0" y="10998"/>
                </a:moveTo>
                <a:cubicBezTo>
                  <a:pt x="1504" y="10704"/>
                  <a:pt x="2500" y="627"/>
                  <a:pt x="5367" y="0"/>
                </a:cubicBezTo>
                <a:cubicBezTo>
                  <a:pt x="7414" y="146"/>
                  <a:pt x="8416" y="10410"/>
                  <a:pt x="10000" y="10530"/>
                </a:cubicBezTo>
              </a:path>
            </a:pathLst>
          </a:custGeom>
          <a:noFill/>
          <a:ln w="22225">
            <a:solidFill>
              <a:schemeClr val="tx1"/>
            </a:solidFill>
            <a:round/>
            <a:headEnd type="triangle"/>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26634" name="Freeform 12"/>
          <p:cNvSpPr>
            <a:spLocks/>
          </p:cNvSpPr>
          <p:nvPr/>
        </p:nvSpPr>
        <p:spPr bwMode="auto">
          <a:xfrm>
            <a:off x="5805249" y="942081"/>
            <a:ext cx="503405" cy="1041853"/>
          </a:xfrm>
          <a:custGeom>
            <a:avLst/>
            <a:gdLst>
              <a:gd name="T0" fmla="*/ 0 w 847"/>
              <a:gd name="T1" fmla="*/ 2147483647 h 681"/>
              <a:gd name="T2" fmla="*/ 2147483647 w 847"/>
              <a:gd name="T3" fmla="*/ 2147483647 h 681"/>
              <a:gd name="T4" fmla="*/ 2147483647 w 847"/>
              <a:gd name="T5" fmla="*/ 2147483647 h 681"/>
              <a:gd name="T6" fmla="*/ 0 60000 65536"/>
              <a:gd name="T7" fmla="*/ 0 60000 65536"/>
              <a:gd name="T8" fmla="*/ 0 60000 65536"/>
              <a:gd name="T9" fmla="*/ 0 w 847"/>
              <a:gd name="T10" fmla="*/ 0 h 681"/>
              <a:gd name="T11" fmla="*/ 847 w 847"/>
              <a:gd name="T12" fmla="*/ 681 h 681"/>
              <a:gd name="connsiteX0" fmla="*/ 0 w 13528"/>
              <a:gd name="connsiteY0" fmla="*/ 3239 h 8991"/>
              <a:gd name="connsiteX1" fmla="*/ 8770 w 13528"/>
              <a:gd name="connsiteY1" fmla="*/ 239 h 8991"/>
              <a:gd name="connsiteX2" fmla="*/ 13528 w 13528"/>
              <a:gd name="connsiteY2" fmla="*/ 8991 h 8991"/>
              <a:gd name="connsiteX0" fmla="*/ 0 w 11467"/>
              <a:gd name="connsiteY0" fmla="*/ 3602 h 10000"/>
              <a:gd name="connsiteX1" fmla="*/ 11178 w 11467"/>
              <a:gd name="connsiteY1" fmla="*/ 266 h 10000"/>
              <a:gd name="connsiteX2" fmla="*/ 10000 w 11467"/>
              <a:gd name="connsiteY2" fmla="*/ 10000 h 10000"/>
              <a:gd name="connsiteX0" fmla="*/ 0 w 4072"/>
              <a:gd name="connsiteY0" fmla="*/ 67 h 11285"/>
              <a:gd name="connsiteX1" fmla="*/ 3783 w 4072"/>
              <a:gd name="connsiteY1" fmla="*/ 1551 h 11285"/>
              <a:gd name="connsiteX2" fmla="*/ 2605 w 4072"/>
              <a:gd name="connsiteY2" fmla="*/ 11285 h 11285"/>
              <a:gd name="connsiteX0" fmla="*/ 3169 w 3879"/>
              <a:gd name="connsiteY0" fmla="*/ 0 h 8626"/>
              <a:gd name="connsiteX1" fmla="*/ 276 w 3879"/>
              <a:gd name="connsiteY1" fmla="*/ 8626 h 8626"/>
              <a:gd name="connsiteX0" fmla="*/ 0 w 15162"/>
              <a:gd name="connsiteY0" fmla="*/ 0 h 11198"/>
              <a:gd name="connsiteX1" fmla="*/ 15162 w 15162"/>
              <a:gd name="connsiteY1" fmla="*/ 11198 h 11198"/>
              <a:gd name="connsiteX0" fmla="*/ 0 w 15162"/>
              <a:gd name="connsiteY0" fmla="*/ 193 h 11391"/>
              <a:gd name="connsiteX1" fmla="*/ 15162 w 15162"/>
              <a:gd name="connsiteY1" fmla="*/ 11391 h 11391"/>
              <a:gd name="connsiteX0" fmla="*/ 0 w 16348"/>
              <a:gd name="connsiteY0" fmla="*/ 205 h 11403"/>
              <a:gd name="connsiteX1" fmla="*/ 15162 w 16348"/>
              <a:gd name="connsiteY1" fmla="*/ 11403 h 11403"/>
              <a:gd name="connsiteX0" fmla="*/ 0 w 17521"/>
              <a:gd name="connsiteY0" fmla="*/ 212 h 11011"/>
              <a:gd name="connsiteX1" fmla="*/ 16740 w 17521"/>
              <a:gd name="connsiteY1" fmla="*/ 11011 h 11011"/>
            </a:gdLst>
            <a:ahLst/>
            <a:cxnLst>
              <a:cxn ang="0">
                <a:pos x="connsiteX0" y="connsiteY0"/>
              </a:cxn>
              <a:cxn ang="0">
                <a:pos x="connsiteX1" y="connsiteY1"/>
              </a:cxn>
            </a:cxnLst>
            <a:rect l="l" t="t" r="r" b="b"/>
            <a:pathLst>
              <a:path w="17521" h="11011">
                <a:moveTo>
                  <a:pt x="0" y="212"/>
                </a:moveTo>
                <a:cubicBezTo>
                  <a:pt x="21207" y="-1557"/>
                  <a:pt x="17622" y="8212"/>
                  <a:pt x="16740" y="11011"/>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26635" name="Freeform 13"/>
          <p:cNvSpPr>
            <a:spLocks/>
          </p:cNvSpPr>
          <p:nvPr/>
        </p:nvSpPr>
        <p:spPr bwMode="auto">
          <a:xfrm>
            <a:off x="5490820" y="2852282"/>
            <a:ext cx="1364699" cy="851006"/>
          </a:xfrm>
          <a:custGeom>
            <a:avLst/>
            <a:gdLst>
              <a:gd name="T0" fmla="*/ 0 w 1817"/>
              <a:gd name="T1" fmla="*/ 2147483647 h 583"/>
              <a:gd name="T2" fmla="*/ 2147483647 w 1817"/>
              <a:gd name="T3" fmla="*/ 2147483647 h 583"/>
              <a:gd name="T4" fmla="*/ 2147483647 w 1817"/>
              <a:gd name="T5" fmla="*/ 0 h 583"/>
              <a:gd name="T6" fmla="*/ 0 60000 65536"/>
              <a:gd name="T7" fmla="*/ 0 60000 65536"/>
              <a:gd name="T8" fmla="*/ 0 60000 65536"/>
              <a:gd name="T9" fmla="*/ 0 w 1817"/>
              <a:gd name="T10" fmla="*/ 0 h 583"/>
              <a:gd name="T11" fmla="*/ 1817 w 1817"/>
              <a:gd name="T12" fmla="*/ 583 h 583"/>
              <a:gd name="connsiteX0" fmla="*/ 0 w 11216"/>
              <a:gd name="connsiteY0" fmla="*/ 8353 h 9155"/>
              <a:gd name="connsiteX1" fmla="*/ 9422 w 11216"/>
              <a:gd name="connsiteY1" fmla="*/ 8576 h 9155"/>
              <a:gd name="connsiteX2" fmla="*/ 11216 w 11216"/>
              <a:gd name="connsiteY2" fmla="*/ 0 h 9155"/>
              <a:gd name="connsiteX0" fmla="*/ 0 w 9745"/>
              <a:gd name="connsiteY0" fmla="*/ 8962 h 9839"/>
              <a:gd name="connsiteX1" fmla="*/ 8400 w 9745"/>
              <a:gd name="connsiteY1" fmla="*/ 9206 h 9839"/>
              <a:gd name="connsiteX2" fmla="*/ 9745 w 9745"/>
              <a:gd name="connsiteY2" fmla="*/ 0 h 9839"/>
              <a:gd name="connsiteX0" fmla="*/ 0 w 10187"/>
              <a:gd name="connsiteY0" fmla="*/ 9109 h 10000"/>
              <a:gd name="connsiteX1" fmla="*/ 8620 w 10187"/>
              <a:gd name="connsiteY1" fmla="*/ 9357 h 10000"/>
              <a:gd name="connsiteX2" fmla="*/ 10000 w 10187"/>
              <a:gd name="connsiteY2" fmla="*/ 0 h 10000"/>
              <a:gd name="connsiteX0" fmla="*/ 0 w 16635"/>
              <a:gd name="connsiteY0" fmla="*/ 9834 h 10208"/>
              <a:gd name="connsiteX1" fmla="*/ 15068 w 16635"/>
              <a:gd name="connsiteY1" fmla="*/ 9357 h 10208"/>
              <a:gd name="connsiteX2" fmla="*/ 16448 w 16635"/>
              <a:gd name="connsiteY2" fmla="*/ 0 h 10208"/>
            </a:gdLst>
            <a:ahLst/>
            <a:cxnLst>
              <a:cxn ang="0">
                <a:pos x="connsiteX0" y="connsiteY0"/>
              </a:cxn>
              <a:cxn ang="0">
                <a:pos x="connsiteX1" y="connsiteY1"/>
              </a:cxn>
              <a:cxn ang="0">
                <a:pos x="connsiteX2" y="connsiteY2"/>
              </a:cxn>
            </a:cxnLst>
            <a:rect l="l" t="t" r="r" b="b"/>
            <a:pathLst>
              <a:path w="16635" h="10208">
                <a:moveTo>
                  <a:pt x="0" y="9834"/>
                </a:moveTo>
                <a:cubicBezTo>
                  <a:pt x="1249" y="9834"/>
                  <a:pt x="13542" y="10937"/>
                  <a:pt x="15068" y="9357"/>
                </a:cubicBezTo>
                <a:cubicBezTo>
                  <a:pt x="16594" y="7776"/>
                  <a:pt x="16891" y="2971"/>
                  <a:pt x="16448" y="0"/>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26636" name="Text Box 14"/>
          <p:cNvSpPr txBox="1">
            <a:spLocks noChangeArrowheads="1"/>
          </p:cNvSpPr>
          <p:nvPr/>
        </p:nvSpPr>
        <p:spPr bwMode="auto">
          <a:xfrm>
            <a:off x="5002036" y="2458985"/>
            <a:ext cx="7986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b="1" dirty="0">
                <a:solidFill>
                  <a:prstClr val="black"/>
                </a:solidFill>
              </a:rPr>
              <a:t>Outlet </a:t>
            </a:r>
          </a:p>
          <a:p>
            <a:pPr algn="ctr" eaLnBrk="1" hangingPunct="1"/>
            <a:r>
              <a:rPr lang="en-US" sz="1200" b="1" dirty="0">
                <a:solidFill>
                  <a:prstClr val="black"/>
                </a:solidFill>
              </a:rPr>
              <a:t>aperture</a:t>
            </a:r>
          </a:p>
        </p:txBody>
      </p:sp>
      <p:sp>
        <p:nvSpPr>
          <p:cNvPr id="26638" name="Freeform 16"/>
          <p:cNvSpPr>
            <a:spLocks/>
          </p:cNvSpPr>
          <p:nvPr/>
        </p:nvSpPr>
        <p:spPr bwMode="auto">
          <a:xfrm>
            <a:off x="4176193" y="3077785"/>
            <a:ext cx="673494" cy="575118"/>
          </a:xfrm>
          <a:custGeom>
            <a:avLst/>
            <a:gdLst>
              <a:gd name="T0" fmla="*/ 2147483647 w 528"/>
              <a:gd name="T1" fmla="*/ 2147483647 h 305"/>
              <a:gd name="T2" fmla="*/ 2147483647 w 528"/>
              <a:gd name="T3" fmla="*/ 2147483647 h 305"/>
              <a:gd name="T4" fmla="*/ 0 w 528"/>
              <a:gd name="T5" fmla="*/ 0 h 305"/>
              <a:gd name="T6" fmla="*/ 0 60000 65536"/>
              <a:gd name="T7" fmla="*/ 0 60000 65536"/>
              <a:gd name="T8" fmla="*/ 0 60000 65536"/>
              <a:gd name="T9" fmla="*/ 0 w 528"/>
              <a:gd name="T10" fmla="*/ 0 h 305"/>
              <a:gd name="T11" fmla="*/ 528 w 528"/>
              <a:gd name="T12" fmla="*/ 305 h 305"/>
              <a:gd name="connsiteX0" fmla="*/ 10000 w 10000"/>
              <a:gd name="connsiteY0" fmla="*/ 10000 h 10317"/>
              <a:gd name="connsiteX1" fmla="*/ 2393 w 10000"/>
              <a:gd name="connsiteY1" fmla="*/ 9754 h 10317"/>
              <a:gd name="connsiteX2" fmla="*/ 0 w 10000"/>
              <a:gd name="connsiteY2" fmla="*/ 0 h 10317"/>
              <a:gd name="connsiteX0" fmla="*/ 8035 w 8035"/>
              <a:gd name="connsiteY0" fmla="*/ 11561 h 11878"/>
              <a:gd name="connsiteX1" fmla="*/ 428 w 8035"/>
              <a:gd name="connsiteY1" fmla="*/ 11315 h 11878"/>
              <a:gd name="connsiteX2" fmla="*/ 920 w 8035"/>
              <a:gd name="connsiteY2" fmla="*/ 0 h 11878"/>
            </a:gdLst>
            <a:ahLst/>
            <a:cxnLst>
              <a:cxn ang="0">
                <a:pos x="connsiteX0" y="connsiteY0"/>
              </a:cxn>
              <a:cxn ang="0">
                <a:pos x="connsiteX1" y="connsiteY1"/>
              </a:cxn>
              <a:cxn ang="0">
                <a:pos x="connsiteX2" y="connsiteY2"/>
              </a:cxn>
            </a:cxnLst>
            <a:rect l="l" t="t" r="r" b="b"/>
            <a:pathLst>
              <a:path w="8035" h="11878">
                <a:moveTo>
                  <a:pt x="8035" y="11561"/>
                </a:moveTo>
                <a:cubicBezTo>
                  <a:pt x="7732" y="10282"/>
                  <a:pt x="2095" y="12987"/>
                  <a:pt x="428" y="11315"/>
                </a:cubicBezTo>
                <a:cubicBezTo>
                  <a:pt x="-1239" y="9643"/>
                  <a:pt x="2625" y="459"/>
                  <a:pt x="920" y="0"/>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26639" name="Freeform 17"/>
          <p:cNvSpPr>
            <a:spLocks/>
          </p:cNvSpPr>
          <p:nvPr/>
        </p:nvSpPr>
        <p:spPr bwMode="auto">
          <a:xfrm>
            <a:off x="5619272" y="3637248"/>
            <a:ext cx="1527188" cy="299694"/>
          </a:xfrm>
          <a:custGeom>
            <a:avLst/>
            <a:gdLst>
              <a:gd name="T0" fmla="*/ 0 w 3400"/>
              <a:gd name="T1" fmla="*/ 0 h 188"/>
              <a:gd name="T2" fmla="*/ 2147483647 w 3400"/>
              <a:gd name="T3" fmla="*/ 2147483647 h 188"/>
              <a:gd name="T4" fmla="*/ 2147483647 w 3400"/>
              <a:gd name="T5" fmla="*/ 0 h 188"/>
              <a:gd name="T6" fmla="*/ 0 60000 65536"/>
              <a:gd name="T7" fmla="*/ 0 60000 65536"/>
              <a:gd name="T8" fmla="*/ 0 60000 65536"/>
              <a:gd name="T9" fmla="*/ 0 w 3400"/>
              <a:gd name="T10" fmla="*/ 0 h 188"/>
              <a:gd name="T11" fmla="*/ 3400 w 3400"/>
              <a:gd name="T12" fmla="*/ 188 h 188"/>
              <a:gd name="connsiteX0" fmla="*/ 0 w 9516"/>
              <a:gd name="connsiteY0" fmla="*/ 1613 h 11613"/>
              <a:gd name="connsiteX1" fmla="*/ 6450 w 9516"/>
              <a:gd name="connsiteY1" fmla="*/ 11613 h 11613"/>
              <a:gd name="connsiteX2" fmla="*/ 9516 w 9516"/>
              <a:gd name="connsiteY2" fmla="*/ 0 h 11613"/>
              <a:gd name="connsiteX0" fmla="*/ 0 w 13555"/>
              <a:gd name="connsiteY0" fmla="*/ 7930 h 10000"/>
              <a:gd name="connsiteX1" fmla="*/ 10333 w 13555"/>
              <a:gd name="connsiteY1" fmla="*/ 10000 h 10000"/>
              <a:gd name="connsiteX2" fmla="*/ 13555 w 13555"/>
              <a:gd name="connsiteY2" fmla="*/ 0 h 10000"/>
              <a:gd name="connsiteX0" fmla="*/ 0 w 13555"/>
              <a:gd name="connsiteY0" fmla="*/ 7930 h 8378"/>
              <a:gd name="connsiteX1" fmla="*/ 9931 w 13555"/>
              <a:gd name="connsiteY1" fmla="*/ 6947 h 8378"/>
              <a:gd name="connsiteX2" fmla="*/ 13555 w 13555"/>
              <a:gd name="connsiteY2" fmla="*/ 0 h 8378"/>
              <a:gd name="connsiteX0" fmla="*/ 0 w 10000"/>
              <a:gd name="connsiteY0" fmla="*/ 9465 h 10000"/>
              <a:gd name="connsiteX1" fmla="*/ 7326 w 10000"/>
              <a:gd name="connsiteY1" fmla="*/ 8292 h 10000"/>
              <a:gd name="connsiteX2" fmla="*/ 10000 w 10000"/>
              <a:gd name="connsiteY2" fmla="*/ 0 h 10000"/>
              <a:gd name="connsiteX0" fmla="*/ 0 w 10000"/>
              <a:gd name="connsiteY0" fmla="*/ 9465 h 10321"/>
              <a:gd name="connsiteX1" fmla="*/ 7326 w 10000"/>
              <a:gd name="connsiteY1" fmla="*/ 8292 h 10321"/>
              <a:gd name="connsiteX2" fmla="*/ 10000 w 10000"/>
              <a:gd name="connsiteY2" fmla="*/ 0 h 10321"/>
            </a:gdLst>
            <a:ahLst/>
            <a:cxnLst>
              <a:cxn ang="0">
                <a:pos x="connsiteX0" y="connsiteY0"/>
              </a:cxn>
              <a:cxn ang="0">
                <a:pos x="connsiteX1" y="connsiteY1"/>
              </a:cxn>
              <a:cxn ang="0">
                <a:pos x="connsiteX2" y="connsiteY2"/>
              </a:cxn>
            </a:cxnLst>
            <a:rect l="l" t="t" r="r" b="b"/>
            <a:pathLst>
              <a:path w="10000" h="10321">
                <a:moveTo>
                  <a:pt x="0" y="9465"/>
                </a:moveTo>
                <a:cubicBezTo>
                  <a:pt x="833" y="11160"/>
                  <a:pt x="6082" y="10114"/>
                  <a:pt x="7326" y="8292"/>
                </a:cubicBezTo>
                <a:cubicBezTo>
                  <a:pt x="9016" y="6470"/>
                  <a:pt x="9428" y="2132"/>
                  <a:pt x="10000" y="0"/>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26640" name="Text Box 18"/>
          <p:cNvSpPr txBox="1">
            <a:spLocks noChangeArrowheads="1"/>
          </p:cNvSpPr>
          <p:nvPr/>
        </p:nvSpPr>
        <p:spPr bwMode="auto">
          <a:xfrm>
            <a:off x="7562086" y="3249091"/>
            <a:ext cx="1123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a:solidFill>
                  <a:srgbClr val="00B050"/>
                </a:solidFill>
              </a:rPr>
              <a:t>Internal Antenna Source </a:t>
            </a:r>
          </a:p>
        </p:txBody>
      </p:sp>
      <p:sp>
        <p:nvSpPr>
          <p:cNvPr id="26641" name="Text Box 19"/>
          <p:cNvSpPr txBox="1">
            <a:spLocks noChangeArrowheads="1"/>
          </p:cNvSpPr>
          <p:nvPr/>
        </p:nvSpPr>
        <p:spPr bwMode="auto">
          <a:xfrm>
            <a:off x="175072" y="978095"/>
            <a:ext cx="2622698" cy="338554"/>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00B050"/>
                </a:solidFill>
              </a:rPr>
              <a:t>External Antenna Source </a:t>
            </a:r>
          </a:p>
        </p:txBody>
      </p:sp>
      <p:pic>
        <p:nvPicPr>
          <p:cNvPr id="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r="664" b="2892"/>
          <a:stretch>
            <a:fillRect/>
          </a:stretch>
        </p:blipFill>
        <p:spPr bwMode="auto">
          <a:xfrm>
            <a:off x="6478412" y="886644"/>
            <a:ext cx="343155" cy="14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8"/>
          <p:cNvSpPr txBox="1">
            <a:spLocks noChangeArrowheads="1"/>
          </p:cNvSpPr>
          <p:nvPr/>
        </p:nvSpPr>
        <p:spPr bwMode="auto">
          <a:xfrm>
            <a:off x="5734539" y="514271"/>
            <a:ext cx="14495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000" b="1" dirty="0">
                <a:solidFill>
                  <a:srgbClr val="FF33CC"/>
                </a:solidFill>
              </a:rPr>
              <a:t>8 Cs</a:t>
            </a:r>
            <a:r>
              <a:rPr lang="en-US" sz="1000" b="1" baseline="-25000" dirty="0">
                <a:solidFill>
                  <a:srgbClr val="FF33CC"/>
                </a:solidFill>
              </a:rPr>
              <a:t>2</a:t>
            </a:r>
            <a:r>
              <a:rPr lang="en-US" sz="1000" b="1" dirty="0">
                <a:solidFill>
                  <a:srgbClr val="FF33CC"/>
                </a:solidFill>
              </a:rPr>
              <a:t>CrO</a:t>
            </a:r>
            <a:r>
              <a:rPr lang="en-US" sz="1000" b="1" baseline="-25000" dirty="0">
                <a:solidFill>
                  <a:srgbClr val="FF33CC"/>
                </a:solidFill>
              </a:rPr>
              <a:t>4 </a:t>
            </a:r>
            <a:r>
              <a:rPr lang="en-US" sz="1000" b="1" dirty="0">
                <a:solidFill>
                  <a:srgbClr val="FF33CC"/>
                </a:solidFill>
              </a:rPr>
              <a:t>dispensers loaded into the collar</a:t>
            </a:r>
          </a:p>
        </p:txBody>
      </p:sp>
      <p:sp>
        <p:nvSpPr>
          <p:cNvPr id="22" name="Text Box 14"/>
          <p:cNvSpPr txBox="1">
            <a:spLocks noChangeArrowheads="1"/>
          </p:cNvSpPr>
          <p:nvPr/>
        </p:nvSpPr>
        <p:spPr bwMode="auto">
          <a:xfrm>
            <a:off x="4800600" y="3762375"/>
            <a:ext cx="923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b="1" dirty="0">
                <a:solidFill>
                  <a:prstClr val="black"/>
                </a:solidFill>
              </a:rPr>
              <a:t>Mounting </a:t>
            </a:r>
          </a:p>
          <a:p>
            <a:pPr algn="ctr" eaLnBrk="1" hangingPunct="1"/>
            <a:r>
              <a:rPr lang="en-US" sz="1200" b="1" dirty="0">
                <a:solidFill>
                  <a:prstClr val="black"/>
                </a:solidFill>
              </a:rPr>
              <a:t>flange</a:t>
            </a:r>
          </a:p>
        </p:txBody>
      </p:sp>
      <p:sp>
        <p:nvSpPr>
          <p:cNvPr id="23" name="Freeform 17"/>
          <p:cNvSpPr>
            <a:spLocks/>
          </p:cNvSpPr>
          <p:nvPr/>
        </p:nvSpPr>
        <p:spPr bwMode="auto">
          <a:xfrm flipH="1">
            <a:off x="3691449" y="3610998"/>
            <a:ext cx="1143000" cy="299694"/>
          </a:xfrm>
          <a:custGeom>
            <a:avLst/>
            <a:gdLst>
              <a:gd name="T0" fmla="*/ 0 w 3400"/>
              <a:gd name="T1" fmla="*/ 0 h 188"/>
              <a:gd name="T2" fmla="*/ 2147483647 w 3400"/>
              <a:gd name="T3" fmla="*/ 2147483647 h 188"/>
              <a:gd name="T4" fmla="*/ 2147483647 w 3400"/>
              <a:gd name="T5" fmla="*/ 0 h 188"/>
              <a:gd name="T6" fmla="*/ 0 60000 65536"/>
              <a:gd name="T7" fmla="*/ 0 60000 65536"/>
              <a:gd name="T8" fmla="*/ 0 60000 65536"/>
              <a:gd name="T9" fmla="*/ 0 w 3400"/>
              <a:gd name="T10" fmla="*/ 0 h 188"/>
              <a:gd name="T11" fmla="*/ 3400 w 3400"/>
              <a:gd name="T12" fmla="*/ 188 h 188"/>
              <a:gd name="connsiteX0" fmla="*/ 0 w 9516"/>
              <a:gd name="connsiteY0" fmla="*/ 1613 h 11613"/>
              <a:gd name="connsiteX1" fmla="*/ 6450 w 9516"/>
              <a:gd name="connsiteY1" fmla="*/ 11613 h 11613"/>
              <a:gd name="connsiteX2" fmla="*/ 9516 w 9516"/>
              <a:gd name="connsiteY2" fmla="*/ 0 h 11613"/>
              <a:gd name="connsiteX0" fmla="*/ 0 w 13555"/>
              <a:gd name="connsiteY0" fmla="*/ 7930 h 10000"/>
              <a:gd name="connsiteX1" fmla="*/ 10333 w 13555"/>
              <a:gd name="connsiteY1" fmla="*/ 10000 h 10000"/>
              <a:gd name="connsiteX2" fmla="*/ 13555 w 13555"/>
              <a:gd name="connsiteY2" fmla="*/ 0 h 10000"/>
              <a:gd name="connsiteX0" fmla="*/ 0 w 13555"/>
              <a:gd name="connsiteY0" fmla="*/ 7930 h 8378"/>
              <a:gd name="connsiteX1" fmla="*/ 9931 w 13555"/>
              <a:gd name="connsiteY1" fmla="*/ 6947 h 8378"/>
              <a:gd name="connsiteX2" fmla="*/ 13555 w 13555"/>
              <a:gd name="connsiteY2" fmla="*/ 0 h 8378"/>
              <a:gd name="connsiteX0" fmla="*/ 0 w 10000"/>
              <a:gd name="connsiteY0" fmla="*/ 9465 h 10000"/>
              <a:gd name="connsiteX1" fmla="*/ 7326 w 10000"/>
              <a:gd name="connsiteY1" fmla="*/ 8292 h 10000"/>
              <a:gd name="connsiteX2" fmla="*/ 10000 w 10000"/>
              <a:gd name="connsiteY2" fmla="*/ 0 h 10000"/>
              <a:gd name="connsiteX0" fmla="*/ 0 w 10000"/>
              <a:gd name="connsiteY0" fmla="*/ 9465 h 10321"/>
              <a:gd name="connsiteX1" fmla="*/ 7326 w 10000"/>
              <a:gd name="connsiteY1" fmla="*/ 8292 h 10321"/>
              <a:gd name="connsiteX2" fmla="*/ 10000 w 10000"/>
              <a:gd name="connsiteY2" fmla="*/ 0 h 10321"/>
            </a:gdLst>
            <a:ahLst/>
            <a:cxnLst>
              <a:cxn ang="0">
                <a:pos x="connsiteX0" y="connsiteY0"/>
              </a:cxn>
              <a:cxn ang="0">
                <a:pos x="connsiteX1" y="connsiteY1"/>
              </a:cxn>
              <a:cxn ang="0">
                <a:pos x="connsiteX2" y="connsiteY2"/>
              </a:cxn>
            </a:cxnLst>
            <a:rect l="l" t="t" r="r" b="b"/>
            <a:pathLst>
              <a:path w="10000" h="10321">
                <a:moveTo>
                  <a:pt x="0" y="9465"/>
                </a:moveTo>
                <a:cubicBezTo>
                  <a:pt x="833" y="11160"/>
                  <a:pt x="6082" y="10114"/>
                  <a:pt x="7326" y="8292"/>
                </a:cubicBezTo>
                <a:cubicBezTo>
                  <a:pt x="9016" y="6470"/>
                  <a:pt x="9428" y="2132"/>
                  <a:pt x="10000" y="0"/>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24" name="Text Box 14"/>
          <p:cNvSpPr txBox="1">
            <a:spLocks noChangeArrowheads="1"/>
          </p:cNvSpPr>
          <p:nvPr/>
        </p:nvSpPr>
        <p:spPr bwMode="auto">
          <a:xfrm>
            <a:off x="4800600" y="3502917"/>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a:solidFill>
                  <a:prstClr val="black"/>
                </a:solidFill>
              </a:rPr>
              <a:t>Antenna</a:t>
            </a:r>
          </a:p>
        </p:txBody>
      </p:sp>
      <p:sp>
        <p:nvSpPr>
          <p:cNvPr id="25" name="Freeform 13"/>
          <p:cNvSpPr>
            <a:spLocks/>
          </p:cNvSpPr>
          <p:nvPr/>
        </p:nvSpPr>
        <p:spPr bwMode="auto">
          <a:xfrm>
            <a:off x="6318932" y="1756615"/>
            <a:ext cx="1364699" cy="851006"/>
          </a:xfrm>
          <a:custGeom>
            <a:avLst/>
            <a:gdLst>
              <a:gd name="T0" fmla="*/ 0 w 1817"/>
              <a:gd name="T1" fmla="*/ 2147483647 h 583"/>
              <a:gd name="T2" fmla="*/ 2147483647 w 1817"/>
              <a:gd name="T3" fmla="*/ 2147483647 h 583"/>
              <a:gd name="T4" fmla="*/ 2147483647 w 1817"/>
              <a:gd name="T5" fmla="*/ 0 h 583"/>
              <a:gd name="T6" fmla="*/ 0 60000 65536"/>
              <a:gd name="T7" fmla="*/ 0 60000 65536"/>
              <a:gd name="T8" fmla="*/ 0 60000 65536"/>
              <a:gd name="T9" fmla="*/ 0 w 1817"/>
              <a:gd name="T10" fmla="*/ 0 h 583"/>
              <a:gd name="T11" fmla="*/ 1817 w 1817"/>
              <a:gd name="T12" fmla="*/ 583 h 583"/>
              <a:gd name="connsiteX0" fmla="*/ 0 w 11216"/>
              <a:gd name="connsiteY0" fmla="*/ 8353 h 9155"/>
              <a:gd name="connsiteX1" fmla="*/ 9422 w 11216"/>
              <a:gd name="connsiteY1" fmla="*/ 8576 h 9155"/>
              <a:gd name="connsiteX2" fmla="*/ 11216 w 11216"/>
              <a:gd name="connsiteY2" fmla="*/ 0 h 9155"/>
              <a:gd name="connsiteX0" fmla="*/ 0 w 9745"/>
              <a:gd name="connsiteY0" fmla="*/ 8962 h 9839"/>
              <a:gd name="connsiteX1" fmla="*/ 8400 w 9745"/>
              <a:gd name="connsiteY1" fmla="*/ 9206 h 9839"/>
              <a:gd name="connsiteX2" fmla="*/ 9745 w 9745"/>
              <a:gd name="connsiteY2" fmla="*/ 0 h 9839"/>
              <a:gd name="connsiteX0" fmla="*/ 0 w 10187"/>
              <a:gd name="connsiteY0" fmla="*/ 9109 h 10000"/>
              <a:gd name="connsiteX1" fmla="*/ 8620 w 10187"/>
              <a:gd name="connsiteY1" fmla="*/ 9357 h 10000"/>
              <a:gd name="connsiteX2" fmla="*/ 10000 w 10187"/>
              <a:gd name="connsiteY2" fmla="*/ 0 h 10000"/>
              <a:gd name="connsiteX0" fmla="*/ 0 w 16635"/>
              <a:gd name="connsiteY0" fmla="*/ 9834 h 10208"/>
              <a:gd name="connsiteX1" fmla="*/ 15068 w 16635"/>
              <a:gd name="connsiteY1" fmla="*/ 9357 h 10208"/>
              <a:gd name="connsiteX2" fmla="*/ 16448 w 16635"/>
              <a:gd name="connsiteY2" fmla="*/ 0 h 10208"/>
            </a:gdLst>
            <a:ahLst/>
            <a:cxnLst>
              <a:cxn ang="0">
                <a:pos x="connsiteX0" y="connsiteY0"/>
              </a:cxn>
              <a:cxn ang="0">
                <a:pos x="connsiteX1" y="connsiteY1"/>
              </a:cxn>
              <a:cxn ang="0">
                <a:pos x="connsiteX2" y="connsiteY2"/>
              </a:cxn>
            </a:cxnLst>
            <a:rect l="l" t="t" r="r" b="b"/>
            <a:pathLst>
              <a:path w="16635" h="10208">
                <a:moveTo>
                  <a:pt x="0" y="9834"/>
                </a:moveTo>
                <a:cubicBezTo>
                  <a:pt x="1249" y="9834"/>
                  <a:pt x="13542" y="10937"/>
                  <a:pt x="15068" y="9357"/>
                </a:cubicBezTo>
                <a:cubicBezTo>
                  <a:pt x="16594" y="7776"/>
                  <a:pt x="16891" y="2971"/>
                  <a:pt x="16448" y="0"/>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26" name="Text Box 14"/>
          <p:cNvSpPr txBox="1">
            <a:spLocks noChangeArrowheads="1"/>
          </p:cNvSpPr>
          <p:nvPr/>
        </p:nvSpPr>
        <p:spPr bwMode="auto">
          <a:xfrm>
            <a:off x="4604118" y="3238421"/>
            <a:ext cx="12795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a:solidFill>
                  <a:prstClr val="black"/>
                </a:solidFill>
              </a:rPr>
              <a:t>Electron Dump</a:t>
            </a:r>
          </a:p>
        </p:txBody>
      </p:sp>
      <p:sp>
        <p:nvSpPr>
          <p:cNvPr id="27" name="Freeform 10"/>
          <p:cNvSpPr>
            <a:spLocks/>
          </p:cNvSpPr>
          <p:nvPr/>
        </p:nvSpPr>
        <p:spPr bwMode="auto">
          <a:xfrm>
            <a:off x="4556832" y="3012340"/>
            <a:ext cx="317449" cy="360794"/>
          </a:xfrm>
          <a:custGeom>
            <a:avLst/>
            <a:gdLst>
              <a:gd name="T0" fmla="*/ 0 w 478"/>
              <a:gd name="T1" fmla="*/ 2147483647 h 185"/>
              <a:gd name="T2" fmla="*/ 2147483647 w 478"/>
              <a:gd name="T3" fmla="*/ 2147483647 h 185"/>
              <a:gd name="T4" fmla="*/ 2147483647 w 478"/>
              <a:gd name="T5" fmla="*/ 0 h 185"/>
              <a:gd name="T6" fmla="*/ 0 60000 65536"/>
              <a:gd name="T7" fmla="*/ 0 60000 65536"/>
              <a:gd name="T8" fmla="*/ 0 60000 65536"/>
              <a:gd name="T9" fmla="*/ 0 w 478"/>
              <a:gd name="T10" fmla="*/ 0 h 185"/>
              <a:gd name="T11" fmla="*/ 478 w 478"/>
              <a:gd name="T12" fmla="*/ 185 h 185"/>
              <a:gd name="connsiteX0" fmla="*/ 0 w 15980"/>
              <a:gd name="connsiteY0" fmla="*/ 9206 h 9775"/>
              <a:gd name="connsiteX1" fmla="*/ 13386 w 15980"/>
              <a:gd name="connsiteY1" fmla="*/ 8649 h 9775"/>
              <a:gd name="connsiteX2" fmla="*/ 15980 w 15980"/>
              <a:gd name="connsiteY2" fmla="*/ 0 h 9775"/>
              <a:gd name="connsiteX0" fmla="*/ 0 w 15677"/>
              <a:gd name="connsiteY0" fmla="*/ 9418 h 10000"/>
              <a:gd name="connsiteX1" fmla="*/ 15569 w 15677"/>
              <a:gd name="connsiteY1" fmla="*/ 8848 h 10000"/>
              <a:gd name="connsiteX2" fmla="*/ 10000 w 15677"/>
              <a:gd name="connsiteY2" fmla="*/ 0 h 10000"/>
              <a:gd name="connsiteX0" fmla="*/ 0 w 10540"/>
              <a:gd name="connsiteY0" fmla="*/ 8102 h 9466"/>
              <a:gd name="connsiteX1" fmla="*/ 10432 w 10540"/>
              <a:gd name="connsiteY1" fmla="*/ 8848 h 9466"/>
              <a:gd name="connsiteX2" fmla="*/ 4863 w 10540"/>
              <a:gd name="connsiteY2" fmla="*/ 0 h 9466"/>
              <a:gd name="connsiteX0" fmla="*/ 1707 w 6321"/>
              <a:gd name="connsiteY0" fmla="*/ 8559 h 8796"/>
              <a:gd name="connsiteX1" fmla="*/ 152 w 6321"/>
              <a:gd name="connsiteY1" fmla="*/ 6010 h 8796"/>
              <a:gd name="connsiteX2" fmla="*/ 6321 w 6321"/>
              <a:gd name="connsiteY2" fmla="*/ 0 h 8796"/>
              <a:gd name="connsiteX0" fmla="*/ 2702 w 11127"/>
              <a:gd name="connsiteY0" fmla="*/ 10475 h 10745"/>
              <a:gd name="connsiteX1" fmla="*/ 241 w 11127"/>
              <a:gd name="connsiteY1" fmla="*/ 7577 h 10745"/>
              <a:gd name="connsiteX2" fmla="*/ 10001 w 11127"/>
              <a:gd name="connsiteY2" fmla="*/ 744 h 10745"/>
            </a:gdLst>
            <a:ahLst/>
            <a:cxnLst>
              <a:cxn ang="0">
                <a:pos x="connsiteX0" y="connsiteY0"/>
              </a:cxn>
              <a:cxn ang="0">
                <a:pos x="connsiteX1" y="connsiteY1"/>
              </a:cxn>
              <a:cxn ang="0">
                <a:pos x="connsiteX2" y="connsiteY2"/>
              </a:cxn>
            </a:cxnLst>
            <a:rect l="l" t="t" r="r" b="b"/>
            <a:pathLst>
              <a:path w="11127" h="10745">
                <a:moveTo>
                  <a:pt x="2702" y="10475"/>
                </a:moveTo>
                <a:cubicBezTo>
                  <a:pt x="5393" y="11538"/>
                  <a:pt x="-1333" y="9236"/>
                  <a:pt x="241" y="7577"/>
                </a:cubicBezTo>
                <a:cubicBezTo>
                  <a:pt x="1812" y="5916"/>
                  <a:pt x="15004" y="-2521"/>
                  <a:pt x="10001" y="744"/>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28" name="Text Box 14"/>
          <p:cNvSpPr txBox="1">
            <a:spLocks noChangeArrowheads="1"/>
          </p:cNvSpPr>
          <p:nvPr/>
        </p:nvSpPr>
        <p:spPr bwMode="auto">
          <a:xfrm>
            <a:off x="4903795" y="803996"/>
            <a:ext cx="914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a:solidFill>
                  <a:prstClr val="black"/>
                </a:solidFill>
              </a:rPr>
              <a:t>Filter field</a:t>
            </a:r>
          </a:p>
        </p:txBody>
      </p:sp>
      <p:sp>
        <p:nvSpPr>
          <p:cNvPr id="29" name="Freeform 12"/>
          <p:cNvSpPr>
            <a:spLocks/>
          </p:cNvSpPr>
          <p:nvPr/>
        </p:nvSpPr>
        <p:spPr bwMode="auto">
          <a:xfrm flipH="1">
            <a:off x="4579556" y="934525"/>
            <a:ext cx="361275" cy="808236"/>
          </a:xfrm>
          <a:custGeom>
            <a:avLst/>
            <a:gdLst>
              <a:gd name="T0" fmla="*/ 0 w 847"/>
              <a:gd name="T1" fmla="*/ 2147483647 h 681"/>
              <a:gd name="T2" fmla="*/ 2147483647 w 847"/>
              <a:gd name="T3" fmla="*/ 2147483647 h 681"/>
              <a:gd name="T4" fmla="*/ 2147483647 w 847"/>
              <a:gd name="T5" fmla="*/ 2147483647 h 681"/>
              <a:gd name="T6" fmla="*/ 0 60000 65536"/>
              <a:gd name="T7" fmla="*/ 0 60000 65536"/>
              <a:gd name="T8" fmla="*/ 0 60000 65536"/>
              <a:gd name="T9" fmla="*/ 0 w 847"/>
              <a:gd name="T10" fmla="*/ 0 h 681"/>
              <a:gd name="T11" fmla="*/ 847 w 847"/>
              <a:gd name="T12" fmla="*/ 681 h 681"/>
              <a:gd name="connsiteX0" fmla="*/ 0 w 13528"/>
              <a:gd name="connsiteY0" fmla="*/ 3239 h 8991"/>
              <a:gd name="connsiteX1" fmla="*/ 8770 w 13528"/>
              <a:gd name="connsiteY1" fmla="*/ 239 h 8991"/>
              <a:gd name="connsiteX2" fmla="*/ 13528 w 13528"/>
              <a:gd name="connsiteY2" fmla="*/ 8991 h 8991"/>
              <a:gd name="connsiteX0" fmla="*/ 0 w 11467"/>
              <a:gd name="connsiteY0" fmla="*/ 3602 h 10000"/>
              <a:gd name="connsiteX1" fmla="*/ 11178 w 11467"/>
              <a:gd name="connsiteY1" fmla="*/ 266 h 10000"/>
              <a:gd name="connsiteX2" fmla="*/ 10000 w 11467"/>
              <a:gd name="connsiteY2" fmla="*/ 10000 h 10000"/>
              <a:gd name="connsiteX0" fmla="*/ 0 w 4072"/>
              <a:gd name="connsiteY0" fmla="*/ 67 h 11285"/>
              <a:gd name="connsiteX1" fmla="*/ 3783 w 4072"/>
              <a:gd name="connsiteY1" fmla="*/ 1551 h 11285"/>
              <a:gd name="connsiteX2" fmla="*/ 2605 w 4072"/>
              <a:gd name="connsiteY2" fmla="*/ 11285 h 11285"/>
              <a:gd name="connsiteX0" fmla="*/ 3169 w 3879"/>
              <a:gd name="connsiteY0" fmla="*/ 0 h 8626"/>
              <a:gd name="connsiteX1" fmla="*/ 276 w 3879"/>
              <a:gd name="connsiteY1" fmla="*/ 8626 h 8626"/>
              <a:gd name="connsiteX0" fmla="*/ 0 w 15162"/>
              <a:gd name="connsiteY0" fmla="*/ 0 h 11198"/>
              <a:gd name="connsiteX1" fmla="*/ 15162 w 15162"/>
              <a:gd name="connsiteY1" fmla="*/ 11198 h 11198"/>
              <a:gd name="connsiteX0" fmla="*/ 0 w 15162"/>
              <a:gd name="connsiteY0" fmla="*/ 193 h 11391"/>
              <a:gd name="connsiteX1" fmla="*/ 15162 w 15162"/>
              <a:gd name="connsiteY1" fmla="*/ 11391 h 11391"/>
              <a:gd name="connsiteX0" fmla="*/ 0 w 16348"/>
              <a:gd name="connsiteY0" fmla="*/ 205 h 11403"/>
              <a:gd name="connsiteX1" fmla="*/ 15162 w 16348"/>
              <a:gd name="connsiteY1" fmla="*/ 11403 h 11403"/>
              <a:gd name="connsiteX0" fmla="*/ 0 w 17521"/>
              <a:gd name="connsiteY0" fmla="*/ 212 h 11011"/>
              <a:gd name="connsiteX1" fmla="*/ 16740 w 17521"/>
              <a:gd name="connsiteY1" fmla="*/ 11011 h 11011"/>
            </a:gdLst>
            <a:ahLst/>
            <a:cxnLst>
              <a:cxn ang="0">
                <a:pos x="connsiteX0" y="connsiteY0"/>
              </a:cxn>
              <a:cxn ang="0">
                <a:pos x="connsiteX1" y="connsiteY1"/>
              </a:cxn>
            </a:cxnLst>
            <a:rect l="l" t="t" r="r" b="b"/>
            <a:pathLst>
              <a:path w="17521" h="11011">
                <a:moveTo>
                  <a:pt x="0" y="212"/>
                </a:moveTo>
                <a:cubicBezTo>
                  <a:pt x="21207" y="-1557"/>
                  <a:pt x="17622" y="8212"/>
                  <a:pt x="16740" y="11011"/>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0" name="Text Box 14"/>
          <p:cNvSpPr txBox="1">
            <a:spLocks noChangeArrowheads="1"/>
          </p:cNvSpPr>
          <p:nvPr/>
        </p:nvSpPr>
        <p:spPr bwMode="auto">
          <a:xfrm>
            <a:off x="5047379" y="1385887"/>
            <a:ext cx="7110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b="1" dirty="0">
                <a:solidFill>
                  <a:prstClr val="black"/>
                </a:solidFill>
              </a:rPr>
              <a:t>Cs Collar</a:t>
            </a:r>
          </a:p>
        </p:txBody>
      </p:sp>
      <p:sp>
        <p:nvSpPr>
          <p:cNvPr id="31" name="Freeform 12"/>
          <p:cNvSpPr>
            <a:spLocks/>
          </p:cNvSpPr>
          <p:nvPr/>
        </p:nvSpPr>
        <p:spPr bwMode="auto">
          <a:xfrm flipH="1">
            <a:off x="4624898" y="1599543"/>
            <a:ext cx="565313" cy="543739"/>
          </a:xfrm>
          <a:custGeom>
            <a:avLst/>
            <a:gdLst>
              <a:gd name="T0" fmla="*/ 0 w 847"/>
              <a:gd name="T1" fmla="*/ 2147483647 h 681"/>
              <a:gd name="T2" fmla="*/ 2147483647 w 847"/>
              <a:gd name="T3" fmla="*/ 2147483647 h 681"/>
              <a:gd name="T4" fmla="*/ 2147483647 w 847"/>
              <a:gd name="T5" fmla="*/ 2147483647 h 681"/>
              <a:gd name="T6" fmla="*/ 0 60000 65536"/>
              <a:gd name="T7" fmla="*/ 0 60000 65536"/>
              <a:gd name="T8" fmla="*/ 0 60000 65536"/>
              <a:gd name="T9" fmla="*/ 0 w 847"/>
              <a:gd name="T10" fmla="*/ 0 h 681"/>
              <a:gd name="T11" fmla="*/ 847 w 847"/>
              <a:gd name="T12" fmla="*/ 681 h 681"/>
              <a:gd name="connsiteX0" fmla="*/ 0 w 13528"/>
              <a:gd name="connsiteY0" fmla="*/ 3239 h 8991"/>
              <a:gd name="connsiteX1" fmla="*/ 8770 w 13528"/>
              <a:gd name="connsiteY1" fmla="*/ 239 h 8991"/>
              <a:gd name="connsiteX2" fmla="*/ 13528 w 13528"/>
              <a:gd name="connsiteY2" fmla="*/ 8991 h 8991"/>
              <a:gd name="connsiteX0" fmla="*/ 0 w 11467"/>
              <a:gd name="connsiteY0" fmla="*/ 3602 h 10000"/>
              <a:gd name="connsiteX1" fmla="*/ 11178 w 11467"/>
              <a:gd name="connsiteY1" fmla="*/ 266 h 10000"/>
              <a:gd name="connsiteX2" fmla="*/ 10000 w 11467"/>
              <a:gd name="connsiteY2" fmla="*/ 10000 h 10000"/>
              <a:gd name="connsiteX0" fmla="*/ 0 w 4072"/>
              <a:gd name="connsiteY0" fmla="*/ 67 h 11285"/>
              <a:gd name="connsiteX1" fmla="*/ 3783 w 4072"/>
              <a:gd name="connsiteY1" fmla="*/ 1551 h 11285"/>
              <a:gd name="connsiteX2" fmla="*/ 2605 w 4072"/>
              <a:gd name="connsiteY2" fmla="*/ 11285 h 11285"/>
              <a:gd name="connsiteX0" fmla="*/ 3169 w 3879"/>
              <a:gd name="connsiteY0" fmla="*/ 0 h 8626"/>
              <a:gd name="connsiteX1" fmla="*/ 276 w 3879"/>
              <a:gd name="connsiteY1" fmla="*/ 8626 h 8626"/>
              <a:gd name="connsiteX0" fmla="*/ 0 w 15162"/>
              <a:gd name="connsiteY0" fmla="*/ 0 h 11198"/>
              <a:gd name="connsiteX1" fmla="*/ 15162 w 15162"/>
              <a:gd name="connsiteY1" fmla="*/ 11198 h 11198"/>
              <a:gd name="connsiteX0" fmla="*/ 0 w 15162"/>
              <a:gd name="connsiteY0" fmla="*/ 193 h 11391"/>
              <a:gd name="connsiteX1" fmla="*/ 15162 w 15162"/>
              <a:gd name="connsiteY1" fmla="*/ 11391 h 11391"/>
              <a:gd name="connsiteX0" fmla="*/ 0 w 16348"/>
              <a:gd name="connsiteY0" fmla="*/ 205 h 11403"/>
              <a:gd name="connsiteX1" fmla="*/ 15162 w 16348"/>
              <a:gd name="connsiteY1" fmla="*/ 11403 h 11403"/>
              <a:gd name="connsiteX0" fmla="*/ 0 w 17521"/>
              <a:gd name="connsiteY0" fmla="*/ 212 h 11011"/>
              <a:gd name="connsiteX1" fmla="*/ 16740 w 17521"/>
              <a:gd name="connsiteY1" fmla="*/ 11011 h 11011"/>
            </a:gdLst>
            <a:ahLst/>
            <a:cxnLst>
              <a:cxn ang="0">
                <a:pos x="connsiteX0" y="connsiteY0"/>
              </a:cxn>
              <a:cxn ang="0">
                <a:pos x="connsiteX1" y="connsiteY1"/>
              </a:cxn>
            </a:cxnLst>
            <a:rect l="l" t="t" r="r" b="b"/>
            <a:pathLst>
              <a:path w="17521" h="11011">
                <a:moveTo>
                  <a:pt x="0" y="212"/>
                </a:moveTo>
                <a:cubicBezTo>
                  <a:pt x="21207" y="-1557"/>
                  <a:pt x="17622" y="8212"/>
                  <a:pt x="16740" y="11011"/>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2" name="Freeform 12"/>
          <p:cNvSpPr>
            <a:spLocks/>
          </p:cNvSpPr>
          <p:nvPr/>
        </p:nvSpPr>
        <p:spPr bwMode="auto">
          <a:xfrm>
            <a:off x="5601209" y="1573536"/>
            <a:ext cx="602202" cy="599976"/>
          </a:xfrm>
          <a:custGeom>
            <a:avLst/>
            <a:gdLst>
              <a:gd name="T0" fmla="*/ 0 w 847"/>
              <a:gd name="T1" fmla="*/ 2147483647 h 681"/>
              <a:gd name="T2" fmla="*/ 2147483647 w 847"/>
              <a:gd name="T3" fmla="*/ 2147483647 h 681"/>
              <a:gd name="T4" fmla="*/ 2147483647 w 847"/>
              <a:gd name="T5" fmla="*/ 2147483647 h 681"/>
              <a:gd name="T6" fmla="*/ 0 60000 65536"/>
              <a:gd name="T7" fmla="*/ 0 60000 65536"/>
              <a:gd name="T8" fmla="*/ 0 60000 65536"/>
              <a:gd name="T9" fmla="*/ 0 w 847"/>
              <a:gd name="T10" fmla="*/ 0 h 681"/>
              <a:gd name="T11" fmla="*/ 847 w 847"/>
              <a:gd name="T12" fmla="*/ 681 h 681"/>
              <a:gd name="connsiteX0" fmla="*/ 0 w 13528"/>
              <a:gd name="connsiteY0" fmla="*/ 3239 h 8991"/>
              <a:gd name="connsiteX1" fmla="*/ 8770 w 13528"/>
              <a:gd name="connsiteY1" fmla="*/ 239 h 8991"/>
              <a:gd name="connsiteX2" fmla="*/ 13528 w 13528"/>
              <a:gd name="connsiteY2" fmla="*/ 8991 h 8991"/>
              <a:gd name="connsiteX0" fmla="*/ 0 w 11467"/>
              <a:gd name="connsiteY0" fmla="*/ 3602 h 10000"/>
              <a:gd name="connsiteX1" fmla="*/ 11178 w 11467"/>
              <a:gd name="connsiteY1" fmla="*/ 266 h 10000"/>
              <a:gd name="connsiteX2" fmla="*/ 10000 w 11467"/>
              <a:gd name="connsiteY2" fmla="*/ 10000 h 10000"/>
              <a:gd name="connsiteX0" fmla="*/ 0 w 4072"/>
              <a:gd name="connsiteY0" fmla="*/ 67 h 11285"/>
              <a:gd name="connsiteX1" fmla="*/ 3783 w 4072"/>
              <a:gd name="connsiteY1" fmla="*/ 1551 h 11285"/>
              <a:gd name="connsiteX2" fmla="*/ 2605 w 4072"/>
              <a:gd name="connsiteY2" fmla="*/ 11285 h 11285"/>
              <a:gd name="connsiteX0" fmla="*/ 3169 w 3879"/>
              <a:gd name="connsiteY0" fmla="*/ 0 h 8626"/>
              <a:gd name="connsiteX1" fmla="*/ 276 w 3879"/>
              <a:gd name="connsiteY1" fmla="*/ 8626 h 8626"/>
              <a:gd name="connsiteX0" fmla="*/ 0 w 15162"/>
              <a:gd name="connsiteY0" fmla="*/ 0 h 11198"/>
              <a:gd name="connsiteX1" fmla="*/ 15162 w 15162"/>
              <a:gd name="connsiteY1" fmla="*/ 11198 h 11198"/>
              <a:gd name="connsiteX0" fmla="*/ 0 w 15162"/>
              <a:gd name="connsiteY0" fmla="*/ 193 h 11391"/>
              <a:gd name="connsiteX1" fmla="*/ 15162 w 15162"/>
              <a:gd name="connsiteY1" fmla="*/ 11391 h 11391"/>
              <a:gd name="connsiteX0" fmla="*/ 0 w 16348"/>
              <a:gd name="connsiteY0" fmla="*/ 205 h 11403"/>
              <a:gd name="connsiteX1" fmla="*/ 15162 w 16348"/>
              <a:gd name="connsiteY1" fmla="*/ 11403 h 11403"/>
              <a:gd name="connsiteX0" fmla="*/ 0 w 17521"/>
              <a:gd name="connsiteY0" fmla="*/ 212 h 11011"/>
              <a:gd name="connsiteX1" fmla="*/ 16740 w 17521"/>
              <a:gd name="connsiteY1" fmla="*/ 11011 h 11011"/>
              <a:gd name="connsiteX0" fmla="*/ 0 w 17143"/>
              <a:gd name="connsiteY0" fmla="*/ 212 h 11011"/>
              <a:gd name="connsiteX1" fmla="*/ 16740 w 17143"/>
              <a:gd name="connsiteY1" fmla="*/ 11011 h 11011"/>
              <a:gd name="connsiteX0" fmla="*/ 0 w 17067"/>
              <a:gd name="connsiteY0" fmla="*/ 0 h 10799"/>
              <a:gd name="connsiteX1" fmla="*/ 16740 w 17067"/>
              <a:gd name="connsiteY1" fmla="*/ 10799 h 10799"/>
            </a:gdLst>
            <a:ahLst/>
            <a:cxnLst>
              <a:cxn ang="0">
                <a:pos x="connsiteX0" y="connsiteY0"/>
              </a:cxn>
              <a:cxn ang="0">
                <a:pos x="connsiteX1" y="connsiteY1"/>
              </a:cxn>
            </a:cxnLst>
            <a:rect l="l" t="t" r="r" b="b"/>
            <a:pathLst>
              <a:path w="17067" h="10799">
                <a:moveTo>
                  <a:pt x="0" y="0"/>
                </a:moveTo>
                <a:cubicBezTo>
                  <a:pt x="20779" y="1087"/>
                  <a:pt x="16765" y="8000"/>
                  <a:pt x="16740" y="10799"/>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3" name="Text Box 14"/>
          <p:cNvSpPr txBox="1">
            <a:spLocks noChangeArrowheads="1"/>
          </p:cNvSpPr>
          <p:nvPr/>
        </p:nvSpPr>
        <p:spPr bwMode="auto">
          <a:xfrm>
            <a:off x="938961" y="3215750"/>
            <a:ext cx="17379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err="1">
                <a:solidFill>
                  <a:prstClr val="black"/>
                </a:solidFill>
              </a:rPr>
              <a:t>AlN</a:t>
            </a:r>
            <a:r>
              <a:rPr lang="en-US" sz="1200" b="1" dirty="0">
                <a:solidFill>
                  <a:prstClr val="black"/>
                </a:solidFill>
              </a:rPr>
              <a:t> Plasma Chamber</a:t>
            </a:r>
          </a:p>
        </p:txBody>
      </p:sp>
      <p:sp>
        <p:nvSpPr>
          <p:cNvPr id="34" name="Text Box 14"/>
          <p:cNvSpPr txBox="1">
            <a:spLocks noChangeArrowheads="1"/>
          </p:cNvSpPr>
          <p:nvPr/>
        </p:nvSpPr>
        <p:spPr bwMode="auto">
          <a:xfrm>
            <a:off x="1173229" y="3465131"/>
            <a:ext cx="17331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a:solidFill>
                  <a:prstClr val="black"/>
                </a:solidFill>
              </a:rPr>
              <a:t>PEEK cooling jacket</a:t>
            </a:r>
          </a:p>
        </p:txBody>
      </p:sp>
      <p:sp>
        <p:nvSpPr>
          <p:cNvPr id="35" name="Text Box 14"/>
          <p:cNvSpPr txBox="1">
            <a:spLocks noChangeArrowheads="1"/>
          </p:cNvSpPr>
          <p:nvPr/>
        </p:nvSpPr>
        <p:spPr bwMode="auto">
          <a:xfrm>
            <a:off x="810491" y="1402064"/>
            <a:ext cx="927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b="1" dirty="0">
                <a:solidFill>
                  <a:prstClr val="black"/>
                </a:solidFill>
              </a:rPr>
              <a:t>RF Plasma gun</a:t>
            </a:r>
          </a:p>
        </p:txBody>
      </p:sp>
      <p:sp>
        <p:nvSpPr>
          <p:cNvPr id="36" name="Text Box 14"/>
          <p:cNvSpPr txBox="1">
            <a:spLocks noChangeArrowheads="1"/>
          </p:cNvSpPr>
          <p:nvPr/>
        </p:nvSpPr>
        <p:spPr bwMode="auto">
          <a:xfrm>
            <a:off x="1520852" y="3744741"/>
            <a:ext cx="15792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dirty="0">
                <a:solidFill>
                  <a:prstClr val="black"/>
                </a:solidFill>
              </a:rPr>
              <a:t>Multicusp magnets</a:t>
            </a:r>
          </a:p>
        </p:txBody>
      </p:sp>
      <p:sp>
        <p:nvSpPr>
          <p:cNvPr id="37" name="Freeform 17"/>
          <p:cNvSpPr>
            <a:spLocks/>
          </p:cNvSpPr>
          <p:nvPr/>
        </p:nvSpPr>
        <p:spPr bwMode="auto">
          <a:xfrm>
            <a:off x="2581370" y="2755400"/>
            <a:ext cx="448997" cy="603277"/>
          </a:xfrm>
          <a:custGeom>
            <a:avLst/>
            <a:gdLst>
              <a:gd name="T0" fmla="*/ 0 w 3400"/>
              <a:gd name="T1" fmla="*/ 0 h 188"/>
              <a:gd name="T2" fmla="*/ 2147483647 w 3400"/>
              <a:gd name="T3" fmla="*/ 2147483647 h 188"/>
              <a:gd name="T4" fmla="*/ 2147483647 w 3400"/>
              <a:gd name="T5" fmla="*/ 0 h 188"/>
              <a:gd name="T6" fmla="*/ 0 60000 65536"/>
              <a:gd name="T7" fmla="*/ 0 60000 65536"/>
              <a:gd name="T8" fmla="*/ 0 60000 65536"/>
              <a:gd name="T9" fmla="*/ 0 w 3400"/>
              <a:gd name="T10" fmla="*/ 0 h 188"/>
              <a:gd name="T11" fmla="*/ 3400 w 3400"/>
              <a:gd name="T12" fmla="*/ 188 h 188"/>
              <a:gd name="connsiteX0" fmla="*/ 0 w 9516"/>
              <a:gd name="connsiteY0" fmla="*/ 1613 h 11613"/>
              <a:gd name="connsiteX1" fmla="*/ 6450 w 9516"/>
              <a:gd name="connsiteY1" fmla="*/ 11613 h 11613"/>
              <a:gd name="connsiteX2" fmla="*/ 9516 w 9516"/>
              <a:gd name="connsiteY2" fmla="*/ 0 h 11613"/>
              <a:gd name="connsiteX0" fmla="*/ 0 w 13555"/>
              <a:gd name="connsiteY0" fmla="*/ 7930 h 10000"/>
              <a:gd name="connsiteX1" fmla="*/ 10333 w 13555"/>
              <a:gd name="connsiteY1" fmla="*/ 10000 h 10000"/>
              <a:gd name="connsiteX2" fmla="*/ 13555 w 13555"/>
              <a:gd name="connsiteY2" fmla="*/ 0 h 10000"/>
              <a:gd name="connsiteX0" fmla="*/ 0 w 13555"/>
              <a:gd name="connsiteY0" fmla="*/ 7930 h 8378"/>
              <a:gd name="connsiteX1" fmla="*/ 9931 w 13555"/>
              <a:gd name="connsiteY1" fmla="*/ 6947 h 8378"/>
              <a:gd name="connsiteX2" fmla="*/ 13555 w 13555"/>
              <a:gd name="connsiteY2" fmla="*/ 0 h 8378"/>
              <a:gd name="connsiteX0" fmla="*/ 0 w 10000"/>
              <a:gd name="connsiteY0" fmla="*/ 9465 h 10000"/>
              <a:gd name="connsiteX1" fmla="*/ 7326 w 10000"/>
              <a:gd name="connsiteY1" fmla="*/ 8292 h 10000"/>
              <a:gd name="connsiteX2" fmla="*/ 10000 w 10000"/>
              <a:gd name="connsiteY2" fmla="*/ 0 h 10000"/>
              <a:gd name="connsiteX0" fmla="*/ 0 w 10000"/>
              <a:gd name="connsiteY0" fmla="*/ 9465 h 10321"/>
              <a:gd name="connsiteX1" fmla="*/ 7326 w 10000"/>
              <a:gd name="connsiteY1" fmla="*/ 8292 h 10321"/>
              <a:gd name="connsiteX2" fmla="*/ 10000 w 10000"/>
              <a:gd name="connsiteY2" fmla="*/ 0 h 10321"/>
              <a:gd name="connsiteX0" fmla="*/ 0 w 10000"/>
              <a:gd name="connsiteY0" fmla="*/ 9465 h 9829"/>
              <a:gd name="connsiteX1" fmla="*/ 7326 w 10000"/>
              <a:gd name="connsiteY1" fmla="*/ 8292 h 9829"/>
              <a:gd name="connsiteX2" fmla="*/ 10000 w 10000"/>
              <a:gd name="connsiteY2" fmla="*/ 0 h 9829"/>
              <a:gd name="connsiteX0" fmla="*/ 0 w 9834"/>
              <a:gd name="connsiteY0" fmla="*/ 10638 h 10813"/>
              <a:gd name="connsiteX1" fmla="*/ 7160 w 9834"/>
              <a:gd name="connsiteY1" fmla="*/ 8436 h 10813"/>
              <a:gd name="connsiteX2" fmla="*/ 9834 w 9834"/>
              <a:gd name="connsiteY2" fmla="*/ 0 h 10813"/>
            </a:gdLst>
            <a:ahLst/>
            <a:cxnLst>
              <a:cxn ang="0">
                <a:pos x="connsiteX0" y="connsiteY0"/>
              </a:cxn>
              <a:cxn ang="0">
                <a:pos x="connsiteX1" y="connsiteY1"/>
              </a:cxn>
              <a:cxn ang="0">
                <a:pos x="connsiteX2" y="connsiteY2"/>
              </a:cxn>
            </a:cxnLst>
            <a:rect l="l" t="t" r="r" b="b"/>
            <a:pathLst>
              <a:path w="9834" h="10813">
                <a:moveTo>
                  <a:pt x="0" y="10638"/>
                </a:moveTo>
                <a:cubicBezTo>
                  <a:pt x="4971" y="11229"/>
                  <a:pt x="5916" y="10290"/>
                  <a:pt x="7160" y="8436"/>
                </a:cubicBezTo>
                <a:cubicBezTo>
                  <a:pt x="8850" y="6583"/>
                  <a:pt x="9262" y="2169"/>
                  <a:pt x="9834" y="0"/>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8" name="Freeform 17"/>
          <p:cNvSpPr>
            <a:spLocks/>
          </p:cNvSpPr>
          <p:nvPr/>
        </p:nvSpPr>
        <p:spPr bwMode="auto">
          <a:xfrm>
            <a:off x="2755181" y="2830973"/>
            <a:ext cx="448997" cy="784644"/>
          </a:xfrm>
          <a:custGeom>
            <a:avLst/>
            <a:gdLst>
              <a:gd name="T0" fmla="*/ 0 w 3400"/>
              <a:gd name="T1" fmla="*/ 0 h 188"/>
              <a:gd name="T2" fmla="*/ 2147483647 w 3400"/>
              <a:gd name="T3" fmla="*/ 2147483647 h 188"/>
              <a:gd name="T4" fmla="*/ 2147483647 w 3400"/>
              <a:gd name="T5" fmla="*/ 0 h 188"/>
              <a:gd name="T6" fmla="*/ 0 60000 65536"/>
              <a:gd name="T7" fmla="*/ 0 60000 65536"/>
              <a:gd name="T8" fmla="*/ 0 60000 65536"/>
              <a:gd name="T9" fmla="*/ 0 w 3400"/>
              <a:gd name="T10" fmla="*/ 0 h 188"/>
              <a:gd name="T11" fmla="*/ 3400 w 3400"/>
              <a:gd name="T12" fmla="*/ 188 h 188"/>
              <a:gd name="connsiteX0" fmla="*/ 0 w 9516"/>
              <a:gd name="connsiteY0" fmla="*/ 1613 h 11613"/>
              <a:gd name="connsiteX1" fmla="*/ 6450 w 9516"/>
              <a:gd name="connsiteY1" fmla="*/ 11613 h 11613"/>
              <a:gd name="connsiteX2" fmla="*/ 9516 w 9516"/>
              <a:gd name="connsiteY2" fmla="*/ 0 h 11613"/>
              <a:gd name="connsiteX0" fmla="*/ 0 w 13555"/>
              <a:gd name="connsiteY0" fmla="*/ 7930 h 10000"/>
              <a:gd name="connsiteX1" fmla="*/ 10333 w 13555"/>
              <a:gd name="connsiteY1" fmla="*/ 10000 h 10000"/>
              <a:gd name="connsiteX2" fmla="*/ 13555 w 13555"/>
              <a:gd name="connsiteY2" fmla="*/ 0 h 10000"/>
              <a:gd name="connsiteX0" fmla="*/ 0 w 13555"/>
              <a:gd name="connsiteY0" fmla="*/ 7930 h 8378"/>
              <a:gd name="connsiteX1" fmla="*/ 9931 w 13555"/>
              <a:gd name="connsiteY1" fmla="*/ 6947 h 8378"/>
              <a:gd name="connsiteX2" fmla="*/ 13555 w 13555"/>
              <a:gd name="connsiteY2" fmla="*/ 0 h 8378"/>
              <a:gd name="connsiteX0" fmla="*/ 0 w 10000"/>
              <a:gd name="connsiteY0" fmla="*/ 9465 h 10000"/>
              <a:gd name="connsiteX1" fmla="*/ 7326 w 10000"/>
              <a:gd name="connsiteY1" fmla="*/ 8292 h 10000"/>
              <a:gd name="connsiteX2" fmla="*/ 10000 w 10000"/>
              <a:gd name="connsiteY2" fmla="*/ 0 h 10000"/>
              <a:gd name="connsiteX0" fmla="*/ 0 w 10000"/>
              <a:gd name="connsiteY0" fmla="*/ 9465 h 10321"/>
              <a:gd name="connsiteX1" fmla="*/ 7326 w 10000"/>
              <a:gd name="connsiteY1" fmla="*/ 8292 h 10321"/>
              <a:gd name="connsiteX2" fmla="*/ 10000 w 10000"/>
              <a:gd name="connsiteY2" fmla="*/ 0 h 10321"/>
              <a:gd name="connsiteX0" fmla="*/ 0 w 10000"/>
              <a:gd name="connsiteY0" fmla="*/ 9465 h 9829"/>
              <a:gd name="connsiteX1" fmla="*/ 7326 w 10000"/>
              <a:gd name="connsiteY1" fmla="*/ 8292 h 9829"/>
              <a:gd name="connsiteX2" fmla="*/ 10000 w 10000"/>
              <a:gd name="connsiteY2" fmla="*/ 0 h 9829"/>
              <a:gd name="connsiteX0" fmla="*/ 0 w 9834"/>
              <a:gd name="connsiteY0" fmla="*/ 10638 h 10813"/>
              <a:gd name="connsiteX1" fmla="*/ 7160 w 9834"/>
              <a:gd name="connsiteY1" fmla="*/ 8436 h 10813"/>
              <a:gd name="connsiteX2" fmla="*/ 9834 w 9834"/>
              <a:gd name="connsiteY2" fmla="*/ 0 h 10813"/>
            </a:gdLst>
            <a:ahLst/>
            <a:cxnLst>
              <a:cxn ang="0">
                <a:pos x="connsiteX0" y="connsiteY0"/>
              </a:cxn>
              <a:cxn ang="0">
                <a:pos x="connsiteX1" y="connsiteY1"/>
              </a:cxn>
              <a:cxn ang="0">
                <a:pos x="connsiteX2" y="connsiteY2"/>
              </a:cxn>
            </a:cxnLst>
            <a:rect l="l" t="t" r="r" b="b"/>
            <a:pathLst>
              <a:path w="9834" h="10813">
                <a:moveTo>
                  <a:pt x="0" y="10638"/>
                </a:moveTo>
                <a:cubicBezTo>
                  <a:pt x="4971" y="11229"/>
                  <a:pt x="5916" y="10290"/>
                  <a:pt x="7160" y="8436"/>
                </a:cubicBezTo>
                <a:cubicBezTo>
                  <a:pt x="8850" y="6583"/>
                  <a:pt x="9262" y="2169"/>
                  <a:pt x="9834" y="0"/>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39" name="Freeform 17"/>
          <p:cNvSpPr>
            <a:spLocks/>
          </p:cNvSpPr>
          <p:nvPr/>
        </p:nvSpPr>
        <p:spPr bwMode="auto">
          <a:xfrm>
            <a:off x="2989449" y="2936770"/>
            <a:ext cx="448997" cy="973571"/>
          </a:xfrm>
          <a:custGeom>
            <a:avLst/>
            <a:gdLst>
              <a:gd name="T0" fmla="*/ 0 w 3400"/>
              <a:gd name="T1" fmla="*/ 0 h 188"/>
              <a:gd name="T2" fmla="*/ 2147483647 w 3400"/>
              <a:gd name="T3" fmla="*/ 2147483647 h 188"/>
              <a:gd name="T4" fmla="*/ 2147483647 w 3400"/>
              <a:gd name="T5" fmla="*/ 0 h 188"/>
              <a:gd name="T6" fmla="*/ 0 60000 65536"/>
              <a:gd name="T7" fmla="*/ 0 60000 65536"/>
              <a:gd name="T8" fmla="*/ 0 60000 65536"/>
              <a:gd name="T9" fmla="*/ 0 w 3400"/>
              <a:gd name="T10" fmla="*/ 0 h 188"/>
              <a:gd name="T11" fmla="*/ 3400 w 3400"/>
              <a:gd name="T12" fmla="*/ 188 h 188"/>
              <a:gd name="connsiteX0" fmla="*/ 0 w 9516"/>
              <a:gd name="connsiteY0" fmla="*/ 1613 h 11613"/>
              <a:gd name="connsiteX1" fmla="*/ 6450 w 9516"/>
              <a:gd name="connsiteY1" fmla="*/ 11613 h 11613"/>
              <a:gd name="connsiteX2" fmla="*/ 9516 w 9516"/>
              <a:gd name="connsiteY2" fmla="*/ 0 h 11613"/>
              <a:gd name="connsiteX0" fmla="*/ 0 w 13555"/>
              <a:gd name="connsiteY0" fmla="*/ 7930 h 10000"/>
              <a:gd name="connsiteX1" fmla="*/ 10333 w 13555"/>
              <a:gd name="connsiteY1" fmla="*/ 10000 h 10000"/>
              <a:gd name="connsiteX2" fmla="*/ 13555 w 13555"/>
              <a:gd name="connsiteY2" fmla="*/ 0 h 10000"/>
              <a:gd name="connsiteX0" fmla="*/ 0 w 13555"/>
              <a:gd name="connsiteY0" fmla="*/ 7930 h 8378"/>
              <a:gd name="connsiteX1" fmla="*/ 9931 w 13555"/>
              <a:gd name="connsiteY1" fmla="*/ 6947 h 8378"/>
              <a:gd name="connsiteX2" fmla="*/ 13555 w 13555"/>
              <a:gd name="connsiteY2" fmla="*/ 0 h 8378"/>
              <a:gd name="connsiteX0" fmla="*/ 0 w 10000"/>
              <a:gd name="connsiteY0" fmla="*/ 9465 h 10000"/>
              <a:gd name="connsiteX1" fmla="*/ 7326 w 10000"/>
              <a:gd name="connsiteY1" fmla="*/ 8292 h 10000"/>
              <a:gd name="connsiteX2" fmla="*/ 10000 w 10000"/>
              <a:gd name="connsiteY2" fmla="*/ 0 h 10000"/>
              <a:gd name="connsiteX0" fmla="*/ 0 w 10000"/>
              <a:gd name="connsiteY0" fmla="*/ 9465 h 10321"/>
              <a:gd name="connsiteX1" fmla="*/ 7326 w 10000"/>
              <a:gd name="connsiteY1" fmla="*/ 8292 h 10321"/>
              <a:gd name="connsiteX2" fmla="*/ 10000 w 10000"/>
              <a:gd name="connsiteY2" fmla="*/ 0 h 10321"/>
              <a:gd name="connsiteX0" fmla="*/ 0 w 10000"/>
              <a:gd name="connsiteY0" fmla="*/ 9465 h 9829"/>
              <a:gd name="connsiteX1" fmla="*/ 7326 w 10000"/>
              <a:gd name="connsiteY1" fmla="*/ 8292 h 9829"/>
              <a:gd name="connsiteX2" fmla="*/ 10000 w 10000"/>
              <a:gd name="connsiteY2" fmla="*/ 0 h 9829"/>
              <a:gd name="connsiteX0" fmla="*/ 0 w 9834"/>
              <a:gd name="connsiteY0" fmla="*/ 10638 h 10813"/>
              <a:gd name="connsiteX1" fmla="*/ 7160 w 9834"/>
              <a:gd name="connsiteY1" fmla="*/ 8436 h 10813"/>
              <a:gd name="connsiteX2" fmla="*/ 9834 w 9834"/>
              <a:gd name="connsiteY2" fmla="*/ 0 h 10813"/>
            </a:gdLst>
            <a:ahLst/>
            <a:cxnLst>
              <a:cxn ang="0">
                <a:pos x="connsiteX0" y="connsiteY0"/>
              </a:cxn>
              <a:cxn ang="0">
                <a:pos x="connsiteX1" y="connsiteY1"/>
              </a:cxn>
              <a:cxn ang="0">
                <a:pos x="connsiteX2" y="connsiteY2"/>
              </a:cxn>
            </a:cxnLst>
            <a:rect l="l" t="t" r="r" b="b"/>
            <a:pathLst>
              <a:path w="9834" h="10813">
                <a:moveTo>
                  <a:pt x="0" y="10638"/>
                </a:moveTo>
                <a:cubicBezTo>
                  <a:pt x="4971" y="11229"/>
                  <a:pt x="5916" y="10290"/>
                  <a:pt x="7160" y="8436"/>
                </a:cubicBezTo>
                <a:cubicBezTo>
                  <a:pt x="8850" y="6583"/>
                  <a:pt x="9262" y="2169"/>
                  <a:pt x="9834" y="0"/>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40" name="Freeform 12"/>
          <p:cNvSpPr>
            <a:spLocks/>
          </p:cNvSpPr>
          <p:nvPr/>
        </p:nvSpPr>
        <p:spPr bwMode="auto">
          <a:xfrm flipH="1">
            <a:off x="6290942" y="1059893"/>
            <a:ext cx="692672" cy="1242074"/>
          </a:xfrm>
          <a:custGeom>
            <a:avLst/>
            <a:gdLst>
              <a:gd name="T0" fmla="*/ 0 w 847"/>
              <a:gd name="T1" fmla="*/ 2147483647 h 681"/>
              <a:gd name="T2" fmla="*/ 2147483647 w 847"/>
              <a:gd name="T3" fmla="*/ 2147483647 h 681"/>
              <a:gd name="T4" fmla="*/ 2147483647 w 847"/>
              <a:gd name="T5" fmla="*/ 2147483647 h 681"/>
              <a:gd name="T6" fmla="*/ 0 60000 65536"/>
              <a:gd name="T7" fmla="*/ 0 60000 65536"/>
              <a:gd name="T8" fmla="*/ 0 60000 65536"/>
              <a:gd name="T9" fmla="*/ 0 w 847"/>
              <a:gd name="T10" fmla="*/ 0 h 681"/>
              <a:gd name="T11" fmla="*/ 847 w 847"/>
              <a:gd name="T12" fmla="*/ 681 h 681"/>
              <a:gd name="connsiteX0" fmla="*/ 0 w 13528"/>
              <a:gd name="connsiteY0" fmla="*/ 3239 h 8991"/>
              <a:gd name="connsiteX1" fmla="*/ 8770 w 13528"/>
              <a:gd name="connsiteY1" fmla="*/ 239 h 8991"/>
              <a:gd name="connsiteX2" fmla="*/ 13528 w 13528"/>
              <a:gd name="connsiteY2" fmla="*/ 8991 h 8991"/>
              <a:gd name="connsiteX0" fmla="*/ 0 w 11467"/>
              <a:gd name="connsiteY0" fmla="*/ 3602 h 10000"/>
              <a:gd name="connsiteX1" fmla="*/ 11178 w 11467"/>
              <a:gd name="connsiteY1" fmla="*/ 266 h 10000"/>
              <a:gd name="connsiteX2" fmla="*/ 10000 w 11467"/>
              <a:gd name="connsiteY2" fmla="*/ 10000 h 10000"/>
              <a:gd name="connsiteX0" fmla="*/ 0 w 4072"/>
              <a:gd name="connsiteY0" fmla="*/ 67 h 11285"/>
              <a:gd name="connsiteX1" fmla="*/ 3783 w 4072"/>
              <a:gd name="connsiteY1" fmla="*/ 1551 h 11285"/>
              <a:gd name="connsiteX2" fmla="*/ 2605 w 4072"/>
              <a:gd name="connsiteY2" fmla="*/ 11285 h 11285"/>
              <a:gd name="connsiteX0" fmla="*/ 3169 w 3879"/>
              <a:gd name="connsiteY0" fmla="*/ 0 h 8626"/>
              <a:gd name="connsiteX1" fmla="*/ 276 w 3879"/>
              <a:gd name="connsiteY1" fmla="*/ 8626 h 8626"/>
              <a:gd name="connsiteX0" fmla="*/ 0 w 15162"/>
              <a:gd name="connsiteY0" fmla="*/ 0 h 11198"/>
              <a:gd name="connsiteX1" fmla="*/ 15162 w 15162"/>
              <a:gd name="connsiteY1" fmla="*/ 11198 h 11198"/>
              <a:gd name="connsiteX0" fmla="*/ 0 w 15162"/>
              <a:gd name="connsiteY0" fmla="*/ 193 h 11391"/>
              <a:gd name="connsiteX1" fmla="*/ 15162 w 15162"/>
              <a:gd name="connsiteY1" fmla="*/ 11391 h 11391"/>
              <a:gd name="connsiteX0" fmla="*/ 0 w 16348"/>
              <a:gd name="connsiteY0" fmla="*/ 205 h 11403"/>
              <a:gd name="connsiteX1" fmla="*/ 15162 w 16348"/>
              <a:gd name="connsiteY1" fmla="*/ 11403 h 11403"/>
              <a:gd name="connsiteX0" fmla="*/ 0 w 17521"/>
              <a:gd name="connsiteY0" fmla="*/ 212 h 11011"/>
              <a:gd name="connsiteX1" fmla="*/ 16740 w 17521"/>
              <a:gd name="connsiteY1" fmla="*/ 11011 h 11011"/>
              <a:gd name="connsiteX0" fmla="*/ 10498 w 17930"/>
              <a:gd name="connsiteY0" fmla="*/ 200 h 11722"/>
              <a:gd name="connsiteX1" fmla="*/ 0 w 17930"/>
              <a:gd name="connsiteY1" fmla="*/ 11722 h 11722"/>
              <a:gd name="connsiteX0" fmla="*/ 20812 w 20812"/>
              <a:gd name="connsiteY0" fmla="*/ 0 h 11522"/>
              <a:gd name="connsiteX1" fmla="*/ 10314 w 20812"/>
              <a:gd name="connsiteY1" fmla="*/ 11522 h 11522"/>
              <a:gd name="connsiteX0" fmla="*/ 15701 w 24441"/>
              <a:gd name="connsiteY0" fmla="*/ 0 h 10879"/>
              <a:gd name="connsiteX1" fmla="*/ 24430 w 24441"/>
              <a:gd name="connsiteY1" fmla="*/ 10879 h 10879"/>
              <a:gd name="connsiteX0" fmla="*/ 26512 w 35241"/>
              <a:gd name="connsiteY0" fmla="*/ 0 h 10879"/>
              <a:gd name="connsiteX1" fmla="*/ 35241 w 35241"/>
              <a:gd name="connsiteY1" fmla="*/ 10879 h 10879"/>
              <a:gd name="connsiteX0" fmla="*/ 19395 w 48953"/>
              <a:gd name="connsiteY0" fmla="*/ 0 h 13210"/>
              <a:gd name="connsiteX1" fmla="*/ 48953 w 48953"/>
              <a:gd name="connsiteY1" fmla="*/ 13210 h 13210"/>
            </a:gdLst>
            <a:ahLst/>
            <a:cxnLst>
              <a:cxn ang="0">
                <a:pos x="connsiteX0" y="connsiteY0"/>
              </a:cxn>
              <a:cxn ang="0">
                <a:pos x="connsiteX1" y="connsiteY1"/>
              </a:cxn>
            </a:cxnLst>
            <a:rect l="l" t="t" r="r" b="b"/>
            <a:pathLst>
              <a:path w="48953" h="13210">
                <a:moveTo>
                  <a:pt x="19395" y="0"/>
                </a:moveTo>
                <a:cubicBezTo>
                  <a:pt x="-20817" y="2491"/>
                  <a:pt x="7643" y="12742"/>
                  <a:pt x="48953" y="13210"/>
                </a:cubicBezTo>
              </a:path>
            </a:pathLst>
          </a:custGeom>
          <a:noFill/>
          <a:ln w="222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41" name="Content Placeholder 2"/>
          <p:cNvSpPr>
            <a:spLocks noGrp="1"/>
          </p:cNvSpPr>
          <p:nvPr>
            <p:ph idx="1"/>
          </p:nvPr>
        </p:nvSpPr>
        <p:spPr>
          <a:xfrm>
            <a:off x="211517" y="4264259"/>
            <a:ext cx="8772525" cy="2263041"/>
          </a:xfrm>
        </p:spPr>
        <p:txBody>
          <a:bodyPr/>
          <a:lstStyle/>
          <a:p>
            <a:pPr>
              <a:spcBef>
                <a:spcPts val="600"/>
              </a:spcBef>
            </a:pPr>
            <a:r>
              <a:rPr lang="en-US" sz="1600" dirty="0"/>
              <a:t>Designed and developed at ORNL in previous years</a:t>
            </a:r>
          </a:p>
          <a:p>
            <a:pPr>
              <a:spcBef>
                <a:spcPts val="600"/>
              </a:spcBef>
            </a:pPr>
            <a:r>
              <a:rPr lang="en-US" sz="1600" dirty="0"/>
              <a:t>An alternative to the internal antenna source which does not depend on the ‘art’ of porcelain enamel airbrushing conducted by a single manufacture.  Presently the internal antenna quality is high but in the past quality lapses have resulted in considerable SNS downtime in 2010-2011.  </a:t>
            </a:r>
            <a:r>
              <a:rPr lang="en-US" sz="1600" dirty="0">
                <a:solidFill>
                  <a:schemeClr val="tx2"/>
                </a:solidFill>
              </a:rPr>
              <a:t>Source also requires much less RF power</a:t>
            </a:r>
            <a:r>
              <a:rPr lang="en-US" sz="1600" dirty="0"/>
              <a:t>.</a:t>
            </a:r>
          </a:p>
          <a:p>
            <a:pPr>
              <a:spcBef>
                <a:spcPts val="600"/>
              </a:spcBef>
            </a:pPr>
            <a:r>
              <a:rPr lang="en-US" sz="1600" dirty="0"/>
              <a:t>2015 AAC committee observation &amp; findings, “</a:t>
            </a:r>
            <a:r>
              <a:rPr lang="en-US" sz="1600" i="1" dirty="0">
                <a:solidFill>
                  <a:srgbClr val="FF0000"/>
                </a:solidFill>
              </a:rPr>
              <a:t>It was also very nice to see that external antenna development has resumed on the test stand, since ultimately this will most likely be the preferred configuration, compared to the internal antenna.</a:t>
            </a:r>
            <a:r>
              <a:rPr lang="en-US" sz="1600" i="1" dirty="0"/>
              <a:t>”</a:t>
            </a:r>
          </a:p>
        </p:txBody>
      </p:sp>
    </p:spTree>
    <p:extLst>
      <p:ext uri="{BB962C8B-B14F-4D97-AF65-F5344CB8AC3E}">
        <p14:creationId xmlns:p14="http://schemas.microsoft.com/office/powerpoint/2010/main" val="1758613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280330"/>
            <a:ext cx="9071675" cy="504795"/>
          </a:xfrm>
        </p:spPr>
        <p:txBody>
          <a:bodyPr/>
          <a:lstStyle/>
          <a:p>
            <a:pPr algn="ctr" eaLnBrk="1" hangingPunct="1"/>
            <a:r>
              <a:rPr lang="en-US" altLang="en-US" sz="2800" b="1" dirty="0"/>
              <a:t>SNS external  antenna source background &amp; plans</a:t>
            </a:r>
          </a:p>
        </p:txBody>
      </p:sp>
      <p:sp>
        <p:nvSpPr>
          <p:cNvPr id="27651" name="Rectangle 38"/>
          <p:cNvSpPr>
            <a:spLocks noChangeArrowheads="1"/>
          </p:cNvSpPr>
          <p:nvPr/>
        </p:nvSpPr>
        <p:spPr bwMode="auto">
          <a:xfrm>
            <a:off x="136027" y="764689"/>
            <a:ext cx="9007973" cy="63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85000"/>
              </a:lnSpc>
              <a:spcBef>
                <a:spcPct val="15000"/>
              </a:spcBef>
              <a:spcAft>
                <a:spcPts val="600"/>
              </a:spcAft>
              <a:buClr>
                <a:srgbClr val="01673E"/>
              </a:buClr>
              <a:buFont typeface="Symbol" pitchFamily="18" charset="2"/>
              <a:buChar char="·"/>
            </a:pPr>
            <a:r>
              <a:rPr lang="en-US" altLang="en-US" sz="1600" dirty="0"/>
              <a:t>In 2014-15 the design evolved to allow p</a:t>
            </a:r>
            <a:r>
              <a:rPr lang="en-US" altLang="en-US" sz="1600" dirty="0">
                <a:solidFill>
                  <a:srgbClr val="000000"/>
                </a:solidFill>
              </a:rPr>
              <a:t>ersistent beams of 50-55 mA through the LEBT measured on the test stand (no RFQ) for periods 5-6 weeks  </a:t>
            </a:r>
          </a:p>
        </p:txBody>
      </p:sp>
      <p:sp>
        <p:nvSpPr>
          <p:cNvPr id="4" name="Rectangle 38"/>
          <p:cNvSpPr>
            <a:spLocks noChangeArrowheads="1"/>
          </p:cNvSpPr>
          <p:nvPr/>
        </p:nvSpPr>
        <p:spPr bwMode="auto">
          <a:xfrm>
            <a:off x="136027" y="4787140"/>
            <a:ext cx="9007973" cy="166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85000"/>
              </a:lnSpc>
              <a:spcBef>
                <a:spcPct val="15000"/>
              </a:spcBef>
              <a:spcAft>
                <a:spcPts val="600"/>
              </a:spcAft>
              <a:buClr>
                <a:srgbClr val="01673E"/>
              </a:buClr>
              <a:buFont typeface="Symbol" pitchFamily="18" charset="2"/>
              <a:buChar char="·"/>
            </a:pPr>
            <a:r>
              <a:rPr lang="en-US" altLang="en-US" dirty="0">
                <a:solidFill>
                  <a:srgbClr val="000000"/>
                </a:solidFill>
              </a:rPr>
              <a:t>Now it is important to</a:t>
            </a:r>
            <a:r>
              <a:rPr lang="en-US" dirty="0"/>
              <a:t> update documentation of source drawings and procedures (assembly, installation, operation, removal, refurbishment and troubleshooting) to bring the source to operational readiness. </a:t>
            </a:r>
          </a:p>
          <a:p>
            <a:pPr eaLnBrk="1" hangingPunct="1">
              <a:lnSpc>
                <a:spcPct val="85000"/>
              </a:lnSpc>
              <a:spcBef>
                <a:spcPct val="15000"/>
              </a:spcBef>
              <a:spcAft>
                <a:spcPts val="600"/>
              </a:spcAft>
              <a:buClr>
                <a:srgbClr val="01673E"/>
              </a:buClr>
              <a:buFont typeface="Symbol" pitchFamily="18" charset="2"/>
              <a:buChar char="·"/>
            </a:pPr>
            <a:r>
              <a:rPr lang="en-US" altLang="en-US" dirty="0"/>
              <a:t>This year </a:t>
            </a:r>
            <a:r>
              <a:rPr lang="en-US" altLang="en-US" dirty="0">
                <a:solidFill>
                  <a:srgbClr val="000000"/>
                </a:solidFill>
              </a:rPr>
              <a:t>testing resumes on the BTF to support long 6D experimental runs which is an ideal to develop this operational rigor with the source</a:t>
            </a:r>
          </a:p>
          <a:p>
            <a:pPr eaLnBrk="1" hangingPunct="1">
              <a:lnSpc>
                <a:spcPct val="85000"/>
              </a:lnSpc>
              <a:spcBef>
                <a:spcPct val="15000"/>
              </a:spcBef>
              <a:spcAft>
                <a:spcPts val="600"/>
              </a:spcAft>
              <a:buClr>
                <a:srgbClr val="01673E"/>
              </a:buClr>
              <a:buFont typeface="Symbol" pitchFamily="18" charset="2"/>
              <a:buChar char="·"/>
            </a:pPr>
            <a:endParaRPr lang="en-US" altLang="en-US" b="1" dirty="0">
              <a:solidFill>
                <a:srgbClr val="000000"/>
              </a:solidFill>
            </a:endParaRPr>
          </a:p>
          <a:p>
            <a:pPr eaLnBrk="1" hangingPunct="1">
              <a:lnSpc>
                <a:spcPct val="85000"/>
              </a:lnSpc>
              <a:spcBef>
                <a:spcPct val="15000"/>
              </a:spcBef>
              <a:spcAft>
                <a:spcPts val="600"/>
              </a:spcAft>
              <a:buClr>
                <a:srgbClr val="01673E"/>
              </a:buClr>
              <a:buFont typeface="Symbol" pitchFamily="18" charset="2"/>
              <a:buChar char="·"/>
            </a:pPr>
            <a:endParaRPr lang="en-US" altLang="en-US" b="1" dirty="0">
              <a:solidFill>
                <a:srgbClr val="000000"/>
              </a:solidFill>
            </a:endParaRPr>
          </a:p>
        </p:txBody>
      </p:sp>
      <p:pic>
        <p:nvPicPr>
          <p:cNvPr id="5" name="Picture 4" descr="F:\backup 11-12-10\Conferences\ICIS15\ext ant may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267" y="1369680"/>
            <a:ext cx="5511304" cy="20554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backup 11-12-10\Conferences\ICIS15\dec ext ant ru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8698" y="2228962"/>
            <a:ext cx="5977690" cy="22293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56872" y="1882259"/>
            <a:ext cx="2221506" cy="369332"/>
          </a:xfrm>
          <a:prstGeom prst="rect">
            <a:avLst/>
          </a:prstGeom>
        </p:spPr>
        <p:txBody>
          <a:bodyPr wrap="none">
            <a:spAutoFit/>
          </a:bodyPr>
          <a:lstStyle/>
          <a:p>
            <a:r>
              <a:rPr lang="en-US" altLang="en-US" b="1" dirty="0">
                <a:solidFill>
                  <a:srgbClr val="000000"/>
                </a:solidFill>
              </a:rPr>
              <a:t>~52mA for 34 days</a:t>
            </a:r>
            <a:endParaRPr lang="en-US" dirty="0"/>
          </a:p>
        </p:txBody>
      </p:sp>
      <p:sp>
        <p:nvSpPr>
          <p:cNvPr id="3" name="Rectangle 2"/>
          <p:cNvSpPr/>
          <p:nvPr/>
        </p:nvSpPr>
        <p:spPr>
          <a:xfrm>
            <a:off x="270372" y="3482459"/>
            <a:ext cx="2221506" cy="369332"/>
          </a:xfrm>
          <a:prstGeom prst="rect">
            <a:avLst/>
          </a:prstGeom>
        </p:spPr>
        <p:txBody>
          <a:bodyPr wrap="none">
            <a:spAutoFit/>
          </a:bodyPr>
          <a:lstStyle/>
          <a:p>
            <a:r>
              <a:rPr lang="en-US" altLang="en-US" b="1" dirty="0">
                <a:solidFill>
                  <a:srgbClr val="000000"/>
                </a:solidFill>
              </a:rPr>
              <a:t>~56mA for 40 days</a:t>
            </a:r>
            <a:endParaRPr lang="en-US" dirty="0"/>
          </a:p>
        </p:txBody>
      </p:sp>
    </p:spTree>
    <p:extLst>
      <p:ext uri="{BB962C8B-B14F-4D97-AF65-F5344CB8AC3E}">
        <p14:creationId xmlns:p14="http://schemas.microsoft.com/office/powerpoint/2010/main" val="1940612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1876" y="85841"/>
            <a:ext cx="8636290" cy="877163"/>
          </a:xfrm>
        </p:spPr>
        <p:txBody>
          <a:bodyPr/>
          <a:lstStyle/>
          <a:p>
            <a:r>
              <a:rPr lang="en-US" dirty="0"/>
              <a:t>Recent external antenna source performance on the BTF – beam out of RFQ</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4145"/>
            <a:ext cx="6168325" cy="271860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446" y="2770348"/>
            <a:ext cx="6059837" cy="2670788"/>
          </a:xfrm>
          <a:prstGeom prst="rect">
            <a:avLst/>
          </a:prstGeom>
        </p:spPr>
      </p:pic>
      <p:sp>
        <p:nvSpPr>
          <p:cNvPr id="9" name="TextBox 8"/>
          <p:cNvSpPr txBox="1"/>
          <p:nvPr/>
        </p:nvSpPr>
        <p:spPr>
          <a:xfrm>
            <a:off x="859697" y="4085627"/>
            <a:ext cx="1837960" cy="840230"/>
          </a:xfrm>
          <a:prstGeom prst="rect">
            <a:avLst/>
          </a:prstGeom>
          <a:noFill/>
        </p:spPr>
        <p:txBody>
          <a:bodyPr wrap="square" rtlCol="0">
            <a:spAutoFit/>
          </a:bodyPr>
          <a:lstStyle/>
          <a:p>
            <a:pPr>
              <a:lnSpc>
                <a:spcPct val="90000"/>
              </a:lnSpc>
            </a:pPr>
            <a:r>
              <a:rPr lang="en-US" b="1" dirty="0"/>
              <a:t>Source x4: ~40mA, 14 days, 35kW</a:t>
            </a:r>
          </a:p>
        </p:txBody>
      </p:sp>
      <p:sp>
        <p:nvSpPr>
          <p:cNvPr id="10" name="TextBox 9"/>
          <p:cNvSpPr txBox="1"/>
          <p:nvPr/>
        </p:nvSpPr>
        <p:spPr>
          <a:xfrm>
            <a:off x="6283115" y="1700660"/>
            <a:ext cx="1837960" cy="840230"/>
          </a:xfrm>
          <a:prstGeom prst="rect">
            <a:avLst/>
          </a:prstGeom>
          <a:noFill/>
        </p:spPr>
        <p:txBody>
          <a:bodyPr wrap="square" rtlCol="0">
            <a:spAutoFit/>
          </a:bodyPr>
          <a:lstStyle/>
          <a:p>
            <a:pPr>
              <a:lnSpc>
                <a:spcPct val="90000"/>
              </a:lnSpc>
            </a:pPr>
            <a:r>
              <a:rPr lang="en-US" b="1" dirty="0"/>
              <a:t>Source x3: ~40mA, 11 days, 35kW</a:t>
            </a:r>
          </a:p>
        </p:txBody>
      </p:sp>
      <p:grpSp>
        <p:nvGrpSpPr>
          <p:cNvPr id="3" name="Group 2"/>
          <p:cNvGrpSpPr/>
          <p:nvPr/>
        </p:nvGrpSpPr>
        <p:grpSpPr>
          <a:xfrm>
            <a:off x="1713869" y="1208335"/>
            <a:ext cx="5000625" cy="4467226"/>
            <a:chOff x="3676650" y="1281112"/>
            <a:chExt cx="5000625" cy="4467226"/>
          </a:xfrm>
        </p:grpSpPr>
        <p:pic>
          <p:nvPicPr>
            <p:cNvPr id="1026" name="Picture 2" descr="C:\Users\zoq\Desktop\AAC 2017 Welton\External source run summaries on BTF\50mAx3.jpg"/>
            <p:cNvPicPr>
              <a:picLocks noChangeAspect="1" noChangeArrowheads="1"/>
            </p:cNvPicPr>
            <p:nvPr/>
          </p:nvPicPr>
          <p:blipFill rotWithShape="1">
            <a:blip r:embed="rId4">
              <a:extLst>
                <a:ext uri="{28A0092B-C50C-407E-A947-70E740481C1C}">
                  <a14:useLocalDpi xmlns:a14="http://schemas.microsoft.com/office/drawing/2010/main" val="0"/>
                </a:ext>
              </a:extLst>
            </a:blip>
            <a:srcRect r="37051"/>
            <a:stretch/>
          </p:blipFill>
          <p:spPr bwMode="auto">
            <a:xfrm>
              <a:off x="3676650" y="1281112"/>
              <a:ext cx="5000625" cy="44672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89061" y="4372753"/>
              <a:ext cx="986168" cy="590931"/>
            </a:xfrm>
            <a:prstGeom prst="rect">
              <a:avLst/>
            </a:prstGeom>
            <a:noFill/>
          </p:spPr>
          <p:txBody>
            <a:bodyPr wrap="none" rtlCol="0">
              <a:spAutoFit/>
            </a:bodyPr>
            <a:lstStyle/>
            <a:p>
              <a:pPr algn="ctr">
                <a:lnSpc>
                  <a:spcPct val="90000"/>
                </a:lnSpc>
              </a:pPr>
              <a:r>
                <a:rPr lang="en-US" dirty="0"/>
                <a:t>~45 </a:t>
              </a:r>
              <a:r>
                <a:rPr lang="en-US" dirty="0" smtClean="0"/>
                <a:t>kW</a:t>
              </a:r>
            </a:p>
            <a:p>
              <a:pPr algn="ctr">
                <a:lnSpc>
                  <a:spcPct val="90000"/>
                </a:lnSpc>
              </a:pPr>
              <a:r>
                <a:rPr lang="en-US" dirty="0" smtClean="0"/>
                <a:t>~50 mA</a:t>
              </a:r>
              <a:endParaRPr lang="en-US" dirty="0"/>
            </a:p>
          </p:txBody>
        </p:sp>
      </p:grpSp>
      <p:sp>
        <p:nvSpPr>
          <p:cNvPr id="4" name="Rectangle 3"/>
          <p:cNvSpPr/>
          <p:nvPr/>
        </p:nvSpPr>
        <p:spPr>
          <a:xfrm>
            <a:off x="358958" y="5688551"/>
            <a:ext cx="8263607" cy="510909"/>
          </a:xfrm>
          <a:prstGeom prst="rect">
            <a:avLst/>
          </a:prstGeom>
        </p:spPr>
        <p:txBody>
          <a:bodyPr wrap="square">
            <a:spAutoFit/>
          </a:bodyPr>
          <a:lstStyle/>
          <a:p>
            <a:pPr marL="227013" indent="-227013" eaLnBrk="1" hangingPunct="1">
              <a:lnSpc>
                <a:spcPct val="85000"/>
              </a:lnSpc>
              <a:spcBef>
                <a:spcPct val="15000"/>
              </a:spcBef>
              <a:spcAft>
                <a:spcPts val="600"/>
              </a:spcAft>
              <a:buClr>
                <a:srgbClr val="01673E"/>
              </a:buClr>
              <a:buFont typeface="Symbol" pitchFamily="18" charset="2"/>
              <a:buChar char="·"/>
            </a:pPr>
            <a:r>
              <a:rPr lang="en-US" altLang="en-US" sz="1600" dirty="0"/>
              <a:t>In late 2017 </a:t>
            </a:r>
            <a:r>
              <a:rPr lang="en-US" altLang="en-US" sz="1600" dirty="0">
                <a:solidFill>
                  <a:srgbClr val="000000"/>
                </a:solidFill>
              </a:rPr>
              <a:t>all reliability data from extended BTF usage will be examined and compared with baseline source performance and the decision made to use on the SNS</a:t>
            </a:r>
          </a:p>
        </p:txBody>
      </p:sp>
    </p:spTree>
    <p:extLst>
      <p:ext uri="{BB962C8B-B14F-4D97-AF65-F5344CB8AC3E}">
        <p14:creationId xmlns:p14="http://schemas.microsoft.com/office/powerpoint/2010/main" val="82583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167784"/>
            <a:ext cx="8636290" cy="484748"/>
          </a:xfrm>
        </p:spPr>
        <p:txBody>
          <a:bodyPr/>
          <a:lstStyle/>
          <a:p>
            <a:r>
              <a:rPr lang="en-US" dirty="0" smtClean="0"/>
              <a:t>Summary and outlook</a:t>
            </a:r>
            <a:endParaRPr lang="en-US" dirty="0"/>
          </a:p>
        </p:txBody>
      </p:sp>
      <p:sp>
        <p:nvSpPr>
          <p:cNvPr id="3" name="Content Placeholder 2"/>
          <p:cNvSpPr>
            <a:spLocks noGrp="1"/>
          </p:cNvSpPr>
          <p:nvPr>
            <p:ph idx="1"/>
          </p:nvPr>
        </p:nvSpPr>
        <p:spPr>
          <a:xfrm>
            <a:off x="199433" y="721730"/>
            <a:ext cx="8695983" cy="5611633"/>
          </a:xfrm>
        </p:spPr>
        <p:txBody>
          <a:bodyPr/>
          <a:lstStyle/>
          <a:p>
            <a:pPr>
              <a:spcBef>
                <a:spcPts val="900"/>
              </a:spcBef>
            </a:pPr>
            <a:r>
              <a:rPr lang="en-US" dirty="0"/>
              <a:t>In 2016 we delivered </a:t>
            </a:r>
            <a:r>
              <a:rPr lang="en-US" b="1" dirty="0">
                <a:solidFill>
                  <a:schemeClr val="tx2"/>
                </a:solidFill>
              </a:rPr>
              <a:t>record beam currents</a:t>
            </a:r>
            <a:r>
              <a:rPr lang="en-US" dirty="0"/>
              <a:t>, up to </a:t>
            </a:r>
            <a:r>
              <a:rPr lang="en-US" b="1" dirty="0"/>
              <a:t>7 </a:t>
            </a:r>
            <a:r>
              <a:rPr lang="en-US" b="1" dirty="0" err="1" smtClean="0"/>
              <a:t>A</a:t>
            </a:r>
            <a:r>
              <a:rPr lang="en-US" b="1" dirty="0" err="1" smtClean="0">
                <a:sym typeface="Symbol"/>
              </a:rPr>
              <a:t>·</a:t>
            </a:r>
            <a:r>
              <a:rPr lang="en-US" b="1" dirty="0" err="1" smtClean="0"/>
              <a:t>h</a:t>
            </a:r>
            <a:r>
              <a:rPr lang="en-US" b="1" dirty="0" smtClean="0"/>
              <a:t> </a:t>
            </a:r>
            <a:r>
              <a:rPr lang="en-US" dirty="0" smtClean="0"/>
              <a:t>and </a:t>
            </a:r>
            <a:r>
              <a:rPr lang="en-US" b="1" dirty="0" smtClean="0"/>
              <a:t>99.5</a:t>
            </a:r>
            <a:r>
              <a:rPr lang="en-US" b="1" dirty="0"/>
              <a:t>%</a:t>
            </a:r>
            <a:r>
              <a:rPr lang="en-US" dirty="0"/>
              <a:t> availability with </a:t>
            </a:r>
            <a:r>
              <a:rPr lang="en-US" b="1" dirty="0">
                <a:solidFill>
                  <a:schemeClr val="tx2"/>
                </a:solidFill>
              </a:rPr>
              <a:t>no unscheduled source </a:t>
            </a:r>
            <a:r>
              <a:rPr lang="en-US" b="1" dirty="0" smtClean="0">
                <a:solidFill>
                  <a:schemeClr val="tx2"/>
                </a:solidFill>
              </a:rPr>
              <a:t>changes</a:t>
            </a:r>
            <a:r>
              <a:rPr lang="en-US" dirty="0" smtClean="0"/>
              <a:t>, aiming for </a:t>
            </a:r>
            <a:r>
              <a:rPr lang="en-US" b="1" dirty="0" smtClean="0"/>
              <a:t>10 </a:t>
            </a:r>
            <a:r>
              <a:rPr lang="en-US" b="1" dirty="0" err="1" smtClean="0"/>
              <a:t>A</a:t>
            </a:r>
            <a:r>
              <a:rPr lang="en-US" b="1" dirty="0" err="1" smtClean="0">
                <a:sym typeface="Symbol"/>
              </a:rPr>
              <a:t>·</a:t>
            </a:r>
            <a:r>
              <a:rPr lang="en-US" b="1" dirty="0" err="1" smtClean="0"/>
              <a:t>h</a:t>
            </a:r>
            <a:r>
              <a:rPr lang="en-US" b="1" dirty="0" smtClean="0"/>
              <a:t> </a:t>
            </a:r>
            <a:r>
              <a:rPr lang="en-US" dirty="0" smtClean="0"/>
              <a:t>matching the target service cycle  with a single source!</a:t>
            </a:r>
            <a:endParaRPr lang="en-US" dirty="0"/>
          </a:p>
          <a:p>
            <a:pPr>
              <a:spcBef>
                <a:spcPts val="900"/>
              </a:spcBef>
            </a:pPr>
            <a:r>
              <a:rPr lang="en-US" b="1" dirty="0" smtClean="0">
                <a:solidFill>
                  <a:schemeClr val="tx2"/>
                </a:solidFill>
              </a:rPr>
              <a:t>BTF </a:t>
            </a:r>
            <a:r>
              <a:rPr lang="en-US" b="1" dirty="0">
                <a:solidFill>
                  <a:schemeClr val="tx2"/>
                </a:solidFill>
              </a:rPr>
              <a:t>ion source </a:t>
            </a:r>
            <a:r>
              <a:rPr lang="en-US" b="1" dirty="0" smtClean="0">
                <a:solidFill>
                  <a:schemeClr val="tx2"/>
                </a:solidFill>
              </a:rPr>
              <a:t>systems </a:t>
            </a:r>
            <a:r>
              <a:rPr lang="en-US" dirty="0" smtClean="0"/>
              <a:t>routinely delivered </a:t>
            </a:r>
            <a:r>
              <a:rPr lang="en-US" b="1" dirty="0" smtClean="0"/>
              <a:t>40 mA </a:t>
            </a:r>
            <a:r>
              <a:rPr lang="en-US" dirty="0" smtClean="0"/>
              <a:t>out </a:t>
            </a:r>
            <a:r>
              <a:rPr lang="en-US" dirty="0"/>
              <a:t>of the RFQ supporting </a:t>
            </a:r>
            <a:r>
              <a:rPr lang="en-US" dirty="0" smtClean="0"/>
              <a:t>the research program, tested </a:t>
            </a:r>
            <a:r>
              <a:rPr lang="en-US" dirty="0"/>
              <a:t>with five different </a:t>
            </a:r>
            <a:r>
              <a:rPr lang="en-US" dirty="0" smtClean="0"/>
              <a:t>sources  </a:t>
            </a:r>
            <a:endParaRPr lang="en-US" dirty="0"/>
          </a:p>
          <a:p>
            <a:pPr>
              <a:spcBef>
                <a:spcPts val="900"/>
              </a:spcBef>
            </a:pPr>
            <a:r>
              <a:rPr lang="en-US" b="1" dirty="0">
                <a:solidFill>
                  <a:schemeClr val="tx2"/>
                </a:solidFill>
              </a:rPr>
              <a:t>Two external antenna ion sources</a:t>
            </a:r>
            <a:r>
              <a:rPr lang="en-US" dirty="0"/>
              <a:t> were tested on the BTF </a:t>
            </a:r>
            <a:r>
              <a:rPr lang="en-US" dirty="0" smtClean="0"/>
              <a:t>produced up to </a:t>
            </a:r>
            <a:r>
              <a:rPr lang="en-US" b="1" dirty="0" smtClean="0"/>
              <a:t>50 mA </a:t>
            </a:r>
            <a:r>
              <a:rPr lang="en-US" dirty="0" smtClean="0"/>
              <a:t>and 40 mA </a:t>
            </a:r>
            <a:r>
              <a:rPr lang="en-US" dirty="0"/>
              <a:t>for multiple week </a:t>
            </a:r>
            <a:r>
              <a:rPr lang="en-US" dirty="0" smtClean="0"/>
              <a:t>runs. Reliability data will determine use on SNS accelerator.  </a:t>
            </a:r>
          </a:p>
          <a:p>
            <a:pPr>
              <a:spcBef>
                <a:spcPts val="900"/>
              </a:spcBef>
            </a:pPr>
            <a:r>
              <a:rPr lang="en-US" dirty="0" smtClean="0"/>
              <a:t>Baseline source #2 or #4 can provide 1-1.2 </a:t>
            </a:r>
            <a:r>
              <a:rPr lang="en-US" dirty="0"/>
              <a:t>MW operations with the </a:t>
            </a:r>
            <a:r>
              <a:rPr lang="en-US" b="1" dirty="0">
                <a:solidFill>
                  <a:schemeClr val="tx2"/>
                </a:solidFill>
              </a:rPr>
              <a:t>Berkeley RFQ</a:t>
            </a:r>
            <a:r>
              <a:rPr lang="en-US" dirty="0"/>
              <a:t> with </a:t>
            </a:r>
            <a:r>
              <a:rPr lang="en-US" b="1" dirty="0">
                <a:solidFill>
                  <a:schemeClr val="tx2"/>
                </a:solidFill>
              </a:rPr>
              <a:t>sufficient </a:t>
            </a:r>
            <a:r>
              <a:rPr lang="en-US" b="1" dirty="0" smtClean="0">
                <a:solidFill>
                  <a:schemeClr val="tx2"/>
                </a:solidFill>
              </a:rPr>
              <a:t>margin  </a:t>
            </a:r>
          </a:p>
          <a:p>
            <a:pPr>
              <a:spcBef>
                <a:spcPts val="900"/>
              </a:spcBef>
            </a:pPr>
            <a:r>
              <a:rPr lang="en-US" dirty="0" smtClean="0"/>
              <a:t>Sources with the </a:t>
            </a:r>
            <a:r>
              <a:rPr lang="en-US" b="1" dirty="0">
                <a:solidFill>
                  <a:schemeClr val="tx2"/>
                </a:solidFill>
              </a:rPr>
              <a:t>new RFQ</a:t>
            </a:r>
            <a:r>
              <a:rPr lang="en-US" dirty="0"/>
              <a:t> </a:t>
            </a:r>
            <a:r>
              <a:rPr lang="en-US" dirty="0" smtClean="0"/>
              <a:t>can provided 40 </a:t>
            </a:r>
            <a:r>
              <a:rPr lang="en-US" dirty="0"/>
              <a:t>mA </a:t>
            </a:r>
            <a:r>
              <a:rPr lang="en-US" dirty="0" smtClean="0"/>
              <a:t>output beams, </a:t>
            </a:r>
            <a:r>
              <a:rPr lang="en-US" dirty="0"/>
              <a:t>as demonstrated now </a:t>
            </a:r>
            <a:r>
              <a:rPr lang="en-US" dirty="0" smtClean="0"/>
              <a:t>routinely on </a:t>
            </a:r>
            <a:r>
              <a:rPr lang="en-US" dirty="0"/>
              <a:t>the BTF, </a:t>
            </a:r>
            <a:r>
              <a:rPr lang="en-US" b="1" dirty="0">
                <a:solidFill>
                  <a:schemeClr val="tx2"/>
                </a:solidFill>
              </a:rPr>
              <a:t>easily supporting 1.4 MW operations and closing the gap to PPU </a:t>
            </a:r>
            <a:r>
              <a:rPr lang="en-US" b="1" dirty="0" smtClean="0">
                <a:solidFill>
                  <a:schemeClr val="tx2"/>
                </a:solidFill>
              </a:rPr>
              <a:t>requirements!</a:t>
            </a:r>
          </a:p>
        </p:txBody>
      </p:sp>
    </p:spTree>
    <p:extLst>
      <p:ext uri="{BB962C8B-B14F-4D97-AF65-F5344CB8AC3E}">
        <p14:creationId xmlns:p14="http://schemas.microsoft.com/office/powerpoint/2010/main" val="1225889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Content</a:t>
            </a:r>
          </a:p>
        </p:txBody>
      </p:sp>
      <p:sp>
        <p:nvSpPr>
          <p:cNvPr id="6" name="Content Placeholder 5"/>
          <p:cNvSpPr>
            <a:spLocks noGrp="1"/>
          </p:cNvSpPr>
          <p:nvPr>
            <p:ph idx="1"/>
          </p:nvPr>
        </p:nvSpPr>
        <p:spPr>
          <a:xfrm>
            <a:off x="816914" y="1609697"/>
            <a:ext cx="7573689" cy="3404755"/>
          </a:xfrm>
        </p:spPr>
        <p:txBody>
          <a:bodyPr/>
          <a:lstStyle/>
          <a:p>
            <a:r>
              <a:rPr lang="en-US" dirty="0"/>
              <a:t>The SNS ion source and test facilities</a:t>
            </a:r>
          </a:p>
          <a:p>
            <a:r>
              <a:rPr lang="en-US" dirty="0" smtClean="0"/>
              <a:t>Performance of the production </a:t>
            </a:r>
            <a:r>
              <a:rPr lang="en-US" dirty="0"/>
              <a:t>ion </a:t>
            </a:r>
            <a:r>
              <a:rPr lang="en-US" dirty="0" smtClean="0"/>
              <a:t>source, </a:t>
            </a:r>
            <a:r>
              <a:rPr lang="en-US" dirty="0"/>
              <a:t>operational issues, improvements and R&amp;D highlights</a:t>
            </a:r>
          </a:p>
          <a:p>
            <a:r>
              <a:rPr lang="en-US" dirty="0"/>
              <a:t>BTF ion source systems </a:t>
            </a:r>
            <a:r>
              <a:rPr lang="en-US" dirty="0" smtClean="0"/>
              <a:t>and start-up</a:t>
            </a:r>
            <a:endParaRPr lang="en-US" dirty="0"/>
          </a:p>
          <a:p>
            <a:r>
              <a:rPr lang="en-US" dirty="0"/>
              <a:t>The external antenna ion source</a:t>
            </a:r>
          </a:p>
          <a:p>
            <a:r>
              <a:rPr lang="en-US" dirty="0"/>
              <a:t>Outlook: meeting SNS requirements with both RFQs and supporting BTF operations</a:t>
            </a:r>
          </a:p>
        </p:txBody>
      </p:sp>
    </p:spTree>
    <p:extLst>
      <p:ext uri="{BB962C8B-B14F-4D97-AF65-F5344CB8AC3E}">
        <p14:creationId xmlns:p14="http://schemas.microsoft.com/office/powerpoint/2010/main" val="25519472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AAC comments</a:t>
            </a:r>
          </a:p>
        </p:txBody>
      </p:sp>
      <p:sp>
        <p:nvSpPr>
          <p:cNvPr id="6" name="Content Placeholder 12"/>
          <p:cNvSpPr>
            <a:spLocks noGrp="1"/>
          </p:cNvSpPr>
          <p:nvPr>
            <p:ph idx="1"/>
          </p:nvPr>
        </p:nvSpPr>
        <p:spPr>
          <a:xfrm>
            <a:off x="296334" y="812800"/>
            <a:ext cx="8490240" cy="5791200"/>
          </a:xfrm>
        </p:spPr>
        <p:txBody>
          <a:bodyPr/>
          <a:lstStyle/>
          <a:p>
            <a:r>
              <a:rPr lang="en-US" sz="1600" i="1" dirty="0">
                <a:solidFill>
                  <a:srgbClr val="FF0000"/>
                </a:solidFill>
                <a:latin typeface="Helvetica Neue"/>
              </a:rPr>
              <a:t>No specific ion source recommendations just general comments…..</a:t>
            </a:r>
          </a:p>
          <a:p>
            <a:r>
              <a:rPr lang="en-US" sz="1600" dirty="0">
                <a:latin typeface="Helvetica Neue"/>
              </a:rPr>
              <a:t>The ion source continues to run with good reliability, although this year there were several failures of the edump which turn out to have been related to a change in vendor for the alumina insulator. The problem now seems to be resolved by reverting to the original supplier plus increasing the insulator thickness in the weakest area. </a:t>
            </a:r>
            <a:r>
              <a:rPr lang="en-US" sz="1600" dirty="0">
                <a:solidFill>
                  <a:srgbClr val="FF0000"/>
                </a:solidFill>
                <a:latin typeface="Helvetica Neue"/>
              </a:rPr>
              <a:t>Through ongoing improvements, the source intensity continues to get better, although it is not yet to the point where one has a comfortable margin over the operational requirements (partly due to the still reduced RFQ transmission).</a:t>
            </a:r>
            <a:r>
              <a:rPr lang="en-US" sz="1600" dirty="0">
                <a:latin typeface="Helvetica Neue"/>
              </a:rPr>
              <a:t>  Good progress in several areas -  operation at reduced gas pressure, improvements on understanding and elimination of plasma outages, and operation with higher extraction voltage to reduce the emittance and improve the RFQ transmission. </a:t>
            </a:r>
          </a:p>
          <a:p>
            <a:r>
              <a:rPr lang="en-US" sz="1600" dirty="0">
                <a:solidFill>
                  <a:srgbClr val="FF0000"/>
                </a:solidFill>
                <a:latin typeface="Helvetica Neue"/>
              </a:rPr>
              <a:t>Test Stand external antenna studies were resumed, with good results on long term stability.  This external antenna source seems close to using for operations.</a:t>
            </a:r>
            <a:r>
              <a:rPr lang="en-US" sz="1600" dirty="0">
                <a:latin typeface="Helvetica Neue"/>
              </a:rPr>
              <a:t>   For test stand studies of source performance variations and operation at higher extraction voltages, it would be good to get water cooling on the front slits so that source emittances can be made at full duty factor.</a:t>
            </a:r>
          </a:p>
          <a:p>
            <a:r>
              <a:rPr lang="en-US" sz="1600" dirty="0">
                <a:latin typeface="Helvetica Neue"/>
              </a:rPr>
              <a:t>One expects that the source performance will continue to improve, since there is much activity worldwide on H- sources, and the SNS team are active participants in this community effort. </a:t>
            </a:r>
          </a:p>
          <a:p>
            <a:r>
              <a:rPr lang="en-US" sz="1600" dirty="0">
                <a:solidFill>
                  <a:srgbClr val="FF0000"/>
                </a:solidFill>
                <a:latin typeface="Helvetica Neue"/>
              </a:rPr>
              <a:t>No LEBT valve yet on either ITSF or operational source.</a:t>
            </a:r>
            <a:r>
              <a:rPr lang="en-US" sz="1600" dirty="0">
                <a:latin typeface="Helvetica Neue"/>
              </a:rPr>
              <a:t>  </a:t>
            </a:r>
            <a:r>
              <a:rPr lang="en-US" sz="1600" dirty="0">
                <a:solidFill>
                  <a:srgbClr val="FF0000"/>
                </a:solidFill>
                <a:latin typeface="Helvetica Neue"/>
              </a:rPr>
              <a:t>Committee still supports the installation of this valve in both locations at the appropriate time</a:t>
            </a:r>
            <a:r>
              <a:rPr lang="en-US" sz="1600" dirty="0">
                <a:latin typeface="Helvetica Neue"/>
              </a:rPr>
              <a:t>.</a:t>
            </a:r>
            <a:endParaRPr lang="en-US" sz="1600" dirty="0"/>
          </a:p>
          <a:p>
            <a:endParaRPr lang="en-US" sz="1600" dirty="0">
              <a:latin typeface="Helvetica Neue"/>
            </a:endParaRPr>
          </a:p>
        </p:txBody>
      </p:sp>
    </p:spTree>
    <p:extLst>
      <p:ext uri="{BB962C8B-B14F-4D97-AF65-F5344CB8AC3E}">
        <p14:creationId xmlns:p14="http://schemas.microsoft.com/office/powerpoint/2010/main" val="1436712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08" y="84582"/>
            <a:ext cx="8636290" cy="824841"/>
          </a:xfrm>
        </p:spPr>
        <p:txBody>
          <a:bodyPr/>
          <a:lstStyle/>
          <a:p>
            <a:r>
              <a:rPr lang="en-US" sz="2800" dirty="0"/>
              <a:t>The SNS ion source and the electrostatic Low Energy Beam Transport (LEBT)</a:t>
            </a:r>
          </a:p>
        </p:txBody>
      </p:sp>
      <p:sp>
        <p:nvSpPr>
          <p:cNvPr id="3" name="Content Placeholder 2"/>
          <p:cNvSpPr>
            <a:spLocks noGrp="1"/>
          </p:cNvSpPr>
          <p:nvPr>
            <p:ph idx="1"/>
          </p:nvPr>
        </p:nvSpPr>
        <p:spPr>
          <a:xfrm>
            <a:off x="158851" y="997054"/>
            <a:ext cx="8719677" cy="1676399"/>
          </a:xfrm>
        </p:spPr>
        <p:txBody>
          <a:bodyPr/>
          <a:lstStyle/>
          <a:p>
            <a:r>
              <a:rPr lang="en-US" sz="1800" dirty="0"/>
              <a:t>Both systems were designed at LBNL and improved over the years at ORNL</a:t>
            </a:r>
          </a:p>
          <a:p>
            <a:r>
              <a:rPr lang="en-US" sz="1800" dirty="0" smtClean="0"/>
              <a:t>RF-driven</a:t>
            </a:r>
            <a:r>
              <a:rPr lang="en-US" sz="1800" dirty="0"/>
              <a:t>, </a:t>
            </a:r>
            <a:r>
              <a:rPr lang="en-US" sz="1800" dirty="0" smtClean="0"/>
              <a:t>internal antenna, Cs-enhanced</a:t>
            </a:r>
            <a:r>
              <a:rPr lang="en-US" sz="1800" dirty="0"/>
              <a:t>, multicusp H</a:t>
            </a:r>
            <a:r>
              <a:rPr lang="en-US" sz="1800" baseline="30000" dirty="0"/>
              <a:t>-</a:t>
            </a:r>
            <a:r>
              <a:rPr lang="en-US" sz="1800" dirty="0"/>
              <a:t> ion source has been operating on the SNS from the start of the facility </a:t>
            </a:r>
          </a:p>
          <a:p>
            <a:r>
              <a:rPr lang="en-US" sz="1800" dirty="0"/>
              <a:t>The Low Energy Beam Transport (LEBT) is composed of 2 </a:t>
            </a:r>
            <a:r>
              <a:rPr lang="en-US" sz="1800" dirty="0" err="1"/>
              <a:t>Einzel</a:t>
            </a:r>
            <a:r>
              <a:rPr lang="en-US" sz="1800" dirty="0"/>
              <a:t> lenses which match the extracted beam into the </a:t>
            </a:r>
            <a:r>
              <a:rPr lang="en-US" sz="1800" dirty="0" smtClean="0"/>
              <a:t>RFQ</a:t>
            </a:r>
            <a:endParaRPr lang="en-US" sz="1800" dirty="0"/>
          </a:p>
        </p:txBody>
      </p:sp>
      <p:pic>
        <p:nvPicPr>
          <p:cNvPr id="1026" name="Picture 2" descr="C:\Users\zoq\Desktop\BTF review 2016\cart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876" y="2773568"/>
            <a:ext cx="6143625" cy="34630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20470" y="6282813"/>
            <a:ext cx="2650084" cy="313932"/>
          </a:xfrm>
          <a:prstGeom prst="rect">
            <a:avLst/>
          </a:prstGeom>
          <a:noFill/>
        </p:spPr>
        <p:txBody>
          <a:bodyPr wrap="none" rtlCol="0">
            <a:spAutoFit/>
          </a:bodyPr>
          <a:lstStyle/>
          <a:p>
            <a:pPr algn="ctr">
              <a:lnSpc>
                <a:spcPct val="90000"/>
              </a:lnSpc>
            </a:pPr>
            <a:r>
              <a:rPr lang="en-US" sz="1600" b="1" dirty="0">
                <a:solidFill>
                  <a:srgbClr val="FF0000"/>
                </a:solidFill>
              </a:rPr>
              <a:t>Outlet aperture assembly</a:t>
            </a:r>
          </a:p>
        </p:txBody>
      </p:sp>
      <p:cxnSp>
        <p:nvCxnSpPr>
          <p:cNvPr id="8" name="Straight Arrow Connector 7"/>
          <p:cNvCxnSpPr/>
          <p:nvPr/>
        </p:nvCxnSpPr>
        <p:spPr>
          <a:xfrm flipH="1" flipV="1">
            <a:off x="4395019" y="5921477"/>
            <a:ext cx="140110" cy="4129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249660" y="3669093"/>
            <a:ext cx="2488229" cy="850008"/>
            <a:chOff x="6249660" y="3669093"/>
            <a:chExt cx="2488229" cy="850008"/>
          </a:xfrm>
        </p:grpSpPr>
        <p:sp>
          <p:nvSpPr>
            <p:cNvPr id="11" name="TextBox 10"/>
            <p:cNvSpPr txBox="1"/>
            <p:nvPr/>
          </p:nvSpPr>
          <p:spPr>
            <a:xfrm>
              <a:off x="7095758" y="3669093"/>
              <a:ext cx="1642131" cy="757130"/>
            </a:xfrm>
            <a:prstGeom prst="rect">
              <a:avLst/>
            </a:prstGeom>
            <a:noFill/>
          </p:spPr>
          <p:txBody>
            <a:bodyPr wrap="square" rtlCol="0">
              <a:spAutoFit/>
            </a:bodyPr>
            <a:lstStyle/>
            <a:p>
              <a:pPr>
                <a:lnSpc>
                  <a:spcPct val="90000"/>
                </a:lnSpc>
              </a:pPr>
              <a:r>
                <a:rPr lang="en-US" sz="1600" b="1" dirty="0">
                  <a:solidFill>
                    <a:srgbClr val="FF0000"/>
                  </a:solidFill>
                </a:rPr>
                <a:t>LEBT beam current measurement</a:t>
              </a:r>
            </a:p>
          </p:txBody>
        </p:sp>
        <p:cxnSp>
          <p:nvCxnSpPr>
            <p:cNvPr id="12" name="Straight Arrow Connector 11"/>
            <p:cNvCxnSpPr>
              <a:stCxn id="11" idx="1"/>
            </p:cNvCxnSpPr>
            <p:nvPr/>
          </p:nvCxnSpPr>
          <p:spPr>
            <a:xfrm flipH="1">
              <a:off x="6249660" y="4047658"/>
              <a:ext cx="846098" cy="4714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 name="Oval 3"/>
          <p:cNvSpPr/>
          <p:nvPr/>
        </p:nvSpPr>
        <p:spPr>
          <a:xfrm>
            <a:off x="3546987" y="3200400"/>
            <a:ext cx="1069258" cy="2942303"/>
          </a:xfrm>
          <a:prstGeom prst="ellipse">
            <a:avLst/>
          </a:prstGeom>
          <a:noFill/>
          <a:ln w="28575">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 name="TextBox 4"/>
          <p:cNvSpPr txBox="1"/>
          <p:nvPr/>
        </p:nvSpPr>
        <p:spPr>
          <a:xfrm>
            <a:off x="525400" y="4653482"/>
            <a:ext cx="1306768" cy="341632"/>
          </a:xfrm>
          <a:prstGeom prst="rect">
            <a:avLst/>
          </a:prstGeom>
          <a:noFill/>
        </p:spPr>
        <p:txBody>
          <a:bodyPr wrap="none" rtlCol="0">
            <a:spAutoFit/>
          </a:bodyPr>
          <a:lstStyle/>
          <a:p>
            <a:pPr algn="ctr">
              <a:lnSpc>
                <a:spcPct val="90000"/>
              </a:lnSpc>
            </a:pPr>
            <a:r>
              <a:rPr lang="en-US" b="1" dirty="0" smtClean="0"/>
              <a:t>2 +13 MHz</a:t>
            </a:r>
          </a:p>
        </p:txBody>
      </p:sp>
      <p:cxnSp>
        <p:nvCxnSpPr>
          <p:cNvPr id="9" name="Straight Arrow Connector 8"/>
          <p:cNvCxnSpPr/>
          <p:nvPr/>
        </p:nvCxnSpPr>
        <p:spPr>
          <a:xfrm>
            <a:off x="597529" y="4562947"/>
            <a:ext cx="1358020" cy="452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96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HSS-lite"/>
          <p:cNvPicPr>
            <a:picLocks noChangeAspect="1" noChangeArrowheads="1"/>
          </p:cNvPicPr>
          <p:nvPr/>
        </p:nvPicPr>
        <p:blipFill>
          <a:blip r:embed="rId2" cstate="print">
            <a:extLst>
              <a:ext uri="{28A0092B-C50C-407E-A947-70E740481C1C}">
                <a14:useLocalDpi xmlns:a14="http://schemas.microsoft.com/office/drawing/2010/main" val="0"/>
              </a:ext>
            </a:extLst>
          </a:blip>
          <a:srcRect l="30373" t="27292" r="22778" b="16376"/>
          <a:stretch>
            <a:fillRect/>
          </a:stretch>
        </p:blipFill>
        <p:spPr bwMode="auto">
          <a:xfrm>
            <a:off x="6014904" y="2804021"/>
            <a:ext cx="2959853" cy="283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200"/>
            <a:ext cx="9144000" cy="458587"/>
          </a:xfrm>
        </p:spPr>
        <p:txBody>
          <a:bodyPr/>
          <a:lstStyle/>
          <a:p>
            <a:r>
              <a:rPr lang="en-US" sz="2800" dirty="0" smtClean="0"/>
              <a:t>Source testing areas now </a:t>
            </a:r>
            <a:r>
              <a:rPr lang="en-US" sz="2800" dirty="0"/>
              <a:t>include the BTF! </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1923015"/>
            <a:ext cx="5838555" cy="3945634"/>
          </a:xfrm>
          <a:prstGeom prst="rect">
            <a:avLst/>
          </a:prstGeom>
        </p:spPr>
      </p:pic>
      <p:sp>
        <p:nvSpPr>
          <p:cNvPr id="6" name="TextBox 5"/>
          <p:cNvSpPr txBox="1"/>
          <p:nvPr/>
        </p:nvSpPr>
        <p:spPr>
          <a:xfrm>
            <a:off x="3934959" y="921957"/>
            <a:ext cx="2239130" cy="341632"/>
          </a:xfrm>
          <a:prstGeom prst="rect">
            <a:avLst/>
          </a:prstGeom>
          <a:solidFill>
            <a:schemeClr val="bg1"/>
          </a:solidFill>
        </p:spPr>
        <p:txBody>
          <a:bodyPr wrap="square" rtlCol="0">
            <a:spAutoFit/>
          </a:bodyPr>
          <a:lstStyle/>
          <a:p>
            <a:pPr algn="ctr">
              <a:lnSpc>
                <a:spcPct val="90000"/>
              </a:lnSpc>
            </a:pPr>
            <a:r>
              <a:rPr lang="en-US" dirty="0"/>
              <a:t>                          </a:t>
            </a:r>
          </a:p>
        </p:txBody>
      </p:sp>
      <p:sp>
        <p:nvSpPr>
          <p:cNvPr id="23" name="TextBox 22"/>
          <p:cNvSpPr txBox="1"/>
          <p:nvPr/>
        </p:nvSpPr>
        <p:spPr>
          <a:xfrm>
            <a:off x="6211630" y="5452027"/>
            <a:ext cx="2577190" cy="535531"/>
          </a:xfrm>
          <a:prstGeom prst="rect">
            <a:avLst/>
          </a:prstGeom>
          <a:noFill/>
        </p:spPr>
        <p:txBody>
          <a:bodyPr wrap="square" rtlCol="0">
            <a:spAutoFit/>
          </a:bodyPr>
          <a:lstStyle/>
          <a:p>
            <a:pPr>
              <a:lnSpc>
                <a:spcPct val="90000"/>
              </a:lnSpc>
            </a:pPr>
            <a:r>
              <a:rPr lang="en-US" sz="1400" dirty="0"/>
              <a:t>Ion Source Test Stand: </a:t>
            </a:r>
          </a:p>
          <a:p>
            <a:pPr>
              <a:lnSpc>
                <a:spcPct val="90000"/>
              </a:lnSpc>
            </a:pPr>
            <a:r>
              <a:rPr lang="en-US" sz="1400" dirty="0"/>
              <a:t>ion source, LEBT, diagnostics </a:t>
            </a:r>
            <a:r>
              <a:rPr lang="en-US" dirty="0"/>
              <a:t> </a:t>
            </a:r>
          </a:p>
        </p:txBody>
      </p:sp>
      <p:sp>
        <p:nvSpPr>
          <p:cNvPr id="8" name="Rectangle 7"/>
          <p:cNvSpPr/>
          <p:nvPr/>
        </p:nvSpPr>
        <p:spPr>
          <a:xfrm>
            <a:off x="6461256" y="4133693"/>
            <a:ext cx="173812" cy="649904"/>
          </a:xfrm>
          <a:prstGeom prst="rect">
            <a:avLst/>
          </a:prstGeom>
          <a:solidFill>
            <a:schemeClr val="bg1">
              <a:lumMod val="85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4" name="Rectangle 23"/>
          <p:cNvSpPr/>
          <p:nvPr/>
        </p:nvSpPr>
        <p:spPr>
          <a:xfrm>
            <a:off x="6831551" y="3423331"/>
            <a:ext cx="256938" cy="861501"/>
          </a:xfrm>
          <a:prstGeom prst="rect">
            <a:avLst/>
          </a:prstGeom>
          <a:solidFill>
            <a:schemeClr val="bg1">
              <a:lumMod val="85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9" name="TextBox 8"/>
          <p:cNvSpPr txBox="1"/>
          <p:nvPr/>
        </p:nvSpPr>
        <p:spPr>
          <a:xfrm>
            <a:off x="6596573" y="2206651"/>
            <a:ext cx="1549899" cy="424732"/>
          </a:xfrm>
          <a:prstGeom prst="rect">
            <a:avLst/>
          </a:prstGeom>
          <a:noFill/>
        </p:spPr>
        <p:txBody>
          <a:bodyPr wrap="square" rtlCol="0">
            <a:spAutoFit/>
          </a:bodyPr>
          <a:lstStyle/>
          <a:p>
            <a:pPr algn="ctr">
              <a:lnSpc>
                <a:spcPct val="90000"/>
              </a:lnSpc>
            </a:pPr>
            <a:r>
              <a:rPr lang="en-US" sz="1200" b="1" dirty="0" err="1"/>
              <a:t>Tomco</a:t>
            </a:r>
            <a:r>
              <a:rPr lang="en-US" sz="1200" b="1" dirty="0"/>
              <a:t> 120kW RF generator</a:t>
            </a:r>
          </a:p>
        </p:txBody>
      </p:sp>
      <p:sp>
        <p:nvSpPr>
          <p:cNvPr id="26" name="TextBox 25"/>
          <p:cNvSpPr txBox="1"/>
          <p:nvPr/>
        </p:nvSpPr>
        <p:spPr>
          <a:xfrm>
            <a:off x="4889396" y="4708025"/>
            <a:ext cx="1120879" cy="424732"/>
          </a:xfrm>
          <a:prstGeom prst="rect">
            <a:avLst/>
          </a:prstGeom>
          <a:noFill/>
        </p:spPr>
        <p:txBody>
          <a:bodyPr wrap="square" rtlCol="0">
            <a:spAutoFit/>
          </a:bodyPr>
          <a:lstStyle/>
          <a:p>
            <a:pPr algn="ctr">
              <a:lnSpc>
                <a:spcPct val="90000"/>
              </a:lnSpc>
            </a:pPr>
            <a:r>
              <a:rPr lang="en-US" sz="1200" b="1" dirty="0"/>
              <a:t>Small test stand</a:t>
            </a:r>
          </a:p>
        </p:txBody>
      </p:sp>
      <p:cxnSp>
        <p:nvCxnSpPr>
          <p:cNvPr id="11" name="Straight Arrow Connector 10"/>
          <p:cNvCxnSpPr/>
          <p:nvPr/>
        </p:nvCxnSpPr>
        <p:spPr>
          <a:xfrm flipV="1">
            <a:off x="5902036" y="4587114"/>
            <a:ext cx="627233" cy="362737"/>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9" idx="2"/>
          </p:cNvCxnSpPr>
          <p:nvPr/>
        </p:nvCxnSpPr>
        <p:spPr>
          <a:xfrm flipH="1">
            <a:off x="7005365" y="2631383"/>
            <a:ext cx="366158" cy="799507"/>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594814" y="3181507"/>
            <a:ext cx="68009" cy="453423"/>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223806" y="2962354"/>
            <a:ext cx="1549899" cy="258532"/>
          </a:xfrm>
          <a:prstGeom prst="rect">
            <a:avLst/>
          </a:prstGeom>
          <a:noFill/>
        </p:spPr>
        <p:txBody>
          <a:bodyPr wrap="square" rtlCol="0">
            <a:spAutoFit/>
          </a:bodyPr>
          <a:lstStyle/>
          <a:p>
            <a:pPr algn="ctr">
              <a:lnSpc>
                <a:spcPct val="90000"/>
              </a:lnSpc>
            </a:pPr>
            <a:r>
              <a:rPr lang="en-US" sz="1200" b="1" dirty="0"/>
              <a:t>Ion Source</a:t>
            </a:r>
          </a:p>
        </p:txBody>
      </p:sp>
      <p:sp>
        <p:nvSpPr>
          <p:cNvPr id="42" name="TextBox 41"/>
          <p:cNvSpPr txBox="1"/>
          <p:nvPr/>
        </p:nvSpPr>
        <p:spPr>
          <a:xfrm>
            <a:off x="7004652" y="5002750"/>
            <a:ext cx="1549899" cy="258532"/>
          </a:xfrm>
          <a:prstGeom prst="rect">
            <a:avLst/>
          </a:prstGeom>
          <a:noFill/>
        </p:spPr>
        <p:txBody>
          <a:bodyPr wrap="square" rtlCol="0">
            <a:spAutoFit/>
          </a:bodyPr>
          <a:lstStyle/>
          <a:p>
            <a:pPr algn="ctr">
              <a:lnSpc>
                <a:spcPct val="90000"/>
              </a:lnSpc>
            </a:pPr>
            <a:r>
              <a:rPr lang="en-US" sz="1200" b="1" dirty="0"/>
              <a:t>Big Blue Box</a:t>
            </a:r>
          </a:p>
        </p:txBody>
      </p:sp>
      <p:cxnSp>
        <p:nvCxnSpPr>
          <p:cNvPr id="43" name="Straight Arrow Connector 42"/>
          <p:cNvCxnSpPr/>
          <p:nvPr/>
        </p:nvCxnSpPr>
        <p:spPr>
          <a:xfrm flipH="1">
            <a:off x="8048231" y="3536688"/>
            <a:ext cx="355183" cy="211596"/>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60171" y="3133253"/>
            <a:ext cx="1549899" cy="424732"/>
          </a:xfrm>
          <a:prstGeom prst="rect">
            <a:avLst/>
          </a:prstGeom>
          <a:noFill/>
        </p:spPr>
        <p:txBody>
          <a:bodyPr wrap="square" rtlCol="0">
            <a:spAutoFit/>
          </a:bodyPr>
          <a:lstStyle/>
          <a:p>
            <a:pPr algn="ctr">
              <a:lnSpc>
                <a:spcPct val="90000"/>
              </a:lnSpc>
            </a:pPr>
            <a:r>
              <a:rPr lang="en-US" sz="1200" b="1" dirty="0"/>
              <a:t>Diagnostic chamber</a:t>
            </a:r>
          </a:p>
        </p:txBody>
      </p:sp>
      <p:sp>
        <p:nvSpPr>
          <p:cNvPr id="3" name="TextBox 2"/>
          <p:cNvSpPr txBox="1"/>
          <p:nvPr/>
        </p:nvSpPr>
        <p:spPr>
          <a:xfrm>
            <a:off x="22600" y="5943600"/>
            <a:ext cx="4711546" cy="341632"/>
          </a:xfrm>
          <a:prstGeom prst="rect">
            <a:avLst/>
          </a:prstGeom>
          <a:noFill/>
        </p:spPr>
        <p:txBody>
          <a:bodyPr wrap="none" rtlCol="0">
            <a:spAutoFit/>
          </a:bodyPr>
          <a:lstStyle/>
          <a:p>
            <a:pPr algn="ctr">
              <a:lnSpc>
                <a:spcPct val="90000"/>
              </a:lnSpc>
            </a:pPr>
            <a:r>
              <a:rPr lang="en-US" dirty="0"/>
              <a:t>Plasma diagnostics: Spectroscopy and RGA</a:t>
            </a:r>
          </a:p>
        </p:txBody>
      </p:sp>
      <p:sp>
        <p:nvSpPr>
          <p:cNvPr id="22" name="Content Placeholder 2"/>
          <p:cNvSpPr>
            <a:spLocks noGrp="1"/>
          </p:cNvSpPr>
          <p:nvPr>
            <p:ph idx="1"/>
          </p:nvPr>
        </p:nvSpPr>
        <p:spPr>
          <a:xfrm>
            <a:off x="104775" y="600076"/>
            <a:ext cx="8642640" cy="1447799"/>
          </a:xfrm>
        </p:spPr>
        <p:txBody>
          <a:bodyPr/>
          <a:lstStyle/>
          <a:p>
            <a:r>
              <a:rPr lang="en-US" sz="1800" dirty="0"/>
              <a:t>ORNL baseline source #2,3,4,5,6,7 and external antenna sources x3, x4 can be installed interchangeably on the SNS accelerator (8100), test stand (8100) and BTF (8320)</a:t>
            </a:r>
          </a:p>
          <a:p>
            <a:r>
              <a:rPr lang="en-US" sz="1800" dirty="0"/>
              <a:t>Nearly identical electrostatic Low Energy Beam Transports (LEBT) are also installed, interchangeably  in each facility </a:t>
            </a:r>
          </a:p>
        </p:txBody>
      </p:sp>
      <p:sp>
        <p:nvSpPr>
          <p:cNvPr id="4" name="TextBox 3"/>
          <p:cNvSpPr txBox="1"/>
          <p:nvPr/>
        </p:nvSpPr>
        <p:spPr>
          <a:xfrm>
            <a:off x="430730" y="5395716"/>
            <a:ext cx="2663486" cy="258532"/>
          </a:xfrm>
          <a:prstGeom prst="rect">
            <a:avLst/>
          </a:prstGeom>
          <a:noFill/>
        </p:spPr>
        <p:txBody>
          <a:bodyPr wrap="none" rtlCol="0">
            <a:spAutoFit/>
          </a:bodyPr>
          <a:lstStyle/>
          <a:p>
            <a:pPr algn="ctr">
              <a:lnSpc>
                <a:spcPct val="90000"/>
              </a:lnSpc>
            </a:pPr>
            <a:r>
              <a:rPr lang="en-US" sz="1200" dirty="0"/>
              <a:t>Ion source, LEBT, RFQ, diagnostics </a:t>
            </a:r>
          </a:p>
        </p:txBody>
      </p:sp>
    </p:spTree>
    <p:extLst>
      <p:ext uri="{BB962C8B-B14F-4D97-AF65-F5344CB8AC3E}">
        <p14:creationId xmlns:p14="http://schemas.microsoft.com/office/powerpoint/2010/main" val="3353314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3" t="770" r="6445" b="801"/>
          <a:stretch/>
        </p:blipFill>
        <p:spPr bwMode="auto">
          <a:xfrm>
            <a:off x="-9328" y="700532"/>
            <a:ext cx="9147352" cy="474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itle 1"/>
          <p:cNvSpPr>
            <a:spLocks noGrp="1"/>
          </p:cNvSpPr>
          <p:nvPr>
            <p:ph type="title"/>
          </p:nvPr>
        </p:nvSpPr>
        <p:spPr>
          <a:xfrm>
            <a:off x="161925" y="0"/>
            <a:ext cx="8839200" cy="720197"/>
          </a:xfrm>
        </p:spPr>
        <p:txBody>
          <a:bodyPr/>
          <a:lstStyle/>
          <a:p>
            <a:pPr eaLnBrk="1" hangingPunct="1"/>
            <a:r>
              <a:rPr lang="en-US" altLang="en-US" sz="2400" dirty="0"/>
              <a:t>SNS ion source history: pushing source performance while maintaining high reliability </a:t>
            </a:r>
          </a:p>
        </p:txBody>
      </p:sp>
      <p:pic>
        <p:nvPicPr>
          <p:cNvPr id="337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00" y="3886200"/>
            <a:ext cx="28829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76"/>
          <p:cNvSpPr txBox="1">
            <a:spLocks noChangeArrowheads="1"/>
          </p:cNvSpPr>
          <p:nvPr/>
        </p:nvSpPr>
        <p:spPr bwMode="auto">
          <a:xfrm>
            <a:off x="0" y="5478357"/>
            <a:ext cx="851049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400"/>
              </a:spcBef>
              <a:buClr>
                <a:schemeClr val="tx2"/>
              </a:buClr>
              <a:buFont typeface="Arial" pitchFamily="34" charset="0"/>
              <a:buChar char="•"/>
              <a:defRPr sz="2800">
                <a:solidFill>
                  <a:schemeClr val="tx1"/>
                </a:solidFill>
                <a:latin typeface="Arial" pitchFamily="34" charset="0"/>
              </a:defRPr>
            </a:lvl1pPr>
            <a:lvl2pPr marL="742950" indent="-285750">
              <a:lnSpc>
                <a:spcPct val="90000"/>
              </a:lnSpc>
              <a:spcBef>
                <a:spcPts val="800"/>
              </a:spcBef>
              <a:buClr>
                <a:schemeClr val="tx2"/>
              </a:buClr>
              <a:buFont typeface="Arial" pitchFamily="34" charset="0"/>
              <a:buChar char="–"/>
              <a:defRPr sz="2400">
                <a:solidFill>
                  <a:schemeClr val="tx1"/>
                </a:solidFill>
                <a:latin typeface="Arial" pitchFamily="34" charset="0"/>
              </a:defRPr>
            </a:lvl2pPr>
            <a:lvl3pPr marL="1143000" indent="-228600">
              <a:lnSpc>
                <a:spcPct val="90000"/>
              </a:lnSpc>
              <a:spcBef>
                <a:spcPts val="800"/>
              </a:spcBef>
              <a:buClr>
                <a:schemeClr val="tx2"/>
              </a:buClr>
              <a:buFont typeface="Arial" pitchFamily="34" charset="0"/>
              <a:buChar char="•"/>
              <a:defRPr sz="2000">
                <a:solidFill>
                  <a:schemeClr val="tx1"/>
                </a:solidFill>
                <a:latin typeface="Arial" pitchFamily="34" charset="0"/>
              </a:defRPr>
            </a:lvl3pPr>
            <a:lvl4pPr marL="1600200" indent="-228600">
              <a:lnSpc>
                <a:spcPct val="90000"/>
              </a:lnSpc>
              <a:spcBef>
                <a:spcPts val="800"/>
              </a:spcBef>
              <a:buClr>
                <a:schemeClr val="tx2"/>
              </a:buClr>
              <a:buFont typeface="Arial" pitchFamily="34" charset="0"/>
              <a:buChar char="–"/>
              <a:defRPr>
                <a:solidFill>
                  <a:schemeClr val="tx1"/>
                </a:solidFill>
                <a:latin typeface="Arial" pitchFamily="34" charset="0"/>
              </a:defRPr>
            </a:lvl4pPr>
            <a:lvl5pPr marL="2057400" indent="-228600">
              <a:lnSpc>
                <a:spcPct val="90000"/>
              </a:lnSpc>
              <a:spcBef>
                <a:spcPts val="600"/>
              </a:spcBef>
              <a:buClr>
                <a:schemeClr val="tx2"/>
              </a:buClr>
              <a:buFont typeface="Arial" pitchFamily="34" charset="0"/>
              <a:buChar char="»"/>
              <a:defRPr>
                <a:solidFill>
                  <a:schemeClr val="tx1"/>
                </a:solidFill>
                <a:latin typeface="Arial" pitchFamily="34" charset="0"/>
              </a:defRPr>
            </a:lvl5pPr>
            <a:lvl6pPr marL="2514600" indent="-228600" eaLnBrk="0" fontAlgn="base" hangingPunct="0">
              <a:lnSpc>
                <a:spcPct val="90000"/>
              </a:lnSpc>
              <a:spcBef>
                <a:spcPts val="600"/>
              </a:spcBef>
              <a:spcAft>
                <a:spcPct val="0"/>
              </a:spcAft>
              <a:buClr>
                <a:schemeClr val="tx2"/>
              </a:buClr>
              <a:buFont typeface="Arial" pitchFamily="34" charset="0"/>
              <a:buChar char="»"/>
              <a:defRPr>
                <a:solidFill>
                  <a:schemeClr val="tx1"/>
                </a:solidFill>
                <a:latin typeface="Arial" pitchFamily="34" charset="0"/>
              </a:defRPr>
            </a:lvl6pPr>
            <a:lvl7pPr marL="2971800" indent="-228600" eaLnBrk="0" fontAlgn="base" hangingPunct="0">
              <a:lnSpc>
                <a:spcPct val="90000"/>
              </a:lnSpc>
              <a:spcBef>
                <a:spcPts val="600"/>
              </a:spcBef>
              <a:spcAft>
                <a:spcPct val="0"/>
              </a:spcAft>
              <a:buClr>
                <a:schemeClr val="tx2"/>
              </a:buClr>
              <a:buFont typeface="Arial" pitchFamily="34" charset="0"/>
              <a:buChar char="»"/>
              <a:defRPr>
                <a:solidFill>
                  <a:schemeClr val="tx1"/>
                </a:solidFill>
                <a:latin typeface="Arial" pitchFamily="34" charset="0"/>
              </a:defRPr>
            </a:lvl7pPr>
            <a:lvl8pPr marL="3429000" indent="-228600" eaLnBrk="0" fontAlgn="base" hangingPunct="0">
              <a:lnSpc>
                <a:spcPct val="90000"/>
              </a:lnSpc>
              <a:spcBef>
                <a:spcPts val="600"/>
              </a:spcBef>
              <a:spcAft>
                <a:spcPct val="0"/>
              </a:spcAft>
              <a:buClr>
                <a:schemeClr val="tx2"/>
              </a:buClr>
              <a:buFont typeface="Arial" pitchFamily="34" charset="0"/>
              <a:buChar char="»"/>
              <a:defRPr>
                <a:solidFill>
                  <a:schemeClr val="tx1"/>
                </a:solidFill>
                <a:latin typeface="Arial" pitchFamily="34" charset="0"/>
              </a:defRPr>
            </a:lvl8pPr>
            <a:lvl9pPr marL="3886200" indent="-228600" eaLnBrk="0" fontAlgn="base" hangingPunct="0">
              <a:lnSpc>
                <a:spcPct val="90000"/>
              </a:lnSpc>
              <a:spcBef>
                <a:spcPts val="600"/>
              </a:spcBef>
              <a:spcAft>
                <a:spcPct val="0"/>
              </a:spcAft>
              <a:buClr>
                <a:schemeClr val="tx2"/>
              </a:buClr>
              <a:buFont typeface="Arial" pitchFamily="34" charset="0"/>
              <a:buChar char="»"/>
              <a:defRPr>
                <a:solidFill>
                  <a:schemeClr val="tx1"/>
                </a:solidFill>
                <a:latin typeface="Arial" pitchFamily="34" charset="0"/>
              </a:defRPr>
            </a:lvl9pPr>
          </a:lstStyle>
          <a:p>
            <a:pPr eaLnBrk="1" hangingPunct="1">
              <a:lnSpc>
                <a:spcPct val="85000"/>
              </a:lnSpc>
              <a:spcBef>
                <a:spcPts val="100"/>
              </a:spcBef>
              <a:buClr>
                <a:srgbClr val="01673E"/>
              </a:buClr>
              <a:buFontTx/>
              <a:buNone/>
            </a:pPr>
            <a:r>
              <a:rPr lang="en-US" altLang="en-US" sz="2000" dirty="0">
                <a:solidFill>
                  <a:srgbClr val="000000"/>
                </a:solidFill>
              </a:rPr>
              <a:t>140 H</a:t>
            </a:r>
            <a:r>
              <a:rPr lang="en-US" altLang="en-US" sz="2000" baseline="30000" dirty="0">
                <a:solidFill>
                  <a:srgbClr val="000000"/>
                </a:solidFill>
              </a:rPr>
              <a:t>-</a:t>
            </a:r>
            <a:r>
              <a:rPr lang="en-US" altLang="en-US" sz="2000" dirty="0">
                <a:solidFill>
                  <a:srgbClr val="000000"/>
                </a:solidFill>
              </a:rPr>
              <a:t> sources have been started up for n-production. In recent years ion sources have been pushed harder due to decreased RFQ performance </a:t>
            </a:r>
            <a:r>
              <a:rPr lang="en-US" altLang="en-US" sz="2000" dirty="0" smtClean="0">
                <a:solidFill>
                  <a:srgbClr val="000000"/>
                </a:solidFill>
              </a:rPr>
              <a:t>while maintaining </a:t>
            </a:r>
            <a:r>
              <a:rPr lang="en-US" altLang="en-US" sz="2000" dirty="0">
                <a:solidFill>
                  <a:srgbClr val="000000"/>
                </a:solidFill>
              </a:rPr>
              <a:t>high </a:t>
            </a:r>
            <a:r>
              <a:rPr lang="en-US" altLang="en-US" sz="2000" dirty="0" smtClean="0">
                <a:solidFill>
                  <a:srgbClr val="000000"/>
                </a:solidFill>
              </a:rPr>
              <a:t>availability </a:t>
            </a:r>
            <a:r>
              <a:rPr lang="en-US" altLang="en-US" sz="2000" dirty="0" smtClean="0"/>
              <a:t>typically </a:t>
            </a:r>
            <a:r>
              <a:rPr lang="en-US" altLang="en-US" sz="2000" b="1" dirty="0" smtClean="0">
                <a:solidFill>
                  <a:srgbClr val="FF0000"/>
                </a:solidFill>
              </a:rPr>
              <a:t>&gt;99%</a:t>
            </a:r>
            <a:endParaRPr lang="en-US" altLang="en-US" sz="2000" b="1" dirty="0">
              <a:solidFill>
                <a:srgbClr val="FF0000"/>
              </a:solidFill>
            </a:endParaRPr>
          </a:p>
        </p:txBody>
      </p:sp>
      <p:grpSp>
        <p:nvGrpSpPr>
          <p:cNvPr id="4" name="Group 3"/>
          <p:cNvGrpSpPr/>
          <p:nvPr/>
        </p:nvGrpSpPr>
        <p:grpSpPr>
          <a:xfrm>
            <a:off x="7809767" y="1843627"/>
            <a:ext cx="1406531" cy="1003890"/>
            <a:chOff x="7809767" y="1843627"/>
            <a:chExt cx="1406531" cy="1003890"/>
          </a:xfrm>
        </p:grpSpPr>
        <p:sp>
          <p:nvSpPr>
            <p:cNvPr id="7" name="Oval 6"/>
            <p:cNvSpPr/>
            <p:nvPr/>
          </p:nvSpPr>
          <p:spPr>
            <a:xfrm>
              <a:off x="8208696" y="2290898"/>
              <a:ext cx="905424" cy="556619"/>
            </a:xfrm>
            <a:prstGeom prst="ellipse">
              <a:avLst/>
            </a:prstGeom>
            <a:noFill/>
            <a:ln w="19050">
              <a:solidFill>
                <a:srgbClr val="FF0000"/>
              </a:solidFill>
              <a:prstDash val="dash"/>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 name="TextBox 7"/>
            <p:cNvSpPr txBox="1"/>
            <p:nvPr/>
          </p:nvSpPr>
          <p:spPr>
            <a:xfrm>
              <a:off x="7809767" y="1843627"/>
              <a:ext cx="1406531" cy="437043"/>
            </a:xfrm>
            <a:prstGeom prst="rect">
              <a:avLst/>
            </a:prstGeom>
            <a:noFill/>
          </p:spPr>
          <p:txBody>
            <a:bodyPr wrap="square" rtlCol="0">
              <a:spAutoFit/>
            </a:bodyPr>
            <a:lstStyle/>
            <a:p>
              <a:pPr algn="r">
                <a:lnSpc>
                  <a:spcPct val="70000"/>
                </a:lnSpc>
              </a:pPr>
              <a:r>
                <a:rPr lang="en-US" sz="1600" b="1" dirty="0">
                  <a:latin typeface="Arial Narrow" panose="020B0606020202030204" pitchFamily="34" charset="0"/>
                </a:rPr>
                <a:t>Less sources, less variations</a:t>
              </a:r>
            </a:p>
          </p:txBody>
        </p:sp>
      </p:grpSp>
      <p:sp>
        <p:nvSpPr>
          <p:cNvPr id="31" name="TextBox 30"/>
          <p:cNvSpPr txBox="1"/>
          <p:nvPr/>
        </p:nvSpPr>
        <p:spPr>
          <a:xfrm>
            <a:off x="7343365" y="3053128"/>
            <a:ext cx="1061975" cy="418897"/>
          </a:xfrm>
          <a:prstGeom prst="rect">
            <a:avLst/>
          </a:prstGeom>
          <a:noFill/>
        </p:spPr>
        <p:txBody>
          <a:bodyPr wrap="square" rtlCol="0">
            <a:spAutoFit/>
          </a:bodyPr>
          <a:lstStyle/>
          <a:p>
            <a:pPr algn="r">
              <a:lnSpc>
                <a:spcPct val="70000"/>
              </a:lnSpc>
            </a:pPr>
            <a:r>
              <a:rPr lang="en-US" sz="1500" dirty="0">
                <a:solidFill>
                  <a:schemeClr val="bg1">
                    <a:lumMod val="50000"/>
                  </a:schemeClr>
                </a:solidFill>
              </a:rPr>
              <a:t>E-dump failures</a:t>
            </a:r>
          </a:p>
        </p:txBody>
      </p:sp>
      <p:grpSp>
        <p:nvGrpSpPr>
          <p:cNvPr id="17414" name="Group 33"/>
          <p:cNvGrpSpPr>
            <a:grpSpLocks/>
          </p:cNvGrpSpPr>
          <p:nvPr/>
        </p:nvGrpSpPr>
        <p:grpSpPr bwMode="auto">
          <a:xfrm>
            <a:off x="833101" y="1070713"/>
            <a:ext cx="7944078" cy="3561984"/>
            <a:chOff x="919943" y="1165443"/>
            <a:chExt cx="7827182" cy="3562168"/>
          </a:xfrm>
        </p:grpSpPr>
        <p:sp>
          <p:nvSpPr>
            <p:cNvPr id="37" name="TextBox 36"/>
            <p:cNvSpPr txBox="1"/>
            <p:nvPr/>
          </p:nvSpPr>
          <p:spPr>
            <a:xfrm>
              <a:off x="4177844" y="1869210"/>
              <a:ext cx="1524000" cy="369351"/>
            </a:xfrm>
            <a:prstGeom prst="rect">
              <a:avLst/>
            </a:prstGeom>
            <a:noFill/>
          </p:spPr>
          <p:txBody>
            <a:bodyPr lIns="0" tIns="0" rIns="0" bIns="0">
              <a:spAutoFit/>
            </a:bodyPr>
            <a:lstStyle/>
            <a:p>
              <a:pPr algn="ctr" eaLnBrk="1" hangingPunct="1">
                <a:lnSpc>
                  <a:spcPct val="80000"/>
                </a:lnSpc>
                <a:defRPr/>
              </a:pPr>
              <a:r>
                <a:rPr lang="en-US" sz="1500" dirty="0">
                  <a:solidFill>
                    <a:schemeClr val="tx1">
                      <a:lumMod val="65000"/>
                      <a:lumOff val="35000"/>
                    </a:schemeClr>
                  </a:solidFill>
                  <a:latin typeface="Arial" charset="0"/>
                  <a:cs typeface="Arial" charset="0"/>
                </a:rPr>
                <a:t>Only source #3 makes ~38 mA</a:t>
              </a:r>
            </a:p>
          </p:txBody>
        </p:sp>
        <p:sp>
          <p:nvSpPr>
            <p:cNvPr id="38" name="TextBox 37"/>
            <p:cNvSpPr txBox="1"/>
            <p:nvPr/>
          </p:nvSpPr>
          <p:spPr>
            <a:xfrm>
              <a:off x="919943" y="2175247"/>
              <a:ext cx="1334361" cy="623279"/>
            </a:xfrm>
            <a:prstGeom prst="rect">
              <a:avLst/>
            </a:prstGeom>
            <a:solidFill>
              <a:schemeClr val="bg1"/>
            </a:solidFill>
            <a:scene3d>
              <a:camera prst="orthographicFront">
                <a:rot lat="0" lon="0" rev="19499999"/>
              </a:camera>
              <a:lightRig rig="threePt" dir="t"/>
            </a:scene3d>
          </p:spPr>
          <p:txBody>
            <a:bodyPr wrap="square" lIns="0" tIns="0" rIns="0" bIns="0">
              <a:spAutoFit/>
            </a:bodyPr>
            <a:lstStyle/>
            <a:p>
              <a:pPr eaLnBrk="1" hangingPunct="1">
                <a:lnSpc>
                  <a:spcPct val="90000"/>
                </a:lnSpc>
                <a:defRPr/>
              </a:pPr>
              <a:r>
                <a:rPr lang="en-US" sz="1500" dirty="0">
                  <a:solidFill>
                    <a:schemeClr val="tx1">
                      <a:lumMod val="65000"/>
                      <a:lumOff val="35000"/>
                    </a:schemeClr>
                  </a:solidFill>
                  <a:latin typeface="Arial Narrow" panose="020B0606020202030204" pitchFamily="34" charset="0"/>
                  <a:cs typeface="Arial" charset="0"/>
                </a:rPr>
                <a:t>Decaying beams before developing proper conditioning </a:t>
              </a:r>
            </a:p>
          </p:txBody>
        </p:sp>
        <p:sp>
          <p:nvSpPr>
            <p:cNvPr id="39" name="TextBox 38"/>
            <p:cNvSpPr txBox="1"/>
            <p:nvPr/>
          </p:nvSpPr>
          <p:spPr>
            <a:xfrm>
              <a:off x="1458540" y="3831093"/>
              <a:ext cx="2286000" cy="415519"/>
            </a:xfrm>
            <a:prstGeom prst="rect">
              <a:avLst/>
            </a:prstGeom>
            <a:solidFill>
              <a:schemeClr val="bg1"/>
            </a:solidFill>
            <a:scene3d>
              <a:camera prst="orthographicFront">
                <a:rot lat="0" lon="0" rev="2400000"/>
              </a:camera>
              <a:lightRig rig="threePt" dir="t"/>
            </a:scene3d>
          </p:spPr>
          <p:txBody>
            <a:bodyPr lIns="0" tIns="0" rIns="0" bIns="0">
              <a:spAutoFit/>
            </a:bodyPr>
            <a:lstStyle/>
            <a:p>
              <a:pPr algn="ctr" eaLnBrk="1" hangingPunct="1">
                <a:lnSpc>
                  <a:spcPct val="90000"/>
                </a:lnSpc>
                <a:defRPr/>
              </a:pPr>
              <a:r>
                <a:rPr lang="en-US" sz="1500" dirty="0">
                  <a:solidFill>
                    <a:schemeClr val="tx1">
                      <a:lumMod val="65000"/>
                      <a:lumOff val="35000"/>
                    </a:schemeClr>
                  </a:solidFill>
                  <a:latin typeface="Arial" charset="0"/>
                  <a:cs typeface="Arial" charset="0"/>
                </a:rPr>
                <a:t>Ramping up the beam with many improvements</a:t>
              </a:r>
            </a:p>
          </p:txBody>
        </p:sp>
        <p:sp>
          <p:nvSpPr>
            <p:cNvPr id="40" name="TextBox 39"/>
            <p:cNvSpPr txBox="1"/>
            <p:nvPr/>
          </p:nvSpPr>
          <p:spPr>
            <a:xfrm>
              <a:off x="3222572" y="1165443"/>
              <a:ext cx="1790700" cy="442935"/>
            </a:xfrm>
            <a:prstGeom prst="rect">
              <a:avLst/>
            </a:prstGeom>
            <a:solidFill>
              <a:schemeClr val="bg1"/>
            </a:solidFill>
          </p:spPr>
          <p:txBody>
            <a:bodyPr lIns="0" tIns="0" rIns="0" bIns="0">
              <a:spAutoFit/>
            </a:bodyPr>
            <a:lstStyle/>
            <a:p>
              <a:pPr algn="ctr" eaLnBrk="1" hangingPunct="1">
                <a:lnSpc>
                  <a:spcPct val="90000"/>
                </a:lnSpc>
                <a:defRPr/>
              </a:pPr>
              <a:r>
                <a:rPr lang="en-US" sz="1600" dirty="0">
                  <a:solidFill>
                    <a:schemeClr val="tx1">
                      <a:lumMod val="65000"/>
                      <a:lumOff val="35000"/>
                    </a:schemeClr>
                  </a:solidFill>
                  <a:latin typeface="Arial" charset="0"/>
                  <a:cs typeface="Arial" charset="0"/>
                </a:rPr>
                <a:t>Year of ~40 mA MEBT currents</a:t>
              </a:r>
            </a:p>
          </p:txBody>
        </p:sp>
        <p:sp>
          <p:nvSpPr>
            <p:cNvPr id="41" name="TextBox 40"/>
            <p:cNvSpPr txBox="1"/>
            <p:nvPr/>
          </p:nvSpPr>
          <p:spPr>
            <a:xfrm>
              <a:off x="4416418" y="3858637"/>
              <a:ext cx="1265237" cy="415519"/>
            </a:xfrm>
            <a:prstGeom prst="rect">
              <a:avLst/>
            </a:prstGeom>
            <a:solidFill>
              <a:schemeClr val="bg1"/>
            </a:solidFill>
          </p:spPr>
          <p:txBody>
            <a:bodyPr lIns="0" tIns="0" rIns="0" bIns="0">
              <a:spAutoFit/>
            </a:bodyPr>
            <a:lstStyle/>
            <a:p>
              <a:pPr algn="ctr" eaLnBrk="1" hangingPunct="1">
                <a:lnSpc>
                  <a:spcPct val="90000"/>
                </a:lnSpc>
                <a:defRPr/>
              </a:pPr>
              <a:r>
                <a:rPr lang="en-US" sz="1500" dirty="0">
                  <a:solidFill>
                    <a:schemeClr val="tx1">
                      <a:lumMod val="95000"/>
                      <a:lumOff val="5000"/>
                    </a:schemeClr>
                  </a:solidFill>
                  <a:latin typeface="Arial Narrow" panose="020B0606020202030204" pitchFamily="34" charset="0"/>
                  <a:cs typeface="Arial" charset="0"/>
                </a:rPr>
                <a:t>source leaks &amp; contamination </a:t>
              </a:r>
            </a:p>
          </p:txBody>
        </p:sp>
        <p:cxnSp>
          <p:nvCxnSpPr>
            <p:cNvPr id="42" name="Straight Arrow Connector 41"/>
            <p:cNvCxnSpPr/>
            <p:nvPr/>
          </p:nvCxnSpPr>
          <p:spPr>
            <a:xfrm>
              <a:off x="990600" y="2459424"/>
              <a:ext cx="838200" cy="604868"/>
            </a:xfrm>
            <a:prstGeom prst="straightConnector1">
              <a:avLst/>
            </a:prstGeom>
            <a:ln w="1905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427276" y="1658527"/>
              <a:ext cx="914400" cy="0"/>
            </a:xfrm>
            <a:prstGeom prst="straightConnector1">
              <a:avLst/>
            </a:prstGeom>
            <a:ln w="1905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2133144" y="3228179"/>
              <a:ext cx="990600" cy="906509"/>
            </a:xfrm>
            <a:prstGeom prst="straightConnector1">
              <a:avLst/>
            </a:prstGeom>
            <a:ln w="1905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486453" y="3831093"/>
              <a:ext cx="637155" cy="0"/>
            </a:xfrm>
            <a:prstGeom prst="straightConnector1">
              <a:avLst/>
            </a:prstGeom>
            <a:ln w="1905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080125" y="3670108"/>
              <a:ext cx="2667000" cy="220673"/>
            </a:xfrm>
            <a:prstGeom prst="rect">
              <a:avLst/>
            </a:prstGeom>
            <a:solidFill>
              <a:schemeClr val="bg1"/>
            </a:solidFill>
          </p:spPr>
          <p:txBody>
            <a:bodyPr lIns="0" tIns="0" rIns="0" bIns="0">
              <a:spAutoFit/>
            </a:bodyPr>
            <a:lstStyle/>
            <a:p>
              <a:pPr eaLnBrk="1" hangingPunct="1">
                <a:lnSpc>
                  <a:spcPct val="90000"/>
                </a:lnSpc>
                <a:defRPr/>
              </a:pPr>
              <a:r>
                <a:rPr lang="en-US" sz="1600" b="1" dirty="0">
                  <a:solidFill>
                    <a:srgbClr val="FF0000"/>
                  </a:solidFill>
                  <a:latin typeface="Arial" charset="0"/>
                  <a:cs typeface="Arial" charset="0"/>
                </a:rPr>
                <a:t>Reduced RFQ transmission</a:t>
              </a:r>
            </a:p>
          </p:txBody>
        </p:sp>
        <p:cxnSp>
          <p:nvCxnSpPr>
            <p:cNvPr id="47" name="Straight Arrow Connector 46"/>
            <p:cNvCxnSpPr/>
            <p:nvPr/>
          </p:nvCxnSpPr>
          <p:spPr>
            <a:xfrm>
              <a:off x="4953000" y="3602482"/>
              <a:ext cx="1371600" cy="0"/>
            </a:xfrm>
            <a:prstGeom prst="straightConnector1">
              <a:avLst/>
            </a:prstGeom>
            <a:ln w="19050">
              <a:solidFill>
                <a:schemeClr val="tx1">
                  <a:lumMod val="65000"/>
                  <a:lumOff val="3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6080124" y="3604136"/>
              <a:ext cx="2667000" cy="1"/>
            </a:xfrm>
            <a:prstGeom prst="straightConnector1">
              <a:avLst/>
            </a:prstGeom>
            <a:ln w="1905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448351" y="2232301"/>
              <a:ext cx="1295400" cy="0"/>
            </a:xfrm>
            <a:prstGeom prst="straightConnector1">
              <a:avLst/>
            </a:prstGeom>
            <a:ln w="1905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89023" y="4480788"/>
              <a:ext cx="838200" cy="222261"/>
            </a:xfrm>
            <a:prstGeom prst="rect">
              <a:avLst/>
            </a:prstGeom>
            <a:solidFill>
              <a:schemeClr val="bg1"/>
            </a:solidFill>
          </p:spPr>
          <p:txBody>
            <a:bodyPr lIns="0" tIns="0" rIns="0" bIns="0">
              <a:spAutoFit/>
            </a:bodyPr>
            <a:lstStyle/>
            <a:p>
              <a:pPr algn="ctr" eaLnBrk="1" hangingPunct="1">
                <a:lnSpc>
                  <a:spcPct val="90000"/>
                </a:lnSpc>
                <a:defRPr/>
              </a:pPr>
              <a:r>
                <a:rPr lang="en-US" sz="1600" dirty="0">
                  <a:solidFill>
                    <a:schemeClr val="tx1">
                      <a:lumMod val="95000"/>
                      <a:lumOff val="5000"/>
                    </a:schemeClr>
                  </a:solidFill>
                  <a:latin typeface="Arial Narrow" panose="020B0606020202030204" pitchFamily="34" charset="0"/>
                  <a:cs typeface="Arial" charset="0"/>
                </a:rPr>
                <a:t>large leak</a:t>
              </a:r>
            </a:p>
          </p:txBody>
        </p:sp>
        <p:cxnSp>
          <p:nvCxnSpPr>
            <p:cNvPr id="51" name="Straight Arrow Connector 50"/>
            <p:cNvCxnSpPr/>
            <p:nvPr/>
          </p:nvCxnSpPr>
          <p:spPr>
            <a:xfrm>
              <a:off x="4072893" y="4727611"/>
              <a:ext cx="228600" cy="0"/>
            </a:xfrm>
            <a:prstGeom prst="straightConnector1">
              <a:avLst/>
            </a:prstGeom>
            <a:ln w="1905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549776" y="3806997"/>
              <a:ext cx="838200" cy="323182"/>
            </a:xfrm>
            <a:prstGeom prst="rect">
              <a:avLst/>
            </a:prstGeom>
            <a:solidFill>
              <a:schemeClr val="bg1"/>
            </a:solidFill>
          </p:spPr>
          <p:txBody>
            <a:bodyPr lIns="0" tIns="0" rIns="0" bIns="0">
              <a:spAutoFit/>
            </a:bodyPr>
            <a:lstStyle/>
            <a:p>
              <a:pPr algn="ctr" eaLnBrk="1" hangingPunct="1">
                <a:lnSpc>
                  <a:spcPct val="70000"/>
                </a:lnSpc>
                <a:defRPr/>
              </a:pPr>
              <a:r>
                <a:rPr lang="en-US" sz="1500" b="1" dirty="0">
                  <a:solidFill>
                    <a:schemeClr val="tx1">
                      <a:lumMod val="95000"/>
                      <a:lumOff val="5000"/>
                    </a:schemeClr>
                  </a:solidFill>
                  <a:latin typeface="Arial Narrow" panose="020B0606020202030204" pitchFamily="34" charset="0"/>
                  <a:cs typeface="Arial" charset="0"/>
                </a:rPr>
                <a:t>Antenna failures</a:t>
              </a:r>
            </a:p>
          </p:txBody>
        </p:sp>
      </p:grpSp>
      <p:cxnSp>
        <p:nvCxnSpPr>
          <p:cNvPr id="10" name="Straight Connector 9"/>
          <p:cNvCxnSpPr/>
          <p:nvPr/>
        </p:nvCxnSpPr>
        <p:spPr>
          <a:xfrm flipV="1">
            <a:off x="5943600" y="1043870"/>
            <a:ext cx="3097131" cy="6896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270181" y="954748"/>
            <a:ext cx="2233944" cy="290336"/>
          </a:xfrm>
          <a:prstGeom prst="rect">
            <a:avLst/>
          </a:prstGeom>
          <a:noFill/>
        </p:spPr>
        <p:txBody>
          <a:bodyPr wrap="square" rtlCol="0">
            <a:spAutoFit/>
          </a:bodyPr>
          <a:lstStyle/>
          <a:p>
            <a:pPr algn="r">
              <a:lnSpc>
                <a:spcPct val="70000"/>
              </a:lnSpc>
            </a:pPr>
            <a:r>
              <a:rPr lang="en-US" b="1" dirty="0">
                <a:solidFill>
                  <a:srgbClr val="FF0000"/>
                </a:solidFill>
              </a:rPr>
              <a:t>RFQ input current</a:t>
            </a:r>
          </a:p>
        </p:txBody>
      </p:sp>
      <p:cxnSp>
        <p:nvCxnSpPr>
          <p:cNvPr id="32" name="Straight Arrow Connector 31"/>
          <p:cNvCxnSpPr/>
          <p:nvPr/>
        </p:nvCxnSpPr>
        <p:spPr bwMode="auto">
          <a:xfrm>
            <a:off x="3484282" y="3657791"/>
            <a:ext cx="1503280" cy="5424"/>
          </a:xfrm>
          <a:prstGeom prst="straightConnector1">
            <a:avLst/>
          </a:prstGeom>
          <a:ln w="1905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52898" y="2920939"/>
            <a:ext cx="639919" cy="397545"/>
          </a:xfrm>
          <a:prstGeom prst="rect">
            <a:avLst/>
          </a:prstGeom>
          <a:noFill/>
        </p:spPr>
        <p:txBody>
          <a:bodyPr wrap="none" rtlCol="0">
            <a:spAutoFit/>
          </a:bodyPr>
          <a:lstStyle/>
          <a:p>
            <a:pPr algn="ctr">
              <a:lnSpc>
                <a:spcPct val="60000"/>
              </a:lnSpc>
            </a:pPr>
            <a:r>
              <a:rPr lang="en-US" sz="1600" b="1" dirty="0">
                <a:solidFill>
                  <a:srgbClr val="00B050"/>
                </a:solidFill>
              </a:rPr>
              <a:t>7A·h</a:t>
            </a:r>
          </a:p>
          <a:p>
            <a:pPr algn="ctr">
              <a:lnSpc>
                <a:spcPct val="60000"/>
              </a:lnSpc>
            </a:pPr>
            <a:r>
              <a:rPr lang="en-US" sz="1600" b="1" dirty="0">
                <a:solidFill>
                  <a:srgbClr val="00B050"/>
                </a:solidFill>
              </a:rPr>
              <a:t>run</a:t>
            </a:r>
          </a:p>
        </p:txBody>
      </p:sp>
      <p:cxnSp>
        <p:nvCxnSpPr>
          <p:cNvPr id="54" name="Straight Arrow Connector 53"/>
          <p:cNvCxnSpPr/>
          <p:nvPr/>
        </p:nvCxnSpPr>
        <p:spPr bwMode="auto">
          <a:xfrm flipV="1">
            <a:off x="8713974" y="2702261"/>
            <a:ext cx="0" cy="218678"/>
          </a:xfrm>
          <a:prstGeom prst="straightConnector1">
            <a:avLst/>
          </a:prstGeom>
          <a:ln w="1905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536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4" y="180975"/>
            <a:ext cx="9137036" cy="484748"/>
          </a:xfrm>
        </p:spPr>
        <p:txBody>
          <a:bodyPr/>
          <a:lstStyle/>
          <a:p>
            <a:r>
              <a:rPr lang="en-US" dirty="0"/>
              <a:t>2016 SNS run schedule: planned source rotation</a:t>
            </a:r>
          </a:p>
        </p:txBody>
      </p:sp>
      <p:grpSp>
        <p:nvGrpSpPr>
          <p:cNvPr id="3" name="Group 2"/>
          <p:cNvGrpSpPr/>
          <p:nvPr/>
        </p:nvGrpSpPr>
        <p:grpSpPr>
          <a:xfrm>
            <a:off x="801466" y="1405196"/>
            <a:ext cx="7223825" cy="3943804"/>
            <a:chOff x="810991" y="566996"/>
            <a:chExt cx="7223825" cy="3943804"/>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90" t="555" r="423" b="904"/>
            <a:stretch/>
          </p:blipFill>
          <p:spPr>
            <a:xfrm>
              <a:off x="5651629" y="566996"/>
              <a:ext cx="2383187" cy="3943804"/>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l="23659" b="9764"/>
            <a:stretch/>
          </p:blipFill>
          <p:spPr>
            <a:xfrm>
              <a:off x="810991" y="566996"/>
              <a:ext cx="4840638" cy="3566854"/>
            </a:xfrm>
            <a:prstGeom prst="rect">
              <a:avLst/>
            </a:prstGeom>
          </p:spPr>
        </p:pic>
        <p:cxnSp>
          <p:nvCxnSpPr>
            <p:cNvPr id="8" name="Straight Connector 7"/>
            <p:cNvCxnSpPr/>
            <p:nvPr/>
          </p:nvCxnSpPr>
          <p:spPr>
            <a:xfrm>
              <a:off x="1638350" y="846652"/>
              <a:ext cx="1083448" cy="1144921"/>
            </a:xfrm>
            <a:prstGeom prst="line">
              <a:avLst/>
            </a:prstGeom>
            <a:ln w="57150">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820615" y="1061805"/>
              <a:ext cx="2236054" cy="2681727"/>
            </a:xfrm>
            <a:prstGeom prst="line">
              <a:avLst/>
            </a:prstGeom>
            <a:ln w="57150">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33617" y="1376851"/>
              <a:ext cx="1160289" cy="1621330"/>
            </a:xfrm>
            <a:prstGeom prst="line">
              <a:avLst/>
            </a:prstGeom>
            <a:ln w="5715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35643" y="1995055"/>
              <a:ext cx="566777" cy="1972383"/>
            </a:xfrm>
            <a:prstGeom prst="line">
              <a:avLst/>
            </a:prstGeom>
            <a:ln w="5715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88374" y="1632318"/>
              <a:ext cx="639920" cy="535531"/>
            </a:xfrm>
            <a:prstGeom prst="rect">
              <a:avLst/>
            </a:prstGeom>
            <a:noFill/>
          </p:spPr>
          <p:txBody>
            <a:bodyPr wrap="none" rtlCol="0">
              <a:spAutoFit/>
            </a:bodyPr>
            <a:lstStyle/>
            <a:p>
              <a:pPr algn="ctr">
                <a:lnSpc>
                  <a:spcPct val="90000"/>
                </a:lnSpc>
              </a:pPr>
              <a:r>
                <a:rPr lang="en-US" sz="3200" b="1" dirty="0">
                  <a:solidFill>
                    <a:schemeClr val="bg1"/>
                  </a:solidFill>
                </a:rPr>
                <a:t>#2</a:t>
              </a:r>
            </a:p>
          </p:txBody>
        </p:sp>
        <p:sp>
          <p:nvSpPr>
            <p:cNvPr id="15" name="TextBox 14"/>
            <p:cNvSpPr txBox="1"/>
            <p:nvPr/>
          </p:nvSpPr>
          <p:spPr>
            <a:xfrm>
              <a:off x="2440036" y="2879227"/>
              <a:ext cx="639920" cy="535531"/>
            </a:xfrm>
            <a:prstGeom prst="rect">
              <a:avLst/>
            </a:prstGeom>
            <a:noFill/>
          </p:spPr>
          <p:txBody>
            <a:bodyPr wrap="none" rtlCol="0">
              <a:spAutoFit/>
            </a:bodyPr>
            <a:lstStyle/>
            <a:p>
              <a:pPr algn="ctr">
                <a:lnSpc>
                  <a:spcPct val="90000"/>
                </a:lnSpc>
              </a:pPr>
              <a:r>
                <a:rPr lang="en-US" sz="3200" b="1" dirty="0">
                  <a:solidFill>
                    <a:schemeClr val="bg1"/>
                  </a:solidFill>
                </a:rPr>
                <a:t>#4</a:t>
              </a:r>
            </a:p>
          </p:txBody>
        </p:sp>
        <p:sp>
          <p:nvSpPr>
            <p:cNvPr id="16" name="TextBox 15"/>
            <p:cNvSpPr txBox="1"/>
            <p:nvPr/>
          </p:nvSpPr>
          <p:spPr>
            <a:xfrm>
              <a:off x="4556002" y="1730559"/>
              <a:ext cx="639920" cy="535531"/>
            </a:xfrm>
            <a:prstGeom prst="rect">
              <a:avLst/>
            </a:prstGeom>
            <a:noFill/>
          </p:spPr>
          <p:txBody>
            <a:bodyPr wrap="none" rtlCol="0">
              <a:spAutoFit/>
            </a:bodyPr>
            <a:lstStyle/>
            <a:p>
              <a:pPr algn="ctr">
                <a:lnSpc>
                  <a:spcPct val="90000"/>
                </a:lnSpc>
              </a:pPr>
              <a:r>
                <a:rPr lang="en-US" sz="3200" b="1" dirty="0">
                  <a:solidFill>
                    <a:schemeClr val="bg1"/>
                  </a:solidFill>
                </a:rPr>
                <a:t>#2</a:t>
              </a:r>
            </a:p>
          </p:txBody>
        </p:sp>
        <p:sp>
          <p:nvSpPr>
            <p:cNvPr id="17" name="TextBox 16"/>
            <p:cNvSpPr txBox="1"/>
            <p:nvPr/>
          </p:nvSpPr>
          <p:spPr>
            <a:xfrm>
              <a:off x="6279003" y="2418248"/>
              <a:ext cx="639920" cy="535531"/>
            </a:xfrm>
            <a:prstGeom prst="rect">
              <a:avLst/>
            </a:prstGeom>
            <a:noFill/>
          </p:spPr>
          <p:txBody>
            <a:bodyPr wrap="none" rtlCol="0">
              <a:spAutoFit/>
            </a:bodyPr>
            <a:lstStyle/>
            <a:p>
              <a:pPr algn="ctr">
                <a:lnSpc>
                  <a:spcPct val="90000"/>
                </a:lnSpc>
              </a:pPr>
              <a:r>
                <a:rPr lang="en-US" sz="3200" b="1" dirty="0">
                  <a:solidFill>
                    <a:schemeClr val="bg1"/>
                  </a:solidFill>
                </a:rPr>
                <a:t>#4</a:t>
              </a:r>
            </a:p>
          </p:txBody>
        </p:sp>
        <p:sp>
          <p:nvSpPr>
            <p:cNvPr id="18" name="TextBox 17"/>
            <p:cNvSpPr txBox="1"/>
            <p:nvPr/>
          </p:nvSpPr>
          <p:spPr>
            <a:xfrm>
              <a:off x="6722104" y="3086842"/>
              <a:ext cx="992580" cy="590931"/>
            </a:xfrm>
            <a:prstGeom prst="rect">
              <a:avLst/>
            </a:prstGeom>
            <a:noFill/>
          </p:spPr>
          <p:txBody>
            <a:bodyPr wrap="none" rtlCol="0">
              <a:spAutoFit/>
            </a:bodyPr>
            <a:lstStyle/>
            <a:p>
              <a:pPr algn="ctr">
                <a:lnSpc>
                  <a:spcPct val="90000"/>
                </a:lnSpc>
              </a:pPr>
              <a:r>
                <a:rPr lang="en-US" b="1" dirty="0">
                  <a:solidFill>
                    <a:schemeClr val="bg1"/>
                  </a:solidFill>
                </a:rPr>
                <a:t>LEBT</a:t>
              </a:r>
            </a:p>
            <a:p>
              <a:pPr algn="ctr">
                <a:lnSpc>
                  <a:spcPct val="90000"/>
                </a:lnSpc>
              </a:pPr>
              <a:r>
                <a:rPr lang="en-US" b="1" dirty="0">
                  <a:solidFill>
                    <a:schemeClr val="bg1"/>
                  </a:solidFill>
                </a:rPr>
                <a:t>change</a:t>
              </a:r>
            </a:p>
          </p:txBody>
        </p:sp>
        <p:sp>
          <p:nvSpPr>
            <p:cNvPr id="19" name="TextBox 18"/>
            <p:cNvSpPr txBox="1"/>
            <p:nvPr/>
          </p:nvSpPr>
          <p:spPr>
            <a:xfrm>
              <a:off x="3369304" y="815590"/>
              <a:ext cx="992580" cy="590931"/>
            </a:xfrm>
            <a:prstGeom prst="rect">
              <a:avLst/>
            </a:prstGeom>
            <a:noFill/>
          </p:spPr>
          <p:txBody>
            <a:bodyPr wrap="none" rtlCol="0">
              <a:spAutoFit/>
            </a:bodyPr>
            <a:lstStyle/>
            <a:p>
              <a:pPr algn="ctr">
                <a:lnSpc>
                  <a:spcPct val="90000"/>
                </a:lnSpc>
              </a:pPr>
              <a:r>
                <a:rPr lang="en-US" b="1" dirty="0">
                  <a:solidFill>
                    <a:schemeClr val="bg1"/>
                  </a:solidFill>
                </a:rPr>
                <a:t>LEBT</a:t>
              </a:r>
            </a:p>
            <a:p>
              <a:pPr algn="ctr">
                <a:lnSpc>
                  <a:spcPct val="90000"/>
                </a:lnSpc>
              </a:pPr>
              <a:r>
                <a:rPr lang="en-US" b="1" dirty="0">
                  <a:solidFill>
                    <a:schemeClr val="bg1"/>
                  </a:solidFill>
                </a:rPr>
                <a:t>change</a:t>
              </a:r>
            </a:p>
          </p:txBody>
        </p:sp>
      </p:grpSp>
    </p:spTree>
    <p:extLst>
      <p:ext uri="{BB962C8B-B14F-4D97-AF65-F5344CB8AC3E}">
        <p14:creationId xmlns:p14="http://schemas.microsoft.com/office/powerpoint/2010/main" val="658262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xi\AppData\Roaming\Hyperionics\HyperSnap\Snap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32181"/>
            <a:ext cx="9144000" cy="402929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6200" y="157709"/>
            <a:ext cx="9067800" cy="699541"/>
          </a:xfrm>
          <a:prstGeom prst="rect">
            <a:avLst/>
          </a:prstGeom>
        </p:spPr>
        <p:txBody>
          <a:bodyPr/>
          <a:lst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200" dirty="0"/>
              <a:t>Delivered record performance in 2016, extended source service cycle, no unscheduled source changes high availability! </a:t>
            </a:r>
          </a:p>
        </p:txBody>
      </p:sp>
      <p:cxnSp>
        <p:nvCxnSpPr>
          <p:cNvPr id="4" name="Straight Arrow Connector 3"/>
          <p:cNvCxnSpPr/>
          <p:nvPr/>
        </p:nvCxnSpPr>
        <p:spPr>
          <a:xfrm flipV="1">
            <a:off x="1504336" y="5008365"/>
            <a:ext cx="1592825" cy="7375"/>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34"/>
          <p:cNvSpPr txBox="1">
            <a:spLocks noChangeArrowheads="1"/>
          </p:cNvSpPr>
          <p:nvPr/>
        </p:nvSpPr>
        <p:spPr bwMode="auto">
          <a:xfrm>
            <a:off x="1673943" y="5095678"/>
            <a:ext cx="131260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2000" b="1" dirty="0">
                <a:solidFill>
                  <a:srgbClr val="000000"/>
                </a:solidFill>
                <a:latin typeface="Arial Narrow" pitchFamily="34" charset="0"/>
              </a:rPr>
              <a:t>source #2</a:t>
            </a:r>
          </a:p>
        </p:txBody>
      </p:sp>
      <p:sp>
        <p:nvSpPr>
          <p:cNvPr id="9" name="TextBox 1"/>
          <p:cNvSpPr txBox="1">
            <a:spLocks noChangeArrowheads="1"/>
          </p:cNvSpPr>
          <p:nvPr/>
        </p:nvSpPr>
        <p:spPr bwMode="auto">
          <a:xfrm>
            <a:off x="1459364" y="959932"/>
            <a:ext cx="130356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1600" b="1" dirty="0">
                <a:solidFill>
                  <a:srgbClr val="663300"/>
                </a:solidFill>
                <a:latin typeface="Arial Narrow" pitchFamily="34" charset="0"/>
              </a:rPr>
              <a:t>1.3 MW power</a:t>
            </a:r>
          </a:p>
        </p:txBody>
      </p:sp>
      <p:sp>
        <p:nvSpPr>
          <p:cNvPr id="10" name="TextBox 9"/>
          <p:cNvSpPr txBox="1">
            <a:spLocks noChangeArrowheads="1"/>
          </p:cNvSpPr>
          <p:nvPr/>
        </p:nvSpPr>
        <p:spPr bwMode="auto">
          <a:xfrm>
            <a:off x="2817977" y="755863"/>
            <a:ext cx="106683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1600" b="1" dirty="0">
                <a:solidFill>
                  <a:srgbClr val="663300"/>
                </a:solidFill>
                <a:latin typeface="Arial Narrow" pitchFamily="34" charset="0"/>
              </a:rPr>
              <a:t>Target fails</a:t>
            </a:r>
          </a:p>
        </p:txBody>
      </p:sp>
      <p:cxnSp>
        <p:nvCxnSpPr>
          <p:cNvPr id="11" name="Straight Arrow Connector 10"/>
          <p:cNvCxnSpPr/>
          <p:nvPr/>
        </p:nvCxnSpPr>
        <p:spPr>
          <a:xfrm flipH="1">
            <a:off x="2632588" y="1041049"/>
            <a:ext cx="302341" cy="353961"/>
          </a:xfrm>
          <a:prstGeom prst="straightConnector1">
            <a:avLst/>
          </a:prstGeom>
          <a:ln w="22225">
            <a:solidFill>
              <a:srgbClr val="6633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30"/>
          <p:cNvSpPr txBox="1">
            <a:spLocks noChangeArrowheads="1"/>
          </p:cNvSpPr>
          <p:nvPr/>
        </p:nvSpPr>
        <p:spPr bwMode="auto">
          <a:xfrm>
            <a:off x="8005404" y="4345047"/>
            <a:ext cx="7969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b="1" dirty="0">
                <a:solidFill>
                  <a:srgbClr val="FF9900"/>
                </a:solidFill>
                <a:latin typeface="Arial Narrow" pitchFamily="34" charset="0"/>
              </a:rPr>
              <a:t>Cs 852</a:t>
            </a:r>
          </a:p>
        </p:txBody>
      </p:sp>
      <p:sp>
        <p:nvSpPr>
          <p:cNvPr id="14" name="TextBox 6"/>
          <p:cNvSpPr txBox="1">
            <a:spLocks noChangeArrowheads="1"/>
          </p:cNvSpPr>
          <p:nvPr/>
        </p:nvSpPr>
        <p:spPr bwMode="auto">
          <a:xfrm>
            <a:off x="2149372" y="3088156"/>
            <a:ext cx="8445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b="1" dirty="0">
                <a:solidFill>
                  <a:srgbClr val="FF3300"/>
                </a:solidFill>
                <a:latin typeface="Arial Narrow" pitchFamily="34" charset="0"/>
              </a:rPr>
              <a:t>~55 kW</a:t>
            </a:r>
          </a:p>
        </p:txBody>
      </p:sp>
      <p:sp>
        <p:nvSpPr>
          <p:cNvPr id="15" name="TextBox 24"/>
          <p:cNvSpPr txBox="1">
            <a:spLocks noChangeArrowheads="1"/>
          </p:cNvSpPr>
          <p:nvPr/>
        </p:nvSpPr>
        <p:spPr bwMode="auto">
          <a:xfrm>
            <a:off x="2935689" y="1170148"/>
            <a:ext cx="102784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b="1" dirty="0">
                <a:solidFill>
                  <a:srgbClr val="0066FF"/>
                </a:solidFill>
                <a:latin typeface="Arial Narrow" pitchFamily="34" charset="0"/>
              </a:rPr>
              <a:t>34-36 mA</a:t>
            </a:r>
          </a:p>
        </p:txBody>
      </p:sp>
      <p:cxnSp>
        <p:nvCxnSpPr>
          <p:cNvPr id="17" name="Straight Arrow Connector 16"/>
          <p:cNvCxnSpPr>
            <a:stCxn id="15" idx="1"/>
          </p:cNvCxnSpPr>
          <p:nvPr/>
        </p:nvCxnSpPr>
        <p:spPr>
          <a:xfrm>
            <a:off x="2935689" y="1340964"/>
            <a:ext cx="235214" cy="297395"/>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1"/>
          </p:cNvCxnSpPr>
          <p:nvPr/>
        </p:nvCxnSpPr>
        <p:spPr>
          <a:xfrm flipH="1">
            <a:off x="2234380" y="1340964"/>
            <a:ext cx="701309" cy="282646"/>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TextBox 7"/>
          <p:cNvSpPr txBox="1">
            <a:spLocks noChangeArrowheads="1"/>
          </p:cNvSpPr>
          <p:nvPr/>
        </p:nvSpPr>
        <p:spPr bwMode="auto">
          <a:xfrm>
            <a:off x="4184650" y="2452287"/>
            <a:ext cx="8445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1600" b="1" dirty="0">
                <a:solidFill>
                  <a:srgbClr val="FF66FF"/>
                </a:solidFill>
                <a:latin typeface="Arial Narrow" pitchFamily="34" charset="0"/>
              </a:rPr>
              <a:t>26 </a:t>
            </a:r>
            <a:r>
              <a:rPr lang="en-US" altLang="en-US" sz="1600" b="1" dirty="0" err="1">
                <a:solidFill>
                  <a:srgbClr val="FF66FF"/>
                </a:solidFill>
                <a:latin typeface="Arial Narrow" pitchFamily="34" charset="0"/>
              </a:rPr>
              <a:t>sccm</a:t>
            </a:r>
            <a:endParaRPr lang="en-US" altLang="en-US" sz="1600" b="1" dirty="0">
              <a:solidFill>
                <a:srgbClr val="FF66FF"/>
              </a:solidFill>
              <a:latin typeface="Arial Narrow" pitchFamily="34" charset="0"/>
            </a:endParaRPr>
          </a:p>
        </p:txBody>
      </p:sp>
      <p:cxnSp>
        <p:nvCxnSpPr>
          <p:cNvPr id="24" name="Straight Arrow Connector 23"/>
          <p:cNvCxnSpPr/>
          <p:nvPr/>
        </p:nvCxnSpPr>
        <p:spPr>
          <a:xfrm flipH="1">
            <a:off x="4026310" y="2609325"/>
            <a:ext cx="214612" cy="201530"/>
          </a:xfrm>
          <a:prstGeom prst="straightConnector1">
            <a:avLst/>
          </a:prstGeom>
          <a:ln w="22225">
            <a:solidFill>
              <a:srgbClr val="FF66CC"/>
            </a:solidFill>
            <a:tailEnd type="arrow"/>
          </a:ln>
        </p:spPr>
        <p:style>
          <a:lnRef idx="1">
            <a:schemeClr val="accent1"/>
          </a:lnRef>
          <a:fillRef idx="0">
            <a:schemeClr val="accent1"/>
          </a:fillRef>
          <a:effectRef idx="0">
            <a:schemeClr val="accent1"/>
          </a:effectRef>
          <a:fontRef idx="minor">
            <a:schemeClr val="tx1"/>
          </a:fontRef>
        </p:style>
      </p:cxnSp>
      <p:sp>
        <p:nvSpPr>
          <p:cNvPr id="27" name="TextBox 30"/>
          <p:cNvSpPr txBox="1">
            <a:spLocks noChangeArrowheads="1"/>
          </p:cNvSpPr>
          <p:nvPr/>
        </p:nvSpPr>
        <p:spPr bwMode="auto">
          <a:xfrm>
            <a:off x="3193202" y="3848517"/>
            <a:ext cx="1037463"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b="1" dirty="0">
                <a:solidFill>
                  <a:srgbClr val="FF9900"/>
                </a:solidFill>
                <a:latin typeface="Arial Narrow" pitchFamily="34" charset="0"/>
              </a:rPr>
              <a:t>Cesiation</a:t>
            </a:r>
          </a:p>
        </p:txBody>
      </p:sp>
      <p:cxnSp>
        <p:nvCxnSpPr>
          <p:cNvPr id="28" name="Straight Arrow Connector 27"/>
          <p:cNvCxnSpPr/>
          <p:nvPr/>
        </p:nvCxnSpPr>
        <p:spPr>
          <a:xfrm flipV="1">
            <a:off x="3229897" y="4165607"/>
            <a:ext cx="467289" cy="90590"/>
          </a:xfrm>
          <a:prstGeom prst="straightConnector1">
            <a:avLst/>
          </a:prstGeom>
          <a:ln w="19050">
            <a:solidFill>
              <a:srgbClr val="FF99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119284" y="5000991"/>
            <a:ext cx="1120877" cy="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34"/>
          <p:cNvSpPr txBox="1">
            <a:spLocks noChangeArrowheads="1"/>
          </p:cNvSpPr>
          <p:nvPr/>
        </p:nvSpPr>
        <p:spPr bwMode="auto">
          <a:xfrm>
            <a:off x="3016046" y="5095678"/>
            <a:ext cx="131260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2000" b="1" dirty="0">
                <a:solidFill>
                  <a:srgbClr val="000000"/>
                </a:solidFill>
                <a:latin typeface="Arial Narrow" pitchFamily="34" charset="0"/>
              </a:rPr>
              <a:t>source #4</a:t>
            </a:r>
          </a:p>
        </p:txBody>
      </p:sp>
      <p:sp>
        <p:nvSpPr>
          <p:cNvPr id="33" name="TextBox 26"/>
          <p:cNvSpPr txBox="1">
            <a:spLocks noChangeArrowheads="1"/>
          </p:cNvSpPr>
          <p:nvPr/>
        </p:nvSpPr>
        <p:spPr bwMode="auto">
          <a:xfrm>
            <a:off x="7986251" y="3287718"/>
            <a:ext cx="9144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1600" b="1" dirty="0">
                <a:solidFill>
                  <a:srgbClr val="009900"/>
                </a:solidFill>
                <a:latin typeface="Arial Narrow" pitchFamily="34" charset="0"/>
              </a:rPr>
              <a:t>chopper%</a:t>
            </a:r>
          </a:p>
        </p:txBody>
      </p:sp>
      <p:cxnSp>
        <p:nvCxnSpPr>
          <p:cNvPr id="34" name="Straight Arrow Connector 33"/>
          <p:cNvCxnSpPr/>
          <p:nvPr/>
        </p:nvCxnSpPr>
        <p:spPr>
          <a:xfrm flipV="1">
            <a:off x="4962832" y="4993617"/>
            <a:ext cx="2278626" cy="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5501149" y="5095678"/>
            <a:ext cx="131260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2000" b="1" dirty="0">
                <a:solidFill>
                  <a:srgbClr val="000000"/>
                </a:solidFill>
                <a:latin typeface="Arial Narrow" pitchFamily="34" charset="0"/>
              </a:rPr>
              <a:t>source #2</a:t>
            </a:r>
          </a:p>
        </p:txBody>
      </p:sp>
      <p:cxnSp>
        <p:nvCxnSpPr>
          <p:cNvPr id="37" name="Straight Arrow Connector 36"/>
          <p:cNvCxnSpPr/>
          <p:nvPr/>
        </p:nvCxnSpPr>
        <p:spPr>
          <a:xfrm>
            <a:off x="7388942" y="4993617"/>
            <a:ext cx="1755058"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a:spLocks noChangeArrowheads="1"/>
          </p:cNvSpPr>
          <p:nvPr/>
        </p:nvSpPr>
        <p:spPr bwMode="auto">
          <a:xfrm>
            <a:off x="7647039" y="5095678"/>
            <a:ext cx="131260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2000" b="1" dirty="0">
                <a:solidFill>
                  <a:srgbClr val="000000"/>
                </a:solidFill>
                <a:latin typeface="Arial Narrow" pitchFamily="34" charset="0"/>
              </a:rPr>
              <a:t>source #4</a:t>
            </a:r>
          </a:p>
        </p:txBody>
      </p:sp>
      <p:sp>
        <p:nvSpPr>
          <p:cNvPr id="40" name="TextBox 30"/>
          <p:cNvSpPr txBox="1">
            <a:spLocks noChangeArrowheads="1"/>
          </p:cNvSpPr>
          <p:nvPr/>
        </p:nvSpPr>
        <p:spPr bwMode="auto">
          <a:xfrm>
            <a:off x="4164663" y="2809678"/>
            <a:ext cx="96532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1500" b="1" dirty="0">
                <a:solidFill>
                  <a:srgbClr val="9933FF"/>
                </a:solidFill>
                <a:latin typeface="Arial Narrow" pitchFamily="34" charset="0"/>
              </a:rPr>
              <a:t>Increased </a:t>
            </a:r>
          </a:p>
          <a:p>
            <a:pPr algn="ctr">
              <a:lnSpc>
                <a:spcPct val="90000"/>
              </a:lnSpc>
            </a:pPr>
            <a:r>
              <a:rPr lang="en-US" altLang="en-US" sz="1500" b="1" dirty="0">
                <a:solidFill>
                  <a:srgbClr val="9933FF"/>
                </a:solidFill>
                <a:latin typeface="Arial Narrow" pitchFamily="34" charset="0"/>
              </a:rPr>
              <a:t>extractor</a:t>
            </a:r>
          </a:p>
          <a:p>
            <a:pPr algn="ctr">
              <a:lnSpc>
                <a:spcPct val="90000"/>
              </a:lnSpc>
            </a:pPr>
            <a:r>
              <a:rPr lang="en-US" altLang="en-US" sz="1500" b="1" dirty="0">
                <a:solidFill>
                  <a:srgbClr val="9933FF"/>
                </a:solidFill>
                <a:latin typeface="Arial Narrow" pitchFamily="34" charset="0"/>
              </a:rPr>
              <a:t>voltage</a:t>
            </a:r>
          </a:p>
        </p:txBody>
      </p:sp>
      <p:sp>
        <p:nvSpPr>
          <p:cNvPr id="41" name="TextBox 24"/>
          <p:cNvSpPr txBox="1">
            <a:spLocks noChangeArrowheads="1"/>
          </p:cNvSpPr>
          <p:nvPr/>
        </p:nvSpPr>
        <p:spPr bwMode="auto">
          <a:xfrm>
            <a:off x="6032850" y="1310257"/>
            <a:ext cx="102784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b="1" dirty="0">
                <a:solidFill>
                  <a:srgbClr val="0066FF"/>
                </a:solidFill>
                <a:latin typeface="Arial Narrow" pitchFamily="34" charset="0"/>
              </a:rPr>
              <a:t>33-34 mA</a:t>
            </a:r>
          </a:p>
        </p:txBody>
      </p:sp>
      <p:sp>
        <p:nvSpPr>
          <p:cNvPr id="42" name="TextBox 24"/>
          <p:cNvSpPr txBox="1">
            <a:spLocks noChangeArrowheads="1"/>
          </p:cNvSpPr>
          <p:nvPr/>
        </p:nvSpPr>
        <p:spPr bwMode="auto">
          <a:xfrm>
            <a:off x="8116155" y="1204254"/>
            <a:ext cx="102784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b="1" dirty="0">
                <a:solidFill>
                  <a:srgbClr val="0066FF"/>
                </a:solidFill>
                <a:latin typeface="Arial Narrow" pitchFamily="34" charset="0"/>
              </a:rPr>
              <a:t>30-37 mA</a:t>
            </a:r>
          </a:p>
        </p:txBody>
      </p:sp>
      <p:sp>
        <p:nvSpPr>
          <p:cNvPr id="43" name="TextBox 1"/>
          <p:cNvSpPr txBox="1">
            <a:spLocks noChangeArrowheads="1"/>
          </p:cNvSpPr>
          <p:nvPr/>
        </p:nvSpPr>
        <p:spPr bwMode="auto">
          <a:xfrm>
            <a:off x="3621426" y="1800590"/>
            <a:ext cx="62228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1600" b="1" dirty="0">
                <a:solidFill>
                  <a:srgbClr val="663300"/>
                </a:solidFill>
                <a:latin typeface="Arial Narrow" pitchFamily="34" charset="0"/>
              </a:rPr>
              <a:t>1 MW</a:t>
            </a:r>
          </a:p>
        </p:txBody>
      </p:sp>
      <p:sp>
        <p:nvSpPr>
          <p:cNvPr id="44" name="TextBox 1"/>
          <p:cNvSpPr txBox="1">
            <a:spLocks noChangeArrowheads="1"/>
          </p:cNvSpPr>
          <p:nvPr/>
        </p:nvSpPr>
        <p:spPr bwMode="auto">
          <a:xfrm>
            <a:off x="5125762" y="1380260"/>
            <a:ext cx="62228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1600" b="1" dirty="0">
                <a:solidFill>
                  <a:srgbClr val="663300"/>
                </a:solidFill>
                <a:latin typeface="Arial Narrow" pitchFamily="34" charset="0"/>
              </a:rPr>
              <a:t>1 MW</a:t>
            </a:r>
          </a:p>
        </p:txBody>
      </p:sp>
      <p:cxnSp>
        <p:nvCxnSpPr>
          <p:cNvPr id="45" name="Straight Arrow Connector 44"/>
          <p:cNvCxnSpPr/>
          <p:nvPr/>
        </p:nvCxnSpPr>
        <p:spPr>
          <a:xfrm>
            <a:off x="5464278" y="1682604"/>
            <a:ext cx="51619" cy="398206"/>
          </a:xfrm>
          <a:prstGeom prst="straightConnector1">
            <a:avLst/>
          </a:prstGeom>
          <a:ln w="22225">
            <a:solidFill>
              <a:srgbClr val="6633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1"/>
          <p:cNvSpPr txBox="1">
            <a:spLocks noChangeArrowheads="1"/>
          </p:cNvSpPr>
          <p:nvPr/>
        </p:nvSpPr>
        <p:spPr bwMode="auto">
          <a:xfrm>
            <a:off x="7437895" y="1254898"/>
            <a:ext cx="76174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1600" b="1" dirty="0">
                <a:solidFill>
                  <a:srgbClr val="663300"/>
                </a:solidFill>
                <a:latin typeface="Arial Narrow" pitchFamily="34" charset="0"/>
              </a:rPr>
              <a:t>1.2 MW</a:t>
            </a:r>
          </a:p>
        </p:txBody>
      </p:sp>
      <p:sp>
        <p:nvSpPr>
          <p:cNvPr id="48" name="TextBox 1"/>
          <p:cNvSpPr txBox="1">
            <a:spLocks noChangeArrowheads="1"/>
          </p:cNvSpPr>
          <p:nvPr/>
        </p:nvSpPr>
        <p:spPr bwMode="auto">
          <a:xfrm>
            <a:off x="7659116" y="1933325"/>
            <a:ext cx="54053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1600" b="1" dirty="0">
                <a:solidFill>
                  <a:srgbClr val="663300"/>
                </a:solidFill>
                <a:latin typeface="Arial Narrow" pitchFamily="34" charset="0"/>
              </a:rPr>
              <a:t>RFQ</a:t>
            </a:r>
          </a:p>
        </p:txBody>
      </p:sp>
      <p:cxnSp>
        <p:nvCxnSpPr>
          <p:cNvPr id="49" name="Straight Arrow Connector 48"/>
          <p:cNvCxnSpPr/>
          <p:nvPr/>
        </p:nvCxnSpPr>
        <p:spPr>
          <a:xfrm flipH="1">
            <a:off x="7374194" y="4521668"/>
            <a:ext cx="368710" cy="582562"/>
          </a:xfrm>
          <a:prstGeom prst="straightConnector1">
            <a:avLst/>
          </a:prstGeom>
          <a:ln w="190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0" name="TextBox 30"/>
          <p:cNvSpPr txBox="1">
            <a:spLocks noChangeArrowheads="1"/>
          </p:cNvSpPr>
          <p:nvPr/>
        </p:nvSpPr>
        <p:spPr bwMode="auto">
          <a:xfrm>
            <a:off x="6520766" y="5065262"/>
            <a:ext cx="148023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sz="1400" b="1" dirty="0">
                <a:solidFill>
                  <a:srgbClr val="FF0000"/>
                </a:solidFill>
                <a:latin typeface="Arial Narrow" pitchFamily="34" charset="0"/>
              </a:rPr>
              <a:t>Extractor water line bursts</a:t>
            </a:r>
          </a:p>
        </p:txBody>
      </p:sp>
      <p:sp>
        <p:nvSpPr>
          <p:cNvPr id="52" name="TextBox 51"/>
          <p:cNvSpPr txBox="1"/>
          <p:nvPr/>
        </p:nvSpPr>
        <p:spPr>
          <a:xfrm>
            <a:off x="188919" y="5512595"/>
            <a:ext cx="8770726" cy="1421928"/>
          </a:xfrm>
          <a:prstGeom prst="rect">
            <a:avLst/>
          </a:prstGeom>
          <a:noFill/>
        </p:spPr>
        <p:txBody>
          <a:bodyPr wrap="square" rtlCol="0">
            <a:spAutoFit/>
          </a:bodyPr>
          <a:lstStyle/>
          <a:p>
            <a:pPr marL="285750" indent="-285750">
              <a:lnSpc>
                <a:spcPct val="90000"/>
              </a:lnSpc>
              <a:buClr>
                <a:schemeClr val="tx2"/>
              </a:buClr>
              <a:buFont typeface="Arial" panose="020B0604020202020204" pitchFamily="34" charset="0"/>
              <a:buChar char="•"/>
            </a:pPr>
            <a:r>
              <a:rPr lang="en-US" sz="1600" dirty="0">
                <a:solidFill>
                  <a:srgbClr val="00B050"/>
                </a:solidFill>
              </a:rPr>
              <a:t>2016 run summary:</a:t>
            </a:r>
            <a:r>
              <a:rPr lang="en-US" sz="1600" dirty="0"/>
              <a:t> significantly increased source service cycle up to 96 days (record 7 amp-hours</a:t>
            </a:r>
            <a:r>
              <a:rPr lang="en-US" sz="1600" dirty="0" smtClean="0"/>
              <a:t>!), no </a:t>
            </a:r>
            <a:r>
              <a:rPr lang="en-US" sz="1600" dirty="0"/>
              <a:t>unscheduled source replacements (71, 48, 96, 78 day service cycles) !!</a:t>
            </a:r>
          </a:p>
          <a:p>
            <a:pPr marL="285750" indent="-285750">
              <a:lnSpc>
                <a:spcPct val="90000"/>
              </a:lnSpc>
              <a:buClr>
                <a:schemeClr val="tx2"/>
              </a:buClr>
              <a:buFont typeface="Arial" panose="020B0604020202020204" pitchFamily="34" charset="0"/>
              <a:buChar char="•"/>
            </a:pPr>
            <a:r>
              <a:rPr lang="en-US" sz="1600" dirty="0"/>
              <a:t>Source / LEBT availability </a:t>
            </a:r>
            <a:r>
              <a:rPr lang="en-US" sz="1600" dirty="0">
                <a:solidFill>
                  <a:srgbClr val="FF0000"/>
                </a:solidFill>
              </a:rPr>
              <a:t>99.5%</a:t>
            </a:r>
            <a:r>
              <a:rPr lang="en-US" sz="1600" dirty="0"/>
              <a:t> !!! </a:t>
            </a:r>
            <a:endParaRPr lang="en-US" sz="1600" dirty="0" smtClean="0"/>
          </a:p>
          <a:p>
            <a:pPr marL="285750" indent="-285750">
              <a:lnSpc>
                <a:spcPct val="90000"/>
              </a:lnSpc>
              <a:buClr>
                <a:schemeClr val="tx2"/>
              </a:buClr>
              <a:buFont typeface="Arial" panose="020B0604020202020204" pitchFamily="34" charset="0"/>
              <a:buChar char="•"/>
            </a:pPr>
            <a:r>
              <a:rPr lang="en-US" sz="1600" dirty="0" smtClean="0"/>
              <a:t>For </a:t>
            </a:r>
            <a:r>
              <a:rPr lang="en-US" sz="1600" dirty="0"/>
              <a:t>the last 41 days the H</a:t>
            </a:r>
            <a:r>
              <a:rPr lang="en-US" sz="1600" baseline="30000" dirty="0"/>
              <a:t>-</a:t>
            </a:r>
            <a:r>
              <a:rPr lang="en-US" sz="1600" dirty="0"/>
              <a:t> source injects </a:t>
            </a:r>
            <a:r>
              <a:rPr lang="en-US" sz="1600" b="1" dirty="0"/>
              <a:t>59 mA </a:t>
            </a:r>
            <a:r>
              <a:rPr lang="en-US" sz="1600" dirty="0"/>
              <a:t>into the RFQ, with 36 mA exiting. The source is expected to remain for a total of 122 days, accumulating ~10 </a:t>
            </a:r>
            <a:r>
              <a:rPr lang="en-US" sz="1600" dirty="0" err="1" smtClean="0"/>
              <a:t>A·h</a:t>
            </a:r>
            <a:r>
              <a:rPr lang="en-US" sz="1600" dirty="0" smtClean="0"/>
              <a:t>!</a:t>
            </a:r>
            <a:endParaRPr lang="en-US" sz="1600" dirty="0"/>
          </a:p>
          <a:p>
            <a:pPr marL="285750" indent="-285750">
              <a:lnSpc>
                <a:spcPct val="90000"/>
              </a:lnSpc>
              <a:buClr>
                <a:schemeClr val="tx2"/>
              </a:buClr>
              <a:buFont typeface="Arial" panose="020B0604020202020204" pitchFamily="34" charset="0"/>
              <a:buChar char="•"/>
            </a:pPr>
            <a:endParaRPr lang="en-US" sz="1600" dirty="0"/>
          </a:p>
        </p:txBody>
      </p:sp>
      <p:cxnSp>
        <p:nvCxnSpPr>
          <p:cNvPr id="36" name="Straight Arrow Connector 35"/>
          <p:cNvCxnSpPr/>
          <p:nvPr/>
        </p:nvCxnSpPr>
        <p:spPr>
          <a:xfrm flipV="1">
            <a:off x="4067175" y="3498857"/>
            <a:ext cx="572986" cy="352067"/>
          </a:xfrm>
          <a:prstGeom prst="straightConnector1">
            <a:avLst/>
          </a:prstGeom>
          <a:ln w="19050">
            <a:solidFill>
              <a:srgbClr val="9933FF"/>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9" name="TextBox 24"/>
          <p:cNvSpPr txBox="1">
            <a:spLocks noChangeArrowheads="1"/>
          </p:cNvSpPr>
          <p:nvPr/>
        </p:nvSpPr>
        <p:spPr bwMode="auto">
          <a:xfrm>
            <a:off x="7013713" y="767332"/>
            <a:ext cx="2056973"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90000"/>
              </a:lnSpc>
            </a:pPr>
            <a:r>
              <a:rPr lang="en-US" altLang="en-US" b="1" dirty="0">
                <a:solidFill>
                  <a:srgbClr val="0066FF"/>
                </a:solidFill>
                <a:latin typeface="Arial Narrow" pitchFamily="34" charset="0"/>
              </a:rPr>
              <a:t>RFQ input: 52-60 mA</a:t>
            </a:r>
          </a:p>
        </p:txBody>
      </p:sp>
    </p:spTree>
    <p:extLst>
      <p:ext uri="{BB962C8B-B14F-4D97-AF65-F5344CB8AC3E}">
        <p14:creationId xmlns:p14="http://schemas.microsoft.com/office/powerpoint/2010/main" val="321873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179832"/>
            <a:ext cx="8991599" cy="484748"/>
          </a:xfrm>
        </p:spPr>
        <p:txBody>
          <a:bodyPr/>
          <a:lstStyle/>
          <a:p>
            <a:r>
              <a:rPr lang="en-US" dirty="0"/>
              <a:t>System issues and improvements made in 2016</a:t>
            </a:r>
          </a:p>
        </p:txBody>
      </p:sp>
      <p:sp>
        <p:nvSpPr>
          <p:cNvPr id="5" name="Content Placeholder 4"/>
          <p:cNvSpPr>
            <a:spLocks noGrp="1"/>
          </p:cNvSpPr>
          <p:nvPr>
            <p:ph idx="1"/>
          </p:nvPr>
        </p:nvSpPr>
        <p:spPr>
          <a:xfrm>
            <a:off x="198016" y="1417307"/>
            <a:ext cx="8642640" cy="4078979"/>
          </a:xfrm>
        </p:spPr>
        <p:txBody>
          <a:bodyPr/>
          <a:lstStyle/>
          <a:p>
            <a:r>
              <a:rPr lang="en-US" sz="2000" dirty="0"/>
              <a:t>2016 ion source/LEBT downtime (31/5554h= </a:t>
            </a:r>
            <a:r>
              <a:rPr lang="en-US" sz="2000" b="1" dirty="0">
                <a:solidFill>
                  <a:srgbClr val="00B050"/>
                </a:solidFill>
              </a:rPr>
              <a:t>0.6%</a:t>
            </a:r>
            <a:r>
              <a:rPr lang="en-US" sz="2000" dirty="0"/>
              <a:t>) was led by </a:t>
            </a:r>
          </a:p>
          <a:p>
            <a:pPr lvl="1"/>
            <a:r>
              <a:rPr lang="en-US" sz="1800" dirty="0"/>
              <a:t>water hose failures and consequences</a:t>
            </a:r>
          </a:p>
          <a:p>
            <a:pPr lvl="1"/>
            <a:r>
              <a:rPr lang="en-US" sz="1800" dirty="0"/>
              <a:t>13 MHz RF &amp; AC system issues</a:t>
            </a:r>
          </a:p>
          <a:p>
            <a:pPr lvl="1"/>
            <a:r>
              <a:rPr lang="en-US" sz="1800" dirty="0"/>
              <a:t>plasma outages/voltage/arc/dips </a:t>
            </a:r>
          </a:p>
          <a:p>
            <a:r>
              <a:rPr lang="en-US" sz="2000" dirty="0"/>
              <a:t>These motivated some of the system improvements undertaken in 2016:</a:t>
            </a:r>
          </a:p>
          <a:p>
            <a:pPr lvl="1"/>
            <a:r>
              <a:rPr lang="en-US" sz="1800" dirty="0"/>
              <a:t>Lengthened Source/LEBT HV water lines, thereby slowing the deposition of material in the water, implemented the use of clear tubing, inspection and routine replacement</a:t>
            </a:r>
          </a:p>
          <a:p>
            <a:pPr lvl="1"/>
            <a:r>
              <a:rPr lang="en-US" sz="1800" dirty="0"/>
              <a:t>Added protection components (MOVs) to the AC side of the13 MHz amplifier</a:t>
            </a:r>
          </a:p>
          <a:p>
            <a:pPr lvl="1"/>
            <a:r>
              <a:rPr lang="en-US" sz="1800" dirty="0"/>
              <a:t>Installed a larger, more accessible, 45kV steering </a:t>
            </a:r>
            <a:r>
              <a:rPr lang="en-US" sz="1800" dirty="0" smtClean="0"/>
              <a:t>deck</a:t>
            </a:r>
            <a:endParaRPr lang="en-US" sz="1800" dirty="0"/>
          </a:p>
          <a:p>
            <a:pPr lvl="1"/>
            <a:r>
              <a:rPr lang="en-US" sz="1800" dirty="0"/>
              <a:t>Designed and built a new ion source cage in preparation for the BTF RFQ installation on the SNS accelerator.  </a:t>
            </a:r>
          </a:p>
        </p:txBody>
      </p:sp>
    </p:spTree>
    <p:extLst>
      <p:ext uri="{BB962C8B-B14F-4D97-AF65-F5344CB8AC3E}">
        <p14:creationId xmlns:p14="http://schemas.microsoft.com/office/powerpoint/2010/main" val="2911020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AAC templat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xmlns="" name="ORNL template_4x3_SNS.pptx" id="{DA8F8B77-26AF-4285-B904-C56BC7FCC0C9}" vid="{89FA3E3C-681D-44A7-BF9E-F5C1CC4F5D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1148E9-6A60-411D-AFDE-DA9258D98C4B}">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DCF13401-7EB3-445E-A79C-700AD40B1E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5A43370-EC10-41BE-B147-54A1A4450E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AAC template</Template>
  <TotalTime>0</TotalTime>
  <Words>1958</Words>
  <Application>Microsoft Office PowerPoint</Application>
  <PresentationFormat>On-screen Show (4:3)</PresentationFormat>
  <Paragraphs>275</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AAC template</vt:lpstr>
      <vt:lpstr>Production ion source performance and progress on the external antenna source  </vt:lpstr>
      <vt:lpstr>Content</vt:lpstr>
      <vt:lpstr>2016 AAC comments</vt:lpstr>
      <vt:lpstr>The SNS ion source and the electrostatic Low Energy Beam Transport (LEBT)</vt:lpstr>
      <vt:lpstr>Source testing areas now include the BTF! </vt:lpstr>
      <vt:lpstr>SNS ion source history: pushing source performance while maintaining high reliability </vt:lpstr>
      <vt:lpstr>2016 SNS run schedule: planned source rotation</vt:lpstr>
      <vt:lpstr>PowerPoint Presentation</vt:lpstr>
      <vt:lpstr>System issues and improvements made in 2016</vt:lpstr>
      <vt:lpstr>Upgrading HV water lines, steering deck &amp; ion source cage</vt:lpstr>
      <vt:lpstr>2016 R&amp;D highlights: improved RFQ transmission, refined LEBT beam current measurements &amp; quantification of antenna wear   </vt:lpstr>
      <vt:lpstr>Engineering projects: LEBT-RFQ gate valve, replaceable  chopper target and upgraded emittance scanner </vt:lpstr>
      <vt:lpstr>The BTF Ion Source Systems</vt:lpstr>
      <vt:lpstr>The BTF ion source systems timeline</vt:lpstr>
      <vt:lpstr>Table of ion sources tested on the BTF</vt:lpstr>
      <vt:lpstr>The SNS external antenna source </vt:lpstr>
      <vt:lpstr>SNS external  antenna source background &amp; plans</vt:lpstr>
      <vt:lpstr>Recent external antenna source performance on the BTF – beam out of RFQ</vt:lpstr>
      <vt:lpstr>Summary and outlook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2017-02-14T21:01:30Z</dcterms:created>
  <dcterms:modified xsi:type="dcterms:W3CDTF">2017-03-09T14:10:36Z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