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4"/>
  </p:sldMasterIdLst>
  <p:notesMasterIdLst>
    <p:notesMasterId r:id="rId54"/>
  </p:notesMasterIdLst>
  <p:sldIdLst>
    <p:sldId id="256" r:id="rId5"/>
    <p:sldId id="343" r:id="rId6"/>
    <p:sldId id="374" r:id="rId7"/>
    <p:sldId id="364" r:id="rId8"/>
    <p:sldId id="363" r:id="rId9"/>
    <p:sldId id="365" r:id="rId10"/>
    <p:sldId id="323" r:id="rId11"/>
    <p:sldId id="367" r:id="rId12"/>
    <p:sldId id="368" r:id="rId13"/>
    <p:sldId id="370" r:id="rId14"/>
    <p:sldId id="366" r:id="rId15"/>
    <p:sldId id="380" r:id="rId16"/>
    <p:sldId id="384" r:id="rId17"/>
    <p:sldId id="352" r:id="rId18"/>
    <p:sldId id="353" r:id="rId19"/>
    <p:sldId id="385" r:id="rId20"/>
    <p:sldId id="386" r:id="rId21"/>
    <p:sldId id="354" r:id="rId22"/>
    <p:sldId id="387" r:id="rId23"/>
    <p:sldId id="388" r:id="rId24"/>
    <p:sldId id="389" r:id="rId25"/>
    <p:sldId id="390" r:id="rId26"/>
    <p:sldId id="391" r:id="rId27"/>
    <p:sldId id="392" r:id="rId28"/>
    <p:sldId id="393" r:id="rId29"/>
    <p:sldId id="348" r:id="rId30"/>
    <p:sldId id="371" r:id="rId31"/>
    <p:sldId id="379" r:id="rId32"/>
    <p:sldId id="327" r:id="rId33"/>
    <p:sldId id="328" r:id="rId34"/>
    <p:sldId id="377" r:id="rId35"/>
    <p:sldId id="347" r:id="rId36"/>
    <p:sldId id="344" r:id="rId37"/>
    <p:sldId id="375" r:id="rId38"/>
    <p:sldId id="383" r:id="rId39"/>
    <p:sldId id="330" r:id="rId40"/>
    <p:sldId id="378" r:id="rId41"/>
    <p:sldId id="340" r:id="rId42"/>
    <p:sldId id="376" r:id="rId43"/>
    <p:sldId id="345" r:id="rId44"/>
    <p:sldId id="346" r:id="rId45"/>
    <p:sldId id="332" r:id="rId46"/>
    <p:sldId id="373" r:id="rId47"/>
    <p:sldId id="350" r:id="rId48"/>
    <p:sldId id="381" r:id="rId49"/>
    <p:sldId id="369" r:id="rId50"/>
    <p:sldId id="382" r:id="rId51"/>
    <p:sldId id="334" r:id="rId52"/>
    <p:sldId id="356"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CC99"/>
    <a:srgbClr val="99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20" autoAdjust="0"/>
  </p:normalViewPr>
  <p:slideViewPr>
    <p:cSldViewPr showGuides="1">
      <p:cViewPr>
        <p:scale>
          <a:sx n="110" d="100"/>
          <a:sy n="110" d="100"/>
        </p:scale>
        <p:origin x="-1698" y="-30"/>
      </p:cViewPr>
      <p:guideLst>
        <p:guide orient="horz" pos="2160"/>
        <p:guide pos="2880"/>
      </p:guideLst>
    </p:cSldViewPr>
  </p:slideViewPr>
  <p:notesTextViewPr>
    <p:cViewPr>
      <p:scale>
        <a:sx n="1" d="1"/>
        <a:sy n="1" d="1"/>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E285DEF-DFEF-4659-982E-D17CDC16F834}" type="datetimeFigureOut">
              <a:rPr lang="en-US" smtClean="0"/>
              <a:t>3/10/2017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BFF9EB1-B1BE-4D26-A2B3-5AF8E93C191E}" type="slidenum">
              <a:rPr lang="en-US" smtClean="0"/>
              <a:t>‹#›</a:t>
            </a:fld>
            <a:endParaRPr lang="en-US" dirty="0"/>
          </a:p>
        </p:txBody>
      </p:sp>
    </p:spTree>
    <p:extLst>
      <p:ext uri="{BB962C8B-B14F-4D97-AF65-F5344CB8AC3E}">
        <p14:creationId xmlns:p14="http://schemas.microsoft.com/office/powerpoint/2010/main" val="102329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6085342" y="0"/>
            <a:ext cx="3071004"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dirty="0">
              <a:latin typeface="Arial" pitchFamily="34" charset="0"/>
              <a:cs typeface="Arial" pitchFamily="34" charset="0"/>
            </a:endParaRPr>
          </a:p>
        </p:txBody>
      </p:sp>
      <p:sp>
        <p:nvSpPr>
          <p:cNvPr id="2" name="Title 1"/>
          <p:cNvSpPr>
            <a:spLocks noGrp="1"/>
          </p:cNvSpPr>
          <p:nvPr>
            <p:ph type="ctrTitle"/>
          </p:nvPr>
        </p:nvSpPr>
        <p:spPr>
          <a:xfrm>
            <a:off x="202278" y="179737"/>
            <a:ext cx="4160172" cy="877163"/>
          </a:xfrm>
        </p:spPr>
        <p:txBody>
          <a:bodyPr/>
          <a:lstStyle>
            <a:lvl1pPr algn="l">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27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Box 9"/>
          <p:cNvSpPr txBox="1"/>
          <p:nvPr userDrawn="1"/>
        </p:nvSpPr>
        <p:spPr>
          <a:xfrm>
            <a:off x="202278" y="6293793"/>
            <a:ext cx="2114681" cy="400110"/>
          </a:xfrm>
          <a:prstGeom prst="rect">
            <a:avLst/>
          </a:prstGeom>
          <a:noFill/>
        </p:spPr>
        <p:txBody>
          <a:bodyPr wrap="none" rtlCol="0">
            <a:spAutoFit/>
          </a:bodyPr>
          <a:lstStyle/>
          <a:p>
            <a:r>
              <a:rPr lang="en-US" sz="1000" b="0" dirty="0" smtClean="0">
                <a:solidFill>
                  <a:schemeClr val="tx2"/>
                </a:solidFill>
              </a:rPr>
              <a:t>ORNL is managed by UT-Battelle </a:t>
            </a:r>
            <a:br>
              <a:rPr lang="en-US" sz="1000" b="0" dirty="0" smtClean="0">
                <a:solidFill>
                  <a:schemeClr val="tx2"/>
                </a:solidFill>
              </a:rPr>
            </a:br>
            <a:r>
              <a:rPr lang="en-US" sz="1000" b="0" dirty="0" smtClean="0">
                <a:solidFill>
                  <a:schemeClr val="tx2"/>
                </a:solidFill>
              </a:rPr>
              <a:t>for the US Department of Energy</a:t>
            </a:r>
            <a:endParaRPr lang="en-US" sz="1000" b="0" dirty="0">
              <a:solidFill>
                <a:schemeClr val="tx2"/>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9432" y="6324600"/>
            <a:ext cx="2019528" cy="33658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3796" y="649494"/>
            <a:ext cx="4648199" cy="4685534"/>
          </a:xfrm>
          <a:prstGeom prst="rect">
            <a:avLst/>
          </a:prstGeom>
        </p:spPr>
      </p:pic>
    </p:spTree>
    <p:extLst>
      <p:ext uri="{BB962C8B-B14F-4D97-AF65-F5344CB8AC3E}">
        <p14:creationId xmlns:p14="http://schemas.microsoft.com/office/powerpoint/2010/main" val="39133722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6560" y="1367185"/>
            <a:ext cx="8642640" cy="447193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9220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9572"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7398"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0660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5948" y="1462314"/>
            <a:ext cx="419252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5948" y="2102076"/>
            <a:ext cx="4192528" cy="3951288"/>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76828"/>
            <a:ext cx="41941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16590"/>
            <a:ext cx="4194175" cy="3951288"/>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48649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3911890" cy="1117600"/>
          </a:xfrm>
        </p:spPr>
        <p:txBody>
          <a:bodyPr/>
          <a:lstStyle/>
          <a:p>
            <a:r>
              <a:rPr lang="en-US" smtClean="0"/>
              <a:t>Click to edit Master title style</a:t>
            </a:r>
            <a:endParaRPr lang="en-US"/>
          </a:p>
        </p:txBody>
      </p:sp>
      <p:sp>
        <p:nvSpPr>
          <p:cNvPr id="3" name="Rectangle 2"/>
          <p:cNvSpPr/>
          <p:nvPr userDrawn="1"/>
        </p:nvSpPr>
        <p:spPr bwMode="auto">
          <a:xfrm>
            <a:off x="6085342" y="0"/>
            <a:ext cx="3071004" cy="6858000"/>
          </a:xfrm>
          <a:prstGeom prst="rect">
            <a:avLst/>
          </a:prstGeom>
          <a:solidFill>
            <a:schemeClr val="bg2"/>
          </a:soli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dirty="0">
              <a:latin typeface="Arial" pitchFamily="34" charset="0"/>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52" r="1904"/>
          <a:stretch/>
        </p:blipFill>
        <p:spPr>
          <a:xfrm>
            <a:off x="6085342" y="65"/>
            <a:ext cx="3071004" cy="6629335"/>
          </a:xfrm>
          <a:prstGeom prst="rect">
            <a:avLst/>
          </a:prstGeom>
        </p:spPr>
      </p:pic>
      <p:cxnSp>
        <p:nvCxnSpPr>
          <p:cNvPr id="7" name="Straight Arrow Connector 6"/>
          <p:cNvCxnSpPr/>
          <p:nvPr userDrawn="1"/>
        </p:nvCxnSpPr>
        <p:spPr>
          <a:xfrm>
            <a:off x="6085342"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201" y="6338371"/>
            <a:ext cx="1329900" cy="316766"/>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8867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177800"/>
            <a:ext cx="8229600" cy="484188"/>
          </a:xfrm>
          <a:prstGeom prst="rect">
            <a:avLst/>
          </a:prstGeom>
          <a:noFill/>
          <a:ln w="9525">
            <a:noFill/>
            <a:miter lim="800000"/>
            <a:headEnd/>
            <a:tailEnd/>
          </a:ln>
        </p:spPr>
        <p:txBody>
          <a:bodyPr/>
          <a:lstStyle>
            <a:lvl1pPr algn="ctr">
              <a:defRPr/>
            </a:lvl1pPr>
          </a:lstStyle>
          <a:p>
            <a:pPr lvl="0"/>
            <a:r>
              <a:rPr lang="en-US" smtClean="0"/>
              <a:t>Click to edit Master title style</a:t>
            </a:r>
          </a:p>
        </p:txBody>
      </p:sp>
      <p:sp>
        <p:nvSpPr>
          <p:cNvPr id="5" name="Date Placeholder 7"/>
          <p:cNvSpPr>
            <a:spLocks noGrp="1"/>
          </p:cNvSpPr>
          <p:nvPr>
            <p:ph type="dt" sz="half" idx="10"/>
          </p:nvPr>
        </p:nvSpPr>
        <p:spPr>
          <a:xfrm>
            <a:off x="3505200" y="6602373"/>
            <a:ext cx="2133600" cy="178813"/>
          </a:xfrm>
          <a:prstGeom prst="rect">
            <a:avLst/>
          </a:prstGeom>
        </p:spPr>
        <p:txBody>
          <a:bodyPr/>
          <a:lstStyle>
            <a:lvl1pPr algn="ctr">
              <a:lnSpc>
                <a:spcPct val="90000"/>
              </a:lnSpc>
              <a:defRPr sz="900">
                <a:solidFill>
                  <a:schemeClr val="tx1">
                    <a:tint val="75000"/>
                  </a:schemeClr>
                </a:solidFill>
                <a:latin typeface="Times New Roman" pitchFamily="18" charset="0"/>
                <a:cs typeface="Times New Roman" pitchFamily="18" charset="0"/>
              </a:defRPr>
            </a:lvl1pPr>
          </a:lstStyle>
          <a:p>
            <a:pPr>
              <a:defRPr/>
            </a:pPr>
            <a:fld id="{1E98151F-1DE3-476A-8028-5E7ADDCA83F3}" type="datetime1">
              <a:rPr lang="en-US"/>
              <a:pPr>
                <a:defRPr/>
              </a:pPr>
              <a:t>3/10/2017</a:t>
            </a:fld>
            <a:endParaRPr lang="en-US" dirty="0"/>
          </a:p>
        </p:txBody>
      </p:sp>
    </p:spTree>
    <p:extLst>
      <p:ext uri="{BB962C8B-B14F-4D97-AF65-F5344CB8AC3E}">
        <p14:creationId xmlns:p14="http://schemas.microsoft.com/office/powerpoint/2010/main" val="26711078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3825" cy="6857868"/>
          </a:xfrm>
          <a:prstGeom prst="rect">
            <a:avLst/>
          </a:prstGeom>
        </p:spPr>
      </p:pic>
      <p:sp>
        <p:nvSpPr>
          <p:cNvPr id="1026" name="Title Placeholder 1"/>
          <p:cNvSpPr>
            <a:spLocks noGrp="1"/>
          </p:cNvSpPr>
          <p:nvPr>
            <p:ph type="title"/>
          </p:nvPr>
        </p:nvSpPr>
        <p:spPr bwMode="auto">
          <a:xfrm>
            <a:off x="202910" y="177800"/>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8688" y="1445477"/>
            <a:ext cx="8642640" cy="427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2" y="6477000"/>
            <a:ext cx="4432078" cy="182562"/>
          </a:xfrm>
          <a:prstGeom prst="rect">
            <a:avLst/>
          </a:prstGeom>
          <a:ln/>
        </p:spPr>
        <p:txBody>
          <a:bodyPr anchor="ctr"/>
          <a:lstStyle/>
          <a:p>
            <a:pPr algn="l"/>
            <a:r>
              <a:rPr lang="en-US" sz="1000" dirty="0" smtClean="0">
                <a:solidFill>
                  <a:srgbClr val="BFBFBF"/>
                </a:solidFill>
                <a:latin typeface="Arial" pitchFamily="34" charset="0"/>
                <a:cs typeface="Arial" pitchFamily="34" charset="0"/>
              </a:rPr>
              <a:t>SNS Accelerator Advisory</a:t>
            </a:r>
            <a:r>
              <a:rPr lang="en-US" sz="1000" baseline="0" dirty="0" smtClean="0">
                <a:solidFill>
                  <a:srgbClr val="BFBFBF"/>
                </a:solidFill>
                <a:latin typeface="Arial" pitchFamily="34" charset="0"/>
                <a:cs typeface="Arial" pitchFamily="34" charset="0"/>
              </a:rPr>
              <a:t> Committee Meeting, March 8-10, 2017</a:t>
            </a:r>
            <a:endParaRPr lang="en-US" sz="1000" dirty="0">
              <a:solidFill>
                <a:srgbClr val="BFBFBF"/>
              </a:solidFill>
              <a:latin typeface="Arial" pitchFamily="34" charset="0"/>
              <a:cs typeface="Arial" pitchFamily="34" charset="0"/>
            </a:endParaRPr>
          </a:p>
        </p:txBody>
      </p:sp>
      <p:pic>
        <p:nvPicPr>
          <p:cNvPr id="3" name="Picture 2" descr="SNS_color.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705600" y="6273800"/>
            <a:ext cx="2127504" cy="354584"/>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278" y="179737"/>
            <a:ext cx="4064922" cy="888705"/>
          </a:xfrm>
        </p:spPr>
        <p:txBody>
          <a:bodyPr/>
          <a:lstStyle/>
          <a:p>
            <a:r>
              <a:rPr lang="en-US" dirty="0" smtClean="0"/>
              <a:t>SNS 2017 AAC Outbrief</a:t>
            </a:r>
            <a:endParaRPr lang="en-US" dirty="0"/>
          </a:p>
        </p:txBody>
      </p:sp>
      <p:sp>
        <p:nvSpPr>
          <p:cNvPr id="3" name="Subtitle 2"/>
          <p:cNvSpPr>
            <a:spLocks noGrp="1"/>
          </p:cNvSpPr>
          <p:nvPr>
            <p:ph type="subTitle" idx="1"/>
          </p:nvPr>
        </p:nvSpPr>
        <p:spPr>
          <a:xfrm>
            <a:off x="228600" y="3352800"/>
            <a:ext cx="4073976" cy="757130"/>
          </a:xfrm>
        </p:spPr>
        <p:txBody>
          <a:bodyPr/>
          <a:lstStyle/>
          <a:p>
            <a:r>
              <a:rPr lang="en-US" sz="2000" b="1" dirty="0" smtClean="0"/>
              <a:t>Rod Gerig</a:t>
            </a:r>
            <a:r>
              <a:rPr lang="en-US" sz="2000" dirty="0" smtClean="0"/>
              <a:t/>
            </a:r>
            <a:br>
              <a:rPr lang="en-US" sz="2000" dirty="0" smtClean="0"/>
            </a:br>
            <a:r>
              <a:rPr lang="en-US" sz="2000" dirty="0" smtClean="0"/>
              <a:t>Chair</a:t>
            </a:r>
            <a:endParaRPr lang="en-US" sz="2000" dirty="0"/>
          </a:p>
          <a:p>
            <a:r>
              <a:rPr lang="en-US" sz="1800" dirty="0" smtClean="0"/>
              <a:t/>
            </a:r>
            <a:br>
              <a:rPr lang="en-US" sz="1800" dirty="0" smtClean="0"/>
            </a:br>
            <a:r>
              <a:rPr lang="en-US" sz="1800" dirty="0" smtClean="0"/>
              <a:t>March 10, 2017</a:t>
            </a:r>
            <a:endParaRPr lang="en-US" sz="1800" dirty="0"/>
          </a:p>
        </p:txBody>
      </p:sp>
    </p:spTree>
    <p:extLst>
      <p:ext uri="{BB962C8B-B14F-4D97-AF65-F5344CB8AC3E}">
        <p14:creationId xmlns:p14="http://schemas.microsoft.com/office/powerpoint/2010/main" val="1863730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523220"/>
          </a:xfrm>
        </p:spPr>
        <p:txBody>
          <a:bodyPr/>
          <a:lstStyle/>
          <a:p>
            <a:r>
              <a:rPr lang="en-US" sz="3200" dirty="0"/>
              <a:t>Topic: Superconducting Linac / SRF</a:t>
            </a:r>
            <a:endParaRPr lang="en-US" dirty="0"/>
          </a:p>
        </p:txBody>
      </p:sp>
      <p:sp>
        <p:nvSpPr>
          <p:cNvPr id="3" name="Content Placeholder 2"/>
          <p:cNvSpPr>
            <a:spLocks noGrp="1"/>
          </p:cNvSpPr>
          <p:nvPr>
            <p:ph idx="1"/>
          </p:nvPr>
        </p:nvSpPr>
        <p:spPr>
          <a:xfrm>
            <a:off x="304800" y="838200"/>
            <a:ext cx="8642640" cy="5257800"/>
          </a:xfrm>
        </p:spPr>
        <p:txBody>
          <a:bodyPr/>
          <a:lstStyle/>
          <a:p>
            <a:r>
              <a:rPr lang="en-US" sz="2400" dirty="0"/>
              <a:t>A partnership has been initiated with 2 other labs to study </a:t>
            </a:r>
            <a:r>
              <a:rPr lang="en-US" sz="2400" dirty="0" smtClean="0"/>
              <a:t>plasma processing </a:t>
            </a:r>
            <a:r>
              <a:rPr lang="en-US" sz="2400" dirty="0"/>
              <a:t>of cavities of a different design and with </a:t>
            </a:r>
            <a:r>
              <a:rPr lang="en-US" sz="2400" dirty="0" smtClean="0"/>
              <a:t>different surface </a:t>
            </a:r>
            <a:r>
              <a:rPr lang="en-US" sz="2400" dirty="0"/>
              <a:t>preparation.  The committee sees this as a </a:t>
            </a:r>
            <a:r>
              <a:rPr lang="en-US" sz="2400" dirty="0" smtClean="0"/>
              <a:t>positive development </a:t>
            </a:r>
            <a:r>
              <a:rPr lang="en-US" sz="2400" dirty="0"/>
              <a:t>which may ultimately benefit the accelerator community </a:t>
            </a:r>
            <a:endParaRPr lang="en-US" sz="2400" dirty="0" smtClean="0"/>
          </a:p>
          <a:p>
            <a:pPr marL="0" indent="0">
              <a:buNone/>
            </a:pPr>
            <a:endParaRPr lang="en-US" sz="2400" dirty="0"/>
          </a:p>
          <a:p>
            <a:pPr marL="0" indent="0">
              <a:buNone/>
            </a:pPr>
            <a:r>
              <a:rPr lang="en-US" sz="2400" dirty="0" smtClean="0"/>
              <a:t>SCL Recommendations:</a:t>
            </a:r>
          </a:p>
          <a:p>
            <a:pPr marL="457200" indent="-457200">
              <a:buFont typeface="+mj-lt"/>
              <a:buAutoNum type="arabicPeriod"/>
            </a:pPr>
            <a:r>
              <a:rPr lang="en-US" sz="2400" dirty="0" smtClean="0"/>
              <a:t>Proceed </a:t>
            </a:r>
            <a:r>
              <a:rPr lang="en-US" sz="2400" dirty="0"/>
              <a:t>with the fabrication of the spare medium-beta cryomodule</a:t>
            </a:r>
            <a:r>
              <a:rPr lang="en-US" sz="2400" dirty="0" smtClean="0"/>
              <a:t>;</a:t>
            </a:r>
            <a:r>
              <a:rPr lang="en-US" sz="2400" dirty="0"/>
              <a:t> </a:t>
            </a:r>
            <a:r>
              <a:rPr lang="en-US" sz="2400" dirty="0" smtClean="0"/>
              <a:t>if </a:t>
            </a:r>
            <a:r>
              <a:rPr lang="en-US" sz="2400" dirty="0"/>
              <a:t>possible, make sure the funding profile is adequate to </a:t>
            </a:r>
            <a:r>
              <a:rPr lang="en-US" sz="2400" dirty="0" smtClean="0"/>
              <a:t>complete this </a:t>
            </a:r>
            <a:r>
              <a:rPr lang="en-US" sz="2400" dirty="0"/>
              <a:t>task in a timely </a:t>
            </a:r>
            <a:r>
              <a:rPr lang="en-US" sz="2400" dirty="0" smtClean="0"/>
              <a:t>manner</a:t>
            </a:r>
          </a:p>
          <a:p>
            <a:pPr marL="457200" indent="-457200">
              <a:buFont typeface="+mj-lt"/>
              <a:buAutoNum type="arabicPeriod"/>
            </a:pPr>
            <a:r>
              <a:rPr lang="en-US" sz="2400" dirty="0" smtClean="0"/>
              <a:t>Continue to emphasize the SRF R&amp;D </a:t>
            </a:r>
            <a:r>
              <a:rPr lang="en-US" sz="2400" dirty="0"/>
              <a:t>program at </a:t>
            </a:r>
            <a:r>
              <a:rPr lang="en-US" sz="2400" dirty="0" smtClean="0"/>
              <a:t>SNS, particularly to support PPU. </a:t>
            </a:r>
            <a:endParaRPr lang="en-US" sz="2400" dirty="0"/>
          </a:p>
        </p:txBody>
      </p:sp>
    </p:spTree>
    <p:extLst>
      <p:ext uri="{BB962C8B-B14F-4D97-AF65-F5344CB8AC3E}">
        <p14:creationId xmlns:p14="http://schemas.microsoft.com/office/powerpoint/2010/main" val="70738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29430"/>
          </a:xfrm>
        </p:spPr>
        <p:txBody>
          <a:bodyPr/>
          <a:lstStyle/>
          <a:p>
            <a:r>
              <a:rPr lang="en-US" sz="2400" dirty="0" smtClean="0"/>
              <a:t>Topic: Ring (includes foils, laser stripping, AP, e.g., self consistent beams)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pPr lvl="0"/>
            <a:r>
              <a:rPr lang="en-US" sz="2000" dirty="0"/>
              <a:t>The present Electron catcher for convoy electrons from the ring injection stripper is not properly aligned and does not absorb all of convoy electrons, thus many are accelerated back to the foil holder and have cause thermal damage to the foil holder.  A new removable catcher is being designed and is a priority </a:t>
            </a:r>
            <a:r>
              <a:rPr lang="en-US" sz="2000" dirty="0" smtClean="0"/>
              <a:t>for </a:t>
            </a:r>
            <a:r>
              <a:rPr lang="en-US" sz="2000" dirty="0"/>
              <a:t>1.4 MW </a:t>
            </a:r>
            <a:r>
              <a:rPr lang="en-US" sz="2000" dirty="0" smtClean="0"/>
              <a:t>operations. This has been included in the prioritization process, and addresses a recommendation from the last meeting.</a:t>
            </a:r>
            <a:endParaRPr lang="en-US" sz="2000" dirty="0"/>
          </a:p>
          <a:p>
            <a:pPr lvl="0"/>
            <a:r>
              <a:rPr lang="en-US" sz="2000" dirty="0"/>
              <a:t>Stripper foil development is a significant ongoing development effort especially for the PPU and STS projects.  At 1.3 </a:t>
            </a:r>
            <a:r>
              <a:rPr lang="en-US" sz="2000" dirty="0" smtClean="0"/>
              <a:t>GeV </a:t>
            </a:r>
            <a:r>
              <a:rPr lang="en-US" sz="2000" dirty="0"/>
              <a:t>the stripper foil thickness needs to increase 8% and the energy deposited in the foil will be ~50% higher than at 1.0 GeV, thus significantly raising the foil temperature and reducing foil lifetime by an unknown factor. </a:t>
            </a:r>
            <a:r>
              <a:rPr lang="en-US" sz="2000" dirty="0" smtClean="0"/>
              <a:t>This is a critical area that requires ongoing attention.</a:t>
            </a:r>
            <a:endParaRPr lang="en-US" sz="2000" dirty="0"/>
          </a:p>
        </p:txBody>
      </p:sp>
    </p:spTree>
    <p:extLst>
      <p:ext uri="{BB962C8B-B14F-4D97-AF65-F5344CB8AC3E}">
        <p14:creationId xmlns:p14="http://schemas.microsoft.com/office/powerpoint/2010/main" val="3914591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29430"/>
          </a:xfrm>
        </p:spPr>
        <p:txBody>
          <a:bodyPr/>
          <a:lstStyle/>
          <a:p>
            <a:r>
              <a:rPr lang="en-US" sz="2400" dirty="0" smtClean="0"/>
              <a:t>Topic: Ring (includes foils, laser stripping, AP, e.g., self consistent beams)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pPr lvl="0"/>
            <a:r>
              <a:rPr lang="en-US" sz="2000" dirty="0" smtClean="0"/>
              <a:t>Laser </a:t>
            </a:r>
            <a:r>
              <a:rPr lang="en-US" sz="2000" dirty="0"/>
              <a:t>stripping is a promising long range basic research effort carried out by post docs and graduate students. It is making significant progress of great value to the larger Accelerator community and should continue to be supported.</a:t>
            </a:r>
          </a:p>
          <a:p>
            <a:r>
              <a:rPr lang="en-US" sz="2000" dirty="0"/>
              <a:t>The committee heard very promising progress on the renewed computational efforts on the development of “Self-Consistent Beam Distributions” along with possible hardware modifications to the SNS ring to create a self-consistent beam distribution.   The next steps would be valuable checks on the feasibility of these changes and more study of the modeling especially of fringe field effects. </a:t>
            </a:r>
          </a:p>
        </p:txBody>
      </p:sp>
    </p:spTree>
    <p:extLst>
      <p:ext uri="{BB962C8B-B14F-4D97-AF65-F5344CB8AC3E}">
        <p14:creationId xmlns:p14="http://schemas.microsoft.com/office/powerpoint/2010/main" val="2867344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IRP</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609600"/>
            <a:ext cx="8490240" cy="5257799"/>
          </a:xfrm>
        </p:spPr>
        <p:txBody>
          <a:bodyPr/>
          <a:lstStyle/>
          <a:p>
            <a:r>
              <a:rPr lang="en-US" sz="2000" dirty="0"/>
              <a:t>Currently installed IRP is approaching to the end of life and developed water leak. The water leak was large and required rerouting back into the closed loop. The exact location of the leak is not known.  SNS should be concerned about moisture within the core vessel and IRP.    Circulation of helium gas is a potential mitigation.</a:t>
            </a:r>
          </a:p>
          <a:p>
            <a:r>
              <a:rPr lang="en-US" sz="2000" dirty="0"/>
              <a:t>The original IRP-01 should be replaced as soon as IRP-02 becomes available. The production schedule for the IRP-02 has been longer than 8 years. During the final stages of fabrication, the IRP-02 developed a leak, requiring repair. The IRP-02 is scheduled to arrive August 2017 with substantial effort from SNS target team working directly with the vendor.  Schedule slippage could affect outage schedule. </a:t>
            </a:r>
          </a:p>
          <a:p>
            <a:r>
              <a:rPr lang="en-US" sz="2000" dirty="0"/>
              <a:t>Next-generation IRP-03 will incorporate lessons learned – changes appear well conceived (laser welding and additive manufacturing could be further options).  The robustness and lifetime of the IRP should be reconsidered as the SNS beam power increases.  Future IRP construction plans not developed; question of spare and strategy.</a:t>
            </a:r>
          </a:p>
          <a:p>
            <a:r>
              <a:rPr lang="en-US" sz="2000" dirty="0"/>
              <a:t>Option of power reduction in present IRP to extend lifetime.   Continued communication with beamline scientist, especially if delay becomes likely   </a:t>
            </a:r>
          </a:p>
        </p:txBody>
      </p:sp>
    </p:spTree>
    <p:extLst>
      <p:ext uri="{BB962C8B-B14F-4D97-AF65-F5344CB8AC3E}">
        <p14:creationId xmlns:p14="http://schemas.microsoft.com/office/powerpoint/2010/main" val="1157019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IRP</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609600"/>
            <a:ext cx="8490240" cy="5257799"/>
          </a:xfrm>
        </p:spPr>
        <p:txBody>
          <a:bodyPr/>
          <a:lstStyle/>
          <a:p>
            <a:r>
              <a:rPr lang="en-US" sz="2000" dirty="0"/>
              <a:t>IRP form factor could be improved for disposal, potential modularity. </a:t>
            </a:r>
            <a:r>
              <a:rPr lang="en-US" sz="2000" dirty="0" smtClean="0"/>
              <a:t>The lifetime could be extended through </a:t>
            </a:r>
            <a:r>
              <a:rPr lang="en-US" sz="2000" dirty="0"/>
              <a:t>improved moderators and structural materials.</a:t>
            </a:r>
          </a:p>
          <a:p>
            <a:pPr marL="0" indent="0">
              <a:buNone/>
            </a:pPr>
            <a:endParaRPr lang="en-US" sz="2000" b="1" dirty="0"/>
          </a:p>
          <a:p>
            <a:pPr marL="0" indent="0">
              <a:buNone/>
            </a:pPr>
            <a:r>
              <a:rPr lang="en-US" sz="2000" b="1" dirty="0" smtClean="0"/>
              <a:t>Recommendations</a:t>
            </a:r>
            <a:r>
              <a:rPr lang="en-US" sz="2000" b="1" dirty="0"/>
              <a:t>:</a:t>
            </a:r>
            <a:endParaRPr lang="en-US" sz="2000" dirty="0"/>
          </a:p>
          <a:p>
            <a:pPr marL="342900" lvl="0" indent="-342900">
              <a:buFont typeface="+mj-lt"/>
              <a:buAutoNum type="arabicPeriod"/>
            </a:pPr>
            <a:r>
              <a:rPr lang="en-US" sz="2000" dirty="0"/>
              <a:t>Consider PIE of IRP-01 to clarify root cause of the water leak for IRP-03 design.</a:t>
            </a:r>
          </a:p>
          <a:p>
            <a:pPr marL="342900" lvl="0" indent="-342900">
              <a:buFont typeface="+mj-lt"/>
              <a:buAutoNum type="arabicPeriod"/>
            </a:pPr>
            <a:r>
              <a:rPr lang="en-US" sz="2000" dirty="0"/>
              <a:t>Work with the vendor to deliver the IRP-02 per current schedule (August 2017) by providing support in engineering, welding, inspection, and leak testing.  Actively anticipate any production delays in order to inform scheduling, in case a delay of installation is required.</a:t>
            </a:r>
          </a:p>
          <a:p>
            <a:pPr marL="342900" lvl="0" indent="-342900">
              <a:buFont typeface="+mj-lt"/>
              <a:buAutoNum type="arabicPeriod"/>
            </a:pPr>
            <a:r>
              <a:rPr lang="en-US" sz="2000" dirty="0"/>
              <a:t>Consider off-line cryogenic testing of the IRP-02 prior the installation in December 2017.</a:t>
            </a:r>
          </a:p>
          <a:p>
            <a:pPr marL="342900" indent="-342900">
              <a:buFont typeface="+mj-lt"/>
              <a:buAutoNum type="arabicPeriod"/>
            </a:pPr>
            <a:r>
              <a:rPr lang="en-US" sz="2000" dirty="0"/>
              <a:t>Consider measures to increase the lifetime of future IRPs. </a:t>
            </a:r>
          </a:p>
        </p:txBody>
      </p:sp>
    </p:spTree>
    <p:extLst>
      <p:ext uri="{BB962C8B-B14F-4D97-AF65-F5344CB8AC3E}">
        <p14:creationId xmlns:p14="http://schemas.microsoft.com/office/powerpoint/2010/main" val="980966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Operations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000" dirty="0"/>
              <a:t>Target 13 leaked - ran to 2600 MW-hr-, was the second target to run for a long time near 1.4MW; cavitation damage similar to T12 leak. Target 14 completed its run: 1.0MW for 2700MW-hr. Target 15 completed its run, but was preemptively removed for concern about potential damage based on T14 PIE. Target 16 has just begun. -1.2MW for 1700MW-hr. </a:t>
            </a:r>
          </a:p>
          <a:p>
            <a:r>
              <a:rPr lang="en-US" sz="2000" dirty="0"/>
              <a:t>16 targets have been operated: 7 have leaked mercury. Current operational target is a jet-flow. Improvements to the design are inevitable, given time to incorporate these solutions. Changes in mercury flow path to reduce cavitation damage. Optimization of the structure to resist cyclic loads. Mixing inert gas into the flowing mercury to reduce structural loading and cavitation damage. </a:t>
            </a:r>
          </a:p>
          <a:p>
            <a:r>
              <a:rPr lang="en-US" sz="2000" dirty="0"/>
              <a:t>Jet flow is a promising method, but unclear if it mitigates corner leakage. Numerical simulation continues to be needed so as to understand and improve the design.  Engineering </a:t>
            </a:r>
            <a:r>
              <a:rPr lang="en-US" sz="2000" dirty="0" smtClean="0"/>
              <a:t>judgment </a:t>
            </a:r>
            <a:r>
              <a:rPr lang="en-US" sz="2000" dirty="0"/>
              <a:t>is extensively used in concert with simulations.  Furthermore, erosion model is known to be incomplete and requires further development and input from PIE</a:t>
            </a:r>
            <a:r>
              <a:rPr lang="en-US" sz="2000" dirty="0" smtClean="0"/>
              <a:t>.</a:t>
            </a:r>
            <a:endParaRPr lang="en-US" sz="2000" dirty="0"/>
          </a:p>
        </p:txBody>
      </p:sp>
    </p:spTree>
    <p:extLst>
      <p:ext uri="{BB962C8B-B14F-4D97-AF65-F5344CB8AC3E}">
        <p14:creationId xmlns:p14="http://schemas.microsoft.com/office/powerpoint/2010/main" val="2071993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Operations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000" dirty="0" smtClean="0"/>
              <a:t>Interactions </a:t>
            </a:r>
            <a:r>
              <a:rPr lang="en-US" sz="2000" dirty="0"/>
              <a:t>between fatigue and cavitation damage imply development of mitigation technique on pressure waves, thermal stress is essential.</a:t>
            </a:r>
          </a:p>
          <a:p>
            <a:r>
              <a:rPr lang="en-US" sz="2000" dirty="0"/>
              <a:t>Target carriage issue: seriously consider repair </a:t>
            </a:r>
            <a:r>
              <a:rPr lang="en-US" sz="2000" dirty="0" smtClean="0"/>
              <a:t>or </a:t>
            </a:r>
            <a:r>
              <a:rPr lang="en-US" sz="2000" dirty="0"/>
              <a:t>replacement: make yearly plan to address issues  </a:t>
            </a:r>
          </a:p>
          <a:p>
            <a:r>
              <a:rPr lang="en-US" sz="2000" dirty="0"/>
              <a:t>Mercury process system has several issues that have been identified, which may be exacerbated by gas injection.  Replacement and coordination should be considered</a:t>
            </a:r>
          </a:p>
          <a:p>
            <a:pPr marL="0" indent="0">
              <a:buNone/>
            </a:pPr>
            <a:endParaRPr lang="en-US" sz="2000" dirty="0"/>
          </a:p>
          <a:p>
            <a:pPr marL="0" indent="0">
              <a:buNone/>
            </a:pPr>
            <a:r>
              <a:rPr lang="en-US" sz="2000" b="1" dirty="0"/>
              <a:t>Recommendations:</a:t>
            </a:r>
            <a:endParaRPr lang="en-US" sz="2000" dirty="0"/>
          </a:p>
          <a:p>
            <a:pPr marL="0" lvl="0" indent="0">
              <a:buNone/>
            </a:pPr>
            <a:r>
              <a:rPr lang="en-US" sz="2000" dirty="0"/>
              <a:t>None</a:t>
            </a:r>
          </a:p>
          <a:p>
            <a:endParaRPr lang="en-US" sz="1600" dirty="0" smtClean="0"/>
          </a:p>
        </p:txBody>
      </p:sp>
    </p:spTree>
    <p:extLst>
      <p:ext uri="{BB962C8B-B14F-4D97-AF65-F5344CB8AC3E}">
        <p14:creationId xmlns:p14="http://schemas.microsoft.com/office/powerpoint/2010/main" val="4132404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Target Management Plan</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4413" y="533400"/>
            <a:ext cx="8490240" cy="5791200"/>
          </a:xfrm>
        </p:spPr>
        <p:txBody>
          <a:bodyPr/>
          <a:lstStyle/>
          <a:p>
            <a:pPr lvl="1"/>
            <a:endParaRPr lang="en-US" sz="1600" dirty="0" smtClean="0"/>
          </a:p>
          <a:p>
            <a:r>
              <a:rPr lang="en-US" sz="2000" dirty="0"/>
              <a:t>In the target manage plan the PIE supplies the key information. Add the timing on the schedule to make decisions for the next steps.  The Target Management Plan the only way to obtain realistic damage information and the greatest promise for future design improvements.  </a:t>
            </a:r>
          </a:p>
          <a:p>
            <a:r>
              <a:rPr lang="en-US" sz="2000" dirty="0"/>
              <a:t>The eventual goals of 1.4 MW, two target changes per year, and no unplanned target changes are appropriate.  In the short term, building to 1.4 MW with three target changes per year will be the approach to build confidence.  This approach allows implementation of improved target features and collection of PIE data, while supporting a vital user program</a:t>
            </a:r>
          </a:p>
          <a:p>
            <a:r>
              <a:rPr lang="en-US" sz="2000" dirty="0"/>
              <a:t>The balance and conflict between operation and development conditions is likely to be well considered in the target manage plan. The ongoing and planned activities which SNS is pursuing can still be expected to provide the team on future development needs in preparation for higher power (1.4 MW and above) on a useful time scale. </a:t>
            </a:r>
          </a:p>
          <a:p>
            <a:pPr lvl="1"/>
            <a:endParaRPr lang="en-US" sz="2000" dirty="0"/>
          </a:p>
          <a:p>
            <a:pPr lvl="1"/>
            <a:endParaRPr lang="en-US" sz="1600" dirty="0" smtClean="0"/>
          </a:p>
        </p:txBody>
      </p:sp>
    </p:spTree>
    <p:extLst>
      <p:ext uri="{BB962C8B-B14F-4D97-AF65-F5344CB8AC3E}">
        <p14:creationId xmlns:p14="http://schemas.microsoft.com/office/powerpoint/2010/main" val="3780984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Target Management Plan</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4413" y="533400"/>
            <a:ext cx="8490240" cy="5791200"/>
          </a:xfrm>
        </p:spPr>
        <p:txBody>
          <a:bodyPr/>
          <a:lstStyle/>
          <a:p>
            <a:r>
              <a:rPr lang="en-US" sz="2000" dirty="0" smtClean="0"/>
              <a:t>However</a:t>
            </a:r>
            <a:r>
              <a:rPr lang="en-US" sz="2000" dirty="0"/>
              <a:t>, some uncertainty in the plan’s execution does remain.  The mechanism of mitigation by jet flow is not clear. The erosion at corner may not be sufficiently mitigated by only the jet flow. In parallel, the numerical simulations should continue.  Margin preserved for irradiation degradation and Liquid Metal Embrittlement (LME). Continue to reconsider the structural design of vessel. PIE is important throughout this process.</a:t>
            </a:r>
          </a:p>
          <a:p>
            <a:r>
              <a:rPr lang="en-US" sz="2000" dirty="0"/>
              <a:t>The Target Management Plan is a living document, signed-off by division heads.  Division heads are aware that additional resources are needed to achieve the plan and have therefore committed to increasing budgets to be consistent with the plan.  </a:t>
            </a:r>
          </a:p>
          <a:p>
            <a:r>
              <a:rPr lang="en-US" sz="2000" dirty="0"/>
              <a:t>2 MW target design plans are at a very preliminary </a:t>
            </a:r>
            <a:r>
              <a:rPr lang="en-US" sz="2000" dirty="0" smtClean="0"/>
              <a:t>level.  </a:t>
            </a:r>
            <a:r>
              <a:rPr lang="en-US" sz="2000" dirty="0"/>
              <a:t>Intent is a workable 2 MW design without gas injection, then take gas injection for additional reliability and longevity margin.  Automated optimization tools were offered as a path, but they include great risk and cost as no initial estimate of performance improvement can be made and convergence can be elusive. PPU will need to develop a plan for a 2 MW target. </a:t>
            </a:r>
          </a:p>
          <a:p>
            <a:pPr lvl="1"/>
            <a:endParaRPr lang="en-US" sz="1600" dirty="0" smtClean="0"/>
          </a:p>
        </p:txBody>
      </p:sp>
    </p:spTree>
    <p:extLst>
      <p:ext uri="{BB962C8B-B14F-4D97-AF65-F5344CB8AC3E}">
        <p14:creationId xmlns:p14="http://schemas.microsoft.com/office/powerpoint/2010/main" val="906948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Target Management Plan</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4413" y="533400"/>
            <a:ext cx="8490240" cy="5791200"/>
          </a:xfrm>
        </p:spPr>
        <p:txBody>
          <a:bodyPr/>
          <a:lstStyle/>
          <a:p>
            <a:pPr marL="0" indent="0">
              <a:buNone/>
            </a:pPr>
            <a:r>
              <a:rPr lang="en-US" sz="2000" b="1" dirty="0" smtClean="0"/>
              <a:t>Recommendations</a:t>
            </a:r>
            <a:r>
              <a:rPr lang="en-US" sz="2000" b="1" dirty="0"/>
              <a:t>:</a:t>
            </a:r>
            <a:endParaRPr lang="en-US" sz="2000" dirty="0"/>
          </a:p>
          <a:p>
            <a:pPr marL="342900" lvl="0" indent="-342900">
              <a:buFont typeface="+mj-lt"/>
              <a:buAutoNum type="arabicPeriod"/>
            </a:pPr>
            <a:r>
              <a:rPr lang="en-US" sz="2000" dirty="0"/>
              <a:t>Management must be vigilant to support the budget needs of the target management plan as it evolves, particularly the support of ancillary activities such as PIE.</a:t>
            </a:r>
          </a:p>
          <a:p>
            <a:pPr marL="342900" indent="-342900">
              <a:buFont typeface="+mj-lt"/>
              <a:buAutoNum type="arabicPeriod"/>
            </a:pPr>
            <a:r>
              <a:rPr lang="en-US" sz="2000" dirty="0"/>
              <a:t>Start developing concepts for target features to allow 2 MW operation for PPU.  The presented approach of “Interactive Design Space Exploration” may be valuable, but presents no specific concepts for marginal performance improvements.   The data on gas injection is not sufficient at those powers, and cannot be relied on as a design feature without additional research. </a:t>
            </a:r>
            <a:endParaRPr lang="en-US" sz="2000" dirty="0" smtClean="0"/>
          </a:p>
          <a:p>
            <a:pPr lvl="1"/>
            <a:endParaRPr lang="en-US" sz="2000" dirty="0"/>
          </a:p>
          <a:p>
            <a:pPr lvl="1"/>
            <a:endParaRPr lang="en-US" sz="1600" dirty="0" smtClean="0"/>
          </a:p>
        </p:txBody>
      </p:sp>
    </p:spTree>
    <p:extLst>
      <p:ext uri="{BB962C8B-B14F-4D97-AF65-F5344CB8AC3E}">
        <p14:creationId xmlns:p14="http://schemas.microsoft.com/office/powerpoint/2010/main" val="29876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Operations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685800"/>
            <a:ext cx="8490240" cy="5638799"/>
          </a:xfrm>
        </p:spPr>
        <p:txBody>
          <a:bodyPr/>
          <a:lstStyle/>
          <a:p>
            <a:pPr lvl="0"/>
            <a:r>
              <a:rPr lang="en-GB" sz="2000" dirty="0"/>
              <a:t>Since the last meeting the SNS team has achieved sustained operations with beam powers between 1.0 and 1.2 MW.</a:t>
            </a:r>
            <a:endParaRPr lang="en-US" sz="2000" dirty="0"/>
          </a:p>
          <a:p>
            <a:pPr lvl="0"/>
            <a:r>
              <a:rPr lang="en-GB" sz="2000" dirty="0"/>
              <a:t>In FY16 5,832 operating hours were achieved (exceeding the neutron production target of 5,000 hours), with 4,230 hours delivered to the user community. Availability was 92.9%, excluding two target failures (T12 &amp; T13), but 86.4% including them. Target failures accounted for 47% of downtime in FY16.</a:t>
            </a:r>
            <a:endParaRPr lang="en-US" sz="2000" dirty="0"/>
          </a:p>
          <a:p>
            <a:pPr lvl="0"/>
            <a:r>
              <a:rPr lang="en-GB" sz="2000" dirty="0"/>
              <a:t>FY17 started with excellent machine performance, but mitigating the recent Inner Reflector Plug leak has resulted in some unplanned downtime.</a:t>
            </a:r>
            <a:endParaRPr lang="en-US" sz="2000" dirty="0"/>
          </a:p>
          <a:p>
            <a:pPr lvl="0"/>
            <a:r>
              <a:rPr lang="en-GB" sz="2000" dirty="0"/>
              <a:t>Excluding target failures &gt;90% availability is now regarded as routine, to the extent that the DOE is becoming less interested in this as a key performance indicator (being more interested in hours delivered). However, there is evidence from other neutron sources that availability is actually one of the most important factors in the user experience at a facility</a:t>
            </a:r>
            <a:r>
              <a:rPr lang="en-GB" sz="2000" dirty="0" smtClean="0"/>
              <a:t>.</a:t>
            </a:r>
            <a:endParaRPr lang="en-US" sz="2000" dirty="0"/>
          </a:p>
        </p:txBody>
      </p:sp>
    </p:spTree>
    <p:extLst>
      <p:ext uri="{BB962C8B-B14F-4D97-AF65-F5344CB8AC3E}">
        <p14:creationId xmlns:p14="http://schemas.microsoft.com/office/powerpoint/2010/main" val="1094053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Gas Injection</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4413" y="533400"/>
            <a:ext cx="8490240" cy="5791200"/>
          </a:xfrm>
        </p:spPr>
        <p:txBody>
          <a:bodyPr/>
          <a:lstStyle/>
          <a:p>
            <a:r>
              <a:rPr lang="en-US" sz="2000" dirty="0"/>
              <a:t>Gas injection is contingent on an extensive installation in summer.   Expect that an accelerator-readiness review is required because of an unreviewed safety issue determination.  October startup goal requires installation in summer to allow review.   Good cooperation is required with DOE site office.  DOE needs a plan (and buy in) on how SNS will stage, install, review, and address all safety issues.  Several uncertainties remain in the process, and demonstration remains a priority for the ultimate success of the Target Management Plan.</a:t>
            </a:r>
          </a:p>
          <a:p>
            <a:r>
              <a:rPr lang="en-US" sz="2000" dirty="0"/>
              <a:t>Potential improvements with gas flow are a substantial reduction in the stress (leading to fatigue) and void formation (leading to erosion).  These have been validated at various experiments, but the correspondence is not precise.</a:t>
            </a:r>
          </a:p>
          <a:p>
            <a:r>
              <a:rPr lang="en-US" sz="2000" dirty="0"/>
              <a:t>Initial installation is only a low-flow system, but is integral to achieving 1.4 MW. Eventual high-flow implementation is conceived, but has rightly been a lower priority. </a:t>
            </a:r>
          </a:p>
          <a:p>
            <a:r>
              <a:rPr lang="en-US" sz="2000" dirty="0"/>
              <a:t>Gas bubble injection system has and will need significant effort – focus must be maintained. Improvement of analytical model to simulating mercury with bubbles is essential. Consider cooperate with J-PARC team.</a:t>
            </a:r>
          </a:p>
          <a:p>
            <a:pPr lvl="1"/>
            <a:endParaRPr lang="en-US" sz="1600" dirty="0" smtClean="0"/>
          </a:p>
        </p:txBody>
      </p:sp>
    </p:spTree>
    <p:extLst>
      <p:ext uri="{BB962C8B-B14F-4D97-AF65-F5344CB8AC3E}">
        <p14:creationId xmlns:p14="http://schemas.microsoft.com/office/powerpoint/2010/main" val="2842947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Gas Injection</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4413" y="533400"/>
            <a:ext cx="8490240" cy="5791200"/>
          </a:xfrm>
        </p:spPr>
        <p:txBody>
          <a:bodyPr/>
          <a:lstStyle/>
          <a:p>
            <a:pPr marL="0" indent="0">
              <a:buNone/>
            </a:pPr>
            <a:r>
              <a:rPr lang="en-US" sz="2000" b="1" dirty="0" smtClean="0"/>
              <a:t>Recommendations</a:t>
            </a:r>
            <a:r>
              <a:rPr lang="en-US" sz="2000" b="1" dirty="0"/>
              <a:t>:</a:t>
            </a:r>
            <a:endParaRPr lang="en-US" sz="2000" dirty="0"/>
          </a:p>
          <a:p>
            <a:pPr marL="457200" lvl="0" indent="-457200">
              <a:buFont typeface="+mj-lt"/>
              <a:buAutoNum type="arabicPeriod"/>
            </a:pPr>
            <a:r>
              <a:rPr lang="en-US" sz="2000" dirty="0"/>
              <a:t>Maintain momentum towards deployment of the gas injection system as an integral part of the Target Management Plan.</a:t>
            </a:r>
          </a:p>
          <a:p>
            <a:pPr lvl="1"/>
            <a:endParaRPr lang="en-US" sz="2000" dirty="0"/>
          </a:p>
          <a:p>
            <a:pPr lvl="1"/>
            <a:endParaRPr lang="en-US" sz="1600" dirty="0" smtClean="0"/>
          </a:p>
        </p:txBody>
      </p:sp>
    </p:spTree>
    <p:extLst>
      <p:ext uri="{BB962C8B-B14F-4D97-AF65-F5344CB8AC3E}">
        <p14:creationId xmlns:p14="http://schemas.microsoft.com/office/powerpoint/2010/main" val="899903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PIE</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4413" y="533400"/>
            <a:ext cx="8490240" cy="5791200"/>
          </a:xfrm>
        </p:spPr>
        <p:txBody>
          <a:bodyPr/>
          <a:lstStyle/>
          <a:p>
            <a:r>
              <a:rPr lang="en-US" sz="2000" dirty="0"/>
              <a:t>An 8-step post-irradiation examination procedure has been developed for each target with mandatory and optional sections.  </a:t>
            </a:r>
          </a:p>
          <a:p>
            <a:r>
              <a:rPr lang="en-US" sz="2000" dirty="0"/>
              <a:t>The videoprobe inspections on failed targets are vital to maintaining a history, and should be maintained.  Target sectioning has also become quite systematic for quantitative measurement of erosion (laser-scanning).  Tensile tests are valuable for radiation-damaged properties of materials.</a:t>
            </a:r>
          </a:p>
          <a:p>
            <a:r>
              <a:rPr lang="en-US" sz="2000" dirty="0"/>
              <a:t>Consistent damage and cracking of central baffle has been observed, not leading to failure, but putting the target into an unmodeled condition, potentially with parts colliding into </a:t>
            </a:r>
            <a:r>
              <a:rPr lang="en-US" sz="2000" dirty="0" smtClean="0"/>
              <a:t>each other.  </a:t>
            </a:r>
            <a:r>
              <a:rPr lang="en-US" sz="2000" dirty="0"/>
              <a:t>The feature is a liability as the target power is increased, and should be redesigned or removed.</a:t>
            </a:r>
          </a:p>
          <a:p>
            <a:r>
              <a:rPr lang="en-US" sz="2000" dirty="0"/>
              <a:t>Feature determining cavitation damage on the target shell is the pressure wave interference pattern, dominated by the structure mechanics of the target shell. Once damage has occurred, other effects may come into play and determine damage propagation. An important feature might be the weakening of the structure by erosion and hence an increased tensile stress in the center line of the target window and the center baffle.  </a:t>
            </a:r>
          </a:p>
        </p:txBody>
      </p:sp>
    </p:spTree>
    <p:extLst>
      <p:ext uri="{BB962C8B-B14F-4D97-AF65-F5344CB8AC3E}">
        <p14:creationId xmlns:p14="http://schemas.microsoft.com/office/powerpoint/2010/main" val="2509016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PIE</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4413" y="533400"/>
            <a:ext cx="8490240" cy="5791200"/>
          </a:xfrm>
        </p:spPr>
        <p:txBody>
          <a:bodyPr/>
          <a:lstStyle/>
          <a:p>
            <a:r>
              <a:rPr lang="en-US" sz="2000" dirty="0" smtClean="0"/>
              <a:t>Quantitative</a:t>
            </a:r>
            <a:r>
              <a:rPr lang="en-US" sz="2000" dirty="0"/>
              <a:t>, systematic data have been quite a step forward.  PIE will continue to be responsive to conditions, but consistency is also quite valuable in making use of the quantitative data.  </a:t>
            </a:r>
          </a:p>
          <a:p>
            <a:r>
              <a:rPr lang="en-US" sz="2000" dirty="0"/>
              <a:t>Proton beam window removed with a water leak in the core vessel, but PIE was inadequate to find leak location.  A vulnerability potentially remains.</a:t>
            </a:r>
          </a:p>
          <a:p>
            <a:pPr marL="0" indent="0">
              <a:buNone/>
            </a:pPr>
            <a:r>
              <a:rPr lang="en-US" sz="2000" b="1" dirty="0"/>
              <a:t>Recommendations:</a:t>
            </a:r>
            <a:endParaRPr lang="en-US" sz="2000" dirty="0"/>
          </a:p>
          <a:p>
            <a:pPr marL="457200" lvl="0" indent="-457200">
              <a:buFont typeface="+mj-lt"/>
              <a:buAutoNum type="arabicPeriod"/>
            </a:pPr>
            <a:r>
              <a:rPr lang="en-US" sz="2000" dirty="0"/>
              <a:t>Support for PIE has been adequate, and must remain strong. PIE activities should be considered a mandatory part of the target lifecycle, and cannot be avoided or delayed indefinitely.</a:t>
            </a:r>
          </a:p>
          <a:p>
            <a:pPr marL="457200" lvl="0" indent="-457200">
              <a:buFont typeface="+mj-lt"/>
              <a:buAutoNum type="arabicPeriod"/>
            </a:pPr>
            <a:r>
              <a:rPr lang="en-US" sz="2000" dirty="0"/>
              <a:t>If possible, Perform PIE on the removed proton beam window to find the water leak location on the core vessel side.</a:t>
            </a:r>
          </a:p>
          <a:p>
            <a:pPr marL="803275" lvl="1" indent="-457200">
              <a:buFont typeface="+mj-lt"/>
              <a:buAutoNum type="arabicPeriod"/>
            </a:pPr>
            <a:endParaRPr lang="en-US" sz="2000" dirty="0"/>
          </a:p>
          <a:p>
            <a:pPr lvl="1"/>
            <a:endParaRPr lang="en-US" sz="1600" dirty="0" smtClean="0"/>
          </a:p>
        </p:txBody>
      </p:sp>
    </p:spTree>
    <p:extLst>
      <p:ext uri="{BB962C8B-B14F-4D97-AF65-F5344CB8AC3E}">
        <p14:creationId xmlns:p14="http://schemas.microsoft.com/office/powerpoint/2010/main" val="4119343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a:t>
            </a:r>
            <a:r>
              <a:rPr lang="en-US" sz="2400" dirty="0"/>
              <a:t>Hot-Cell Servomanipulators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4413" y="533400"/>
            <a:ext cx="8490240" cy="5791200"/>
          </a:xfrm>
        </p:spPr>
        <p:txBody>
          <a:bodyPr/>
          <a:lstStyle/>
          <a:p>
            <a:r>
              <a:rPr lang="en-US" sz="2000" dirty="0"/>
              <a:t>SNS has two devices, absolutely critical for operations and PIE.  The vendor is out of business. Many parts are of high concern.  Use of devices has already been limited to extend lifetime.</a:t>
            </a:r>
          </a:p>
          <a:p>
            <a:r>
              <a:rPr lang="en-US" sz="2000" dirty="0"/>
              <a:t>Potential outage during replacement is 3-6 months, therefore planning and coordination is required.</a:t>
            </a:r>
          </a:p>
          <a:p>
            <a:r>
              <a:rPr lang="en-US" sz="2000" dirty="0"/>
              <a:t>Options were identified, and replacement chosen as approach (with using high-bay device as contingency).  Phased plan has been explored, but there are many inputs which may affect the schedule or technical requirements.  Starting Phase I – planning immediately would be prudent as risk mitigation.  The phased replacement of the two devices is also prudent.</a:t>
            </a:r>
          </a:p>
          <a:p>
            <a:r>
              <a:rPr lang="en-US" sz="2000" dirty="0"/>
              <a:t>Two vendors were extensively investigated, both appeared to be adequate, and one preferred.  Quantitative scoring of technical capability was used, but may be overly prescriptive and did not include issues of cost, risk, support, etc. </a:t>
            </a:r>
          </a:p>
        </p:txBody>
      </p:sp>
    </p:spTree>
    <p:extLst>
      <p:ext uri="{BB962C8B-B14F-4D97-AF65-F5344CB8AC3E}">
        <p14:creationId xmlns:p14="http://schemas.microsoft.com/office/powerpoint/2010/main" val="2415675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 </a:t>
            </a:r>
            <a:r>
              <a:rPr lang="en-US" sz="2400" dirty="0"/>
              <a:t>Hot-Cell Servomanipulators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4413" y="533400"/>
            <a:ext cx="8490240" cy="5791200"/>
          </a:xfrm>
        </p:spPr>
        <p:txBody>
          <a:bodyPr/>
          <a:lstStyle/>
          <a:p>
            <a:r>
              <a:rPr lang="en-US" sz="2000" dirty="0" smtClean="0"/>
              <a:t>Cabling </a:t>
            </a:r>
            <a:r>
              <a:rPr lang="en-US" sz="2000" dirty="0"/>
              <a:t>is a particular issue that may require a different issue, and may not be supported by vendors.  It could also be performed preemptively, though with significant risk and schedule impact. </a:t>
            </a:r>
          </a:p>
          <a:p>
            <a:r>
              <a:rPr lang="en-US" sz="2000" dirty="0"/>
              <a:t>Customized machines are an optional alternative to a very general-purpose servomanipulator, but carry risks and costs related to storage and handling.  While perhaps not attractive, it should not be ignored. </a:t>
            </a:r>
            <a:endParaRPr lang="en-US" sz="2000" dirty="0" smtClean="0"/>
          </a:p>
          <a:p>
            <a:pPr marL="0" indent="0">
              <a:buNone/>
            </a:pPr>
            <a:r>
              <a:rPr lang="en-US" sz="2000" dirty="0" smtClean="0"/>
              <a:t>Recommendation:</a:t>
            </a:r>
          </a:p>
          <a:p>
            <a:pPr marL="342900" indent="-342900">
              <a:buFont typeface="+mj-lt"/>
              <a:buAutoNum type="arabicPeriod"/>
            </a:pPr>
            <a:r>
              <a:rPr lang="en-US" sz="2000" dirty="0" smtClean="0"/>
              <a:t>Produce </a:t>
            </a:r>
            <a:r>
              <a:rPr lang="en-US" sz="2000" dirty="0"/>
              <a:t>a management plan or roadmap, with decision points and inputs from operations and projects for replacement of the servomanipulators.  Start proceeding with “Phase I” of project planning as soon as possible. </a:t>
            </a:r>
            <a:endParaRPr lang="en-US" sz="2000" dirty="0" smtClean="0"/>
          </a:p>
        </p:txBody>
      </p:sp>
    </p:spTree>
    <p:extLst>
      <p:ext uri="{BB962C8B-B14F-4D97-AF65-F5344CB8AC3E}">
        <p14:creationId xmlns:p14="http://schemas.microsoft.com/office/powerpoint/2010/main" val="1723816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Pulsed Power and Electrical Systems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r>
              <a:rPr lang="en-US" sz="2000" dirty="0"/>
              <a:t>Most of proposed improvement recommended for the HVCM has been implemented, such as the IGBT snubbers, new controller to improve the trigger control resulting in correction of the output voltage droop, and operation at full pulse width have resulted in elimination of the catastrophic IGBT failures.</a:t>
            </a:r>
          </a:p>
          <a:p>
            <a:r>
              <a:rPr lang="en-US" sz="2000" dirty="0"/>
              <a:t>The alternative topology modulator has been implemented and under test and offered improvement in operation at higher power levels. A </a:t>
            </a:r>
            <a:r>
              <a:rPr lang="en-US" sz="2000" dirty="0" smtClean="0"/>
              <a:t>decision </a:t>
            </a:r>
            <a:r>
              <a:rPr lang="en-US" sz="2000" dirty="0"/>
              <a:t>on the conversion of HVCM to the new topology should be made.</a:t>
            </a:r>
          </a:p>
          <a:p>
            <a:r>
              <a:rPr lang="en-US" sz="2000" dirty="0"/>
              <a:t>Preventive maintenance replacement of high failure rate capacitors will keep the modulation reliability high until a confirmed replacement can be installed. </a:t>
            </a:r>
          </a:p>
          <a:p>
            <a:r>
              <a:rPr lang="en-US" sz="2000" dirty="0"/>
              <a:t>The use of an oil gas analyzer could detect incipient failures inside the tank before they become a serious problem requiring a long down time.</a:t>
            </a:r>
          </a:p>
          <a:p>
            <a:r>
              <a:rPr lang="en-US" sz="2000" dirty="0"/>
              <a:t>More klystron </a:t>
            </a:r>
            <a:r>
              <a:rPr lang="en-US" sz="2000" dirty="0" smtClean="0"/>
              <a:t>spares </a:t>
            </a:r>
            <a:r>
              <a:rPr lang="en-US" sz="2000" dirty="0"/>
              <a:t>should be ordered, before they reach end of life </a:t>
            </a:r>
          </a:p>
        </p:txBody>
      </p:sp>
    </p:spTree>
    <p:extLst>
      <p:ext uri="{BB962C8B-B14F-4D97-AF65-F5344CB8AC3E}">
        <p14:creationId xmlns:p14="http://schemas.microsoft.com/office/powerpoint/2010/main" val="3011116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Controls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r>
              <a:rPr lang="en-US" sz="2000" dirty="0"/>
              <a:t>Responses to 2016 recommendations were good.</a:t>
            </a:r>
          </a:p>
          <a:p>
            <a:pPr lvl="1"/>
            <a:r>
              <a:rPr lang="en-US" sz="2000" dirty="0"/>
              <a:t>Participation in DHS Industrial Control Systems Joint Working Group is a good thing.</a:t>
            </a:r>
          </a:p>
          <a:p>
            <a:pPr lvl="1"/>
            <a:r>
              <a:rPr lang="en-US" sz="2000" dirty="0"/>
              <a:t>System validation using ICS-Cert tools is to be commended.</a:t>
            </a:r>
          </a:p>
          <a:p>
            <a:pPr lvl="1"/>
            <a:r>
              <a:rPr lang="en-US" sz="2000" dirty="0"/>
              <a:t>Disk to disk backup is a good enhancement. </a:t>
            </a:r>
          </a:p>
          <a:p>
            <a:pPr lvl="1"/>
            <a:r>
              <a:rPr lang="en-US" sz="2000" dirty="0"/>
              <a:t>Testing restore from backup regularly.</a:t>
            </a:r>
          </a:p>
          <a:p>
            <a:pPr lvl="1"/>
            <a:r>
              <a:rPr lang="en-US" sz="2000" dirty="0"/>
              <a:t>Code management for PLCs is moving forward. The commercial tool (Asset Center) being used looks powerful. </a:t>
            </a:r>
          </a:p>
          <a:p>
            <a:pPr lvl="1"/>
            <a:r>
              <a:rPr lang="en-US" sz="2000" dirty="0"/>
              <a:t>Keep moving forward to include PPS in code management.</a:t>
            </a:r>
          </a:p>
          <a:p>
            <a:pPr lvl="1"/>
            <a:r>
              <a:rPr lang="en-US" sz="2000" dirty="0"/>
              <a:t>CSS Display Builder approach looks promising</a:t>
            </a:r>
            <a:r>
              <a:rPr lang="en-US" sz="2000" dirty="0" smtClean="0"/>
              <a:t>.</a:t>
            </a:r>
            <a:endParaRPr lang="en-US" sz="2000" dirty="0"/>
          </a:p>
          <a:p>
            <a:r>
              <a:rPr lang="en-US" sz="2000" dirty="0"/>
              <a:t>Increased number of hardware failures last year (still within downtime budget). </a:t>
            </a:r>
            <a:r>
              <a:rPr lang="en-US" sz="2000" dirty="0" smtClean="0"/>
              <a:t>SNS may </a:t>
            </a:r>
            <a:r>
              <a:rPr lang="en-US" sz="2000" dirty="0"/>
              <a:t>have to live with this for a while. Steps made to address obsolescence from within </a:t>
            </a:r>
            <a:r>
              <a:rPr lang="en-US" sz="2000" dirty="0" smtClean="0"/>
              <a:t>group’s </a:t>
            </a:r>
            <a:r>
              <a:rPr lang="en-US" sz="2000" dirty="0"/>
              <a:t>budget are good.</a:t>
            </a:r>
          </a:p>
          <a:p>
            <a:pPr marL="0" indent="0">
              <a:buNone/>
            </a:pPr>
            <a:endParaRPr lang="en-US" sz="2000" dirty="0"/>
          </a:p>
        </p:txBody>
      </p:sp>
    </p:spTree>
    <p:extLst>
      <p:ext uri="{BB962C8B-B14F-4D97-AF65-F5344CB8AC3E}">
        <p14:creationId xmlns:p14="http://schemas.microsoft.com/office/powerpoint/2010/main" val="817322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Controls (continued)</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r>
              <a:rPr lang="en-US" sz="2000" dirty="0"/>
              <a:t>Hiring early career people is sensible giving age profile of group.</a:t>
            </a:r>
          </a:p>
          <a:p>
            <a:r>
              <a:rPr lang="en-US" sz="2000" dirty="0"/>
              <a:t>Achieving such diversity in hiring is commended.</a:t>
            </a:r>
          </a:p>
          <a:p>
            <a:r>
              <a:rPr lang="en-US" sz="2000" dirty="0"/>
              <a:t>Moving from OMS58 to PLC solution makes sense.</a:t>
            </a:r>
          </a:p>
          <a:p>
            <a:pPr marL="0" indent="0">
              <a:buNone/>
            </a:pPr>
            <a:endParaRPr lang="en-US" sz="2000" dirty="0"/>
          </a:p>
          <a:p>
            <a:pPr marL="0" indent="0">
              <a:buNone/>
            </a:pPr>
            <a:r>
              <a:rPr lang="en-US" sz="2000" dirty="0"/>
              <a:t>Recommendations:</a:t>
            </a:r>
          </a:p>
          <a:p>
            <a:pPr marL="457200" indent="-457200">
              <a:buFont typeface="+mj-lt"/>
              <a:buAutoNum type="arabicPeriod"/>
            </a:pPr>
            <a:r>
              <a:rPr lang="en-US" sz="2000" dirty="0"/>
              <a:t>Evaluation of the SLAC archiver was useful. Look for collaboration opportunities in archiving before going it alone.</a:t>
            </a:r>
          </a:p>
          <a:p>
            <a:pPr marL="457200" indent="-457200">
              <a:buFont typeface="+mj-lt"/>
              <a:buAutoNum type="arabicPeriod"/>
            </a:pPr>
            <a:r>
              <a:rPr lang="en-US" sz="2000" dirty="0"/>
              <a:t>Consider holding a design review for the high-performance system (currently uTCA) solution. </a:t>
            </a:r>
          </a:p>
        </p:txBody>
      </p:sp>
    </p:spTree>
    <p:extLst>
      <p:ext uri="{BB962C8B-B14F-4D97-AF65-F5344CB8AC3E}">
        <p14:creationId xmlns:p14="http://schemas.microsoft.com/office/powerpoint/2010/main" val="2639964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Diagnostics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pPr lvl="0"/>
            <a:r>
              <a:rPr lang="en-US" sz="2000" dirty="0"/>
              <a:t>The committee was pleased to hear the report on 6D measurements, which is innovative and should continue.</a:t>
            </a:r>
          </a:p>
          <a:p>
            <a:pPr lvl="0"/>
            <a:r>
              <a:rPr lang="en-US" sz="2000" dirty="0"/>
              <a:t>It is important to measure the stripper foil temperature at present operating currents.  Measurements using thermal imaging are promising and are encouraged.  With this as a baseline, the changes for PPU and STS can be more reliably calculated.</a:t>
            </a:r>
          </a:p>
          <a:p>
            <a:r>
              <a:rPr lang="en-US" sz="2000" dirty="0"/>
              <a:t>Hardware and software obsolescence is a recurring theme for diagnostics as well as other systems. </a:t>
            </a:r>
            <a:r>
              <a:rPr lang="en-US" sz="2000" dirty="0" smtClean="0"/>
              <a:t>The diagnostics AIP-37 is scheduled to begin in FY17. </a:t>
            </a:r>
            <a:r>
              <a:rPr lang="en-US" sz="2000" dirty="0"/>
              <a:t>Obsolescence is a growing concern and should be continually addressed in </a:t>
            </a:r>
            <a:r>
              <a:rPr lang="en-US" sz="2000" dirty="0" smtClean="0"/>
              <a:t>a </a:t>
            </a:r>
            <a:r>
              <a:rPr lang="en-US" sz="2000" dirty="0"/>
              <a:t>systematic facility-wide approach.</a:t>
            </a:r>
          </a:p>
        </p:txBody>
      </p:sp>
    </p:spTree>
    <p:extLst>
      <p:ext uri="{BB962C8B-B14F-4D97-AF65-F5344CB8AC3E}">
        <p14:creationId xmlns:p14="http://schemas.microsoft.com/office/powerpoint/2010/main" val="4291984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Operations (continued)</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685800"/>
            <a:ext cx="8490240" cy="5638799"/>
          </a:xfrm>
        </p:spPr>
        <p:txBody>
          <a:bodyPr/>
          <a:lstStyle/>
          <a:p>
            <a:pPr lvl="0"/>
            <a:r>
              <a:rPr lang="en-US" sz="2000" dirty="0"/>
              <a:t>Performance metrics and downtime analysis at SNS are particularly strong, and clearly show that the team has achieved year-on-year reductions in &lt;1 minute downtimes.</a:t>
            </a:r>
          </a:p>
          <a:p>
            <a:pPr lvl="0"/>
            <a:r>
              <a:rPr lang="en-GB" sz="2000" dirty="0"/>
              <a:t>Long downtime events continue to have an impact on scheduling, performance, and beam power </a:t>
            </a:r>
            <a:r>
              <a:rPr lang="en-GB" sz="2000" dirty="0" smtClean="0"/>
              <a:t>levels.</a:t>
            </a:r>
            <a:endParaRPr lang="en-US" sz="2000" dirty="0"/>
          </a:p>
          <a:p>
            <a:pPr lvl="0"/>
            <a:r>
              <a:rPr lang="en-GB" sz="2000" dirty="0" smtClean="0"/>
              <a:t>Continue </a:t>
            </a:r>
            <a:r>
              <a:rPr lang="en-GB" sz="2000" dirty="0"/>
              <a:t>to put the user experience at the facility at the forefront of thinking on availability, beam power levels and scheduling.</a:t>
            </a:r>
            <a:endParaRPr lang="en-US" sz="2000" dirty="0"/>
          </a:p>
        </p:txBody>
      </p:sp>
    </p:spTree>
    <p:extLst>
      <p:ext uri="{BB962C8B-B14F-4D97-AF65-F5344CB8AC3E}">
        <p14:creationId xmlns:p14="http://schemas.microsoft.com/office/powerpoint/2010/main" val="1345420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29430"/>
          </a:xfrm>
        </p:spPr>
        <p:txBody>
          <a:bodyPr/>
          <a:lstStyle/>
          <a:p>
            <a:r>
              <a:rPr lang="en-US" sz="2400" dirty="0" smtClean="0"/>
              <a:t>Topic: Proton Power Upgrade and Second Target Station</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000" dirty="0" smtClean="0"/>
              <a:t>A pre CD-1 Director’s review of the PPU Project was recently held that determined that technically the PPU is ready to proceed.</a:t>
            </a:r>
          </a:p>
          <a:p>
            <a:r>
              <a:rPr lang="en-US" sz="2000" dirty="0" smtClean="0"/>
              <a:t>A draft Project Assumptions Document has been written which defines the work scope that will be done by the NScD operations budget. These are items that ensure the SNS is capable of delivering beam at 2.0MW and 1.0 </a:t>
            </a:r>
            <a:r>
              <a:rPr lang="en-US" sz="2000" dirty="0" smtClean="0"/>
              <a:t>GeV, </a:t>
            </a:r>
            <a:r>
              <a:rPr lang="en-US" sz="2000" dirty="0" smtClean="0"/>
              <a:t>the design deliverables of the SNS project. Therefore this work is planned and ongoing.</a:t>
            </a:r>
          </a:p>
          <a:p>
            <a:r>
              <a:rPr lang="en-US" sz="2000" dirty="0" smtClean="0"/>
              <a:t>A concern of the the SNS staff, and of reviewers (i.e., pre CD-1 review) is the effective matrixing of the SNS staff such that both operations and the project can effectively be done. At the last AAC meeting this committee noted that…</a:t>
            </a:r>
          </a:p>
          <a:p>
            <a:pPr marL="635000" lvl="2" indent="0">
              <a:buNone/>
            </a:pPr>
            <a:r>
              <a:rPr lang="en-US" dirty="0" smtClean="0"/>
              <a:t>“It </a:t>
            </a:r>
            <a:r>
              <a:rPr lang="en-US" dirty="0"/>
              <a:t>is therefore essential that SNS develop the outage planning tools (e.g., using resource loaded scheduling during outages, and well developed prioritization) to be ready for PPU installation work</a:t>
            </a:r>
            <a:r>
              <a:rPr lang="en-US" dirty="0" smtClean="0"/>
              <a:t>.”</a:t>
            </a:r>
          </a:p>
        </p:txBody>
      </p:sp>
    </p:spTree>
    <p:extLst>
      <p:ext uri="{BB962C8B-B14F-4D97-AF65-F5344CB8AC3E}">
        <p14:creationId xmlns:p14="http://schemas.microsoft.com/office/powerpoint/2010/main" val="1305710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29430"/>
          </a:xfrm>
        </p:spPr>
        <p:txBody>
          <a:bodyPr/>
          <a:lstStyle/>
          <a:p>
            <a:r>
              <a:rPr lang="en-US" sz="2400" dirty="0" smtClean="0"/>
              <a:t>Topic: Proton Power Upgrade and Second Target Station (continued)</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pPr marL="0" indent="0">
              <a:buNone/>
            </a:pPr>
            <a:r>
              <a:rPr lang="en-US" sz="2000" dirty="0"/>
              <a:t>We feel that SNS has made significant progress over the past year in addressing this approach. The organization has embraced this mindset. For the present work, this moving in the right direction, and this push needs to continue. Until there is actual PPU work </a:t>
            </a:r>
            <a:r>
              <a:rPr lang="en-US" sz="2000" dirty="0" smtClean="0"/>
              <a:t>a final assessment can not be made but the committee feels that application of these tools prior to the PPU is essential.</a:t>
            </a:r>
          </a:p>
          <a:p>
            <a:pPr marL="0" indent="0">
              <a:buNone/>
            </a:pPr>
            <a:r>
              <a:rPr lang="en-US" sz="2000" dirty="0" smtClean="0"/>
              <a:t>Recommendation:</a:t>
            </a:r>
          </a:p>
          <a:p>
            <a:pPr marL="457200" indent="-457200">
              <a:buFont typeface="+mj-lt"/>
              <a:buAutoNum type="arabicPeriod"/>
            </a:pPr>
            <a:r>
              <a:rPr lang="en-US" sz="2000" dirty="0" smtClean="0"/>
              <a:t>Continue to develop and use the Project Prioritization System for all ongoing SNS work, keeping in mind the the factors that the PPU project will bring to this challenge. More on this in charge question 5.</a:t>
            </a:r>
          </a:p>
          <a:p>
            <a:pPr marL="457200" indent="-457200">
              <a:buFont typeface="+mj-lt"/>
              <a:buAutoNum type="arabicPeriod"/>
            </a:pPr>
            <a:endParaRPr lang="en-US" sz="2000" dirty="0"/>
          </a:p>
        </p:txBody>
      </p:sp>
    </p:spTree>
    <p:extLst>
      <p:ext uri="{BB962C8B-B14F-4D97-AF65-F5344CB8AC3E}">
        <p14:creationId xmlns:p14="http://schemas.microsoft.com/office/powerpoint/2010/main" val="1705627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96290"/>
          </a:xfrm>
        </p:spPr>
        <p:txBody>
          <a:bodyPr/>
          <a:lstStyle/>
          <a:p>
            <a:r>
              <a:rPr lang="en-US" dirty="0" smtClean="0"/>
              <a:t>2017 SNS AAC Charge Context</a:t>
            </a:r>
            <a:endParaRPr lang="en-US" dirty="0"/>
          </a:p>
        </p:txBody>
      </p:sp>
      <p:sp>
        <p:nvSpPr>
          <p:cNvPr id="3" name="Content Placeholder 2"/>
          <p:cNvSpPr>
            <a:spLocks noGrp="1"/>
          </p:cNvSpPr>
          <p:nvPr>
            <p:ph idx="1"/>
          </p:nvPr>
        </p:nvSpPr>
        <p:spPr>
          <a:xfrm>
            <a:off x="152400" y="838200"/>
            <a:ext cx="8642640" cy="4471932"/>
          </a:xfrm>
        </p:spPr>
        <p:txBody>
          <a:bodyPr/>
          <a:lstStyle/>
          <a:p>
            <a:pPr marL="0" indent="0">
              <a:buNone/>
            </a:pPr>
            <a:r>
              <a:rPr lang="en-US" sz="2400" dirty="0"/>
              <a:t>All SNS accelerator and target-related activities over the next two years are aimed at two key objectives:</a:t>
            </a:r>
          </a:p>
          <a:p>
            <a:pPr marL="457200" indent="-457200">
              <a:buFont typeface="+mj-lt"/>
              <a:buAutoNum type="alphaUcPeriod"/>
            </a:pPr>
            <a:r>
              <a:rPr lang="en-US" sz="2400" dirty="0"/>
              <a:t>By the end of FY 2018 achieve sustainable and predictable routine operation at or near 1.4 MW to the First Target Station (FTS) with availability against published schedule of ≥ 90% while using 3 target vessels per year</a:t>
            </a:r>
            <a:r>
              <a:rPr lang="en-US" sz="2400" dirty="0" smtClean="0"/>
              <a:t>.</a:t>
            </a:r>
          </a:p>
          <a:p>
            <a:pPr marL="457200" indent="-457200">
              <a:buFont typeface="+mj-lt"/>
              <a:buAutoNum type="alphaUcPeriod"/>
            </a:pPr>
            <a:r>
              <a:rPr lang="en-US" sz="2400" dirty="0"/>
              <a:t>Enable success of the Proton Power Upgrade project by providing key technical and management resources as required to meet project objectives.</a:t>
            </a:r>
          </a:p>
          <a:p>
            <a:pPr marL="457200" indent="-457200">
              <a:buFont typeface="+mj-lt"/>
              <a:buAutoNum type="alphaUcPeriod"/>
            </a:pPr>
            <a:endParaRPr lang="en-US" sz="2400" dirty="0"/>
          </a:p>
          <a:p>
            <a:endParaRPr lang="en-US" sz="2400" dirty="0"/>
          </a:p>
        </p:txBody>
      </p:sp>
    </p:spTree>
    <p:extLst>
      <p:ext uri="{BB962C8B-B14F-4D97-AF65-F5344CB8AC3E}">
        <p14:creationId xmlns:p14="http://schemas.microsoft.com/office/powerpoint/2010/main" val="2291192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smtClean="0"/>
              <a:t>Charge Question 1: </a:t>
            </a:r>
            <a:r>
              <a:rPr lang="en-US" sz="2000" dirty="0"/>
              <a:t>Do the capability and performance of the accelerator complex and neutron source support achieving Objective A</a:t>
            </a:r>
            <a:r>
              <a:rPr lang="en-US" sz="2000" dirty="0" smtClean="0"/>
              <a:t>?</a:t>
            </a: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066800"/>
            <a:ext cx="8490240" cy="5105400"/>
          </a:xfrm>
        </p:spPr>
        <p:txBody>
          <a:bodyPr/>
          <a:lstStyle/>
          <a:p>
            <a:pPr lvl="0"/>
            <a:r>
              <a:rPr lang="en-GB" sz="2000" dirty="0" smtClean="0"/>
              <a:t>The </a:t>
            </a:r>
            <a:r>
              <a:rPr lang="en-GB" sz="2000" dirty="0"/>
              <a:t>accelerator as it stands today is capable of meeting Objective A, but with very little operational margin.</a:t>
            </a:r>
            <a:endParaRPr lang="en-US" sz="2000" dirty="0"/>
          </a:p>
          <a:p>
            <a:pPr lvl="0"/>
            <a:r>
              <a:rPr lang="en-GB" sz="2000" dirty="0"/>
              <a:t>Considerable progress has been made since the last meeting on the key accelerator performance improvements required to achieve a suitable beam power margin and to mitigate known vulnerabilities for high power operation. The trajectory of this work appears to be correct and well aligned with the timescale of the end of FY18.</a:t>
            </a:r>
            <a:endParaRPr lang="en-US" sz="2000" dirty="0"/>
          </a:p>
          <a:p>
            <a:pPr lvl="0"/>
            <a:r>
              <a:rPr lang="en-GB" sz="2000" dirty="0"/>
              <a:t>Efforts to increase the beam power margin have concentrated on the ion source performance (increased current and extended source lifetime achieved), spare RFQ (fully tested on BTF and ready for installation), </a:t>
            </a:r>
            <a:r>
              <a:rPr lang="en-GB" sz="2000" i="1" dirty="0"/>
              <a:t>in situ</a:t>
            </a:r>
            <a:r>
              <a:rPr lang="en-GB" sz="2000" dirty="0"/>
              <a:t> plasma processing (on track for 1 GeV in 2018) and smart chopping (new infrastructure installed and waiting for test).</a:t>
            </a:r>
            <a:endParaRPr lang="en-US" sz="2000" dirty="0"/>
          </a:p>
          <a:p>
            <a:pPr lvl="0"/>
            <a:r>
              <a:rPr lang="en-US" sz="2000" dirty="0"/>
              <a:t>Vulnerabilities for operating at high power are being addressed with new in-house foil production capabilities and an electron catcher redesign in progress, but further R&amp;D will be required to be confident of meeting the high power specification </a:t>
            </a:r>
          </a:p>
        </p:txBody>
      </p:sp>
    </p:spTree>
    <p:extLst>
      <p:ext uri="{BB962C8B-B14F-4D97-AF65-F5344CB8AC3E}">
        <p14:creationId xmlns:p14="http://schemas.microsoft.com/office/powerpoint/2010/main" val="2829491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smtClean="0"/>
              <a:t>Charge Question 1: </a:t>
            </a:r>
            <a:r>
              <a:rPr lang="en-US" sz="2000" dirty="0"/>
              <a:t>Do the capability and performance of the accelerator complex and neutron source support achieving Objective A</a:t>
            </a:r>
            <a:r>
              <a:rPr lang="en-US" sz="2000" dirty="0" smtClean="0"/>
              <a:t>?</a:t>
            </a: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990600"/>
            <a:ext cx="8490240" cy="5105400"/>
          </a:xfrm>
        </p:spPr>
        <p:txBody>
          <a:bodyPr/>
          <a:lstStyle/>
          <a:p>
            <a:pPr lvl="0"/>
            <a:r>
              <a:rPr lang="en-GB" sz="2000" dirty="0" smtClean="0"/>
              <a:t>Since </a:t>
            </a:r>
            <a:r>
              <a:rPr lang="en-GB" sz="2000" dirty="0"/>
              <a:t>the last meeting significant progress in target technology has been made for target design and development, including better understanding of current cavitation damage erosion limits, improved post-irradiation examination and initial implementation of gas injection. </a:t>
            </a:r>
            <a:endParaRPr lang="en-US" sz="2000" dirty="0"/>
          </a:p>
          <a:p>
            <a:pPr lvl="0"/>
            <a:r>
              <a:rPr lang="en-GB" sz="2000" dirty="0"/>
              <a:t>The ‘Target Management Plan’ has been assembled to manage the risk of user program interruption while successfully handling increasing beam powers and advancing jet-flow target operation with incremental design improvements</a:t>
            </a:r>
            <a:r>
              <a:rPr lang="en-GB" sz="2000" dirty="0" smtClean="0"/>
              <a:t>.</a:t>
            </a:r>
            <a:endParaRPr lang="en-US" sz="2000" dirty="0"/>
          </a:p>
        </p:txBody>
      </p:sp>
    </p:spTree>
    <p:extLst>
      <p:ext uri="{BB962C8B-B14F-4D97-AF65-F5344CB8AC3E}">
        <p14:creationId xmlns:p14="http://schemas.microsoft.com/office/powerpoint/2010/main" val="40595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smtClean="0"/>
              <a:t>Charge Question 1: </a:t>
            </a:r>
            <a:r>
              <a:rPr lang="en-US" sz="2000" dirty="0"/>
              <a:t>Do the capability and performance of the accelerator complex and neutron source support achieving Objective A</a:t>
            </a:r>
            <a:r>
              <a:rPr lang="en-US" sz="2000" dirty="0" smtClean="0"/>
              <a:t>?</a:t>
            </a: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990600"/>
            <a:ext cx="8490240" cy="5105400"/>
          </a:xfrm>
        </p:spPr>
        <p:txBody>
          <a:bodyPr/>
          <a:lstStyle/>
          <a:p>
            <a:pPr marL="0" indent="0">
              <a:spcBef>
                <a:spcPts val="800"/>
              </a:spcBef>
              <a:buNone/>
            </a:pPr>
            <a:r>
              <a:rPr lang="en-US" sz="2000" dirty="0" smtClean="0"/>
              <a:t>Recommendations:</a:t>
            </a:r>
            <a:endParaRPr lang="en-US" sz="2000" dirty="0"/>
          </a:p>
          <a:p>
            <a:pPr marL="457200" lvl="0" indent="-457200">
              <a:spcBef>
                <a:spcPts val="800"/>
              </a:spcBef>
              <a:buFont typeface="+mj-lt"/>
              <a:buAutoNum type="arabicPeriod"/>
            </a:pPr>
            <a:r>
              <a:rPr lang="en-GB" sz="2000" dirty="0"/>
              <a:t>Achieving Objective A will require successful replacement of the Inner Reflector Plug, as well as accelerator and target improvements, all of which must proceed in parallel during FY17 &amp; FY18. The team should produce a resource loaded schedule for all of this work to ensure that it is feasible with the overall amount of effort available.</a:t>
            </a:r>
            <a:endParaRPr lang="en-US" sz="2000" dirty="0"/>
          </a:p>
          <a:p>
            <a:pPr marL="457200" indent="-457200">
              <a:spcBef>
                <a:spcPts val="800"/>
              </a:spcBef>
              <a:buFont typeface="+mj-lt"/>
              <a:buAutoNum type="arabicPeriod"/>
            </a:pPr>
            <a:r>
              <a:rPr lang="en-GB" sz="2000" dirty="0"/>
              <a:t>Achieving Objective A will also require all of the ongoing obsolescence, sustainability and AIP work to continue, and the team must ensure adequate funding and effort for this work</a:t>
            </a:r>
            <a:r>
              <a:rPr lang="en-GB" sz="2000" dirty="0" smtClean="0"/>
              <a:t>.</a:t>
            </a:r>
          </a:p>
          <a:p>
            <a:pPr marL="457200" indent="-457200">
              <a:spcBef>
                <a:spcPts val="800"/>
              </a:spcBef>
              <a:buFont typeface="+mj-lt"/>
              <a:buAutoNum type="arabicPeriod"/>
            </a:pPr>
            <a:r>
              <a:rPr lang="en-US" sz="2000" dirty="0"/>
              <a:t>R</a:t>
            </a:r>
            <a:r>
              <a:rPr lang="en-US" sz="2000" dirty="0" smtClean="0"/>
              <a:t>eview </a:t>
            </a:r>
            <a:r>
              <a:rPr lang="en-US" sz="2000" dirty="0"/>
              <a:t>all critical vulnerabilities for achieving Objective A, including whether spares provision for large items such as the RFQ and IRP is desirable or essential.</a:t>
            </a:r>
          </a:p>
          <a:p>
            <a:pPr marL="0" indent="0">
              <a:spcBef>
                <a:spcPts val="800"/>
              </a:spcBef>
              <a:buNone/>
            </a:pPr>
            <a:endParaRPr lang="en-GB" sz="2000" dirty="0"/>
          </a:p>
        </p:txBody>
      </p:sp>
    </p:spTree>
    <p:extLst>
      <p:ext uri="{BB962C8B-B14F-4D97-AF65-F5344CB8AC3E}">
        <p14:creationId xmlns:p14="http://schemas.microsoft.com/office/powerpoint/2010/main" val="3184872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6468"/>
          </a:xfrm>
        </p:spPr>
        <p:txBody>
          <a:bodyPr/>
          <a:lstStyle/>
          <a:p>
            <a:r>
              <a:rPr lang="en-US" sz="2000" dirty="0" smtClean="0"/>
              <a:t>Charge Question 2: </a:t>
            </a:r>
            <a:r>
              <a:rPr lang="en-US" sz="2000" dirty="0"/>
              <a:t>Is the Prioritization process and Project Planning strategy that has been developed and is in use for outage planning reasonable?</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1066800"/>
            <a:ext cx="8382000" cy="5334000"/>
          </a:xfrm>
        </p:spPr>
        <p:txBody>
          <a:bodyPr/>
          <a:lstStyle/>
          <a:p>
            <a:r>
              <a:rPr lang="en-US" sz="2000" dirty="0" smtClean="0">
                <a:solidFill>
                  <a:srgbClr val="FF0000"/>
                </a:solidFill>
              </a:rPr>
              <a:t>Yes</a:t>
            </a:r>
            <a:r>
              <a:rPr lang="en-US" sz="2000" dirty="0" smtClean="0"/>
              <a:t>, a </a:t>
            </a:r>
            <a:r>
              <a:rPr lang="en-US" sz="2000" dirty="0"/>
              <a:t>new process is in place which is more quantitative and integrates overall facility activities. This </a:t>
            </a:r>
            <a:r>
              <a:rPr lang="en-US" sz="2000" dirty="0" smtClean="0"/>
              <a:t>significant process </a:t>
            </a:r>
            <a:r>
              <a:rPr lang="en-US" sz="2000" dirty="0"/>
              <a:t>includes:</a:t>
            </a:r>
          </a:p>
          <a:p>
            <a:pPr lvl="1"/>
            <a:r>
              <a:rPr lang="en-US" sz="2000" dirty="0"/>
              <a:t>A quantitative prioritization process documented in a spreadsheet. This process has undergone several iterations and now appears to be providing consistent, reasonable priority lists, now taking such things as safety relevance into account</a:t>
            </a:r>
            <a:r>
              <a:rPr lang="en-US" sz="2000" dirty="0" smtClean="0"/>
              <a:t>.</a:t>
            </a:r>
            <a:endParaRPr lang="en-US" sz="2000" dirty="0"/>
          </a:p>
          <a:p>
            <a:pPr lvl="1"/>
            <a:r>
              <a:rPr lang="en-US" sz="2000" dirty="0"/>
              <a:t>A documented “block” schedule of facility-wide activities which provides a documented framework in which teams may be able to coordinate their individual activities with site-wide constraints such as power outages</a:t>
            </a:r>
            <a:r>
              <a:rPr lang="en-US" sz="2000" dirty="0" smtClean="0"/>
              <a:t>.</a:t>
            </a:r>
          </a:p>
          <a:p>
            <a:pPr lvl="1"/>
            <a:r>
              <a:rPr lang="en-US" sz="2000" dirty="0"/>
              <a:t>The Accelerator Operations Group Leader now wears a double hat as the SNS Outage Manager and professional project controls support has been engaged to further enable this process</a:t>
            </a:r>
            <a:r>
              <a:rPr lang="en-US" sz="2000" dirty="0" smtClean="0"/>
              <a:t>.</a:t>
            </a:r>
          </a:p>
          <a:p>
            <a:pPr lvl="1"/>
            <a:r>
              <a:rPr lang="en-US" sz="2000" dirty="0"/>
              <a:t>A detailed outage schedule which contains information about the priority projects selected for that outage (documented via memo by the RAD Director) and has more recently been expanded to include standard maintenance activities. Refinements will continue.</a:t>
            </a:r>
          </a:p>
          <a:p>
            <a:pPr lvl="1"/>
            <a:r>
              <a:rPr lang="en-US" sz="2000" dirty="0" smtClean="0"/>
              <a:t> </a:t>
            </a:r>
            <a:endParaRPr lang="en-US" sz="2000" dirty="0"/>
          </a:p>
          <a:p>
            <a:pPr marL="346075" lvl="1" indent="0">
              <a:buNone/>
            </a:pPr>
            <a:r>
              <a:rPr lang="en-US" sz="2000" dirty="0" smtClean="0"/>
              <a:t> </a:t>
            </a:r>
            <a:endParaRPr lang="en-US" sz="2000" dirty="0"/>
          </a:p>
          <a:p>
            <a:pPr lvl="1"/>
            <a:endParaRPr lang="en-US" sz="1000" dirty="0"/>
          </a:p>
          <a:p>
            <a:endParaRPr lang="en-US" sz="2000" dirty="0"/>
          </a:p>
        </p:txBody>
      </p:sp>
    </p:spTree>
    <p:extLst>
      <p:ext uri="{BB962C8B-B14F-4D97-AF65-F5344CB8AC3E}">
        <p14:creationId xmlns:p14="http://schemas.microsoft.com/office/powerpoint/2010/main" val="911313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6468"/>
          </a:xfrm>
        </p:spPr>
        <p:txBody>
          <a:bodyPr/>
          <a:lstStyle/>
          <a:p>
            <a:r>
              <a:rPr lang="en-US" sz="2000" dirty="0" smtClean="0"/>
              <a:t>Charge Question 2: </a:t>
            </a:r>
            <a:r>
              <a:rPr lang="en-US" sz="2000" dirty="0"/>
              <a:t>Is the Prioritization process and Project Planning strategy that has been developed and is in use for outage planning reasonable?</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1066800"/>
            <a:ext cx="8382000" cy="5334000"/>
          </a:xfrm>
        </p:spPr>
        <p:txBody>
          <a:bodyPr/>
          <a:lstStyle/>
          <a:p>
            <a:pPr marL="230188" lvl="1" indent="-230188">
              <a:spcBef>
                <a:spcPts val="1400"/>
              </a:spcBef>
              <a:buFont typeface="Arial" charset="0"/>
              <a:buChar char="•"/>
            </a:pPr>
            <a:r>
              <a:rPr lang="en-US" sz="2000" dirty="0" smtClean="0"/>
              <a:t>The strategy of quantifying the </a:t>
            </a:r>
            <a:r>
              <a:rPr lang="en-US" sz="2000" dirty="0"/>
              <a:t>project prioritization process, selecting the highest priorities for the next outage, documenting this set of priorities via memo, documenting the facility-wide schedule/constraints, and implementing and updating a detailed outage schedule with logical ties and resource loading is now in place and being refined. This appears to be a reasonable process/strategy</a:t>
            </a:r>
            <a:r>
              <a:rPr lang="en-US" sz="2000" dirty="0" smtClean="0"/>
              <a:t>.</a:t>
            </a:r>
            <a:endParaRPr lang="en-US" sz="2000" dirty="0"/>
          </a:p>
          <a:p>
            <a:pPr marL="0" indent="0">
              <a:buNone/>
            </a:pPr>
            <a:endParaRPr lang="en-US" sz="2000" dirty="0" smtClean="0"/>
          </a:p>
          <a:p>
            <a:pPr marL="0" indent="0">
              <a:buNone/>
            </a:pPr>
            <a:r>
              <a:rPr lang="en-US" sz="2000" dirty="0" smtClean="0"/>
              <a:t>Recommendation</a:t>
            </a:r>
            <a:r>
              <a:rPr lang="en-US" sz="2000" dirty="0"/>
              <a:t>:</a:t>
            </a:r>
          </a:p>
          <a:p>
            <a:pPr marL="457200" indent="-457200">
              <a:buFont typeface="+mj-lt"/>
              <a:buAutoNum type="arabicPeriod"/>
            </a:pPr>
            <a:r>
              <a:rPr lang="en-US" sz="2000" dirty="0"/>
              <a:t>As SNS continues to use and refine this process, start quantitatively analyzing the available resource loading information.</a:t>
            </a:r>
          </a:p>
          <a:p>
            <a:endParaRPr lang="en-US" sz="2000" dirty="0"/>
          </a:p>
        </p:txBody>
      </p:sp>
    </p:spTree>
    <p:extLst>
      <p:ext uri="{BB962C8B-B14F-4D97-AF65-F5344CB8AC3E}">
        <p14:creationId xmlns:p14="http://schemas.microsoft.com/office/powerpoint/2010/main" val="1897350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23248"/>
          </a:xfrm>
        </p:spPr>
        <p:txBody>
          <a:bodyPr/>
          <a:lstStyle/>
          <a:p>
            <a:r>
              <a:rPr lang="en-US" sz="2000" dirty="0" smtClean="0"/>
              <a:t>Charge Question 3: </a:t>
            </a:r>
            <a:r>
              <a:rPr lang="en-US" sz="2000" dirty="0"/>
              <a:t>Is the operating strategy with three outages per year reasonable?</a:t>
            </a:r>
            <a:endParaRPr lang="en-US" sz="2000" b="0" i="0" dirty="0">
              <a:effectLst/>
            </a:endParaRP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914400"/>
            <a:ext cx="8490240" cy="5410200"/>
          </a:xfrm>
        </p:spPr>
        <p:txBody>
          <a:bodyPr/>
          <a:lstStyle/>
          <a:p>
            <a:pPr lvl="0"/>
            <a:r>
              <a:rPr lang="en-US" sz="2000" dirty="0"/>
              <a:t>A ‘typical’ three outage year would have two outages of about six weeks each and one outage of about two weeks. These outages must facilitate target changes and also provide for accelerator and source maintenance and development. </a:t>
            </a:r>
          </a:p>
          <a:p>
            <a:pPr lvl="0"/>
            <a:r>
              <a:rPr lang="en-US" sz="2000" dirty="0"/>
              <a:t>This new regime will provide roughly the same number of operating hours as the current two outage year, but limits the maximum duration of maintenance periods.</a:t>
            </a:r>
          </a:p>
          <a:p>
            <a:pPr lvl="0"/>
            <a:r>
              <a:rPr lang="en-US" sz="2000" dirty="0"/>
              <a:t>There will be some reduction in flexibility for doing accelerator work, but this is considered as something which can be managed.</a:t>
            </a:r>
          </a:p>
          <a:p>
            <a:pPr lvl="0"/>
            <a:r>
              <a:rPr lang="en-US" sz="2000" dirty="0">
                <a:solidFill>
                  <a:srgbClr val="FF0000"/>
                </a:solidFill>
              </a:rPr>
              <a:t>The three outages per year operating strategy appears appropriate </a:t>
            </a:r>
            <a:r>
              <a:rPr lang="en-US" sz="2000" dirty="0"/>
              <a:t>for managing predicted target lifetimes and avoiding unplanned outages.</a:t>
            </a:r>
          </a:p>
          <a:p>
            <a:r>
              <a:rPr lang="en-US" sz="2000" dirty="0"/>
              <a:t>The RAD Division Director has a draft long range facility schedule to 2025 based on three outages per year which takes account of requirements for 1.4 MW operation by the end of FY2018 and the Proton Power Upgrade. </a:t>
            </a:r>
          </a:p>
        </p:txBody>
      </p:sp>
    </p:spTree>
    <p:extLst>
      <p:ext uri="{BB962C8B-B14F-4D97-AF65-F5344CB8AC3E}">
        <p14:creationId xmlns:p14="http://schemas.microsoft.com/office/powerpoint/2010/main" val="14608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23248"/>
          </a:xfrm>
        </p:spPr>
        <p:txBody>
          <a:bodyPr/>
          <a:lstStyle/>
          <a:p>
            <a:r>
              <a:rPr lang="en-US" sz="2000" dirty="0" smtClean="0"/>
              <a:t>Charge Question 3: </a:t>
            </a:r>
            <a:r>
              <a:rPr lang="en-US" sz="2000" dirty="0"/>
              <a:t>Is the operating strategy with three outages per year reasonable?</a:t>
            </a:r>
            <a:endParaRPr lang="en-US" sz="2000" b="0" i="0" dirty="0">
              <a:effectLst/>
            </a:endParaRP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914400"/>
            <a:ext cx="8490240" cy="5410200"/>
          </a:xfrm>
        </p:spPr>
        <p:txBody>
          <a:bodyPr/>
          <a:lstStyle/>
          <a:p>
            <a:pPr marL="0" lvl="0" indent="0">
              <a:buNone/>
            </a:pPr>
            <a:r>
              <a:rPr lang="en-US" sz="2000" dirty="0" smtClean="0"/>
              <a:t>Recommendation:</a:t>
            </a:r>
          </a:p>
          <a:p>
            <a:pPr marL="457200" indent="-457200">
              <a:buFont typeface="+mj-lt"/>
              <a:buAutoNum type="arabicPeriod"/>
            </a:pPr>
            <a:r>
              <a:rPr lang="en-US" sz="2000" dirty="0"/>
              <a:t>The team should review the effectiveness of the three outages per year operating strategy at regular intervals to ensure that it remains optimal.</a:t>
            </a:r>
          </a:p>
          <a:p>
            <a:pPr lvl="0"/>
            <a:endParaRPr lang="en-US" sz="2000" dirty="0"/>
          </a:p>
        </p:txBody>
      </p:sp>
    </p:spTree>
    <p:extLst>
      <p:ext uri="{BB962C8B-B14F-4D97-AF65-F5344CB8AC3E}">
        <p14:creationId xmlns:p14="http://schemas.microsoft.com/office/powerpoint/2010/main" val="1081314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415498"/>
          </a:xfrm>
        </p:spPr>
        <p:txBody>
          <a:bodyPr/>
          <a:lstStyle/>
          <a:p>
            <a:r>
              <a:rPr lang="en-US" sz="2400" dirty="0" smtClean="0"/>
              <a:t>Topic: Ion Source, RFQ and BTF</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685800"/>
            <a:ext cx="8490240" cy="5791200"/>
          </a:xfrm>
        </p:spPr>
        <p:txBody>
          <a:bodyPr/>
          <a:lstStyle/>
          <a:p>
            <a:pPr marL="0" indent="0">
              <a:buNone/>
            </a:pPr>
            <a:r>
              <a:rPr lang="en-US" sz="2000" dirty="0" smtClean="0"/>
              <a:t>Beam Test Facility</a:t>
            </a:r>
          </a:p>
          <a:p>
            <a:r>
              <a:rPr lang="en-US" sz="2000" dirty="0" smtClean="0"/>
              <a:t>The </a:t>
            </a:r>
            <a:r>
              <a:rPr lang="en-US" sz="2000" dirty="0"/>
              <a:t>buildup of the beam test facility (BTF) has progressed greatly and is a significant improvement to operations and beam physics.  </a:t>
            </a:r>
            <a:endParaRPr lang="en-US" sz="2000" dirty="0" smtClean="0"/>
          </a:p>
          <a:p>
            <a:r>
              <a:rPr lang="en-US" sz="2000" dirty="0" smtClean="0"/>
              <a:t>A </a:t>
            </a:r>
            <a:r>
              <a:rPr lang="en-US" sz="2000" dirty="0"/>
              <a:t>first pass at possible subjects were displayed. </a:t>
            </a:r>
            <a:r>
              <a:rPr lang="en-US" sz="2000" dirty="0" smtClean="0"/>
              <a:t>It </a:t>
            </a:r>
            <a:r>
              <a:rPr lang="en-US" sz="2000" dirty="0"/>
              <a:t>should be managed so that these planned and future experiments do not interfere with the laboratories primary mission. </a:t>
            </a:r>
            <a:r>
              <a:rPr lang="en-US" sz="2000" dirty="0" smtClean="0"/>
              <a:t>Source </a:t>
            </a:r>
            <a:r>
              <a:rPr lang="en-US" sz="2000" dirty="0"/>
              <a:t>development, LEBT-RFQ gate valve, chopper target and upgraded emittance scanner and associated hardware should continue and be prioritized by supporting it with both labor and funds.  </a:t>
            </a:r>
            <a:endParaRPr lang="en-US" sz="2000" dirty="0" smtClean="0"/>
          </a:p>
          <a:p>
            <a:r>
              <a:rPr lang="en-US" sz="2000" dirty="0" smtClean="0"/>
              <a:t>Continued </a:t>
            </a:r>
            <a:r>
              <a:rPr lang="en-US" sz="2000" dirty="0"/>
              <a:t>development of the external RF antenna is a good idea and could eventually provide either longer lifetime sources and/or alleviate antenna vendor concerns. </a:t>
            </a:r>
          </a:p>
        </p:txBody>
      </p:sp>
    </p:spTree>
    <p:extLst>
      <p:ext uri="{BB962C8B-B14F-4D97-AF65-F5344CB8AC3E}">
        <p14:creationId xmlns:p14="http://schemas.microsoft.com/office/powerpoint/2010/main" val="24093421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669688"/>
          </a:xfrm>
        </p:spPr>
        <p:txBody>
          <a:bodyPr/>
          <a:lstStyle/>
          <a:p>
            <a:r>
              <a:rPr lang="en-US" sz="2000" dirty="0" smtClean="0"/>
              <a:t>Charge Question 4: </a:t>
            </a:r>
            <a:r>
              <a:rPr lang="en-US" sz="2000" dirty="0"/>
              <a:t>Is the scope of work and prioritization process for ongoing and future Accelerator Improvement Projects (AIP) appropriate and balanced between the competing interests building necessary margin for routine operation at 1.4 MW while addressing system obsolescence?</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1676401"/>
            <a:ext cx="8490240" cy="4495800"/>
          </a:xfrm>
        </p:spPr>
        <p:txBody>
          <a:bodyPr/>
          <a:lstStyle/>
          <a:p>
            <a:r>
              <a:rPr lang="en-US" sz="2000" dirty="0"/>
              <a:t>The scope of work being considered seems appropriate with both building operating margin and addressing obsolescence projects being submitted. The number of projects that can be funded </a:t>
            </a:r>
            <a:r>
              <a:rPr lang="en-US" sz="2000" dirty="0" smtClean="0"/>
              <a:t>via AIP causes </a:t>
            </a:r>
            <a:r>
              <a:rPr lang="en-US" sz="2000" dirty="0"/>
              <a:t>the committee some concern.  </a:t>
            </a:r>
          </a:p>
          <a:p>
            <a:r>
              <a:rPr lang="en-US" sz="2000" dirty="0"/>
              <a:t>Going forward, the need to address operating margins, obsolescence and preparing the accelerator for the PPU, the current funding level seems unsustainable. A level of funding of between $5M to $7M seems reasonable from what the committee saw</a:t>
            </a:r>
            <a:r>
              <a:rPr lang="en-US" sz="2000" dirty="0" smtClean="0"/>
              <a:t>.</a:t>
            </a:r>
            <a:r>
              <a:rPr lang="en-US" sz="2000" dirty="0"/>
              <a:t> </a:t>
            </a:r>
          </a:p>
          <a:p>
            <a:r>
              <a:rPr lang="en-US" sz="2000" dirty="0"/>
              <a:t>The </a:t>
            </a:r>
            <a:r>
              <a:rPr lang="en-US" sz="2000" dirty="0" smtClean="0"/>
              <a:t>AIP prioritization </a:t>
            </a:r>
            <a:r>
              <a:rPr lang="en-US" sz="2000" dirty="0"/>
              <a:t>process used appears similar to the broader process presented for project prioritization. There appears to be much merit in making these processes as similar as possible if not the same. The process appears to be fit for purpose, and should continue to be improved as experience is gained. </a:t>
            </a:r>
          </a:p>
        </p:txBody>
      </p:sp>
    </p:spTree>
    <p:extLst>
      <p:ext uri="{BB962C8B-B14F-4D97-AF65-F5344CB8AC3E}">
        <p14:creationId xmlns:p14="http://schemas.microsoft.com/office/powerpoint/2010/main" val="754522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98" y="152400"/>
            <a:ext cx="8991600" cy="884858"/>
          </a:xfrm>
        </p:spPr>
        <p:txBody>
          <a:bodyPr/>
          <a:lstStyle/>
          <a:p>
            <a:r>
              <a:rPr lang="en-US" sz="2000" dirty="0" smtClean="0"/>
              <a:t>Charge Question 5: </a:t>
            </a:r>
            <a:r>
              <a:rPr lang="en-US" sz="2000" dirty="0"/>
              <a:t>Are non-AIP accelerator and beam delivery initiatives addressing issues of importance to present and future SNS operation?</a:t>
            </a:r>
            <a:endParaRPr lang="en-US" sz="2000" b="0" i="0" dirty="0">
              <a:effectLst/>
            </a:endParaRP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1066800"/>
            <a:ext cx="8458200" cy="4343399"/>
          </a:xfrm>
        </p:spPr>
        <p:txBody>
          <a:bodyPr/>
          <a:lstStyle/>
          <a:p>
            <a:r>
              <a:rPr lang="en-US" sz="2000" dirty="0"/>
              <a:t>This question overlaps with both Charge Questions 2 and 4. The project prioritization and outage planning processes are significant improvements to consolidating activities into a single, coordinated story of what SNS needs to plan to in the coming years. This integrated, documented prioritization and planning process has the potential to improve communications and efficiency.</a:t>
            </a:r>
          </a:p>
          <a:p>
            <a:r>
              <a:rPr lang="en-GB" sz="2000" dirty="0" smtClean="0"/>
              <a:t>While the Prioritization Plan does not answer Objective B in its entirety, it is necessary to establish a culture where Objective B can be met, and additionally to understand how to make decisions to meet the objective.</a:t>
            </a:r>
            <a:endParaRPr lang="en-GB" sz="2000" dirty="0"/>
          </a:p>
        </p:txBody>
      </p:sp>
      <p:sp>
        <p:nvSpPr>
          <p:cNvPr id="4" name="TextBox 3"/>
          <p:cNvSpPr txBox="1"/>
          <p:nvPr/>
        </p:nvSpPr>
        <p:spPr>
          <a:xfrm>
            <a:off x="304800" y="5410200"/>
            <a:ext cx="8229600" cy="923330"/>
          </a:xfrm>
          <a:prstGeom prst="rect">
            <a:avLst/>
          </a:prstGeom>
          <a:noFill/>
        </p:spPr>
        <p:txBody>
          <a:bodyPr wrap="square" rtlCol="0">
            <a:spAutoFit/>
          </a:bodyPr>
          <a:lstStyle/>
          <a:p>
            <a:r>
              <a:rPr lang="en-US" dirty="0" smtClean="0"/>
              <a:t>Objective B. Enable </a:t>
            </a:r>
            <a:r>
              <a:rPr lang="en-US" dirty="0"/>
              <a:t>success of the Proton Power Upgrade project by providing key technical and management resources as required to meet project objectives.</a:t>
            </a:r>
          </a:p>
        </p:txBody>
      </p:sp>
    </p:spTree>
    <p:extLst>
      <p:ext uri="{BB962C8B-B14F-4D97-AF65-F5344CB8AC3E}">
        <p14:creationId xmlns:p14="http://schemas.microsoft.com/office/powerpoint/2010/main" val="4205545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14400"/>
          </a:xfrm>
        </p:spPr>
        <p:txBody>
          <a:bodyPr/>
          <a:lstStyle/>
          <a:p>
            <a:r>
              <a:rPr lang="en-US" sz="2000" dirty="0" smtClean="0"/>
              <a:t>Charge Question 6: </a:t>
            </a:r>
            <a:r>
              <a:rPr lang="en-US" sz="2000" dirty="0"/>
              <a:t>Is the Beam Test Facility being utilized effectively to address items of importance to present and future SNS operation?</a:t>
            </a:r>
            <a:br>
              <a:rPr lang="en-US" sz="2000" dirty="0"/>
            </a:br>
            <a:r>
              <a:rPr lang="en-US" sz="2000" dirty="0"/>
              <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143000"/>
            <a:ext cx="8490240" cy="5181599"/>
          </a:xfrm>
        </p:spPr>
        <p:txBody>
          <a:bodyPr/>
          <a:lstStyle/>
          <a:p>
            <a:pPr marL="0" indent="0">
              <a:buNone/>
            </a:pPr>
            <a:r>
              <a:rPr lang="en-US" sz="2000" b="1" dirty="0" smtClean="0">
                <a:solidFill>
                  <a:srgbClr val="FF0000"/>
                </a:solidFill>
              </a:rPr>
              <a:t>Yes:</a:t>
            </a:r>
            <a:r>
              <a:rPr lang="en-US" sz="2000" b="1" dirty="0" smtClean="0"/>
              <a:t>  </a:t>
            </a:r>
            <a:r>
              <a:rPr lang="en-US" sz="2000" dirty="0" smtClean="0"/>
              <a:t>The </a:t>
            </a:r>
            <a:r>
              <a:rPr lang="en-US" sz="2000" dirty="0"/>
              <a:t>Beam Test Facility (BTF) has successfully moved from concept to operation </a:t>
            </a:r>
            <a:r>
              <a:rPr lang="en-US" sz="2000" dirty="0" smtClean="0"/>
              <a:t>over the last year.  </a:t>
            </a:r>
            <a:r>
              <a:rPr lang="en-US" sz="2000" dirty="0"/>
              <a:t>The BTF has proven its worth with the qualification testing of the new RFQ.  </a:t>
            </a:r>
            <a:endParaRPr lang="en-US" sz="2000" dirty="0" smtClean="0"/>
          </a:p>
          <a:p>
            <a:pPr marL="0" indent="0">
              <a:buNone/>
            </a:pPr>
            <a:r>
              <a:rPr lang="en-US" sz="2000" dirty="0" smtClean="0"/>
              <a:t>Emittance</a:t>
            </a:r>
            <a:r>
              <a:rPr lang="en-US" sz="2000" dirty="0"/>
              <a:t>, energy and transmission measurements of the new RFQ have been completed reducing the risk associated with the upcoming RFQ swap.   </a:t>
            </a:r>
            <a:endParaRPr lang="en-US" sz="2000" dirty="0" smtClean="0"/>
          </a:p>
          <a:p>
            <a:pPr marL="0" indent="0">
              <a:buNone/>
            </a:pPr>
            <a:r>
              <a:rPr lang="en-US" sz="2000" dirty="0" smtClean="0"/>
              <a:t>Development </a:t>
            </a:r>
            <a:r>
              <a:rPr lang="en-US" sz="2000" dirty="0"/>
              <a:t>of new ion sources, LEBT hardware and operational components have already started.  Additional plans are being developed that will extend the use of the BTF proving itself a critical asset for SNS. </a:t>
            </a:r>
          </a:p>
        </p:txBody>
      </p:sp>
    </p:spTree>
    <p:extLst>
      <p:ext uri="{BB962C8B-B14F-4D97-AF65-F5344CB8AC3E}">
        <p14:creationId xmlns:p14="http://schemas.microsoft.com/office/powerpoint/2010/main" val="255985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408078"/>
          </a:xfrm>
        </p:spPr>
        <p:txBody>
          <a:bodyPr/>
          <a:lstStyle/>
          <a:p>
            <a:r>
              <a:rPr lang="en-US" sz="2000" dirty="0" smtClean="0"/>
              <a:t>Charge Question </a:t>
            </a:r>
            <a:r>
              <a:rPr lang="en-US" sz="2000" dirty="0"/>
              <a:t>7</a:t>
            </a:r>
            <a:r>
              <a:rPr lang="en-US" sz="2000" dirty="0" smtClean="0"/>
              <a:t>: </a:t>
            </a:r>
            <a:r>
              <a:rPr lang="en-US" sz="2000" dirty="0"/>
              <a:t>Are other test facilities (ISTS, CTF, RFTF, Modulators, etc.) being utilized effectively to address items of importance to present and future SNS operation?</a:t>
            </a:r>
            <a:br>
              <a:rPr lang="en-US" sz="2000" dirty="0"/>
            </a:br>
            <a:r>
              <a:rPr lang="en-US" sz="2000" dirty="0"/>
              <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676400"/>
            <a:ext cx="8490240" cy="4648199"/>
          </a:xfrm>
        </p:spPr>
        <p:txBody>
          <a:bodyPr/>
          <a:lstStyle/>
          <a:p>
            <a:pPr marL="0" indent="0">
              <a:buNone/>
            </a:pPr>
            <a:r>
              <a:rPr lang="en-US" sz="2000" dirty="0"/>
              <a:t>Yes</a:t>
            </a:r>
            <a:r>
              <a:rPr lang="en-US" sz="2000" dirty="0" smtClean="0"/>
              <a:t>, We </a:t>
            </a:r>
            <a:r>
              <a:rPr lang="en-US" sz="2000" dirty="0"/>
              <a:t>saw evidence of this and encourage the on-going use of these important facilities.  </a:t>
            </a:r>
            <a:r>
              <a:rPr lang="en-US" sz="2000" dirty="0" smtClean="0"/>
              <a:t>Test stands maintain </a:t>
            </a:r>
            <a:r>
              <a:rPr lang="en-US" sz="2000" dirty="0"/>
              <a:t>operational viability – </a:t>
            </a:r>
            <a:r>
              <a:rPr lang="en-US" sz="2000" dirty="0" smtClean="0"/>
              <a:t>operational readiness relies </a:t>
            </a:r>
            <a:r>
              <a:rPr lang="en-US" sz="2000" dirty="0"/>
              <a:t>upon these facilities and should be treated as a required resource.</a:t>
            </a:r>
            <a:endParaRPr lang="en-US" sz="2000" b="0" i="0" dirty="0">
              <a:effectLst/>
            </a:endParaRPr>
          </a:p>
        </p:txBody>
      </p:sp>
    </p:spTree>
    <p:extLst>
      <p:ext uri="{BB962C8B-B14F-4D97-AF65-F5344CB8AC3E}">
        <p14:creationId xmlns:p14="http://schemas.microsoft.com/office/powerpoint/2010/main" val="2484911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752600"/>
          </a:xfrm>
        </p:spPr>
        <p:txBody>
          <a:bodyPr/>
          <a:lstStyle/>
          <a:p>
            <a:r>
              <a:rPr lang="en-US" sz="2000" dirty="0" smtClean="0"/>
              <a:t>Charge Question 8: </a:t>
            </a:r>
            <a:r>
              <a:rPr lang="en-US" sz="2000" dirty="0"/>
              <a:t>Is the SNS response to issues with the existing Inner Reflector Plug (IRP-01) and the IRP under construction (IRP-02) reasonable and adequate</a:t>
            </a:r>
            <a:r>
              <a:rPr lang="en-US" sz="2000" dirty="0" smtClean="0"/>
              <a:t>? Are </a:t>
            </a:r>
            <a:r>
              <a:rPr lang="en-US" sz="2000" dirty="0"/>
              <a:t>there key lessons learned from the IRP-01 and IRP-02 experiences that should be considered in the design and fabrication of the next-generation IRP (IRP-03)?</a:t>
            </a:r>
            <a:br>
              <a:rPr lang="en-US" sz="2000" dirty="0"/>
            </a:br>
            <a:r>
              <a:rPr lang="en-US" sz="2000" dirty="0"/>
              <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1981200"/>
            <a:ext cx="8490240" cy="3980892"/>
          </a:xfrm>
        </p:spPr>
        <p:txBody>
          <a:bodyPr/>
          <a:lstStyle/>
          <a:p>
            <a:r>
              <a:rPr lang="en-US" sz="2000" dirty="0"/>
              <a:t>The SNS response to the issues with the IRP-01 and IRP-02 is quite reasonable and adequate.  Thorough investigation of the water leak in IRP-01 enabled development and implementation of a repair plan. The leaking water was rerouted back into the closed loop to avoid accumulation of the liquid waste. This allowed SNS to restart delivery of proton beam with nominal parameters to the target.</a:t>
            </a:r>
          </a:p>
          <a:p>
            <a:r>
              <a:rPr lang="en-US" sz="2000" dirty="0"/>
              <a:t>A leak has been detected in the IRP-02 at the last stage of fabrication. The root cause of the leak has been identified and reassembly of the IRP-02 is in progress with prudent design modifications.  </a:t>
            </a:r>
          </a:p>
          <a:p>
            <a:r>
              <a:rPr lang="en-US" sz="2000" dirty="0"/>
              <a:t>The SNS target team is designing IRP-03 to incorporate several new features to address lessons learned from operation of IRP-01 and fabrication of IRP-02.  They have simplified manufacturing and increased lifetime up to 50 GWh while maintaining the current physics design.  </a:t>
            </a:r>
          </a:p>
          <a:p>
            <a:endParaRPr lang="en-US" sz="2000" dirty="0"/>
          </a:p>
        </p:txBody>
      </p:sp>
    </p:spTree>
    <p:extLst>
      <p:ext uri="{BB962C8B-B14F-4D97-AF65-F5344CB8AC3E}">
        <p14:creationId xmlns:p14="http://schemas.microsoft.com/office/powerpoint/2010/main" val="2024093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752600"/>
          </a:xfrm>
        </p:spPr>
        <p:txBody>
          <a:bodyPr/>
          <a:lstStyle/>
          <a:p>
            <a:r>
              <a:rPr lang="en-US" sz="2000" dirty="0" smtClean="0"/>
              <a:t>Charge Question 8: </a:t>
            </a:r>
            <a:r>
              <a:rPr lang="en-US" sz="2000" dirty="0"/>
              <a:t>Is the SNS response to issues with the existing Inner Reflector Plug (IRP-01) and the IRP under construction (IRP-02) reasonable and adequate</a:t>
            </a:r>
            <a:r>
              <a:rPr lang="en-US" sz="2000" dirty="0" smtClean="0"/>
              <a:t>? Are </a:t>
            </a:r>
            <a:r>
              <a:rPr lang="en-US" sz="2000" dirty="0"/>
              <a:t>there key lessons learned from the IRP-01 and IRP-02 experiences that should be considered in the design and fabrication of the next-generation IRP (IRP-03)?</a:t>
            </a:r>
            <a:br>
              <a:rPr lang="en-US" sz="2000" dirty="0"/>
            </a:br>
            <a:r>
              <a:rPr lang="en-US" sz="2000" dirty="0"/>
              <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1828800"/>
            <a:ext cx="8490240" cy="3980892"/>
          </a:xfrm>
        </p:spPr>
        <p:txBody>
          <a:bodyPr/>
          <a:lstStyle/>
          <a:p>
            <a:r>
              <a:rPr lang="en-US" sz="2000" dirty="0" smtClean="0"/>
              <a:t>Management </a:t>
            </a:r>
            <a:r>
              <a:rPr lang="en-US" sz="2000" dirty="0"/>
              <a:t>of the construction of the IRP has been identified as an issue as its construction timeline has stretched to eight years, which is not sustainable in the future.  A manufacturing group has been assembled within ISD with the goal of accelerating and improving management of large procurements for technical items such as the IRP as well as targets, beam windows, and other components.</a:t>
            </a:r>
          </a:p>
          <a:p>
            <a:pPr marL="0" indent="0">
              <a:spcBef>
                <a:spcPts val="800"/>
              </a:spcBef>
              <a:buNone/>
            </a:pPr>
            <a:r>
              <a:rPr lang="en-US" sz="2000" b="1" dirty="0" smtClean="0"/>
              <a:t>Recommendations (Repeated from target text slides)</a:t>
            </a:r>
            <a:endParaRPr lang="en-US" sz="2000" dirty="0"/>
          </a:p>
          <a:p>
            <a:pPr marL="457200" lvl="0" indent="-457200">
              <a:spcBef>
                <a:spcPts val="200"/>
              </a:spcBef>
              <a:buFont typeface="+mj-lt"/>
              <a:buAutoNum type="arabicPeriod"/>
            </a:pPr>
            <a:r>
              <a:rPr lang="en-US" sz="2000" dirty="0"/>
              <a:t>Consider PIE of IRP-01 to clarify root cause of the water leak for IRP-03 design.</a:t>
            </a:r>
          </a:p>
          <a:p>
            <a:pPr marL="457200" lvl="0" indent="-457200">
              <a:spcBef>
                <a:spcPts val="200"/>
              </a:spcBef>
              <a:buFont typeface="+mj-lt"/>
              <a:buAutoNum type="arabicPeriod"/>
            </a:pPr>
            <a:r>
              <a:rPr lang="en-US" sz="2000" dirty="0"/>
              <a:t>Work with the vendor to deliver the IRP-02 per current schedule (August 2017) by providing support in engineering, welding, inspection, and leak testing.  Actively anticipate any production delays in order to inform scheduling, in case a delay of installation is required.</a:t>
            </a:r>
          </a:p>
          <a:p>
            <a:pPr marL="457200" lvl="0" indent="-457200">
              <a:spcBef>
                <a:spcPts val="200"/>
              </a:spcBef>
              <a:buFont typeface="+mj-lt"/>
              <a:buAutoNum type="arabicPeriod"/>
            </a:pPr>
            <a:r>
              <a:rPr lang="en-US" sz="2000" dirty="0"/>
              <a:t>Consider off-line cryogenic testing of the IRP-02 prior the installation in December 2017.</a:t>
            </a:r>
          </a:p>
          <a:p>
            <a:pPr marL="457200" indent="-457200">
              <a:spcBef>
                <a:spcPts val="200"/>
              </a:spcBef>
              <a:buFont typeface="+mj-lt"/>
              <a:buAutoNum type="arabicPeriod"/>
            </a:pPr>
            <a:r>
              <a:rPr lang="en-US" sz="2000" dirty="0"/>
              <a:t>Consider measures to increase the lifetime of future IRPs. </a:t>
            </a:r>
            <a:endParaRPr lang="en-US" sz="2000" dirty="0" smtClean="0"/>
          </a:p>
          <a:p>
            <a:endParaRPr lang="en-US" sz="2000" dirty="0"/>
          </a:p>
        </p:txBody>
      </p:sp>
    </p:spTree>
    <p:extLst>
      <p:ext uri="{BB962C8B-B14F-4D97-AF65-F5344CB8AC3E}">
        <p14:creationId xmlns:p14="http://schemas.microsoft.com/office/powerpoint/2010/main" val="33076568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408078"/>
          </a:xfrm>
        </p:spPr>
        <p:txBody>
          <a:bodyPr/>
          <a:lstStyle/>
          <a:p>
            <a:r>
              <a:rPr lang="en-US" sz="2000" dirty="0" smtClean="0"/>
              <a:t>Charge Question 9: </a:t>
            </a:r>
            <a:r>
              <a:rPr lang="en-US" sz="2000" dirty="0"/>
              <a:t>Is the SNS Target Management Plan a reasonable approach to improving both performance and understanding of SNS mercury targets?</a:t>
            </a:r>
            <a:br>
              <a:rPr lang="en-US" sz="2000" dirty="0"/>
            </a:br>
            <a:r>
              <a:rPr lang="en-US" sz="2000" dirty="0"/>
              <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1219200"/>
            <a:ext cx="8490240" cy="4648199"/>
          </a:xfrm>
        </p:spPr>
        <p:txBody>
          <a:bodyPr/>
          <a:lstStyle/>
          <a:p>
            <a:r>
              <a:rPr lang="en-US" sz="2000" dirty="0"/>
              <a:t>The Target Management Plan the only way to obtain realistic damage information and the greatest promise for future design improvements.  </a:t>
            </a:r>
          </a:p>
          <a:p>
            <a:r>
              <a:rPr lang="en-US" sz="2000" dirty="0"/>
              <a:t>The eventual goals of 1.4 MW, two target changes per year, and no unplanned target changes are appropriate.  In the short term, building to 1.4 MW with three target changes per year will be the approach to build confidence.  This approach allows implementation of improved target features and collection of PIE data, while supporting a vital user </a:t>
            </a:r>
            <a:r>
              <a:rPr lang="en-US" sz="2000" dirty="0" smtClean="0"/>
              <a:t>program</a:t>
            </a:r>
            <a:endParaRPr lang="en-US" sz="2000" dirty="0"/>
          </a:p>
          <a:p>
            <a:r>
              <a:rPr lang="en-US" sz="2000" dirty="0"/>
              <a:t>However, some uncertainty in the plan’s execution does remain.  The mechanism of mitigation by jet flow is not clear. The erosion at corner may not be sufficiently mitigated by only the jet flow. In parallel, the numerical simulations should continue.  Margin preserved for irradiation degradation and Liquid Metal Embrittlement (LME). Continue to reconsider the structural design of vessel. PIE is important throughout this process.</a:t>
            </a:r>
          </a:p>
          <a:p>
            <a:pPr marL="0" indent="0">
              <a:buNone/>
            </a:pPr>
            <a:r>
              <a:rPr lang="en-US" sz="2000" dirty="0" smtClean="0"/>
              <a:t> </a:t>
            </a:r>
            <a:endParaRPr lang="en-US" sz="2000" dirty="0"/>
          </a:p>
        </p:txBody>
      </p:sp>
    </p:spTree>
    <p:extLst>
      <p:ext uri="{BB962C8B-B14F-4D97-AF65-F5344CB8AC3E}">
        <p14:creationId xmlns:p14="http://schemas.microsoft.com/office/powerpoint/2010/main" val="20123130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408078"/>
          </a:xfrm>
        </p:spPr>
        <p:txBody>
          <a:bodyPr/>
          <a:lstStyle/>
          <a:p>
            <a:r>
              <a:rPr lang="en-US" sz="2000" dirty="0" smtClean="0"/>
              <a:t>Charge Question 9: </a:t>
            </a:r>
            <a:r>
              <a:rPr lang="en-US" sz="2000" dirty="0"/>
              <a:t>Is the SNS Target Management Plan a reasonable approach to improving both performance and understanding of SNS mercury targets?</a:t>
            </a:r>
            <a:br>
              <a:rPr lang="en-US" sz="2000" dirty="0"/>
            </a:br>
            <a:r>
              <a:rPr lang="en-US" sz="2000" dirty="0"/>
              <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1219200"/>
            <a:ext cx="8490240" cy="4648199"/>
          </a:xfrm>
        </p:spPr>
        <p:txBody>
          <a:bodyPr/>
          <a:lstStyle/>
          <a:p>
            <a:r>
              <a:rPr lang="en-US" sz="2000" dirty="0" smtClean="0"/>
              <a:t>The </a:t>
            </a:r>
            <a:r>
              <a:rPr lang="en-US" sz="2000" dirty="0"/>
              <a:t>plan is a living document, signed-off by division heads.  Division heads are aware that additional resources are needed to achieve the plan and have therefore committed to increasing budgets to be consistent with the plan.  </a:t>
            </a:r>
          </a:p>
          <a:p>
            <a:pPr marL="0" indent="0">
              <a:buNone/>
            </a:pPr>
            <a:r>
              <a:rPr lang="en-US" sz="2000" b="1" dirty="0" smtClean="0"/>
              <a:t>Recommendations </a:t>
            </a:r>
            <a:r>
              <a:rPr lang="en-US" sz="2000" b="1" dirty="0"/>
              <a:t>(Repeated from target text slides)</a:t>
            </a:r>
            <a:endParaRPr lang="en-US" sz="2000" dirty="0"/>
          </a:p>
          <a:p>
            <a:pPr marL="457200" lvl="0" indent="-457200">
              <a:buFont typeface="+mj-lt"/>
              <a:buAutoNum type="arabicPeriod"/>
            </a:pPr>
            <a:r>
              <a:rPr lang="en-US" sz="2000" dirty="0" smtClean="0"/>
              <a:t>Management </a:t>
            </a:r>
            <a:r>
              <a:rPr lang="en-US" sz="2000" dirty="0"/>
              <a:t>must be vigilant to support the budget needs of the target management plan as it evolves, particularly the support of ancillary activities such as PIE.</a:t>
            </a:r>
          </a:p>
          <a:p>
            <a:pPr marL="457200" indent="-457200">
              <a:buFont typeface="+mj-lt"/>
              <a:buAutoNum type="arabicPeriod"/>
            </a:pPr>
            <a:r>
              <a:rPr lang="en-US" sz="2000" dirty="0"/>
              <a:t>Support for PIE has been adequate, and must remain strong. PIE activities should be considered a mandatory part of the target lifecycle, and cannot be avoided or delayed indefinitely. </a:t>
            </a:r>
          </a:p>
        </p:txBody>
      </p:sp>
    </p:spTree>
    <p:extLst>
      <p:ext uri="{BB962C8B-B14F-4D97-AF65-F5344CB8AC3E}">
        <p14:creationId xmlns:p14="http://schemas.microsoft.com/office/powerpoint/2010/main" val="4063097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23248"/>
          </a:xfrm>
        </p:spPr>
        <p:txBody>
          <a:bodyPr/>
          <a:lstStyle/>
          <a:p>
            <a:r>
              <a:rPr lang="en-US" sz="2000" dirty="0" smtClean="0"/>
              <a:t>Charge Question 10: </a:t>
            </a:r>
            <a:r>
              <a:rPr lang="en-US" sz="2000" dirty="0"/>
              <a:t>Is the strategy and schedule for deployment of gas injection in mercury targets reasonable?</a:t>
            </a:r>
            <a:endParaRPr lang="en-US" sz="2000" b="0" i="0" dirty="0">
              <a:effectLst/>
            </a:endParaRP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066800"/>
            <a:ext cx="8490240" cy="4648199"/>
          </a:xfrm>
        </p:spPr>
        <p:txBody>
          <a:bodyPr/>
          <a:lstStyle/>
          <a:p>
            <a:r>
              <a:rPr lang="en-US" sz="2000" dirty="0"/>
              <a:t>Definitely, the He micro-bubble injection has the effect to reduce the cyclic pressure pulse induced by proton beam bombardment. Initial gas injection will be implemented this year with low flow rate, with an upgraded system to come later, perhaps with PPU.   Safety assessment is still required for the initial implementation this year with an aggressive schedule.  The R&amp;D activities have been extensive, but there is still much work to do even for the initial system.  An aggressive approach must be maintained to validate this potentially powerful mitigation.</a:t>
            </a:r>
          </a:p>
          <a:p>
            <a:pPr marL="0" indent="0">
              <a:buNone/>
            </a:pPr>
            <a:r>
              <a:rPr lang="en-US" sz="2000" b="1" dirty="0" smtClean="0"/>
              <a:t>Recommendation </a:t>
            </a:r>
            <a:r>
              <a:rPr lang="en-US" sz="2000" b="1" dirty="0"/>
              <a:t>(Repeated from target text slides)</a:t>
            </a:r>
            <a:endParaRPr lang="en-US" sz="2000" dirty="0"/>
          </a:p>
          <a:p>
            <a:pPr marL="457200" indent="-457200">
              <a:buFont typeface="+mj-lt"/>
              <a:buAutoNum type="arabicPeriod"/>
            </a:pPr>
            <a:r>
              <a:rPr lang="en-US" sz="2000" dirty="0" smtClean="0"/>
              <a:t>Maintain </a:t>
            </a:r>
            <a:r>
              <a:rPr lang="en-US" sz="2000" dirty="0"/>
              <a:t>momentum towards deployment of the gas injection system as an integral part of the Target Management Plan. </a:t>
            </a:r>
            <a:endParaRPr lang="en-US" sz="2000" dirty="0" smtClean="0"/>
          </a:p>
        </p:txBody>
      </p:sp>
    </p:spTree>
    <p:extLst>
      <p:ext uri="{BB962C8B-B14F-4D97-AF65-F5344CB8AC3E}">
        <p14:creationId xmlns:p14="http://schemas.microsoft.com/office/powerpoint/2010/main" val="3868400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smtClean="0"/>
              <a:t>Charge Question 11: </a:t>
            </a:r>
            <a:r>
              <a:rPr lang="en-US" sz="2000" dirty="0"/>
              <a:t>Are the SNS responses and ongoing actions to recommendations from the 2016 AAC meeting satisfactory?</a:t>
            </a:r>
            <a:endParaRPr lang="en-US" sz="2000" b="0" i="0" dirty="0">
              <a:effectLst/>
            </a:endParaRP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088573"/>
            <a:ext cx="8490240" cy="4648199"/>
          </a:xfrm>
        </p:spPr>
        <p:txBody>
          <a:bodyPr/>
          <a:lstStyle/>
          <a:p>
            <a:r>
              <a:rPr lang="en-US" sz="2000" dirty="0" smtClean="0"/>
              <a:t>The committee saw considerable evidence that the recommendations made in the previous year have been addressed, and followed even with enthusiasm! We are grateful to the SNS staff for responding in this way. Only one remains open.</a:t>
            </a:r>
            <a:endParaRPr lang="en-US" sz="2000" dirty="0"/>
          </a:p>
          <a:p>
            <a:r>
              <a:rPr lang="en-US" sz="2000" dirty="0" smtClean="0"/>
              <a:t>Some of these recommendations are shown as closed but are acknowledged to be ongoing… this is particularly true in the area of project prioritization. For instance, we encourage more detailed plans involving resource loading and look forward to seeing evidence of this in coming years.  </a:t>
            </a:r>
            <a:endParaRPr lang="en-US" sz="2000" dirty="0"/>
          </a:p>
        </p:txBody>
      </p:sp>
    </p:spTree>
    <p:extLst>
      <p:ext uri="{BB962C8B-B14F-4D97-AF65-F5344CB8AC3E}">
        <p14:creationId xmlns:p14="http://schemas.microsoft.com/office/powerpoint/2010/main" val="233956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415498"/>
          </a:xfrm>
        </p:spPr>
        <p:txBody>
          <a:bodyPr/>
          <a:lstStyle/>
          <a:p>
            <a:r>
              <a:rPr lang="en-US" sz="2400" dirty="0" smtClean="0"/>
              <a:t>Topic: Ion Source, RFQ and BTF</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685800"/>
            <a:ext cx="8490240" cy="5791200"/>
          </a:xfrm>
        </p:spPr>
        <p:txBody>
          <a:bodyPr/>
          <a:lstStyle/>
          <a:p>
            <a:pPr marL="0" indent="0">
              <a:buNone/>
            </a:pPr>
            <a:r>
              <a:rPr lang="en-US" sz="2000" dirty="0">
                <a:latin typeface="Helvetica Neue"/>
              </a:rPr>
              <a:t> </a:t>
            </a:r>
            <a:r>
              <a:rPr lang="en-US" sz="2000" dirty="0"/>
              <a:t>Ion Source</a:t>
            </a:r>
          </a:p>
          <a:p>
            <a:r>
              <a:rPr lang="en-US" sz="2000" dirty="0"/>
              <a:t>This past </a:t>
            </a:r>
            <a:r>
              <a:rPr lang="en-US" sz="2000" dirty="0" smtClean="0"/>
              <a:t>year (</a:t>
            </a:r>
            <a:r>
              <a:rPr lang="en-US" sz="2000" dirty="0"/>
              <a:t>FY16) has been very productive for both ion source development and operations.  </a:t>
            </a:r>
            <a:endParaRPr lang="en-US" sz="2000" dirty="0" smtClean="0"/>
          </a:p>
          <a:p>
            <a:r>
              <a:rPr lang="en-US" sz="2000" dirty="0" smtClean="0"/>
              <a:t>The </a:t>
            </a:r>
            <a:r>
              <a:rPr lang="en-US" sz="2000" dirty="0"/>
              <a:t>ion source operations registered about 32 hours of downtime out of the approximately 5500 hours of operations.  The source has taken advantage of target and other outages to replace sources as to not incur downtime.  </a:t>
            </a:r>
            <a:endParaRPr lang="en-US" sz="2000" dirty="0" smtClean="0"/>
          </a:p>
          <a:p>
            <a:r>
              <a:rPr lang="en-US" sz="2000" dirty="0" smtClean="0"/>
              <a:t>The </a:t>
            </a:r>
            <a:r>
              <a:rPr lang="en-US" sz="2000" dirty="0"/>
              <a:t>present RF internal antenna design has made progress in understanding lifetime issues and believe with present antenna coating thickness will continue to fit into planned target changes. An issue with cooling lines and breakdown was identified and corrected largely by extending the length and the use of clear tubing to allow visual inspections. </a:t>
            </a:r>
            <a:endParaRPr lang="en-US" sz="2000" dirty="0" smtClean="0"/>
          </a:p>
          <a:p>
            <a:r>
              <a:rPr lang="en-US" sz="2000" dirty="0" smtClean="0"/>
              <a:t>ISTS </a:t>
            </a:r>
            <a:r>
              <a:rPr lang="en-US" sz="2000" dirty="0"/>
              <a:t>remains a critical part of operational reliability and should not be forgotten with the buildup of another test facility. </a:t>
            </a:r>
            <a:endParaRPr lang="en-US" sz="2000" dirty="0">
              <a:latin typeface="Helvetica Neue"/>
            </a:endParaRPr>
          </a:p>
        </p:txBody>
      </p:sp>
    </p:spTree>
    <p:extLst>
      <p:ext uri="{BB962C8B-B14F-4D97-AF65-F5344CB8AC3E}">
        <p14:creationId xmlns:p14="http://schemas.microsoft.com/office/powerpoint/2010/main" val="2840716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729430"/>
          </a:xfrm>
        </p:spPr>
        <p:txBody>
          <a:bodyPr/>
          <a:lstStyle/>
          <a:p>
            <a:r>
              <a:rPr lang="en-US" sz="2400" dirty="0" smtClean="0"/>
              <a:t>Topic: Ion Source, RFQ and BTF</a:t>
            </a:r>
            <a:br>
              <a:rPr lang="en-US" sz="2400" dirty="0" smtClean="0"/>
            </a:b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685800"/>
            <a:ext cx="8490240" cy="5791200"/>
          </a:xfrm>
        </p:spPr>
        <p:txBody>
          <a:bodyPr/>
          <a:lstStyle/>
          <a:p>
            <a:pPr marL="0" indent="0">
              <a:buNone/>
            </a:pPr>
            <a:r>
              <a:rPr lang="en-US" sz="1800" dirty="0" smtClean="0"/>
              <a:t>RFQ</a:t>
            </a:r>
          </a:p>
          <a:p>
            <a:r>
              <a:rPr lang="en-US" sz="1800" dirty="0" smtClean="0"/>
              <a:t>The committee congratulates SNS for the successful testing of the new RFQ! The </a:t>
            </a:r>
            <a:r>
              <a:rPr lang="en-US" sz="1800" dirty="0"/>
              <a:t>BTF has allowed the testing of the new RFQ at desired power and has verified its capability to deliver the desired beam parameters.  The success of this work can’t be emphasized enough and should allow SNS to move forward with the eventual swap of RFQs</a:t>
            </a:r>
            <a:r>
              <a:rPr lang="en-US" sz="1800" dirty="0" smtClean="0"/>
              <a:t>.</a:t>
            </a:r>
          </a:p>
          <a:p>
            <a:r>
              <a:rPr lang="en-US" sz="1800" dirty="0" smtClean="0"/>
              <a:t>The RFQ as configured in the BTF has demonstrated the requirements needed for PPU.</a:t>
            </a:r>
            <a:endParaRPr lang="en-US" sz="1800" dirty="0"/>
          </a:p>
          <a:p>
            <a:r>
              <a:rPr lang="en-US" sz="1800" dirty="0" smtClean="0"/>
              <a:t>Consider ordering an RFQ spare that would meet facility requirements.</a:t>
            </a:r>
            <a:endParaRPr lang="en-US" sz="1800" dirty="0"/>
          </a:p>
        </p:txBody>
      </p:sp>
    </p:spTree>
    <p:extLst>
      <p:ext uri="{BB962C8B-B14F-4D97-AF65-F5344CB8AC3E}">
        <p14:creationId xmlns:p14="http://schemas.microsoft.com/office/powerpoint/2010/main" val="3642879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Superconducting Linac / SRF</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r>
              <a:rPr lang="en-US" sz="2000" dirty="0"/>
              <a:t>It is encouraging that the reliability and availability of the</a:t>
            </a:r>
            <a:br>
              <a:rPr lang="en-US" sz="2000" dirty="0"/>
            </a:br>
            <a:r>
              <a:rPr lang="en-US" sz="2000" dirty="0"/>
              <a:t>superconducting linac has generally been good for the past 6 years.</a:t>
            </a:r>
            <a:br>
              <a:rPr lang="en-US" sz="2000" dirty="0"/>
            </a:br>
            <a:r>
              <a:rPr lang="en-US" sz="2000" dirty="0"/>
              <a:t>The SNS team reports that some degradation of cavity performance is</a:t>
            </a:r>
            <a:br>
              <a:rPr lang="en-US" sz="2000" dirty="0"/>
            </a:br>
            <a:r>
              <a:rPr lang="en-US" sz="2000" dirty="0"/>
              <a:t>observed over time, but that it can be recovered during outage</a:t>
            </a:r>
            <a:br>
              <a:rPr lang="en-US" sz="2000" dirty="0"/>
            </a:br>
            <a:r>
              <a:rPr lang="en-US" sz="2000" dirty="0"/>
              <a:t>periods.  The committee commends the SNS team on the success of </a:t>
            </a:r>
            <a:r>
              <a:rPr lang="en-US" sz="2000" dirty="0" smtClean="0"/>
              <a:t>their</a:t>
            </a:r>
            <a:r>
              <a:rPr lang="en-US" sz="2000" dirty="0"/>
              <a:t> </a:t>
            </a:r>
            <a:r>
              <a:rPr lang="en-US" sz="2000" dirty="0" smtClean="0"/>
              <a:t>‘Superconducting </a:t>
            </a:r>
            <a:r>
              <a:rPr lang="en-US" sz="2000" dirty="0"/>
              <a:t>Linac Stewardship </a:t>
            </a:r>
            <a:r>
              <a:rPr lang="en-US" sz="2000" dirty="0" smtClean="0"/>
              <a:t>Program”.</a:t>
            </a:r>
          </a:p>
          <a:p>
            <a:r>
              <a:rPr lang="en-US" sz="2000" dirty="0" smtClean="0"/>
              <a:t>The </a:t>
            </a:r>
            <a:r>
              <a:rPr lang="en-US" sz="2000" dirty="0"/>
              <a:t>committee was happy to hear about significant progress on</a:t>
            </a:r>
            <a:br>
              <a:rPr lang="en-US" sz="2000" dirty="0"/>
            </a:br>
            <a:r>
              <a:rPr lang="en-US" sz="2000" dirty="0"/>
              <a:t>the preparation of a spare medium-beta cryomodule, following a</a:t>
            </a:r>
            <a:br>
              <a:rPr lang="en-US" sz="2000" dirty="0"/>
            </a:br>
            <a:r>
              <a:rPr lang="en-US" sz="2000" dirty="0"/>
              <a:t>methodology similar to the successful fabrication of the spare</a:t>
            </a:r>
            <a:br>
              <a:rPr lang="en-US" sz="2000" dirty="0"/>
            </a:br>
            <a:r>
              <a:rPr lang="en-US" sz="2000" dirty="0"/>
              <a:t>high-beta cryomodule.  We view these efforts as being important to the</a:t>
            </a:r>
            <a:br>
              <a:rPr lang="en-US" sz="2000" dirty="0"/>
            </a:br>
            <a:r>
              <a:rPr lang="en-US" sz="2000" dirty="0"/>
              <a:t>SNS mission.  Completion of the spare medium-beta cryomodule </a:t>
            </a:r>
            <a:r>
              <a:rPr lang="en-US" sz="2000" dirty="0" smtClean="0"/>
              <a:t>before the </a:t>
            </a:r>
            <a:r>
              <a:rPr lang="en-US" sz="2000" dirty="0"/>
              <a:t>ramp-up of PPU activities would be beneficial for both the </a:t>
            </a:r>
            <a:r>
              <a:rPr lang="en-US" sz="2000" dirty="0" smtClean="0"/>
              <a:t>SNS mission </a:t>
            </a:r>
            <a:r>
              <a:rPr lang="en-US" sz="2000" dirty="0"/>
              <a:t>and PPU.  The plan to add a spare carbon bed for </a:t>
            </a:r>
            <a:r>
              <a:rPr lang="en-US" sz="2000" dirty="0" smtClean="0"/>
              <a:t>purification of </a:t>
            </a:r>
            <a:r>
              <a:rPr lang="en-US" sz="2000" dirty="0"/>
              <a:t>helium gas returned to the CHL project is also viewed by </a:t>
            </a:r>
            <a:r>
              <a:rPr lang="en-US" sz="2000" dirty="0" smtClean="0"/>
              <a:t>the committee </a:t>
            </a:r>
            <a:r>
              <a:rPr lang="en-US" sz="2000" dirty="0"/>
              <a:t>as being a good investment in sustainability. </a:t>
            </a:r>
            <a:endParaRPr lang="en-US" sz="2000" dirty="0" smtClean="0"/>
          </a:p>
          <a:p>
            <a:pPr marL="0" indent="0">
              <a:buNone/>
            </a:pPr>
            <a:r>
              <a:rPr lang="en-US" sz="2000" dirty="0"/>
              <a:t/>
            </a:r>
            <a:br>
              <a:rPr lang="en-US" sz="2000" dirty="0"/>
            </a:br>
            <a:endParaRPr lang="en-US" sz="2000" dirty="0"/>
          </a:p>
        </p:txBody>
      </p:sp>
    </p:spTree>
    <p:extLst>
      <p:ext uri="{BB962C8B-B14F-4D97-AF65-F5344CB8AC3E}">
        <p14:creationId xmlns:p14="http://schemas.microsoft.com/office/powerpoint/2010/main" val="1777185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523220"/>
          </a:xfrm>
        </p:spPr>
        <p:txBody>
          <a:bodyPr/>
          <a:lstStyle/>
          <a:p>
            <a:r>
              <a:rPr lang="en-US" sz="3200" dirty="0"/>
              <a:t>Topic: Superconducting Linac / SRF</a:t>
            </a:r>
            <a:endParaRPr lang="en-US" dirty="0"/>
          </a:p>
        </p:txBody>
      </p:sp>
      <p:sp>
        <p:nvSpPr>
          <p:cNvPr id="3" name="Content Placeholder 2"/>
          <p:cNvSpPr>
            <a:spLocks noGrp="1"/>
          </p:cNvSpPr>
          <p:nvPr>
            <p:ph idx="1"/>
          </p:nvPr>
        </p:nvSpPr>
        <p:spPr>
          <a:xfrm>
            <a:off x="152400" y="990600"/>
            <a:ext cx="8642640" cy="4471932"/>
          </a:xfrm>
        </p:spPr>
        <p:txBody>
          <a:bodyPr/>
          <a:lstStyle/>
          <a:p>
            <a:r>
              <a:rPr lang="en-US" sz="2000" dirty="0"/>
              <a:t>The SNS team has made a significant investment in SRF</a:t>
            </a:r>
            <a:br>
              <a:rPr lang="en-US" sz="2000" dirty="0"/>
            </a:br>
            <a:r>
              <a:rPr lang="en-US" sz="2000" dirty="0"/>
              <a:t>infrastructure over the past several years.  Recent R &amp; D activities</a:t>
            </a:r>
            <a:br>
              <a:rPr lang="en-US" sz="2000" dirty="0"/>
            </a:br>
            <a:r>
              <a:rPr lang="en-US" sz="2000" dirty="0"/>
              <a:t>have been oriented toward better-quantifying preparation steps and</a:t>
            </a:r>
            <a:br>
              <a:rPr lang="en-US" sz="2000" dirty="0"/>
            </a:br>
            <a:r>
              <a:rPr lang="en-US" sz="2000" dirty="0"/>
              <a:t>cleanliness.  The committee views this R &amp; D work as being worthwhile</a:t>
            </a:r>
            <a:br>
              <a:rPr lang="en-US" sz="2000" dirty="0"/>
            </a:br>
            <a:r>
              <a:rPr lang="en-US" sz="2000" dirty="0"/>
              <a:t>for the existing SNS scope as well as future upgrades.  </a:t>
            </a:r>
            <a:endParaRPr lang="en-US" sz="2000" dirty="0" smtClean="0"/>
          </a:p>
          <a:p>
            <a:r>
              <a:rPr lang="en-US" sz="2000" dirty="0" smtClean="0"/>
              <a:t>So </a:t>
            </a:r>
            <a:r>
              <a:rPr lang="en-US" sz="2000" dirty="0"/>
              <a:t>far </a:t>
            </a:r>
            <a:r>
              <a:rPr lang="en-US" sz="2000" dirty="0" smtClean="0"/>
              <a:t>no funding </a:t>
            </a:r>
            <a:r>
              <a:rPr lang="en-US" sz="2000" dirty="0"/>
              <a:t>has been made available for in-house etching or</a:t>
            </a:r>
            <a:br>
              <a:rPr lang="en-US" sz="2000" dirty="0"/>
            </a:br>
            <a:r>
              <a:rPr lang="en-US" sz="2000" dirty="0"/>
              <a:t>electropolishing.  This necessitates outside partners for cavity R &amp; D</a:t>
            </a:r>
            <a:br>
              <a:rPr lang="en-US" sz="2000" dirty="0"/>
            </a:br>
            <a:r>
              <a:rPr lang="en-US" sz="2000" dirty="0"/>
              <a:t>and cryomodule development.  The SNS team might consider allocating</a:t>
            </a:r>
            <a:br>
              <a:rPr lang="en-US" sz="2000" dirty="0"/>
            </a:br>
            <a:r>
              <a:rPr lang="en-US" sz="2000" dirty="0"/>
              <a:t>some funding to developing some minimal capabilities for chemical</a:t>
            </a:r>
            <a:br>
              <a:rPr lang="en-US" sz="2000" dirty="0"/>
            </a:br>
            <a:r>
              <a:rPr lang="en-US" sz="2000" dirty="0"/>
              <a:t>etching and planning for a future larger-scale facility. </a:t>
            </a:r>
            <a:endParaRPr lang="en-US" sz="2000" dirty="0" smtClean="0"/>
          </a:p>
          <a:p>
            <a:r>
              <a:rPr lang="en-US" sz="2000" dirty="0" smtClean="0"/>
              <a:t>Seven </a:t>
            </a:r>
            <a:r>
              <a:rPr lang="en-US" sz="2000" dirty="0"/>
              <a:t>additional high-beta cryomodules are needed for PPU.  The plan</a:t>
            </a:r>
            <a:br>
              <a:rPr lang="en-US" sz="2000" dirty="0"/>
            </a:br>
            <a:r>
              <a:rPr lang="en-US" sz="2000" dirty="0"/>
              <a:t>is to outsource the fabrication of these cryomodules to a partner lab.</a:t>
            </a:r>
            <a:br>
              <a:rPr lang="en-US" sz="2000" dirty="0"/>
            </a:br>
            <a:r>
              <a:rPr lang="en-US" sz="2000" dirty="0"/>
              <a:t>This plan is similar to the approach used to build the existing linac.</a:t>
            </a:r>
            <a:br>
              <a:rPr lang="en-US" sz="2000" dirty="0"/>
            </a:br>
            <a:endParaRPr lang="en-US" sz="2000" dirty="0"/>
          </a:p>
          <a:p>
            <a:endParaRPr lang="en-US" sz="2000" dirty="0"/>
          </a:p>
        </p:txBody>
      </p:sp>
    </p:spTree>
    <p:extLst>
      <p:ext uri="{BB962C8B-B14F-4D97-AF65-F5344CB8AC3E}">
        <p14:creationId xmlns:p14="http://schemas.microsoft.com/office/powerpoint/2010/main" val="2488552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523220"/>
          </a:xfrm>
        </p:spPr>
        <p:txBody>
          <a:bodyPr/>
          <a:lstStyle/>
          <a:p>
            <a:r>
              <a:rPr lang="en-US" sz="3200" dirty="0"/>
              <a:t>Topic: Superconducting Linac / SRF</a:t>
            </a:r>
            <a:endParaRPr lang="en-US" dirty="0"/>
          </a:p>
        </p:txBody>
      </p:sp>
      <p:sp>
        <p:nvSpPr>
          <p:cNvPr id="3" name="Content Placeholder 2"/>
          <p:cNvSpPr>
            <a:spLocks noGrp="1"/>
          </p:cNvSpPr>
          <p:nvPr>
            <p:ph idx="1"/>
          </p:nvPr>
        </p:nvSpPr>
        <p:spPr>
          <a:xfrm>
            <a:off x="304800" y="838200"/>
            <a:ext cx="8642640" cy="4471932"/>
          </a:xfrm>
        </p:spPr>
        <p:txBody>
          <a:bodyPr/>
          <a:lstStyle/>
          <a:p>
            <a:pPr marL="0" indent="0">
              <a:buNone/>
            </a:pPr>
            <a:r>
              <a:rPr lang="en-US" sz="2400" b="1" dirty="0"/>
              <a:t>Plasma Processing of SRF </a:t>
            </a:r>
            <a:r>
              <a:rPr lang="en-US" sz="2400" b="1" dirty="0" smtClean="0"/>
              <a:t>Cavities</a:t>
            </a:r>
            <a:endParaRPr lang="en-US" sz="2000" dirty="0"/>
          </a:p>
          <a:p>
            <a:r>
              <a:rPr lang="en-US" sz="2000" dirty="0" smtClean="0"/>
              <a:t>Three </a:t>
            </a:r>
            <a:r>
              <a:rPr lang="en-US" sz="2000" dirty="0"/>
              <a:t>high-beta cryomodules have been plasma-processed, two of </a:t>
            </a:r>
            <a:r>
              <a:rPr lang="en-US" sz="2000" dirty="0" smtClean="0"/>
              <a:t>which</a:t>
            </a:r>
            <a:r>
              <a:rPr lang="en-US" sz="2000" dirty="0"/>
              <a:t> </a:t>
            </a:r>
            <a:r>
              <a:rPr lang="en-US" sz="2000" dirty="0" smtClean="0"/>
              <a:t>are </a:t>
            </a:r>
            <a:r>
              <a:rPr lang="en-US" sz="2000" dirty="0"/>
              <a:t>operating in the linac.  This has allowed for an increase in the</a:t>
            </a:r>
            <a:br>
              <a:rPr lang="en-US" sz="2000" dirty="0"/>
            </a:br>
            <a:r>
              <a:rPr lang="en-US" sz="2000" dirty="0"/>
              <a:t>linac energy from 939 MeV to 972 MeV; a reduction in X-ray production</a:t>
            </a:r>
            <a:br>
              <a:rPr lang="en-US" sz="2000" dirty="0"/>
            </a:br>
            <a:r>
              <a:rPr lang="en-US" sz="2000" dirty="0"/>
              <a:t>has been observed after plasma processing.  The committee</a:t>
            </a:r>
            <a:br>
              <a:rPr lang="en-US" sz="2000" dirty="0"/>
            </a:br>
            <a:r>
              <a:rPr lang="en-US" sz="2000" dirty="0"/>
              <a:t>congratulates the SNS team on these excellent </a:t>
            </a:r>
            <a:r>
              <a:rPr lang="en-US" sz="2000" dirty="0" smtClean="0"/>
              <a:t>results.</a:t>
            </a:r>
          </a:p>
          <a:p>
            <a:r>
              <a:rPr lang="en-US" sz="2000" dirty="0" smtClean="0"/>
              <a:t>Additional </a:t>
            </a:r>
            <a:r>
              <a:rPr lang="en-US" sz="2000" dirty="0"/>
              <a:t>plasma processing in the SNS tunnel is planned for future</a:t>
            </a:r>
            <a:br>
              <a:rPr lang="en-US" sz="2000" dirty="0"/>
            </a:br>
            <a:r>
              <a:rPr lang="en-US" sz="2000" dirty="0"/>
              <a:t>outages, and the target cryomodules have been selected.  A second</a:t>
            </a:r>
            <a:br>
              <a:rPr lang="en-US" sz="2000" dirty="0"/>
            </a:br>
            <a:r>
              <a:rPr lang="en-US" sz="2000" dirty="0"/>
              <a:t>plasma processing station will be used to allow for processing of two</a:t>
            </a:r>
            <a:br>
              <a:rPr lang="en-US" sz="2000" dirty="0"/>
            </a:br>
            <a:r>
              <a:rPr lang="en-US" sz="2000" dirty="0"/>
              <a:t>cavities in parallel.  The committee views this as a good </a:t>
            </a:r>
            <a:r>
              <a:rPr lang="en-US" sz="2000" dirty="0" smtClean="0"/>
              <a:t>investment.</a:t>
            </a:r>
          </a:p>
          <a:p>
            <a:r>
              <a:rPr lang="en-US" sz="2000" dirty="0" smtClean="0"/>
              <a:t>A </a:t>
            </a:r>
            <a:r>
              <a:rPr lang="en-US" sz="2000" dirty="0"/>
              <a:t>variable coupler has been developed for use in Dewar tests.  It is</a:t>
            </a:r>
            <a:br>
              <a:rPr lang="en-US" sz="2000" dirty="0"/>
            </a:br>
            <a:r>
              <a:rPr lang="en-US" sz="2000" dirty="0"/>
              <a:t>anticipated that this will allow for measurements of the intrinsic</a:t>
            </a:r>
            <a:br>
              <a:rPr lang="en-US" sz="2000" dirty="0"/>
            </a:br>
            <a:r>
              <a:rPr lang="en-US" sz="2000" dirty="0"/>
              <a:t>quality factor after plasma processing.  The committee sees this as</a:t>
            </a:r>
            <a:br>
              <a:rPr lang="en-US" sz="2000" dirty="0"/>
            </a:br>
            <a:r>
              <a:rPr lang="en-US" sz="2000" dirty="0"/>
              <a:t>being a worthwhile </a:t>
            </a:r>
            <a:r>
              <a:rPr lang="en-US" sz="2000" dirty="0" smtClean="0"/>
              <a:t>endeavor </a:t>
            </a:r>
            <a:r>
              <a:rPr lang="en-US" sz="2000" dirty="0"/>
              <a:t>which will be of interest to the SRF</a:t>
            </a:r>
            <a:br>
              <a:rPr lang="en-US" sz="2000" dirty="0"/>
            </a:br>
            <a:r>
              <a:rPr lang="en-US" sz="2000" dirty="0"/>
              <a:t>community. </a:t>
            </a:r>
          </a:p>
        </p:txBody>
      </p:sp>
    </p:spTree>
    <p:extLst>
      <p:ext uri="{BB962C8B-B14F-4D97-AF65-F5344CB8AC3E}">
        <p14:creationId xmlns:p14="http://schemas.microsoft.com/office/powerpoint/2010/main" val="1996565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_HFIR-SNS">
  <a:themeElements>
    <a:clrScheme name="ORNL Corporate Color Palette FINAL">
      <a:dk1>
        <a:sysClr val="windowText" lastClr="000000"/>
      </a:dk1>
      <a:lt1>
        <a:sysClr val="window" lastClr="FFFFFF"/>
      </a:lt1>
      <a:dk2>
        <a:srgbClr val="18783D"/>
      </a:dk2>
      <a:lt2>
        <a:srgbClr val="FFFFFF"/>
      </a:lt2>
      <a:accent1>
        <a:srgbClr val="2A6EBB"/>
      </a:accent1>
      <a:accent2>
        <a:srgbClr val="69BE28"/>
      </a:accent2>
      <a:accent3>
        <a:srgbClr val="E37222"/>
      </a:accent3>
      <a:accent4>
        <a:srgbClr val="3CB6CE"/>
      </a:accent4>
      <a:accent5>
        <a:srgbClr val="983222"/>
      </a:accent5>
      <a:accent6>
        <a:srgbClr val="FECB00"/>
      </a:accent6>
      <a:hlink>
        <a:srgbClr val="2A6EBB"/>
      </a:hlink>
      <a:folHlink>
        <a:srgbClr val="207C47"/>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50F8B6-4A11-4B4C-906E-532188B82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F913069-075D-49F7-AF90-34940D148085}">
  <ds:schemaRefs>
    <ds:schemaRef ds:uri="http://purl.org/dc/dcmitype/"/>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98F7A50-2969-4387-8ABB-A3555854B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Powerpoint-Template_HFIR-SNS.potx</Template>
  <TotalTime>12752</TotalTime>
  <Words>5829</Words>
  <Application>Microsoft Office PowerPoint</Application>
  <PresentationFormat>On-screen Show (4:3)</PresentationFormat>
  <Paragraphs>237</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Powerpoint-Template_HFIR-SNS</vt:lpstr>
      <vt:lpstr>SNS 2017 AAC Outbrief</vt:lpstr>
      <vt:lpstr>Topic: Operations</vt:lpstr>
      <vt:lpstr>Topic: Operations (continued)</vt:lpstr>
      <vt:lpstr>Topic: Ion Source, RFQ and BTF</vt:lpstr>
      <vt:lpstr>Topic: Ion Source, RFQ and BTF</vt:lpstr>
      <vt:lpstr>Topic: Ion Source, RFQ and BTF </vt:lpstr>
      <vt:lpstr>Topic: Superconducting Linac / SRF</vt:lpstr>
      <vt:lpstr>Topic: Superconducting Linac / SRF</vt:lpstr>
      <vt:lpstr>Topic: Superconducting Linac / SRF</vt:lpstr>
      <vt:lpstr>Topic: Superconducting Linac / SRF</vt:lpstr>
      <vt:lpstr>Topic: Ring (includes foils, laser stripping, AP, e.g., self consistent beams)</vt:lpstr>
      <vt:lpstr>Topic: Ring (includes foils, laser stripping, AP, e.g., self consistent beams)</vt:lpstr>
      <vt:lpstr>Topic: Target Systems - IRP</vt:lpstr>
      <vt:lpstr>Topic: Target Systems - IRP</vt:lpstr>
      <vt:lpstr>Topic: Target Systems - Operations</vt:lpstr>
      <vt:lpstr>Topic: Target Systems - Operations</vt:lpstr>
      <vt:lpstr>Topic: Target Systems - Target Management Plan</vt:lpstr>
      <vt:lpstr>Topic: Target Systems - Target Management Plan</vt:lpstr>
      <vt:lpstr>Topic: Target Systems - Target Management Plan</vt:lpstr>
      <vt:lpstr>Topic: Target Systems – Gas Injection</vt:lpstr>
      <vt:lpstr>Topic: Target Systems – Gas Injection</vt:lpstr>
      <vt:lpstr>Topic: Target Systems – PIE</vt:lpstr>
      <vt:lpstr>Topic: Target Systems – PIE</vt:lpstr>
      <vt:lpstr>Topic: Target Systems – Hot-Cell Servomanipulators </vt:lpstr>
      <vt:lpstr>Topic: Target Systems – Hot-Cell Servomanipulators </vt:lpstr>
      <vt:lpstr>Topic: Pulsed Power and Electrical Systems</vt:lpstr>
      <vt:lpstr>Topic: Controls</vt:lpstr>
      <vt:lpstr>Topic: Controls (continued)</vt:lpstr>
      <vt:lpstr>Topic: Diagnostics</vt:lpstr>
      <vt:lpstr>Topic: Proton Power Upgrade and Second Target Station</vt:lpstr>
      <vt:lpstr>Topic: Proton Power Upgrade and Second Target Station (continued)</vt:lpstr>
      <vt:lpstr>2017 SNS AAC Charge Context</vt:lpstr>
      <vt:lpstr>Charge Question 1: Do the capability and performance of the accelerator complex and neutron source support achieving Objective A?</vt:lpstr>
      <vt:lpstr>Charge Question 1: Do the capability and performance of the accelerator complex and neutron source support achieving Objective A?</vt:lpstr>
      <vt:lpstr>Charge Question 1: Do the capability and performance of the accelerator complex and neutron source support achieving Objective A?</vt:lpstr>
      <vt:lpstr>Charge Question 2: Is the Prioritization process and Project Planning strategy that has been developed and is in use for outage planning reasonable? </vt:lpstr>
      <vt:lpstr>Charge Question 2: Is the Prioritization process and Project Planning strategy that has been developed and is in use for outage planning reasonable? </vt:lpstr>
      <vt:lpstr>Charge Question 3: Is the operating strategy with three outages per year reasonable?</vt:lpstr>
      <vt:lpstr>Charge Question 3: Is the operating strategy with three outages per year reasonable?</vt:lpstr>
      <vt:lpstr>Charge Question 4: Is the scope of work and prioritization process for ongoing and future Accelerator Improvement Projects (AIP) appropriate and balanced between the competing interests building necessary margin for routine operation at 1.4 MW while addressing system obsolescence? </vt:lpstr>
      <vt:lpstr>Charge Question 5: Are non-AIP accelerator and beam delivery initiatives addressing issues of importance to present and future SNS operation?</vt:lpstr>
      <vt:lpstr>Charge Question 6: Is the Beam Test Facility being utilized effectively to address items of importance to present and future SNS operation?  </vt:lpstr>
      <vt:lpstr>Charge Question 7: Are other test facilities (ISTS, CTF, RFTF, Modulators, etc.) being utilized effectively to address items of importance to present and future SNS operation?  </vt:lpstr>
      <vt:lpstr>Charge Question 8: Is the SNS response to issues with the existing Inner Reflector Plug (IRP-01) and the IRP under construction (IRP-02) reasonable and adequate? Are there key lessons learned from the IRP-01 and IRP-02 experiences that should be considered in the design and fabrication of the next-generation IRP (IRP-03)?  </vt:lpstr>
      <vt:lpstr>Charge Question 8: Is the SNS response to issues with the existing Inner Reflector Plug (IRP-01) and the IRP under construction (IRP-02) reasonable and adequate? Are there key lessons learned from the IRP-01 and IRP-02 experiences that should be considered in the design and fabrication of the next-generation IRP (IRP-03)?  </vt:lpstr>
      <vt:lpstr>Charge Question 9: Is the SNS Target Management Plan a reasonable approach to improving both performance and understanding of SNS mercury targets?  </vt:lpstr>
      <vt:lpstr>Charge Question 9: Is the SNS Target Management Plan a reasonable approach to improving both performance and understanding of SNS mercury targets?  </vt:lpstr>
      <vt:lpstr>Charge Question 10: Is the strategy and schedule for deployment of gas injection in mercury targets reasonable?</vt:lpstr>
      <vt:lpstr>Charge Question 11: Are the SNS responses and ongoing actions to recommendations from the 2016 AAC meeting satisfactory?</vt:lpstr>
    </vt:vector>
  </TitlesOfParts>
  <Company>ORNL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 Renee</dc:creator>
  <cp:keywords>Spallation Neuton Souce, Neutron Sciences Directorate</cp:keywords>
  <cp:lastModifiedBy>Eady, Lisa B.</cp:lastModifiedBy>
  <cp:revision>179</cp:revision>
  <cp:lastPrinted>2016-02-15T17:09:55Z</cp:lastPrinted>
  <dcterms:created xsi:type="dcterms:W3CDTF">2014-04-28T13:33:12Z</dcterms:created>
  <dcterms:modified xsi:type="dcterms:W3CDTF">2017-03-10T17:32:43Z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