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1" r:id="rId4"/>
    <p:sldId id="268" r:id="rId5"/>
    <p:sldId id="262" r:id="rId6"/>
    <p:sldId id="260" r:id="rId7"/>
    <p:sldId id="258" r:id="rId8"/>
    <p:sldId id="263" r:id="rId9"/>
    <p:sldId id="267" r:id="rId10"/>
    <p:sldId id="269" r:id="rId11"/>
    <p:sldId id="270" r:id="rId12"/>
    <p:sldId id="284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66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40" autoAdjust="0"/>
  </p:normalViewPr>
  <p:slideViewPr>
    <p:cSldViewPr snapToGrid="0" snapToObjects="1">
      <p:cViewPr varScale="1">
        <p:scale>
          <a:sx n="108" d="100"/>
          <a:sy n="108" d="100"/>
        </p:scale>
        <p:origin x="49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FC320-3A2E-214D-AF3A-8BB8AFF834E0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FAA9D-62D5-DD4A-AB85-1FC9A010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1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9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8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02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79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74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31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1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87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57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91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11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0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01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67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6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77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5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1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9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7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7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5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2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B6E82-6330-6046-B778-5053BEC0F63F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216" y="457795"/>
            <a:ext cx="8656428" cy="2110859"/>
          </a:xfrm>
        </p:spPr>
        <p:txBody>
          <a:bodyPr>
            <a:noAutofit/>
          </a:bodyPr>
          <a:lstStyle/>
          <a:p>
            <a:r>
              <a:rPr lang="en-US" sz="4800" b="1" dirty="0"/>
              <a:t>Basic Research Needs Workshop on Quantum Materials for Energy Relevant Technology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996" y="3322559"/>
            <a:ext cx="6889182" cy="26981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52353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2488" t="271" r="8453" b="-271"/>
          <a:stretch/>
        </p:blipFill>
        <p:spPr>
          <a:xfrm>
            <a:off x="-1" y="0"/>
            <a:ext cx="9144001" cy="687664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32"/>
            <a:ext cx="8229600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3200" b="1" dirty="0">
                <a:solidFill>
                  <a:srgbClr val="FF6600"/>
                </a:solidFill>
              </a:rPr>
              <a:t>Control &amp; Exploit Electronic Interactions for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Design of Materials with Novel Functionality</a:t>
            </a:r>
            <a:r>
              <a:rPr lang="en-US" sz="3200" b="1" dirty="0"/>
              <a:t> 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3438"/>
            <a:ext cx="6057104" cy="408888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Adaptable and responsive materials</a:t>
            </a:r>
          </a:p>
          <a:p>
            <a:pPr lvl="1"/>
            <a:r>
              <a:rPr lang="en-US" dirty="0"/>
              <a:t>Efficient optical, electric, thermal switching</a:t>
            </a:r>
          </a:p>
          <a:p>
            <a:pPr lvl="1"/>
            <a:r>
              <a:rPr lang="en-US" dirty="0"/>
              <a:t>Detection/sensing</a:t>
            </a:r>
          </a:p>
          <a:p>
            <a:pPr lvl="1"/>
            <a:r>
              <a:rPr lang="en-US" dirty="0"/>
              <a:t>Thermo-electrics solid state refrigeration &amp; energy scavenging</a:t>
            </a:r>
          </a:p>
          <a:p>
            <a:pPr lvl="1"/>
            <a:r>
              <a:rPr lang="en-US" dirty="0" err="1"/>
              <a:t>Neuromorphic</a:t>
            </a:r>
            <a:r>
              <a:rPr lang="en-US" dirty="0"/>
              <a:t> computing </a:t>
            </a:r>
          </a:p>
          <a:p>
            <a:pPr lvl="1"/>
            <a:endParaRPr lang="en-US" dirty="0"/>
          </a:p>
          <a:p>
            <a:r>
              <a:rPr lang="en-US" dirty="0"/>
              <a:t>Practical Superconductivity</a:t>
            </a:r>
          </a:p>
          <a:p>
            <a:pPr lvl="1"/>
            <a:r>
              <a:rPr lang="en-US" dirty="0"/>
              <a:t>Energy distribution: generation, transmission, storage</a:t>
            </a:r>
          </a:p>
          <a:p>
            <a:pPr lvl="1"/>
            <a:r>
              <a:rPr lang="en-US" dirty="0"/>
              <a:t>Transportation: Levitation &amp; Propulsion</a:t>
            </a:r>
          </a:p>
          <a:p>
            <a:pPr lvl="1"/>
            <a:endParaRPr lang="en-US" dirty="0"/>
          </a:p>
          <a:p>
            <a:r>
              <a:rPr lang="en-US" dirty="0"/>
              <a:t>A fabric for collective particles</a:t>
            </a:r>
          </a:p>
          <a:p>
            <a:pPr lvl="1"/>
            <a:r>
              <a:rPr lang="en-US" dirty="0"/>
              <a:t>Quantum computing (non-</a:t>
            </a:r>
            <a:r>
              <a:rPr lang="en-US" dirty="0" err="1"/>
              <a:t>abelian</a:t>
            </a:r>
            <a:r>
              <a:rPr lang="en-US" dirty="0"/>
              <a:t> </a:t>
            </a:r>
            <a:r>
              <a:rPr lang="en-US" dirty="0" err="1"/>
              <a:t>anyons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Fast &amp; efficient communication (</a:t>
            </a:r>
            <a:r>
              <a:rPr lang="en-US" dirty="0" err="1"/>
              <a:t>magnons</a:t>
            </a:r>
            <a:r>
              <a:rPr lang="en-US" dirty="0"/>
              <a:t>, </a:t>
            </a:r>
            <a:r>
              <a:rPr lang="en-US" dirty="0" err="1"/>
              <a:t>skyrmions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226" y="1134174"/>
            <a:ext cx="5919747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/>
              <a:t>Extraordinary materials properties</a:t>
            </a:r>
          </a:p>
          <a:p>
            <a:r>
              <a:rPr lang="en-US" sz="2800" i="1" dirty="0"/>
              <a:t>when we marshal interacting electrons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904" y="2306879"/>
            <a:ext cx="2096736" cy="1480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4791"/>
          <a:stretch/>
        </p:blipFill>
        <p:spPr>
          <a:xfrm>
            <a:off x="6514304" y="3957120"/>
            <a:ext cx="2099336" cy="1450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6718"/>
          <a:stretch/>
        </p:blipFill>
        <p:spPr>
          <a:xfrm>
            <a:off x="6545522" y="5512320"/>
            <a:ext cx="2050838" cy="12787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45522" y="5503680"/>
            <a:ext cx="987451" cy="4308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err="1"/>
              <a:t>Monchesky</a:t>
            </a:r>
            <a:r>
              <a:rPr lang="en-US" sz="1100" dirty="0"/>
              <a:t> </a:t>
            </a:r>
          </a:p>
          <a:p>
            <a:r>
              <a:rPr lang="en-US" sz="1100" dirty="0"/>
              <a:t>Nature (2015)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14304" y="3950257"/>
            <a:ext cx="1572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High power DC link</a:t>
            </a:r>
          </a:p>
        </p:txBody>
      </p:sp>
    </p:spTree>
    <p:extLst>
      <p:ext uri="{BB962C8B-B14F-4D97-AF65-F5344CB8AC3E}">
        <p14:creationId xmlns:p14="http://schemas.microsoft.com/office/powerpoint/2010/main" val="24520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74" y="179598"/>
            <a:ext cx="8997125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/>
            </a:pPr>
            <a:r>
              <a:rPr lang="en-US" sz="3200" b="1" dirty="0">
                <a:solidFill>
                  <a:srgbClr val="008000"/>
                </a:solidFill>
              </a:rPr>
              <a:t>Understand &amp; control competing, coexisting &amp; intertwined order in metallic quantum materials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74570" cy="4525963"/>
          </a:xfrm>
        </p:spPr>
        <p:txBody>
          <a:bodyPr>
            <a:normAutofit/>
          </a:bodyPr>
          <a:lstStyle/>
          <a:p>
            <a:r>
              <a:rPr lang="en-US" dirty="0"/>
              <a:t>Interplay between ordered phases of conducting systems</a:t>
            </a:r>
          </a:p>
          <a:p>
            <a:r>
              <a:rPr lang="en-US" dirty="0"/>
              <a:t>Quantum criticality in metals</a:t>
            </a:r>
          </a:p>
          <a:p>
            <a:r>
              <a:rPr lang="en-US" dirty="0"/>
              <a:t>The physical origins of strange metals</a:t>
            </a:r>
          </a:p>
          <a:p>
            <a:r>
              <a:rPr lang="en-US" dirty="0"/>
              <a:t>The roles of disorder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78" y="4290794"/>
            <a:ext cx="2920205" cy="242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637" y="1537806"/>
            <a:ext cx="2396546" cy="249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0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20" y="53193"/>
            <a:ext cx="7801671" cy="1143000"/>
          </a:xfr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lphaUcPeriod" startAt="2"/>
            </a:pPr>
            <a:r>
              <a:rPr lang="en-US" sz="3600" b="1" dirty="0">
                <a:solidFill>
                  <a:srgbClr val="008000"/>
                </a:solidFill>
              </a:rPr>
              <a:t>Predict, realize, &amp; probe strongly correlated quantum 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3" y="1643400"/>
            <a:ext cx="5132660" cy="510403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Destabilization of order     in quantum magnets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Taming entanglement in quantum magnets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Metallization of quantum magnets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526" y="-159907"/>
            <a:ext cx="2012000" cy="180330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107" y="1658761"/>
            <a:ext cx="1914534" cy="1693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305" y="1643400"/>
            <a:ext cx="2326861" cy="17091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4946" y="1643400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Castelnovo</a:t>
            </a:r>
            <a:r>
              <a:rPr lang="en-US" sz="1400" dirty="0">
                <a:solidFill>
                  <a:srgbClr val="FFFFFF"/>
                </a:solidFill>
              </a:rPr>
              <a:t>, Nature 2008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946" y="3620469"/>
            <a:ext cx="4370540" cy="1478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3170" y="4869082"/>
            <a:ext cx="2644724" cy="2028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295" y="5604375"/>
            <a:ext cx="1857705" cy="125362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6837894" y="6114685"/>
            <a:ext cx="448401" cy="19278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71" y="0"/>
            <a:ext cx="8686800" cy="1143000"/>
          </a:xfrm>
        </p:spPr>
        <p:txBody>
          <a:bodyPr>
            <a:normAutofit fontScale="90000"/>
          </a:bodyPr>
          <a:lstStyle/>
          <a:p>
            <a:pPr marL="742950" indent="-742950" algn="l">
              <a:buFont typeface="+mj-lt"/>
              <a:buAutoNum type="arabicPeriod" startAt="2"/>
            </a:pPr>
            <a:r>
              <a:rPr lang="en-US" b="1" dirty="0">
                <a:solidFill>
                  <a:srgbClr val="FF0000"/>
                </a:solidFill>
              </a:rPr>
              <a:t>Harness Topological Quantum States </a:t>
            </a:r>
            <a:r>
              <a:rPr lang="en-US" b="1" dirty="0">
                <a:solidFill>
                  <a:srgbClr val="FF6600"/>
                </a:solidFill>
              </a:rPr>
              <a:t>for groundbreaking Functionalities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4020" y="1630439"/>
            <a:ext cx="6575484" cy="4914360"/>
          </a:xfrm>
        </p:spPr>
        <p:txBody>
          <a:bodyPr>
            <a:normAutofit/>
          </a:bodyPr>
          <a:lstStyle/>
          <a:p>
            <a:r>
              <a:rPr lang="en-US" b="1" dirty="0"/>
              <a:t>Topologically Protected Transport </a:t>
            </a:r>
          </a:p>
          <a:p>
            <a:pPr lvl="1"/>
            <a:r>
              <a:rPr lang="en-US" b="1" dirty="0"/>
              <a:t>Energy efficient surface transport </a:t>
            </a:r>
          </a:p>
          <a:p>
            <a:pPr lvl="1"/>
            <a:r>
              <a:rPr lang="en-US" b="1" dirty="0"/>
              <a:t>Reduced dissipation in electronics</a:t>
            </a:r>
          </a:p>
          <a:p>
            <a:pPr lvl="1"/>
            <a:r>
              <a:rPr lang="en-US" b="1" dirty="0" err="1"/>
              <a:t>Neuromorphic</a:t>
            </a:r>
            <a:r>
              <a:rPr lang="en-US" b="1" dirty="0"/>
              <a:t> computing</a:t>
            </a:r>
          </a:p>
          <a:p>
            <a:pPr lvl="1"/>
            <a:endParaRPr lang="en-US" dirty="0"/>
          </a:p>
          <a:p>
            <a:r>
              <a:rPr lang="en-US" b="1" dirty="0"/>
              <a:t>Fractional quasi-particles </a:t>
            </a:r>
          </a:p>
          <a:p>
            <a:pPr lvl="1"/>
            <a:r>
              <a:rPr lang="en-US" b="1" dirty="0"/>
              <a:t>Solid state quantum computing</a:t>
            </a:r>
          </a:p>
          <a:p>
            <a:pPr lvl="1"/>
            <a:r>
              <a:rPr lang="en-US" b="1" dirty="0"/>
              <a:t>Information storage</a:t>
            </a:r>
          </a:p>
          <a:p>
            <a:pPr lvl="1"/>
            <a:r>
              <a:rPr lang="en-US" b="1" dirty="0"/>
              <a:t>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7518" y="3961760"/>
            <a:ext cx="2548653" cy="2787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0441" y="1630439"/>
            <a:ext cx="3553559" cy="21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9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74" y="-155520"/>
            <a:ext cx="8539926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A. New Topological Quantum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69" y="1265760"/>
            <a:ext cx="5806553" cy="452596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Non-Interacting Topological Insulators, and Dirac and </a:t>
            </a:r>
            <a:r>
              <a:rPr lang="en-US" sz="2400" dirty="0" err="1"/>
              <a:t>Weyl</a:t>
            </a:r>
            <a:r>
              <a:rPr lang="en-US" sz="2400" dirty="0"/>
              <a:t> semimetals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Topological Superconductors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Interacting topological insulators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Topological phases in strongly-correlated systems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Fractionalized topological phases in 3D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Topological magnetic systems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Robust topological quantum phenomena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3429" y="3186596"/>
            <a:ext cx="3140571" cy="3371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569" y="1265760"/>
            <a:ext cx="5482608" cy="866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555" y="817377"/>
            <a:ext cx="2120337" cy="24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16" y="0"/>
            <a:ext cx="8933408" cy="1143000"/>
          </a:xfrm>
        </p:spPr>
        <p:txBody>
          <a:bodyPr>
            <a:normAutofit fontScale="90000"/>
          </a:bodyPr>
          <a:lstStyle/>
          <a:p>
            <a:pPr marL="742950" indent="-742950" algn="l">
              <a:buFont typeface="+mj-lt"/>
              <a:buAutoNum type="alphaUcPeriod" startAt="2"/>
            </a:pPr>
            <a:r>
              <a:rPr lang="en-US" b="1" dirty="0">
                <a:solidFill>
                  <a:srgbClr val="008000"/>
                </a:solidFill>
              </a:rPr>
              <a:t>New methods to probe &amp; manipulate topological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848" y="1271880"/>
            <a:ext cx="5944788" cy="5413320"/>
          </a:xfrm>
        </p:spPr>
        <p:txBody>
          <a:bodyPr>
            <a:noAutofit/>
          </a:bodyPr>
          <a:lstStyle/>
          <a:p>
            <a:r>
              <a:rPr lang="en-US" sz="2400" dirty="0"/>
              <a:t>Topologically sensitive probes</a:t>
            </a:r>
          </a:p>
          <a:p>
            <a:r>
              <a:rPr lang="en-US" sz="2400" dirty="0"/>
              <a:t>Transport in extreme magnetic fields: topological states in the quantum limit</a:t>
            </a:r>
          </a:p>
          <a:p>
            <a:r>
              <a:rPr lang="en-US" sz="2400" dirty="0"/>
              <a:t>Correlated topological materials probed by symmetry-specific probes</a:t>
            </a:r>
          </a:p>
          <a:p>
            <a:r>
              <a:rPr lang="en-US" sz="2400" dirty="0"/>
              <a:t>Fractional quantum magneto-electric effect</a:t>
            </a:r>
          </a:p>
          <a:p>
            <a:r>
              <a:rPr lang="en-US" sz="2400" dirty="0"/>
              <a:t>Engineering non-</a:t>
            </a:r>
            <a:r>
              <a:rPr lang="en-US" sz="2400" dirty="0" err="1"/>
              <a:t>abelian</a:t>
            </a:r>
            <a:r>
              <a:rPr lang="en-US" sz="2400" dirty="0"/>
              <a:t> statistics and </a:t>
            </a:r>
            <a:r>
              <a:rPr lang="en-US" sz="2400" dirty="0" err="1"/>
              <a:t>Majorana</a:t>
            </a:r>
            <a:r>
              <a:rPr lang="en-US" sz="2400" dirty="0"/>
              <a:t> fermion zero-modes</a:t>
            </a:r>
          </a:p>
          <a:p>
            <a:r>
              <a:rPr lang="en-US" sz="2400" dirty="0"/>
              <a:t>Engineering topological phases by proximity coupling</a:t>
            </a:r>
          </a:p>
          <a:p>
            <a:r>
              <a:rPr lang="en-US" sz="2400" dirty="0"/>
              <a:t>Engineering states with </a:t>
            </a:r>
            <a:r>
              <a:rPr lang="en-US" sz="2400" dirty="0" err="1"/>
              <a:t>parafermions</a:t>
            </a:r>
            <a:r>
              <a:rPr lang="en-US" sz="2400" dirty="0"/>
              <a:t> and other exotic excitations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253" y="587182"/>
            <a:ext cx="2400153" cy="1664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1658"/>
          <a:stretch/>
        </p:blipFill>
        <p:spPr>
          <a:xfrm>
            <a:off x="6372876" y="597864"/>
            <a:ext cx="2400153" cy="1653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9848" y="2540210"/>
            <a:ext cx="5944788" cy="782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99669" y="2263272"/>
            <a:ext cx="197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Neutrons probe</a:t>
            </a:r>
          </a:p>
          <a:p>
            <a:r>
              <a:rPr lang="en-US" dirty="0"/>
              <a:t> correlated TI SmB</a:t>
            </a:r>
            <a:r>
              <a:rPr lang="en-US" baseline="-25000" dirty="0"/>
              <a:t>6</a:t>
            </a:r>
            <a:r>
              <a:rPr lang="en-US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598" y="3061860"/>
            <a:ext cx="2715126" cy="18538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9848" y="3837973"/>
            <a:ext cx="5944788" cy="782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026" y="4915691"/>
            <a:ext cx="2651698" cy="18550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79519" y="767913"/>
            <a:ext cx="1246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Fuhrman 2015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0300" y="6488668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Yazdani</a:t>
            </a:r>
            <a:r>
              <a:rPr lang="en-US" dirty="0"/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15940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8187" t="-299" b="29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74" y="20478"/>
            <a:ext cx="8884811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 startAt="3"/>
            </a:pPr>
            <a:r>
              <a:rPr lang="en-US" sz="3200" b="1" dirty="0">
                <a:solidFill>
                  <a:srgbClr val="FFFFFF"/>
                </a:solidFill>
              </a:rPr>
              <a:t>Drive &amp; Manipulate Coherence, Entanglement, &amp; Transport for Transformative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23" y="1475457"/>
            <a:ext cx="6596056" cy="503532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Nanostructured functionality</a:t>
            </a:r>
          </a:p>
          <a:p>
            <a:pPr lvl="1"/>
            <a:r>
              <a:rPr lang="en-US" dirty="0"/>
              <a:t>at the interface between quantum materials</a:t>
            </a:r>
          </a:p>
          <a:p>
            <a:pPr lvl="1"/>
            <a:r>
              <a:rPr lang="en-US" dirty="0"/>
              <a:t>In confined quantum materials</a:t>
            </a:r>
          </a:p>
          <a:p>
            <a:pPr lvl="1"/>
            <a:r>
              <a:rPr lang="en-US" dirty="0"/>
              <a:t>In artificially layered structures</a:t>
            </a:r>
          </a:p>
          <a:p>
            <a:pPr lvl="1"/>
            <a:endParaRPr lang="en-US" dirty="0"/>
          </a:p>
          <a:p>
            <a:r>
              <a:rPr lang="en-US" dirty="0"/>
              <a:t>Quasi-particles transport</a:t>
            </a:r>
          </a:p>
          <a:p>
            <a:pPr lvl="1"/>
            <a:r>
              <a:rPr lang="en-US" dirty="0"/>
              <a:t>Low-loss transport</a:t>
            </a:r>
          </a:p>
          <a:p>
            <a:pPr lvl="1"/>
            <a:r>
              <a:rPr lang="en-US" dirty="0"/>
              <a:t>Coherent transport</a:t>
            </a:r>
          </a:p>
          <a:p>
            <a:pPr lvl="1"/>
            <a:endParaRPr lang="en-US" dirty="0"/>
          </a:p>
          <a:p>
            <a:r>
              <a:rPr lang="en-US" dirty="0"/>
              <a:t>Out of equilibrium</a:t>
            </a:r>
          </a:p>
          <a:p>
            <a:pPr lvl="1"/>
            <a:r>
              <a:rPr lang="en-US" dirty="0"/>
              <a:t>Writing bits with photons</a:t>
            </a:r>
          </a:p>
          <a:p>
            <a:pPr lvl="1"/>
            <a:r>
              <a:rPr lang="en-US" dirty="0"/>
              <a:t>Switched quantum matter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4760"/>
            <a:ext cx="9144000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/>
            </a:pPr>
            <a:r>
              <a:rPr lang="en-US" sz="3200" b="1" dirty="0">
                <a:solidFill>
                  <a:srgbClr val="008000"/>
                </a:solidFill>
              </a:rPr>
              <a:t>Employ </a:t>
            </a:r>
            <a:r>
              <a:rPr lang="en-US" sz="3200" b="1" dirty="0" err="1">
                <a:solidFill>
                  <a:srgbClr val="008000"/>
                </a:solidFill>
              </a:rPr>
              <a:t>nanoscale</a:t>
            </a:r>
            <a:r>
              <a:rPr lang="en-US" sz="3200" b="1" dirty="0">
                <a:solidFill>
                  <a:srgbClr val="008000"/>
                </a:solidFill>
              </a:rPr>
              <a:t> structuring to elucidate &amp; exploit quantum coherence &amp; entanglement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038"/>
            <a:ext cx="5711517" cy="55030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Control the character of electrons in quantum materials</a:t>
            </a:r>
          </a:p>
          <a:p>
            <a:r>
              <a:rPr lang="en-US" dirty="0"/>
              <a:t>Use electrostatic gating to adjust the electron density without disorder. </a:t>
            </a:r>
          </a:p>
          <a:p>
            <a:r>
              <a:rPr lang="en-US" dirty="0"/>
              <a:t>Use layered structures such as moiré solids for rational design of </a:t>
            </a:r>
            <a:r>
              <a:rPr lang="en-US" dirty="0" err="1"/>
              <a:t>bandstructures</a:t>
            </a:r>
            <a:r>
              <a:rPr lang="en-US" dirty="0"/>
              <a:t> and their filling.</a:t>
            </a:r>
          </a:p>
          <a:p>
            <a:r>
              <a:rPr lang="en-US" dirty="0"/>
              <a:t>Tune electronic interactions through </a:t>
            </a:r>
            <a:r>
              <a:rPr lang="en-US" dirty="0" err="1"/>
              <a:t>nano</a:t>
            </a:r>
            <a:r>
              <a:rPr lang="en-US" dirty="0"/>
              <a:t> structuring</a:t>
            </a:r>
          </a:p>
          <a:p>
            <a:r>
              <a:rPr lang="en-US" dirty="0"/>
              <a:t>Confine electrons to surfaces where it is easier to modulate anisotropic interactions.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4880" y="2007219"/>
            <a:ext cx="2669005" cy="2365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2971138"/>
            <a:ext cx="5711517" cy="1156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77" y="-6120"/>
            <a:ext cx="9040324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 startAt="2"/>
            </a:pPr>
            <a:r>
              <a:rPr lang="en-US" sz="3600" b="1" dirty="0">
                <a:solidFill>
                  <a:srgbClr val="008000"/>
                </a:solidFill>
              </a:rPr>
              <a:t>Understand transport in quantum materials &amp; expose the technological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43" y="1324398"/>
            <a:ext cx="5702877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Spin-orbit torques to read and write information</a:t>
            </a:r>
          </a:p>
          <a:p>
            <a:r>
              <a:rPr lang="en-US" dirty="0"/>
              <a:t>Topological </a:t>
            </a:r>
            <a:r>
              <a:rPr lang="en-US" dirty="0" err="1"/>
              <a:t>magnon</a:t>
            </a:r>
            <a:r>
              <a:rPr lang="en-US" dirty="0"/>
              <a:t> band structures for quantum transport</a:t>
            </a:r>
          </a:p>
          <a:p>
            <a:r>
              <a:rPr lang="en-US" dirty="0"/>
              <a:t>Store and transport energy and information in </a:t>
            </a:r>
            <a:r>
              <a:rPr lang="en-US" dirty="0" err="1"/>
              <a:t>antiferromagnets</a:t>
            </a:r>
            <a:endParaRPr lang="en-US" dirty="0"/>
          </a:p>
          <a:p>
            <a:r>
              <a:rPr lang="en-US" dirty="0"/>
              <a:t>lossless transport through magnetic condensates</a:t>
            </a:r>
          </a:p>
          <a:p>
            <a:r>
              <a:rPr lang="en-US" dirty="0" err="1"/>
              <a:t>Skyrmions</a:t>
            </a:r>
            <a:r>
              <a:rPr lang="en-US" dirty="0"/>
              <a:t> for information storage and transport</a:t>
            </a:r>
          </a:p>
          <a:p>
            <a:r>
              <a:rPr lang="en-US" dirty="0"/>
              <a:t>Valley index quantum transport</a:t>
            </a:r>
          </a:p>
          <a:p>
            <a:r>
              <a:rPr lang="en-US" dirty="0"/>
              <a:t>Transport in moiré patterned solids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610" y="3390726"/>
            <a:ext cx="3074390" cy="2227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861" y="3304586"/>
            <a:ext cx="2839139" cy="2522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7140" y="5818168"/>
            <a:ext cx="223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Nakatsuji</a:t>
            </a:r>
            <a:r>
              <a:rPr lang="en-US" dirty="0"/>
              <a:t> et al.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79443" y="3005159"/>
            <a:ext cx="5702877" cy="827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861" y="1371587"/>
            <a:ext cx="2764036" cy="1774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861" y="992410"/>
            <a:ext cx="2725016" cy="21533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733" y="2177323"/>
            <a:ext cx="5702877" cy="827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79" y="-69120"/>
            <a:ext cx="9002524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 startAt="3"/>
            </a:pPr>
            <a:r>
              <a:rPr lang="en-US" sz="3200" b="1" dirty="0">
                <a:solidFill>
                  <a:srgbClr val="008000"/>
                </a:solidFill>
              </a:rPr>
              <a:t>Dynamically visualize and manipulate quantum materials, harnessing coherence &amp; entanglement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7" y="1254600"/>
            <a:ext cx="5435048" cy="5527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Access metastable states of matter </a:t>
            </a:r>
          </a:p>
          <a:p>
            <a:r>
              <a:rPr lang="en-US" dirty="0"/>
              <a:t>Explore </a:t>
            </a:r>
            <a:r>
              <a:rPr lang="en-US" dirty="0" err="1"/>
              <a:t>thermalization</a:t>
            </a:r>
            <a:r>
              <a:rPr lang="en-US" dirty="0"/>
              <a:t> of interacting quantum matter</a:t>
            </a:r>
          </a:p>
          <a:p>
            <a:r>
              <a:rPr lang="en-US" dirty="0"/>
              <a:t>Create novel states of matter driven by the strong time dependent fields of pulsed light.</a:t>
            </a:r>
          </a:p>
          <a:p>
            <a:r>
              <a:rPr lang="en-US" dirty="0"/>
              <a:t>Form entangled states between defects in pristine solids, which act as isolated atoms</a:t>
            </a:r>
          </a:p>
          <a:p>
            <a:r>
              <a:rPr lang="en-US" dirty="0"/>
              <a:t>New theoretical methods to understand and control interacting quantum materials in the time domain.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68" y="3609177"/>
            <a:ext cx="2386791" cy="253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588" y="1582034"/>
            <a:ext cx="2443439" cy="1786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67" y="3708253"/>
            <a:ext cx="5564146" cy="1168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4084" y="2540210"/>
            <a:ext cx="5564146" cy="1168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2384" y="1582034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Wang (2013)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6888" y="3518458"/>
            <a:ext cx="15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Defects in </a:t>
            </a:r>
            <a:r>
              <a:rPr lang="en-US" dirty="0" err="1">
                <a:solidFill>
                  <a:srgbClr val="FFFFFF"/>
                </a:solidFill>
              </a:rPr>
              <a:t>SiC</a:t>
            </a:r>
            <a:r>
              <a:rPr lang="en-US" dirty="0">
                <a:solidFill>
                  <a:srgbClr val="FFFFFF"/>
                </a:solidFill>
              </a:rPr>
              <a:t>: </a:t>
            </a:r>
          </a:p>
          <a:p>
            <a:r>
              <a:rPr lang="en-US" dirty="0">
                <a:solidFill>
                  <a:srgbClr val="FFFFFF"/>
                </a:solidFill>
              </a:rPr>
              <a:t>Falk (2013)</a:t>
            </a:r>
          </a:p>
        </p:txBody>
      </p:sp>
    </p:spTree>
    <p:extLst>
      <p:ext uri="{BB962C8B-B14F-4D97-AF65-F5344CB8AC3E}">
        <p14:creationId xmlns:p14="http://schemas.microsoft.com/office/powerpoint/2010/main" val="1903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83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Quantum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872" y="986200"/>
            <a:ext cx="5105109" cy="58718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Quantum mechanics beyond the atom</a:t>
            </a:r>
          </a:p>
          <a:p>
            <a:pPr lvl="1"/>
            <a:r>
              <a:rPr lang="en-US" dirty="0"/>
              <a:t>Quantization, quantum fluctuations, coherence, &amp; tunneling  at </a:t>
            </a:r>
            <a:r>
              <a:rPr lang="en-US" dirty="0" err="1"/>
              <a:t>mesoscopic</a:t>
            </a:r>
            <a:r>
              <a:rPr lang="en-US" dirty="0"/>
              <a:t> or macroscopic length scales</a:t>
            </a:r>
          </a:p>
          <a:p>
            <a:pPr lvl="1"/>
            <a:r>
              <a:rPr lang="en-US" dirty="0"/>
              <a:t>Superconductivity, BEC, Quantum spin liquid, Topological insulators, Dirac and </a:t>
            </a:r>
            <a:r>
              <a:rPr lang="en-US" dirty="0" err="1"/>
              <a:t>Weyl</a:t>
            </a:r>
            <a:r>
              <a:rPr lang="en-US" dirty="0"/>
              <a:t> materials, spin-orbital liquid</a:t>
            </a:r>
          </a:p>
          <a:p>
            <a:r>
              <a:rPr lang="en-US" b="1" dirty="0"/>
              <a:t>Fundamental challenge</a:t>
            </a:r>
          </a:p>
          <a:p>
            <a:pPr lvl="1"/>
            <a:r>
              <a:rPr lang="en-US" dirty="0"/>
              <a:t>Discover, Create, classify, understand, &amp; control qualitatively new quantum states of matter</a:t>
            </a:r>
          </a:p>
          <a:p>
            <a:r>
              <a:rPr lang="en-US" b="1" dirty="0"/>
              <a:t>Energy relevant technology </a:t>
            </a:r>
          </a:p>
          <a:p>
            <a:pPr lvl="1"/>
            <a:r>
              <a:rPr lang="en-US" dirty="0"/>
              <a:t>Lossless transmission, generation &amp; transduction</a:t>
            </a:r>
          </a:p>
          <a:p>
            <a:pPr lvl="1"/>
            <a:r>
              <a:rPr lang="en-US" dirty="0"/>
              <a:t>Novel material responses for energy efficiency and sensing </a:t>
            </a:r>
          </a:p>
          <a:p>
            <a:pPr lvl="1"/>
            <a:r>
              <a:rPr lang="en-US" dirty="0"/>
              <a:t>Energy efficient information storage &amp; processing</a:t>
            </a:r>
          </a:p>
          <a:p>
            <a:pPr lvl="1"/>
            <a:r>
              <a:rPr lang="en-US" dirty="0"/>
              <a:t>Quantum information processing based on collective quasi-particles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kagom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5320"/>
            <a:ext cx="2137974" cy="16026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941" r="9018"/>
          <a:stretch/>
        </p:blipFill>
        <p:spPr>
          <a:xfrm>
            <a:off x="-15680" y="1985216"/>
            <a:ext cx="2028230" cy="2799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1787"/>
          <a:stretch/>
        </p:blipFill>
        <p:spPr>
          <a:xfrm>
            <a:off x="7324351" y="0"/>
            <a:ext cx="1835328" cy="2068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564" y="2732329"/>
            <a:ext cx="1819650" cy="1278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507" y="5167204"/>
            <a:ext cx="2072707" cy="1690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7297" r="26423"/>
          <a:stretch/>
        </p:blipFill>
        <p:spPr>
          <a:xfrm>
            <a:off x="-15679" y="0"/>
            <a:ext cx="1832433" cy="15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7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r="139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758"/>
            <a:ext cx="8579884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 startAt="4"/>
            </a:pPr>
            <a:r>
              <a:rPr lang="en-US" sz="3200" b="1" dirty="0">
                <a:solidFill>
                  <a:srgbClr val="FF0000"/>
                </a:solidFill>
              </a:rPr>
              <a:t>Design Revolutionary Tools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for Synthesis, Characterization, &amp; Modeling to Accelerate Discovery &amp; Deployment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43" y="1600200"/>
            <a:ext cx="6652753" cy="4525963"/>
          </a:xfrm>
        </p:spPr>
        <p:txBody>
          <a:bodyPr>
            <a:normAutofit/>
          </a:bodyPr>
          <a:lstStyle/>
          <a:p>
            <a:r>
              <a:rPr lang="en-US" dirty="0"/>
              <a:t>Progress in all PRDs driven by ability to make, measure, and model</a:t>
            </a:r>
          </a:p>
          <a:p>
            <a:endParaRPr lang="en-US" dirty="0"/>
          </a:p>
          <a:p>
            <a:r>
              <a:rPr lang="en-US" dirty="0"/>
              <a:t>Impacts on applications</a:t>
            </a:r>
          </a:p>
          <a:p>
            <a:pPr lvl="1"/>
            <a:r>
              <a:rPr lang="en-US" dirty="0"/>
              <a:t>New quantum materials faster</a:t>
            </a:r>
          </a:p>
          <a:p>
            <a:pPr lvl="1"/>
            <a:r>
              <a:rPr lang="en-US" dirty="0"/>
              <a:t>Diagnose operating device</a:t>
            </a:r>
          </a:p>
          <a:p>
            <a:pPr lvl="1"/>
            <a:r>
              <a:rPr lang="en-US" dirty="0"/>
              <a:t>Predict behavior of heterogeneous strongly interacting quantum systems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8558" y="1407417"/>
            <a:ext cx="2019566" cy="17293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8558" y="3288885"/>
            <a:ext cx="2026925" cy="32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57" y="101838"/>
            <a:ext cx="8967967" cy="114300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b="1" dirty="0">
                <a:solidFill>
                  <a:srgbClr val="008000"/>
                </a:solidFill>
              </a:rPr>
              <a:t>Enhanced synthesis of quantum materials; from bulk crystals to single atomic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6" y="1600200"/>
            <a:ext cx="5970707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Establish generalized rules of assembly for complex materials</a:t>
            </a:r>
          </a:p>
          <a:p>
            <a:pPr lvl="1"/>
            <a:r>
              <a:rPr lang="en-US" dirty="0"/>
              <a:t>Towards materials by design</a:t>
            </a:r>
          </a:p>
          <a:p>
            <a:pPr lvl="1"/>
            <a:endParaRPr lang="en-US" dirty="0"/>
          </a:p>
          <a:p>
            <a:r>
              <a:rPr lang="en-US" dirty="0"/>
              <a:t>New methodologies and new tools</a:t>
            </a:r>
          </a:p>
          <a:p>
            <a:pPr lvl="1"/>
            <a:r>
              <a:rPr lang="en-US" dirty="0"/>
              <a:t>Extend the physical regimes for synthesis </a:t>
            </a:r>
          </a:p>
          <a:p>
            <a:pPr lvl="1"/>
            <a:r>
              <a:rPr lang="en-US" dirty="0"/>
              <a:t>Establish methods to tailor local structure</a:t>
            </a:r>
          </a:p>
          <a:p>
            <a:pPr lvl="1"/>
            <a:r>
              <a:rPr lang="en-US" dirty="0"/>
              <a:t>Access kinetically trapped compounds</a:t>
            </a:r>
          </a:p>
          <a:p>
            <a:pPr lvl="1"/>
            <a:endParaRPr lang="en-US" dirty="0"/>
          </a:p>
          <a:p>
            <a:r>
              <a:rPr lang="en-US" dirty="0"/>
              <a:t>Expand the scope of exploratory synthesis</a:t>
            </a:r>
          </a:p>
          <a:p>
            <a:pPr lvl="1"/>
            <a:r>
              <a:rPr lang="en-US" dirty="0"/>
              <a:t>experimentally driven exploratory synthesis</a:t>
            </a:r>
          </a:p>
          <a:p>
            <a:pPr lvl="1"/>
            <a:r>
              <a:rPr lang="en-US" dirty="0"/>
              <a:t>Accelerated discovery of new materials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645" y="3458768"/>
            <a:ext cx="2408667" cy="1790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646" y="1801858"/>
            <a:ext cx="2408666" cy="14238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2643" y="3492727"/>
            <a:ext cx="8165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BiFeO</a:t>
            </a:r>
            <a:r>
              <a:rPr lang="en-US" sz="1600" baseline="-25000" dirty="0">
                <a:solidFill>
                  <a:srgbClr val="FFFFFF"/>
                </a:solidFill>
              </a:rPr>
              <a:t>3</a:t>
            </a:r>
          </a:p>
          <a:p>
            <a:r>
              <a:rPr lang="en-US" sz="1600" dirty="0">
                <a:solidFill>
                  <a:srgbClr val="FFFFFF"/>
                </a:solidFill>
              </a:rPr>
              <a:t>Cheong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2643" y="2629615"/>
            <a:ext cx="11721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YBa</a:t>
            </a:r>
            <a:r>
              <a:rPr lang="en-US" sz="1600" baseline="-25000" dirty="0">
                <a:solidFill>
                  <a:srgbClr val="FFFFFF"/>
                </a:solidFill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Cu</a:t>
            </a:r>
            <a:r>
              <a:rPr lang="en-US" sz="1600" baseline="-25000" dirty="0">
                <a:solidFill>
                  <a:srgbClr val="FFFFFF"/>
                </a:solidFill>
              </a:rPr>
              <a:t>3</a:t>
            </a:r>
            <a:r>
              <a:rPr lang="en-US" sz="1600" dirty="0">
                <a:solidFill>
                  <a:srgbClr val="FFFFFF"/>
                </a:solidFill>
              </a:rPr>
              <a:t>O</a:t>
            </a:r>
            <a:r>
              <a:rPr lang="en-US" sz="1600" baseline="-25000" dirty="0">
                <a:solidFill>
                  <a:srgbClr val="FFFFFF"/>
                </a:solidFill>
              </a:rPr>
              <a:t>7-δ</a:t>
            </a:r>
          </a:p>
          <a:p>
            <a:r>
              <a:rPr lang="en-US" sz="1600" dirty="0">
                <a:solidFill>
                  <a:srgbClr val="FFFFFF"/>
                </a:solidFill>
              </a:rPr>
              <a:t>Liang</a:t>
            </a:r>
          </a:p>
        </p:txBody>
      </p:sp>
    </p:spTree>
    <p:extLst>
      <p:ext uri="{BB962C8B-B14F-4D97-AF65-F5344CB8AC3E}">
        <p14:creationId xmlns:p14="http://schemas.microsoft.com/office/powerpoint/2010/main" val="3508804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62"/>
            <a:ext cx="8993886" cy="1143000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lphaUcPeriod" startAt="2"/>
            </a:pPr>
            <a:r>
              <a:rPr lang="en-US" b="1" dirty="0">
                <a:solidFill>
                  <a:srgbClr val="008000"/>
                </a:solidFill>
              </a:rPr>
              <a:t>New windows into quantum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5638"/>
            <a:ext cx="5357291" cy="5689800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Enhanced efficiency, speed and resolution for spectroscopic probes of response functions with THz to X-ray light, neutrons &amp; electrons</a:t>
            </a:r>
          </a:p>
          <a:p>
            <a:pPr>
              <a:spcAft>
                <a:spcPts val="600"/>
              </a:spcAft>
            </a:pPr>
            <a:r>
              <a:rPr lang="en-US" dirty="0"/>
              <a:t>Real-time and real-space imaging to capture quantum materials in situ and in operando</a:t>
            </a:r>
          </a:p>
          <a:p>
            <a:pPr>
              <a:spcAft>
                <a:spcPts val="600"/>
              </a:spcAft>
            </a:pPr>
            <a:r>
              <a:rPr lang="en-US" dirty="0"/>
              <a:t>Multi-dimensional spectroscopies from THz to multi-</a:t>
            </a:r>
            <a:r>
              <a:rPr lang="en-US" dirty="0" err="1"/>
              <a:t>keV</a:t>
            </a:r>
            <a:r>
              <a:rPr lang="en-US" dirty="0"/>
              <a:t>.</a:t>
            </a:r>
          </a:p>
          <a:p>
            <a:pPr>
              <a:spcAft>
                <a:spcPts val="600"/>
              </a:spcAft>
            </a:pPr>
            <a:r>
              <a:rPr lang="en-US" dirty="0"/>
              <a:t>Probe solid state quantum entanglement in spin and orbital sectors</a:t>
            </a:r>
          </a:p>
          <a:p>
            <a:pPr>
              <a:spcAft>
                <a:spcPts val="600"/>
              </a:spcAft>
            </a:pPr>
            <a:r>
              <a:rPr lang="en-US" dirty="0"/>
              <a:t>Access to new phases of matter using extreme electric and magnetic field, stress, and pressure</a:t>
            </a:r>
          </a:p>
          <a:p>
            <a:pPr>
              <a:spcAft>
                <a:spcPts val="600"/>
              </a:spcAft>
            </a:pPr>
            <a:r>
              <a:rPr lang="en-US" dirty="0"/>
              <a:t>X-ray and neutron scattering under extreme electric and magnetic field, stress, and pressure</a:t>
            </a:r>
          </a:p>
          <a:p>
            <a:pPr>
              <a:spcAft>
                <a:spcPts val="600"/>
              </a:spcAft>
            </a:pPr>
            <a:r>
              <a:rPr lang="en-US" dirty="0"/>
              <a:t>Big Data: Better algorithms and data sharing approaches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252" y="985638"/>
            <a:ext cx="2907889" cy="2790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4252" y="80097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LCLS - XFEL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2064" y="367371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Harmonic soft x-rays </a:t>
            </a:r>
          </a:p>
        </p:txBody>
      </p:sp>
      <p:pic>
        <p:nvPicPr>
          <p:cNvPr id="7" name="Picture 2" descr="C:\Users\2l1\Work\My Presentations\IGERT_INS\seq_de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84" y="4299973"/>
            <a:ext cx="2743394" cy="18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384" y="4121555"/>
            <a:ext cx="2743394" cy="25538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199" y="1746394"/>
            <a:ext cx="5189940" cy="725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199" y="4586427"/>
            <a:ext cx="5189940" cy="725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199" y="5402731"/>
            <a:ext cx="5189940" cy="725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 startAt="3"/>
            </a:pPr>
            <a:r>
              <a:rPr lang="en-US" sz="3200" b="1" dirty="0">
                <a:solidFill>
                  <a:srgbClr val="008000"/>
                </a:solidFill>
              </a:rPr>
              <a:t>Develop efficient theoretical methods for </a:t>
            </a:r>
            <a:br>
              <a:rPr lang="en-US" sz="3200" b="1" dirty="0">
                <a:solidFill>
                  <a:srgbClr val="008000"/>
                </a:solidFill>
              </a:rPr>
            </a:br>
            <a:r>
              <a:rPr lang="en-US" sz="3200" b="1" dirty="0">
                <a:solidFill>
                  <a:srgbClr val="008000"/>
                </a:solidFill>
              </a:rPr>
              <a:t>quantum materials beyond 1-electron paradigms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5" y="1425600"/>
            <a:ext cx="6636431" cy="5184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Tensor Networks (DMRG, PEPS, MERA)</a:t>
            </a:r>
          </a:p>
          <a:p>
            <a:pPr>
              <a:spcAft>
                <a:spcPts val="600"/>
              </a:spcAft>
            </a:pPr>
            <a:r>
              <a:rPr lang="en-US" dirty="0"/>
              <a:t>Quantum Monte Carlo </a:t>
            </a:r>
          </a:p>
          <a:p>
            <a:pPr>
              <a:spcAft>
                <a:spcPts val="600"/>
              </a:spcAft>
            </a:pPr>
            <a:r>
              <a:rPr lang="en-US" dirty="0"/>
              <a:t>Simulate lattice gauge theories</a:t>
            </a:r>
          </a:p>
          <a:p>
            <a:pPr>
              <a:spcAft>
                <a:spcPts val="600"/>
              </a:spcAft>
            </a:pPr>
            <a:r>
              <a:rPr lang="en-US" dirty="0"/>
              <a:t>Interacting quantum matter far from equilibrium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018" y="1108020"/>
            <a:ext cx="2313983" cy="1808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28"/>
          <a:stretch/>
        </p:blipFill>
        <p:spPr>
          <a:xfrm>
            <a:off x="6615190" y="3481329"/>
            <a:ext cx="2405469" cy="1491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587" y="3081219"/>
            <a:ext cx="69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PEPS</a:t>
            </a:r>
          </a:p>
        </p:txBody>
      </p:sp>
      <p:sp>
        <p:nvSpPr>
          <p:cNvPr id="4" name="Rectangle 3"/>
          <p:cNvSpPr/>
          <p:nvPr/>
        </p:nvSpPr>
        <p:spPr>
          <a:xfrm>
            <a:off x="6465684" y="3878356"/>
            <a:ext cx="328849" cy="351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9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5397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6600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5" y="933815"/>
            <a:ext cx="8686801" cy="4095360"/>
          </a:xfrm>
        </p:spPr>
        <p:txBody>
          <a:bodyPr>
            <a:noAutofit/>
          </a:bodyPr>
          <a:lstStyle/>
          <a:p>
            <a:r>
              <a:rPr lang="en-US" sz="2800" dirty="0"/>
              <a:t>In the quest to shape materials to our needs we reach the atomic scale where quantum physics drives function</a:t>
            </a:r>
          </a:p>
          <a:p>
            <a:r>
              <a:rPr lang="en-US" sz="2800" dirty="0"/>
              <a:t>Basic science can unlock the potential of quantum materials for energy and information</a:t>
            </a:r>
          </a:p>
          <a:p>
            <a:r>
              <a:rPr lang="en-US" sz="2800" dirty="0"/>
              <a:t>The science is transforming our understanding of matter with broad impacts on physical sciences</a:t>
            </a:r>
          </a:p>
          <a:p>
            <a:r>
              <a:rPr lang="en-US" sz="2800" dirty="0"/>
              <a:t>As we master the quantum realm technology is transformed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4921" y="4910869"/>
            <a:ext cx="6237605" cy="15388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 </a:t>
            </a:r>
            <a:r>
              <a:rPr lang="en-US" sz="2800" b="1" u="sng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Quantum Materials:</a:t>
            </a: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Profound scientific challenges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Transformative technological impacts</a:t>
            </a:r>
          </a:p>
        </p:txBody>
      </p:sp>
    </p:spTree>
    <p:extLst>
      <p:ext uri="{BB962C8B-B14F-4D97-AF65-F5344CB8AC3E}">
        <p14:creationId xmlns:p14="http://schemas.microsoft.com/office/powerpoint/2010/main" val="3861515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0389"/>
            <a:ext cx="8229600" cy="1143000"/>
          </a:xfrm>
        </p:spPr>
        <p:txBody>
          <a:bodyPr/>
          <a:lstStyle/>
          <a:p>
            <a:r>
              <a:rPr lang="en-US" b="1" dirty="0"/>
              <a:t>Priority Research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5" y="722568"/>
            <a:ext cx="4213943" cy="116048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6600"/>
                </a:solidFill>
              </a:rPr>
              <a:t>Control &amp; Exploit Electronic Interactions for Design of Materials with Novel Functionality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185"/>
          <a:stretch/>
        </p:blipFill>
        <p:spPr>
          <a:xfrm>
            <a:off x="243382" y="1789792"/>
            <a:ext cx="1872680" cy="1865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400" y="1898329"/>
            <a:ext cx="2155437" cy="1727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914" y="1759648"/>
            <a:ext cx="1698803" cy="173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57" y="1788844"/>
            <a:ext cx="1627724" cy="182957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0695" y="3679037"/>
            <a:ext cx="4351458" cy="154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Drive &amp; manipulate quantum behavior (coherence, entanglement, &amp; transport) for transformative technologies </a:t>
            </a: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24448" y="729864"/>
            <a:ext cx="4055685" cy="815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Harness topological quantum states for disruptive functionalities </a:t>
            </a:r>
          </a:p>
          <a:p>
            <a:pPr marL="0" indent="0">
              <a:buFont typeface="Arial"/>
              <a:buNone/>
            </a:pPr>
            <a:endParaRPr lang="en-US" sz="20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41997" y="3693629"/>
            <a:ext cx="4202004" cy="143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Design revolutionary tools for synthesis, characterization, &amp; modeling to accelerate discovery &amp; technological deployment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AF5E4"/>
              </a:clrFrom>
              <a:clrTo>
                <a:srgbClr val="FAF5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9341" y="5225897"/>
            <a:ext cx="1504811" cy="1334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7400" y="5308821"/>
            <a:ext cx="1466757" cy="1150451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9"/>
          <a:stretch>
            <a:fillRect/>
          </a:stretch>
        </p:blipFill>
        <p:spPr>
          <a:xfrm>
            <a:off x="0" y="5308821"/>
            <a:ext cx="1496324" cy="13578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r="24913"/>
          <a:stretch/>
        </p:blipFill>
        <p:spPr>
          <a:xfrm>
            <a:off x="7839279" y="5027032"/>
            <a:ext cx="1304722" cy="1639659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1"/>
          <a:stretch>
            <a:fillRect/>
          </a:stretch>
        </p:blipFill>
        <p:spPr>
          <a:xfrm rot="5400000">
            <a:off x="4922260" y="5308821"/>
            <a:ext cx="1714028" cy="11504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6035" y="5124165"/>
            <a:ext cx="1387758" cy="15425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86800" y="5146062"/>
            <a:ext cx="457201" cy="184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839201" y="6094016"/>
            <a:ext cx="304800" cy="184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1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382" y="1255820"/>
            <a:ext cx="2720155" cy="2489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6096"/>
            <a:ext cx="8229600" cy="1143000"/>
          </a:xfrm>
        </p:spPr>
        <p:txBody>
          <a:bodyPr/>
          <a:lstStyle/>
          <a:p>
            <a:r>
              <a:rPr lang="en-US" b="1" dirty="0"/>
              <a:t>A Focus on Quantum Materials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08" y="1255820"/>
            <a:ext cx="8530991" cy="56021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Scientific Excitement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Copper; then iron superconductivity </a:t>
            </a:r>
          </a:p>
          <a:p>
            <a:pPr lvl="1">
              <a:spcBef>
                <a:spcPts val="0"/>
              </a:spcBef>
            </a:pPr>
            <a:r>
              <a:rPr lang="en-US" dirty="0"/>
              <a:t>Richness of quantum magnetism </a:t>
            </a:r>
          </a:p>
          <a:p>
            <a:pPr lvl="1">
              <a:spcBef>
                <a:spcPts val="0"/>
              </a:spcBef>
            </a:pPr>
            <a:r>
              <a:rPr lang="en-US" dirty="0"/>
              <a:t>Surprising impacts of topology</a:t>
            </a:r>
          </a:p>
          <a:p>
            <a:pPr lvl="1">
              <a:spcBef>
                <a:spcPts val="0"/>
              </a:spcBef>
            </a:pPr>
            <a:r>
              <a:rPr lang="en-US" dirty="0"/>
              <a:t>Topology &amp; interactions</a:t>
            </a:r>
          </a:p>
          <a:p>
            <a:pPr>
              <a:spcBef>
                <a:spcPts val="0"/>
              </a:spcBef>
            </a:pPr>
            <a:r>
              <a:rPr lang="en-US" dirty="0"/>
              <a:t>Public &amp; Private funding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Univ. &amp; Gov. Labs. start quantum materials groups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Network grants in North America, Asia &amp; Europe</a:t>
            </a:r>
          </a:p>
          <a:p>
            <a:pPr lvl="1">
              <a:spcBef>
                <a:spcPts val="0"/>
              </a:spcBef>
            </a:pPr>
            <a:r>
              <a:rPr lang="en-US" dirty="0"/>
              <a:t>Moore foundation invests $90M (EPIQS program)</a:t>
            </a:r>
          </a:p>
          <a:p>
            <a:pPr>
              <a:spcBef>
                <a:spcPts val="0"/>
              </a:spcBef>
            </a:pPr>
            <a:r>
              <a:rPr lang="en-US" dirty="0"/>
              <a:t>DOE: Basic Research Needs Workshop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69" y="1255820"/>
            <a:ext cx="2848331" cy="261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8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28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Elements of Quantum Materials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Materials Synthesis</a:t>
            </a:r>
          </a:p>
          <a:p>
            <a:pPr lvl="1"/>
            <a:r>
              <a:rPr lang="en-US" dirty="0"/>
              <a:t>Exploratory synthesis</a:t>
            </a:r>
          </a:p>
          <a:p>
            <a:pPr lvl="1"/>
            <a:r>
              <a:rPr lang="en-US" dirty="0"/>
              <a:t>single crystal growth</a:t>
            </a:r>
          </a:p>
          <a:p>
            <a:pPr lvl="1"/>
            <a:r>
              <a:rPr lang="en-US" dirty="0"/>
              <a:t>Nanostructured</a:t>
            </a:r>
          </a:p>
          <a:p>
            <a:r>
              <a:rPr lang="en-US" dirty="0"/>
              <a:t> Experimental work</a:t>
            </a:r>
          </a:p>
          <a:p>
            <a:pPr lvl="1"/>
            <a:r>
              <a:rPr lang="en-US" dirty="0"/>
              <a:t>Multifaceted characterization</a:t>
            </a:r>
          </a:p>
          <a:p>
            <a:pPr lvl="1"/>
            <a:r>
              <a:rPr lang="en-US" dirty="0"/>
              <a:t>Advance the experimental methods</a:t>
            </a:r>
          </a:p>
          <a:p>
            <a:pPr lvl="1"/>
            <a:r>
              <a:rPr lang="en-US" dirty="0"/>
              <a:t>Laboratory and facility scale experiments</a:t>
            </a:r>
          </a:p>
          <a:p>
            <a:r>
              <a:rPr lang="en-US" dirty="0"/>
              <a:t>Theory &amp; modeling</a:t>
            </a:r>
          </a:p>
          <a:p>
            <a:pPr lvl="1"/>
            <a:r>
              <a:rPr lang="en-US" dirty="0"/>
              <a:t>Interacting quantum systems (analytical field theory)</a:t>
            </a:r>
          </a:p>
          <a:p>
            <a:pPr lvl="1"/>
            <a:r>
              <a:rPr lang="en-US" dirty="0"/>
              <a:t>Numerical methods for correlated electrons</a:t>
            </a:r>
          </a:p>
          <a:p>
            <a:pPr lvl="1"/>
            <a:r>
              <a:rPr lang="en-US" dirty="0"/>
              <a:t>Density functional theory and extensions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79" y="1200989"/>
            <a:ext cx="3194306" cy="27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5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76" y="-32142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6600"/>
                </a:solidFill>
              </a:rPr>
              <a:t>Quantum BRN Workshop Charge: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89" y="790436"/>
            <a:ext cx="8229600" cy="606756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Identify basic research needs and priority research directions for quantum materials </a:t>
            </a:r>
            <a:r>
              <a:rPr lang="en-US" dirty="0"/>
              <a:t>with a focus on new, emerging areas with potential for transformative scientific advances and for impact on energy technologies.</a:t>
            </a:r>
          </a:p>
          <a:p>
            <a:pPr lvl="1"/>
            <a:endParaRPr lang="en-US" sz="1600" dirty="0"/>
          </a:p>
          <a:p>
            <a:r>
              <a:rPr lang="en-US" b="1" dirty="0"/>
              <a:t>Questions to be addressed include: </a:t>
            </a:r>
          </a:p>
          <a:p>
            <a:pPr lvl="1"/>
            <a:r>
              <a:rPr lang="en-US" dirty="0"/>
              <a:t>What distinct materials phenomena can arise when ordered electronic states are suppressed by quantum fluctuations?</a:t>
            </a:r>
          </a:p>
          <a:p>
            <a:pPr lvl="1"/>
            <a:r>
              <a:rPr lang="en-US" dirty="0"/>
              <a:t>What experimental and theoretical methods are needed to advance the understanding of quantum materials?</a:t>
            </a:r>
          </a:p>
          <a:p>
            <a:pPr lvl="1"/>
            <a:r>
              <a:rPr lang="en-US" dirty="0"/>
              <a:t>What roles can heterogeneity and interfaces play in their function?</a:t>
            </a:r>
          </a:p>
          <a:p>
            <a:pPr lvl="1"/>
            <a:r>
              <a:rPr lang="en-US" dirty="0"/>
              <a:t>What technological opportunities – particularly in the areas relevant to energy – arise from quantum materials and how can this potential be realized?</a:t>
            </a:r>
          </a:p>
          <a:p>
            <a:pPr lvl="1"/>
            <a:endParaRPr lang="en-US" sz="1600" dirty="0"/>
          </a:p>
          <a:p>
            <a:r>
              <a:rPr lang="en-US" dirty="0"/>
              <a:t>An opportunity to:</a:t>
            </a:r>
          </a:p>
          <a:p>
            <a:pPr lvl="1"/>
            <a:r>
              <a:rPr lang="en-US" b="1" dirty="0"/>
              <a:t>Accelerate and coordinate progress </a:t>
            </a:r>
            <a:r>
              <a:rPr lang="en-US" dirty="0"/>
              <a:t>in our understanding of quantum materials and their applications for energy relevant technology 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812" y="4434027"/>
            <a:ext cx="7734277" cy="9298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234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/>
              <a:t>Five Panels – A universe of materials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3799"/>
            <a:ext cx="6393946" cy="564420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Superconductivity</a:t>
            </a:r>
            <a:r>
              <a:rPr lang="en-US" dirty="0"/>
              <a:t> and charge orders in quantum materials 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Magnetism</a:t>
            </a:r>
            <a:r>
              <a:rPr lang="en-US" dirty="0"/>
              <a:t> in quantum materials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Transport &amp; non-equilibrium </a:t>
            </a:r>
            <a:r>
              <a:rPr lang="en-US" dirty="0"/>
              <a:t>dynamics in quantum materials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Topological</a:t>
            </a:r>
            <a:r>
              <a:rPr lang="en-US" dirty="0"/>
              <a:t> quantum materials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Heterogeneous</a:t>
            </a:r>
            <a:r>
              <a:rPr lang="en-US" dirty="0"/>
              <a:t> &amp; </a:t>
            </a:r>
            <a:r>
              <a:rPr lang="en-US" b="1" dirty="0"/>
              <a:t>nanostructured</a:t>
            </a:r>
            <a:r>
              <a:rPr lang="en-US" dirty="0"/>
              <a:t> quantum materials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2248" y="1235887"/>
            <a:ext cx="251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A. </a:t>
            </a:r>
            <a:r>
              <a:rPr lang="en-US" sz="2400" i="1" dirty="0" err="1"/>
              <a:t>Moreo</a:t>
            </a:r>
            <a:endParaRPr lang="en-US" sz="2400" i="1" dirty="0"/>
          </a:p>
          <a:p>
            <a:r>
              <a:rPr lang="en-US" sz="2400" i="1" dirty="0"/>
              <a:t>J. </a:t>
            </a:r>
            <a:r>
              <a:rPr lang="en-US" sz="2400" i="1" dirty="0" err="1"/>
              <a:t>Tranquada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992248" y="2438841"/>
            <a:ext cx="251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M. Aronson</a:t>
            </a:r>
          </a:p>
          <a:p>
            <a:r>
              <a:rPr lang="en-US" sz="2400" i="1" dirty="0"/>
              <a:t>A. MacDonald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2248" y="5746883"/>
            <a:ext cx="251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N. Samarth</a:t>
            </a:r>
          </a:p>
          <a:p>
            <a:r>
              <a:rPr lang="en-US" sz="2400" i="1" dirty="0"/>
              <a:t>S. Stemmer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2248" y="3422238"/>
            <a:ext cx="251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D. Basov</a:t>
            </a:r>
          </a:p>
          <a:p>
            <a:r>
              <a:rPr lang="en-US" sz="2400" i="1" dirty="0"/>
              <a:t>J. </a:t>
            </a:r>
            <a:r>
              <a:rPr lang="en-US" sz="2400" i="1" dirty="0" err="1"/>
              <a:t>Freericks</a:t>
            </a:r>
            <a:endParaRPr lang="en-US" sz="2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34902" y="4609512"/>
            <a:ext cx="210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E. </a:t>
            </a:r>
            <a:r>
              <a:rPr lang="en-US" sz="2400" i="1" dirty="0" err="1"/>
              <a:t>Fradkin</a:t>
            </a:r>
            <a:endParaRPr lang="en-US" sz="2400" i="1" dirty="0"/>
          </a:p>
          <a:p>
            <a:r>
              <a:rPr lang="en-US" sz="2400" i="1" dirty="0"/>
              <a:t>A. </a:t>
            </a:r>
            <a:r>
              <a:rPr lang="en-US" sz="2400" i="1" dirty="0" err="1"/>
              <a:t>Yacoby</a:t>
            </a:r>
            <a:endParaRPr lang="en-US" sz="2400" i="1" dirty="0"/>
          </a:p>
        </p:txBody>
      </p:sp>
      <p:sp>
        <p:nvSpPr>
          <p:cNvPr id="14" name="Rectangle 13"/>
          <p:cNvSpPr/>
          <p:nvPr/>
        </p:nvSpPr>
        <p:spPr>
          <a:xfrm>
            <a:off x="457200" y="4468047"/>
            <a:ext cx="8353698" cy="9298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199" y="1235887"/>
            <a:ext cx="8444415" cy="203395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200" y="3422238"/>
            <a:ext cx="8353698" cy="929899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199" y="5656813"/>
            <a:ext cx="8353698" cy="92989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6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7" y="-14112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Cross-cutting panels: Tools of the trade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357" y="1143000"/>
            <a:ext cx="7773576" cy="5544176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b="1" dirty="0"/>
              <a:t>Synthesis</a:t>
            </a:r>
            <a:r>
              <a:rPr lang="en-US" dirty="0"/>
              <a:t> [Ian R. Fisher]</a:t>
            </a:r>
          </a:p>
          <a:p>
            <a:pPr lvl="1"/>
            <a:r>
              <a:rPr lang="en-US" dirty="0"/>
              <a:t>Bulk; powder, crystal</a:t>
            </a:r>
          </a:p>
          <a:p>
            <a:pPr lvl="1"/>
            <a:r>
              <a:rPr lang="en-US" dirty="0"/>
              <a:t>Nano-structured, heterogeneous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Instrumentation</a:t>
            </a:r>
            <a:r>
              <a:rPr lang="en-US" dirty="0"/>
              <a:t> [M. </a:t>
            </a:r>
            <a:r>
              <a:rPr lang="en-US" dirty="0" err="1"/>
              <a:t>Murnane</a:t>
            </a:r>
            <a:r>
              <a:rPr lang="en-US" dirty="0"/>
              <a:t> &amp; C. Broholm]</a:t>
            </a:r>
          </a:p>
          <a:p>
            <a:pPr lvl="1"/>
            <a:r>
              <a:rPr lang="en-US" dirty="0"/>
              <a:t>Spectroscopy (photons, x-rays, neutrons, electrons)</a:t>
            </a:r>
          </a:p>
          <a:p>
            <a:pPr lvl="1"/>
            <a:r>
              <a:rPr lang="en-US" dirty="0"/>
              <a:t>Imaging (photon, x-ray, STM, neutron)</a:t>
            </a:r>
          </a:p>
          <a:p>
            <a:pPr lvl="1"/>
            <a:r>
              <a:rPr lang="en-US" dirty="0"/>
              <a:t>Extreme conditions (B, P, T,..)</a:t>
            </a:r>
          </a:p>
          <a:p>
            <a:pPr lvl="1"/>
            <a:r>
              <a:rPr lang="en-US" dirty="0"/>
              <a:t>Transport </a:t>
            </a:r>
          </a:p>
          <a:p>
            <a:pPr lvl="1"/>
            <a:r>
              <a:rPr lang="en-US" dirty="0"/>
              <a:t>Thermomagnetic methods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Theory and Modeling </a:t>
            </a:r>
            <a:r>
              <a:rPr lang="en-US" dirty="0"/>
              <a:t>[J. E. Moore]</a:t>
            </a:r>
          </a:p>
          <a:p>
            <a:pPr lvl="1"/>
            <a:r>
              <a:rPr lang="en-US" dirty="0" err="1"/>
              <a:t>Ab</a:t>
            </a:r>
            <a:r>
              <a:rPr lang="en-US" dirty="0"/>
              <a:t>-initio (LDA+U, DMFT)</a:t>
            </a:r>
          </a:p>
          <a:p>
            <a:pPr lvl="1"/>
            <a:r>
              <a:rPr lang="en-US" dirty="0"/>
              <a:t>Analytical</a:t>
            </a:r>
          </a:p>
          <a:p>
            <a:pPr lvl="1"/>
            <a:r>
              <a:rPr lang="en-US" dirty="0"/>
              <a:t>Exact numerical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9568"/>
          <a:stretch/>
        </p:blipFill>
        <p:spPr>
          <a:xfrm>
            <a:off x="6379768" y="978890"/>
            <a:ext cx="2642557" cy="1455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768" y="3246570"/>
            <a:ext cx="2642557" cy="1763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897" y="5695490"/>
            <a:ext cx="1162509" cy="1162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524" y="5695490"/>
            <a:ext cx="3547476" cy="11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0017"/>
            <a:ext cx="8229600" cy="1143000"/>
          </a:xfrm>
        </p:spPr>
        <p:txBody>
          <a:bodyPr/>
          <a:lstStyle/>
          <a:p>
            <a:r>
              <a:rPr lang="en-US" b="1" dirty="0"/>
              <a:t>Plenary Presentations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5067" y="1282838"/>
            <a:ext cx="8229600" cy="53127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Fundamental Science</a:t>
            </a:r>
          </a:p>
          <a:p>
            <a:pPr lvl="1"/>
            <a:r>
              <a:rPr lang="en-US" dirty="0"/>
              <a:t>Louis </a:t>
            </a:r>
            <a:r>
              <a:rPr lang="en-US" dirty="0" err="1"/>
              <a:t>Taillefer</a:t>
            </a:r>
            <a:endParaRPr lang="en-US" dirty="0"/>
          </a:p>
          <a:p>
            <a:pPr lvl="1"/>
            <a:r>
              <a:rPr lang="en-US" dirty="0" err="1"/>
              <a:t>Subir</a:t>
            </a:r>
            <a:r>
              <a:rPr lang="en-US" dirty="0"/>
              <a:t> </a:t>
            </a:r>
            <a:r>
              <a:rPr lang="en-US" dirty="0" err="1"/>
              <a:t>Sachdev</a:t>
            </a:r>
            <a:endParaRPr lang="en-US" dirty="0"/>
          </a:p>
          <a:p>
            <a:pPr lvl="1"/>
            <a:r>
              <a:rPr lang="en-US" dirty="0"/>
              <a:t>Harold Hwang</a:t>
            </a:r>
          </a:p>
          <a:p>
            <a:pPr lvl="1"/>
            <a:r>
              <a:rPr lang="en-US" dirty="0"/>
              <a:t>Alessandra </a:t>
            </a:r>
            <a:r>
              <a:rPr lang="en-US" dirty="0" err="1"/>
              <a:t>Lanzara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Eli </a:t>
            </a:r>
            <a:r>
              <a:rPr lang="en-US" dirty="0" err="1"/>
              <a:t>Yablonovitch</a:t>
            </a:r>
            <a:endParaRPr lang="en-US" dirty="0"/>
          </a:p>
          <a:p>
            <a:pPr lvl="1"/>
            <a:r>
              <a:rPr lang="en-US" dirty="0"/>
              <a:t>Peter </a:t>
            </a:r>
            <a:r>
              <a:rPr lang="en-US" dirty="0" err="1"/>
              <a:t>Littlewood</a:t>
            </a:r>
            <a:endParaRPr lang="en-US" dirty="0"/>
          </a:p>
          <a:p>
            <a:pPr lvl="1"/>
            <a:r>
              <a:rPr lang="en-US" dirty="0"/>
              <a:t>Stuart </a:t>
            </a:r>
            <a:r>
              <a:rPr lang="en-US" dirty="0" err="1"/>
              <a:t>Parkin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8330"/>
          <a:stretch/>
        </p:blipFill>
        <p:spPr>
          <a:xfrm>
            <a:off x="5912159" y="990024"/>
            <a:ext cx="1230698" cy="1692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7001"/>
          <a:stretch/>
        </p:blipFill>
        <p:spPr>
          <a:xfrm>
            <a:off x="7417726" y="990024"/>
            <a:ext cx="1217238" cy="1692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159" y="2837792"/>
            <a:ext cx="1230698" cy="162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726" y="2837792"/>
            <a:ext cx="1217238" cy="1622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0768" y="4696811"/>
            <a:ext cx="1304088" cy="1825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6057" t="6058" b="-1"/>
          <a:stretch/>
        </p:blipFill>
        <p:spPr>
          <a:xfrm>
            <a:off x="5928407" y="4696812"/>
            <a:ext cx="1214450" cy="18257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2901" r="17957"/>
          <a:stretch/>
        </p:blipFill>
        <p:spPr>
          <a:xfrm>
            <a:off x="7417726" y="4696810"/>
            <a:ext cx="1262333" cy="18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9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0389"/>
            <a:ext cx="8229600" cy="1143000"/>
          </a:xfrm>
        </p:spPr>
        <p:txBody>
          <a:bodyPr/>
          <a:lstStyle/>
          <a:p>
            <a:r>
              <a:rPr lang="en-US" b="1" dirty="0"/>
              <a:t>Priority Research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5" y="722568"/>
            <a:ext cx="4213943" cy="116048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6600"/>
                </a:solidFill>
              </a:rPr>
              <a:t>Control &amp; Exploit Electronic Interactions for Design of Materials with Novel Functionality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185"/>
          <a:stretch/>
        </p:blipFill>
        <p:spPr>
          <a:xfrm>
            <a:off x="243382" y="1789792"/>
            <a:ext cx="1872680" cy="1865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400" y="1898329"/>
            <a:ext cx="2155437" cy="1727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914" y="1759648"/>
            <a:ext cx="1698803" cy="173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57" y="1788844"/>
            <a:ext cx="1627724" cy="182957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0695" y="3679037"/>
            <a:ext cx="4351458" cy="154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Drive &amp; manipulate quantum behavior (coherence, entanglement, &amp; transport) for transformative technologies </a:t>
            </a: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24448" y="729864"/>
            <a:ext cx="4055685" cy="815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Harness topological quantum states for disruptive functionalities </a:t>
            </a:r>
          </a:p>
          <a:p>
            <a:pPr marL="0" indent="0">
              <a:buFont typeface="Arial"/>
              <a:buNone/>
            </a:pPr>
            <a:endParaRPr lang="en-US" sz="20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41997" y="3693629"/>
            <a:ext cx="4202004" cy="143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Design revolutionary tools for synthesis, characterization, &amp; modeling to accelerate discovery &amp; technological deployment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AF5E4"/>
              </a:clrFrom>
              <a:clrTo>
                <a:srgbClr val="FAF5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9341" y="5225897"/>
            <a:ext cx="1504811" cy="1334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7400" y="5308821"/>
            <a:ext cx="1466757" cy="1150451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9"/>
          <a:stretch>
            <a:fillRect/>
          </a:stretch>
        </p:blipFill>
        <p:spPr>
          <a:xfrm>
            <a:off x="0" y="5308821"/>
            <a:ext cx="1496324" cy="13578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r="24913"/>
          <a:stretch/>
        </p:blipFill>
        <p:spPr>
          <a:xfrm>
            <a:off x="7839279" y="5027032"/>
            <a:ext cx="1304722" cy="1639659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1"/>
          <a:stretch>
            <a:fillRect/>
          </a:stretch>
        </p:blipFill>
        <p:spPr>
          <a:xfrm rot="5400000">
            <a:off x="4922260" y="5308821"/>
            <a:ext cx="1714028" cy="11504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6035" y="5124165"/>
            <a:ext cx="1387758" cy="15425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86800" y="5146062"/>
            <a:ext cx="457201" cy="184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839201" y="6094016"/>
            <a:ext cx="304800" cy="184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0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1457</Words>
  <Application>Microsoft Office PowerPoint</Application>
  <PresentationFormat>On-screen Show (4:3)</PresentationFormat>
  <Paragraphs>275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Basic Research Needs Workshop on Quantum Materials for Energy Relevant Technology  </vt:lpstr>
      <vt:lpstr>Quantum Materials</vt:lpstr>
      <vt:lpstr>A Focus on Quantum Materials </vt:lpstr>
      <vt:lpstr>Elements of Quantum Materials Research</vt:lpstr>
      <vt:lpstr>Quantum BRN Workshop Charge:</vt:lpstr>
      <vt:lpstr>Five Panels – A universe of materials </vt:lpstr>
      <vt:lpstr>Cross-cutting panels: Tools of the trade</vt:lpstr>
      <vt:lpstr>Plenary Presentations</vt:lpstr>
      <vt:lpstr>Priority Research Direction</vt:lpstr>
      <vt:lpstr>Control &amp; Exploit Electronic Interactions for Design of Materials with Novel Functionality  </vt:lpstr>
      <vt:lpstr>Understand &amp; control competing, coexisting &amp; intertwined order in metallic quantum materials </vt:lpstr>
      <vt:lpstr>Predict, realize, &amp; probe strongly correlated quantum magnets</vt:lpstr>
      <vt:lpstr>Harness Topological Quantum States for groundbreaking Functionalities</vt:lpstr>
      <vt:lpstr>A. New Topological Quantum Materials</vt:lpstr>
      <vt:lpstr>New methods to probe &amp; manipulate topological states</vt:lpstr>
      <vt:lpstr>Drive &amp; Manipulate Coherence, Entanglement, &amp; Transport for Transformative Technologies</vt:lpstr>
      <vt:lpstr>Employ nanoscale structuring to elucidate &amp; exploit quantum coherence &amp; entanglement</vt:lpstr>
      <vt:lpstr>Understand transport in quantum materials &amp; expose the technological potential</vt:lpstr>
      <vt:lpstr>Dynamically visualize and manipulate quantum materials, harnessing coherence &amp; entanglement</vt:lpstr>
      <vt:lpstr>Design Revolutionary Tools  for Synthesis, Characterization, &amp; Modeling to Accelerate Discovery &amp; Deployment</vt:lpstr>
      <vt:lpstr>Enhanced synthesis of quantum materials; from bulk crystals to single atomic layers</vt:lpstr>
      <vt:lpstr>New windows into quantum materials</vt:lpstr>
      <vt:lpstr>Develop efficient theoretical methods for  quantum materials beyond 1-electron paradigms</vt:lpstr>
      <vt:lpstr>Conclusions</vt:lpstr>
      <vt:lpstr>Priority Research Direction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2016-06-09T21:12:18Z</dcterms:created>
  <dcterms:modified xsi:type="dcterms:W3CDTF">2017-02-03T21:18:47Z</dcterms:modified>
</cp:coreProperties>
</file>