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6" autoAdjust="0"/>
    <p:restoredTop sz="85370" autoAdjust="0"/>
  </p:normalViewPr>
  <p:slideViewPr>
    <p:cSldViewPr>
      <p:cViewPr>
        <p:scale>
          <a:sx n="69" d="100"/>
          <a:sy n="69" d="100"/>
        </p:scale>
        <p:origin x="-1808" y="-9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5D8D35-9F15-4A00-BC4B-F5DF6F942B37}" type="datetimeFigureOut">
              <a:rPr lang="en-US" smtClean="0"/>
              <a:t>12/08/15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346D61-9489-4F34-9BBE-DFCCD1F19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D2B0BC-9E2F-4FC4-BC4C-FD0A9AC1C818}" type="datetimeFigureOut">
              <a:rPr lang="en-US" smtClean="0"/>
              <a:t>12/08/15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F1463D-9F7E-4664-9B93-D3622AAF0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1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solidFill>
            <a:srgbClr val="FFFFFF"/>
          </a:solidFill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416736"/>
            <a:ext cx="5141589" cy="418212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31" tIns="46815" rIns="93631" bIns="46815"/>
          <a:lstStyle/>
          <a:p>
            <a:pPr eaLnBrk="1" hangingPunct="1"/>
            <a:r>
              <a:rPr lang="en-US" altLang="en-US" sz="1400" dirty="0" smtClean="0">
                <a:latin typeface="Helvetica" pitchFamily="34" charset="0"/>
              </a:rPr>
              <a:t>Presented during</a:t>
            </a:r>
            <a:r>
              <a:rPr lang="en-US" altLang="en-US" sz="1400" baseline="0" dirty="0" smtClean="0">
                <a:latin typeface="Helvetica" pitchFamily="34" charset="0"/>
              </a:rPr>
              <a:t> second panel presentation</a:t>
            </a:r>
            <a:endParaRPr lang="en-US" altLang="en-US" sz="1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8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solidFill>
            <a:srgbClr val="FFFFFF"/>
          </a:solidFill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407" y="4416736"/>
            <a:ext cx="5141589" cy="418212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31" tIns="46815" rIns="93631" bIns="46815"/>
          <a:lstStyle/>
          <a:p>
            <a:pPr eaLnBrk="1" hangingPunct="1"/>
            <a:r>
              <a:rPr lang="en-US" altLang="en-US" sz="1400" dirty="0" smtClean="0">
                <a:latin typeface="Helvetica" pitchFamily="34" charset="0"/>
              </a:rPr>
              <a:t>Presented during</a:t>
            </a:r>
            <a:r>
              <a:rPr lang="en-US" altLang="en-US" sz="1400" baseline="0" dirty="0" smtClean="0">
                <a:latin typeface="Helvetica" pitchFamily="34" charset="0"/>
              </a:rPr>
              <a:t> second panel presentation</a:t>
            </a:r>
            <a:endParaRPr lang="en-US" altLang="en-US" sz="14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8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442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0330485-E196-455B-8E7F-6BA6F446C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8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07" tIns="45704" rIns="91407" bIns="45704"/>
          <a:lstStyle>
            <a:lvl1pPr algn="l" eaLnBrk="1" hangingPunct="1">
              <a:defRPr b="0">
                <a:solidFill>
                  <a:prstClr val="black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1482ADF-8A32-467F-BEAE-3DBD4BE3D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71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 lIns="91376" tIns="45688" rIns="91376" bIns="4568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 lIns="91376" tIns="45688" rIns="91376" bIns="4568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6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lIns="91376" tIns="45688" rIns="91376" bIns="4568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 lIns="91376" tIns="45688" rIns="91376" bIns="4568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4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5" tIns="45683" rIns="91365" bIns="45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365" tIns="45683" rIns="91365" bIns="45683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548640" cy="365125"/>
          </a:xfrm>
          <a:prstGeom prst="rect">
            <a:avLst/>
          </a:prstGeom>
        </p:spPr>
        <p:txBody>
          <a:bodyPr vert="horz" lIns="91365" tIns="45683" rIns="91365" bIns="45683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A21938-C0A9-46EB-B059-EAC7C19EB4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8" name="Picture 9" descr="horizontal-logo-green-tex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79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  <p:sldLayoutId id="2147483669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682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3651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0479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730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98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70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42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2542" indent="-228413" algn="l" defTabSz="91365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369" indent="-228413" algn="l" defTabSz="91365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194" indent="-228413" algn="l" defTabSz="91365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018" indent="-228413" algn="l" defTabSz="91365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27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51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79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03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31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955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782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06" algn="l" defTabSz="9136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90488" y="3962400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Potential scientific impact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78350" y="3962400"/>
            <a:ext cx="4433888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 smtClean="0"/>
              <a:t>Impact of </a:t>
            </a:r>
            <a:r>
              <a:rPr lang="en-US" altLang="en-US" sz="1600" b="1" dirty="0" err="1" smtClean="0"/>
              <a:t>heterostructures</a:t>
            </a:r>
            <a:endParaRPr lang="en-US" altLang="en-US" sz="1600" b="1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583113" y="866775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/>
              <a:t>Summary of research direction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90488" y="866775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Scientific challenges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>
          <a:xfrm>
            <a:off x="6350" y="-89001"/>
            <a:ext cx="9144000" cy="866776"/>
          </a:xfrm>
        </p:spPr>
        <p:txBody>
          <a:bodyPr/>
          <a:lstStyle/>
          <a:p>
            <a:r>
              <a:rPr lang="en-US" altLang="en-US" b="1" dirty="0" smtClean="0"/>
              <a:t>Title of priority research direction starts with a verb (use this template for Thursday and Friday discussions) </a:t>
            </a:r>
            <a:endParaRPr lang="en-US" altLang="en-US" sz="1800" dirty="0" smtClean="0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4625181" y="1278791"/>
            <a:ext cx="43870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/>
            <a:r>
              <a:rPr lang="en-US" altLang="en-US" sz="1600" dirty="0" smtClean="0">
                <a:solidFill>
                  <a:srgbClr val="106636"/>
                </a:solidFill>
              </a:rPr>
              <a:t>Statement of high-level (strategic) research plan to tackle challenge.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153988" y="1295400"/>
            <a:ext cx="437038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solidFill>
                  <a:srgbClr val="106636"/>
                </a:solidFill>
              </a:rPr>
              <a:t>What are the important opportunities, outstanding questions, scientific challenges</a:t>
            </a:r>
            <a:r>
              <a:rPr lang="en-US" sz="1600" dirty="0" smtClean="0">
                <a:solidFill>
                  <a:srgbClr val="106636"/>
                </a:solidFill>
              </a:rPr>
              <a:t>?</a:t>
            </a:r>
            <a:endParaRPr lang="en-US" sz="1600" dirty="0">
              <a:solidFill>
                <a:srgbClr val="106636"/>
              </a:solidFill>
            </a:endParaRP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153987" y="4343400"/>
            <a:ext cx="437038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dirty="0">
                <a:solidFill>
                  <a:srgbClr val="106636"/>
                </a:solidFill>
              </a:rPr>
              <a:t>What advances can we realize if we gained insight; what’s at stake, what’s the impact?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4625180" y="4429125"/>
            <a:ext cx="43870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 smtClean="0">
                <a:solidFill>
                  <a:srgbClr val="106636"/>
                </a:solidFill>
                <a:ea typeface="ＭＳ Ｐゴシック" pitchFamily="96" charset="-128"/>
              </a:rPr>
              <a:t>What are the unique opportunities of </a:t>
            </a:r>
            <a:r>
              <a:rPr lang="en-US" altLang="en-US" sz="1600" dirty="0" err="1" smtClean="0">
                <a:solidFill>
                  <a:srgbClr val="106636"/>
                </a:solidFill>
                <a:ea typeface="ＭＳ Ｐゴシック" pitchFamily="96" charset="-128"/>
              </a:rPr>
              <a:t>heterostructures</a:t>
            </a:r>
            <a:r>
              <a:rPr lang="en-US" altLang="en-US" sz="1600" dirty="0" smtClean="0">
                <a:solidFill>
                  <a:srgbClr val="106636"/>
                </a:solidFill>
                <a:ea typeface="ＭＳ Ｐゴシック" pitchFamily="96" charset="-128"/>
              </a:rPr>
              <a:t>, interface, </a:t>
            </a:r>
            <a:r>
              <a:rPr lang="en-US" altLang="en-US" sz="1600" dirty="0" err="1" smtClean="0">
                <a:solidFill>
                  <a:srgbClr val="106636"/>
                </a:solidFill>
                <a:ea typeface="ＭＳ Ｐゴシック" pitchFamily="96" charset="-128"/>
              </a:rPr>
              <a:t>nano</a:t>
            </a:r>
            <a:r>
              <a:rPr lang="en-US" altLang="en-US" sz="1600" dirty="0" smtClean="0">
                <a:solidFill>
                  <a:srgbClr val="106636"/>
                </a:solidFill>
                <a:ea typeface="ＭＳ Ｐゴシック" pitchFamily="96" charset="-128"/>
              </a:rPr>
              <a:t>- </a:t>
            </a:r>
            <a:r>
              <a:rPr lang="en-US" altLang="en-US" sz="1600" dirty="0" err="1" smtClean="0">
                <a:solidFill>
                  <a:srgbClr val="106636"/>
                </a:solidFill>
                <a:ea typeface="ＭＳ Ｐゴシック" pitchFamily="96" charset="-128"/>
              </a:rPr>
              <a:t>mesoscale</a:t>
            </a:r>
            <a:r>
              <a:rPr lang="en-US" altLang="en-US" sz="1600" dirty="0" smtClean="0">
                <a:solidFill>
                  <a:srgbClr val="106636"/>
                </a:solidFill>
                <a:ea typeface="ＭＳ Ｐゴシック" pitchFamily="96" charset="-128"/>
              </a:rPr>
              <a:t> viz. the PRD?</a:t>
            </a:r>
            <a:endParaRPr lang="en-US" altLang="en-US" sz="1600" dirty="0" smtClean="0">
              <a:solidFill>
                <a:srgbClr val="106636"/>
              </a:solidFill>
              <a:ea typeface="ＭＳ Ｐゴシック" pitchFamily="96" charset="-128"/>
            </a:endParaRPr>
          </a:p>
          <a:p>
            <a:endParaRPr lang="en-US" altLang="en-US" sz="1600" b="1" dirty="0">
              <a:ea typeface="ＭＳ Ｐゴシック" pitchFamily="96" charset="-128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D7ED2C7-EA76-4B06-8775-AD124AC0D235}" type="slidenum">
              <a:rPr lang="en-US" b="1" smtClean="0">
                <a:solidFill>
                  <a:srgbClr val="1066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b="1" dirty="0">
              <a:solidFill>
                <a:srgbClr val="1066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90488" y="3276600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Potential scientific impact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78350" y="4486275"/>
            <a:ext cx="4433888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Potential </a:t>
            </a:r>
            <a:r>
              <a:rPr lang="en-US" altLang="en-US" sz="1600" b="1" dirty="0" smtClean="0"/>
              <a:t>impact on energy technology</a:t>
            </a:r>
            <a:endParaRPr lang="en-US" altLang="en-US" sz="1600" b="1" dirty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583113" y="866775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/>
              <a:t>Summary of research direction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90488" y="866775"/>
            <a:ext cx="4433887" cy="390525"/>
          </a:xfrm>
          <a:prstGeom prst="rect">
            <a:avLst/>
          </a:prstGeom>
          <a:gradFill rotWithShape="0">
            <a:gsLst>
              <a:gs pos="0">
                <a:srgbClr val="FFD999"/>
              </a:gs>
              <a:gs pos="100000">
                <a:srgbClr val="FFF0D7"/>
              </a:gs>
            </a:gsLst>
            <a:lin ang="5400000" scaled="1"/>
          </a:gradFill>
          <a:ln w="3175">
            <a:solidFill>
              <a:srgbClr val="B3B3B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b="1" dirty="0"/>
              <a:t>Scientific challenges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>
          <a:xfrm>
            <a:off x="6350" y="-89001"/>
            <a:ext cx="9144000" cy="866776"/>
          </a:xfrm>
        </p:spPr>
        <p:txBody>
          <a:bodyPr/>
          <a:lstStyle/>
          <a:p>
            <a:r>
              <a:rPr lang="en-US" altLang="en-US" b="1" dirty="0" smtClean="0"/>
              <a:t>Example PRD from “in situ BRN”: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dirty="0" smtClean="0"/>
              <a:t>Identify </a:t>
            </a:r>
            <a:r>
              <a:rPr lang="en-US" altLang="en-US" dirty="0"/>
              <a:t>and control </a:t>
            </a:r>
            <a:r>
              <a:rPr lang="en-US" altLang="en-US" dirty="0" smtClean="0"/>
              <a:t>synthesis </a:t>
            </a:r>
            <a:r>
              <a:rPr lang="en-US" altLang="en-US" dirty="0" smtClean="0"/>
              <a:t>pathways </a:t>
            </a:r>
            <a:endParaRPr lang="en-US" altLang="en-US" sz="1800" dirty="0" smtClean="0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4625181" y="1278791"/>
            <a:ext cx="438705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/>
            <a:r>
              <a:rPr lang="en-US" altLang="en-US" sz="1600" dirty="0" smtClean="0">
                <a:solidFill>
                  <a:srgbClr val="106636"/>
                </a:solidFill>
              </a:rPr>
              <a:t>Implement in situ characterization capabilities compatible </a:t>
            </a:r>
            <a:r>
              <a:rPr lang="en-US" altLang="en-US" sz="1600" dirty="0">
                <a:solidFill>
                  <a:srgbClr val="106636"/>
                </a:solidFill>
              </a:rPr>
              <a:t>with synthesis environments, including extreme </a:t>
            </a:r>
            <a:r>
              <a:rPr lang="en-US" altLang="en-US" sz="1600" dirty="0" smtClean="0">
                <a:solidFill>
                  <a:srgbClr val="106636"/>
                </a:solidFill>
              </a:rPr>
              <a:t>conditions, to generate usable-persistent </a:t>
            </a:r>
            <a:r>
              <a:rPr lang="en-US" altLang="en-US" sz="1600" dirty="0">
                <a:solidFill>
                  <a:srgbClr val="106636"/>
                </a:solidFill>
              </a:rPr>
              <a:t>synthesis and characterization data, metadata </a:t>
            </a:r>
            <a:r>
              <a:rPr lang="en-US" altLang="en-US" sz="1600" dirty="0" smtClean="0">
                <a:solidFill>
                  <a:srgbClr val="106636"/>
                </a:solidFill>
              </a:rPr>
              <a:t>with metadata </a:t>
            </a:r>
            <a:r>
              <a:rPr lang="en-US" altLang="en-US" sz="1600" dirty="0">
                <a:solidFill>
                  <a:srgbClr val="106636"/>
                </a:solidFill>
              </a:rPr>
              <a:t>schemas that may be mined to understand synthesis processes</a:t>
            </a:r>
          </a:p>
          <a:p>
            <a:pPr marL="0" lvl="1" indent="0"/>
            <a:endParaRPr lang="en-US" altLang="en-US" sz="1600" dirty="0" smtClean="0">
              <a:solidFill>
                <a:srgbClr val="106636"/>
              </a:solidFill>
            </a:endParaRPr>
          </a:p>
          <a:p>
            <a:pPr marL="0" lvl="1" indent="0"/>
            <a:r>
              <a:rPr lang="en-US" altLang="en-US" sz="1600" dirty="0" smtClean="0">
                <a:solidFill>
                  <a:srgbClr val="106636"/>
                </a:solidFill>
              </a:rPr>
              <a:t>Advances in experimental methods have led to proof </a:t>
            </a:r>
            <a:r>
              <a:rPr lang="en-US" altLang="en-US" sz="1600" dirty="0">
                <a:solidFill>
                  <a:srgbClr val="106636"/>
                </a:solidFill>
              </a:rPr>
              <a:t>of principle </a:t>
            </a:r>
            <a:r>
              <a:rPr lang="en-US" altLang="en-US" sz="1600" dirty="0" smtClean="0">
                <a:solidFill>
                  <a:srgbClr val="106636"/>
                </a:solidFill>
              </a:rPr>
              <a:t>results for </a:t>
            </a:r>
            <a:r>
              <a:rPr lang="en-US" altLang="en-US" sz="1600" dirty="0">
                <a:solidFill>
                  <a:srgbClr val="106636"/>
                </a:solidFill>
              </a:rPr>
              <a:t>most relevant length scales, but not with requisite time resolution, sensitivity and in-situ </a:t>
            </a:r>
            <a:r>
              <a:rPr lang="en-US" altLang="en-US" sz="1600" dirty="0" smtClean="0">
                <a:solidFill>
                  <a:srgbClr val="106636"/>
                </a:solidFill>
              </a:rPr>
              <a:t>environments</a:t>
            </a:r>
            <a:endParaRPr lang="en-US" altLang="en-US" sz="1600" dirty="0">
              <a:solidFill>
                <a:srgbClr val="106636"/>
              </a:solidFill>
            </a:endParaRPr>
          </a:p>
          <a:p>
            <a:pPr marL="0" lvl="1" indent="0"/>
            <a:endParaRPr lang="en-US" altLang="en-US" sz="1600" dirty="0">
              <a:solidFill>
                <a:srgbClr val="0070C0"/>
              </a:solidFill>
            </a:endParaRPr>
          </a:p>
          <a:p>
            <a:pPr marL="0" lvl="1" indent="0"/>
            <a:endParaRPr lang="en-US" alt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153988" y="1295400"/>
            <a:ext cx="437038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>
                <a:solidFill>
                  <a:srgbClr val="106636"/>
                </a:solidFill>
              </a:rPr>
              <a:t>To identify and control reaction pathways by utilizing in situ characterization that matches the </a:t>
            </a:r>
            <a:r>
              <a:rPr lang="en-US" altLang="en-US" sz="1800" dirty="0" smtClean="0">
                <a:solidFill>
                  <a:srgbClr val="106636"/>
                </a:solidFill>
              </a:rPr>
              <a:t>length and </a:t>
            </a:r>
            <a:r>
              <a:rPr lang="en-US" altLang="en-US" sz="1800" dirty="0">
                <a:solidFill>
                  <a:srgbClr val="106636"/>
                </a:solidFill>
              </a:rPr>
              <a:t>time-scales, and sensitivities required to understand the mechanisms behind predictive material synthesis.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153987" y="3657600"/>
            <a:ext cx="437038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106636"/>
                </a:solidFill>
              </a:rPr>
              <a:t>Accelerated materials development through predictive synthesis.</a:t>
            </a:r>
          </a:p>
          <a:p>
            <a:pPr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106636"/>
                </a:solidFill>
              </a:rPr>
              <a:t>Suites </a:t>
            </a:r>
            <a:r>
              <a:rPr lang="en-US" altLang="en-US" sz="1600" dirty="0">
                <a:solidFill>
                  <a:srgbClr val="106636"/>
                </a:solidFill>
              </a:rPr>
              <a:t>of characterization tools that can adapt to changing time and length-scales relevant to stages of synthesis</a:t>
            </a:r>
          </a:p>
          <a:p>
            <a:pPr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106636"/>
                </a:solidFill>
              </a:rPr>
              <a:t>Adaptive </a:t>
            </a:r>
            <a:r>
              <a:rPr lang="en-US" altLang="en-US" sz="1600" dirty="0">
                <a:solidFill>
                  <a:srgbClr val="106636"/>
                </a:solidFill>
              </a:rPr>
              <a:t>process control to traverse kinetic pathways through free energy landscapes enabling Isolation of persistent metastable products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4625180" y="5048209"/>
            <a:ext cx="43870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 smtClean="0">
                <a:ea typeface="ＭＳ Ｐゴシック" pitchFamily="96" charset="-128"/>
              </a:rPr>
              <a:t>MASSIVE!</a:t>
            </a:r>
          </a:p>
          <a:p>
            <a:endParaRPr lang="en-US" altLang="en-US" sz="1600" b="1" dirty="0">
              <a:ea typeface="ＭＳ Ｐゴシック" pitchFamily="96" charset="-128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D7ED2C7-EA76-4B06-8775-AD124AC0D235}" type="slidenum">
              <a:rPr lang="en-US" b="1" smtClean="0">
                <a:solidFill>
                  <a:srgbClr val="1066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US" b="1" dirty="0">
              <a:solidFill>
                <a:srgbClr val="1066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6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271</Words>
  <Application>Microsoft Macintosh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Title of priority research direction starts with a verb (use this template for Thursday and Friday discussions) </vt:lpstr>
      <vt:lpstr>Example PRD from “in situ BRN”: Identify and control synthesis pathways 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Schwartz</dc:creator>
  <cp:lastModifiedBy>Michael Fitzsimmons</cp:lastModifiedBy>
  <cp:revision>142</cp:revision>
  <cp:lastPrinted>2016-04-27T21:33:53Z</cp:lastPrinted>
  <dcterms:created xsi:type="dcterms:W3CDTF">2015-07-01T21:13:19Z</dcterms:created>
  <dcterms:modified xsi:type="dcterms:W3CDTF">2017-02-16T15:14:54Z</dcterms:modified>
</cp:coreProperties>
</file>