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35" r:id="rId4"/>
  </p:sldMasterIdLst>
  <p:notesMasterIdLst>
    <p:notesMasterId r:id="rId23"/>
  </p:notesMasterIdLst>
  <p:handoutMasterIdLst>
    <p:handoutMasterId r:id="rId24"/>
  </p:handoutMasterIdLst>
  <p:sldIdLst>
    <p:sldId id="256" r:id="rId5"/>
    <p:sldId id="398" r:id="rId6"/>
    <p:sldId id="386" r:id="rId7"/>
    <p:sldId id="387" r:id="rId8"/>
    <p:sldId id="388" r:id="rId9"/>
    <p:sldId id="389" r:id="rId10"/>
    <p:sldId id="390" r:id="rId11"/>
    <p:sldId id="396" r:id="rId12"/>
    <p:sldId id="402" r:id="rId13"/>
    <p:sldId id="392" r:id="rId14"/>
    <p:sldId id="393" r:id="rId15"/>
    <p:sldId id="395" r:id="rId16"/>
    <p:sldId id="397" r:id="rId17"/>
    <p:sldId id="400" r:id="rId18"/>
    <p:sldId id="399" r:id="rId19"/>
    <p:sldId id="403" r:id="rId20"/>
    <p:sldId id="404" r:id="rId21"/>
    <p:sldId id="405" r:id="rId2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72" autoAdjust="0"/>
  </p:normalViewPr>
  <p:slideViewPr>
    <p:cSldViewPr showGuides="1">
      <p:cViewPr varScale="1">
        <p:scale>
          <a:sx n="115" d="100"/>
          <a:sy n="115" d="100"/>
        </p:scale>
        <p:origin x="96" y="144"/>
      </p:cViewPr>
      <p:guideLst>
        <p:guide orient="horz" pos="2160"/>
        <p:guide pos="2880"/>
      </p:guideLst>
    </p:cSldViewPr>
  </p:slideViewPr>
  <p:notesTextViewPr>
    <p:cViewPr>
      <p:scale>
        <a:sx n="1" d="1"/>
        <a:sy n="1" d="1"/>
      </p:scale>
      <p:origin x="0" y="0"/>
    </p:cViewPr>
  </p:notesTextViewPr>
  <p:sorterViewPr>
    <p:cViewPr>
      <p:scale>
        <a:sx n="75" d="100"/>
        <a:sy n="75" d="100"/>
      </p:scale>
      <p:origin x="0" y="0"/>
    </p:cViewPr>
  </p:sorterViewPr>
  <p:notesViewPr>
    <p:cSldViewPr snapToGrid="0" snapToObjects="1">
      <p:cViewPr varScale="1">
        <p:scale>
          <a:sx n="141" d="100"/>
          <a:sy n="141" d="100"/>
        </p:scale>
        <p:origin x="-4160" y="-11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3F62C11D-36AE-4547-AB36-F29B65A83BFD}" type="datetime1">
              <a:rPr lang="en-US" smtClean="0"/>
              <a:t>3/8/2017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ED0199AD-57C4-454B-A979-D427F4B14C95}" type="slidenum">
              <a:rPr lang="en-US" smtClean="0"/>
              <a:t>‹#›</a:t>
            </a:fld>
            <a:endParaRPr lang="en-US"/>
          </a:p>
        </p:txBody>
      </p:sp>
    </p:spTree>
    <p:extLst>
      <p:ext uri="{BB962C8B-B14F-4D97-AF65-F5344CB8AC3E}">
        <p14:creationId xmlns:p14="http://schemas.microsoft.com/office/powerpoint/2010/main" val="41484564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4034E4E4-7356-A74C-873D-49D7C68DB48D}" type="datetime1">
              <a:rPr lang="en-US" smtClean="0"/>
              <a:t>3/8/2017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02188E74-9851-E342-896C-204FD20E39BC}" type="slidenum">
              <a:rPr lang="en-US" smtClean="0"/>
              <a:t>‹#›</a:t>
            </a:fld>
            <a:endParaRPr lang="en-US"/>
          </a:p>
        </p:txBody>
      </p:sp>
    </p:spTree>
    <p:extLst>
      <p:ext uri="{BB962C8B-B14F-4D97-AF65-F5344CB8AC3E}">
        <p14:creationId xmlns:p14="http://schemas.microsoft.com/office/powerpoint/2010/main" val="260801211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188E74-9851-E342-896C-204FD20E39BC}" type="slidenum">
              <a:rPr lang="en-US" smtClean="0"/>
              <a:t>1</a:t>
            </a:fld>
            <a:endParaRPr lang="en-US"/>
          </a:p>
        </p:txBody>
      </p:sp>
    </p:spTree>
    <p:extLst>
      <p:ext uri="{BB962C8B-B14F-4D97-AF65-F5344CB8AC3E}">
        <p14:creationId xmlns:p14="http://schemas.microsoft.com/office/powerpoint/2010/main" val="2624707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xfrm>
            <a:off x="1182688" y="696913"/>
            <a:ext cx="4646612" cy="3484562"/>
          </a:xfrm>
          <a:solidFill>
            <a:srgbClr val="FFFFFF"/>
          </a:solidFill>
          <a:ln/>
        </p:spPr>
      </p:sp>
      <p:sp>
        <p:nvSpPr>
          <p:cNvPr id="14339" name="Rectangle 3"/>
          <p:cNvSpPr>
            <a:spLocks noGrp="1" noChangeArrowheads="1"/>
          </p:cNvSpPr>
          <p:nvPr>
            <p:ph type="body" idx="1"/>
          </p:nvPr>
        </p:nvSpPr>
        <p:spPr>
          <a:xfrm>
            <a:off x="934407" y="4416736"/>
            <a:ext cx="5141589" cy="4182120"/>
          </a:xfrm>
          <a:solidFill>
            <a:srgbClr val="FFFFFF"/>
          </a:solidFill>
          <a:ln>
            <a:solidFill>
              <a:srgbClr val="000000"/>
            </a:solidFill>
          </a:ln>
        </p:spPr>
        <p:txBody>
          <a:bodyPr lIns="93631" tIns="46815" rIns="93631" bIns="46815"/>
          <a:lstStyle/>
          <a:p>
            <a:pPr eaLnBrk="1" hangingPunct="1"/>
            <a:r>
              <a:rPr lang="en-US" altLang="en-US" sz="1400" dirty="0">
                <a:latin typeface="Helvetica" pitchFamily="34" charset="0"/>
              </a:rPr>
              <a:t>Presented during</a:t>
            </a:r>
            <a:r>
              <a:rPr lang="en-US" altLang="en-US" sz="1400" baseline="0" dirty="0">
                <a:latin typeface="Helvetica" pitchFamily="34" charset="0"/>
              </a:rPr>
              <a:t> second panel presentation</a:t>
            </a:r>
            <a:endParaRPr lang="en-US" altLang="en-US" sz="1400" dirty="0">
              <a:latin typeface="Helvetica" pitchFamily="34" charset="0"/>
            </a:endParaRPr>
          </a:p>
        </p:txBody>
      </p:sp>
    </p:spTree>
    <p:extLst>
      <p:ext uri="{BB962C8B-B14F-4D97-AF65-F5344CB8AC3E}">
        <p14:creationId xmlns:p14="http://schemas.microsoft.com/office/powerpoint/2010/main" val="3880282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xfrm>
            <a:off x="1182688" y="696913"/>
            <a:ext cx="4646612" cy="3484562"/>
          </a:xfrm>
          <a:solidFill>
            <a:srgbClr val="FFFFFF"/>
          </a:solidFill>
          <a:ln/>
        </p:spPr>
      </p:sp>
      <p:sp>
        <p:nvSpPr>
          <p:cNvPr id="14339" name="Rectangle 3"/>
          <p:cNvSpPr>
            <a:spLocks noGrp="1" noChangeArrowheads="1"/>
          </p:cNvSpPr>
          <p:nvPr>
            <p:ph type="body" idx="1"/>
          </p:nvPr>
        </p:nvSpPr>
        <p:spPr>
          <a:xfrm>
            <a:off x="934407" y="4416736"/>
            <a:ext cx="5141589" cy="4182120"/>
          </a:xfrm>
          <a:solidFill>
            <a:srgbClr val="FFFFFF"/>
          </a:solidFill>
          <a:ln>
            <a:solidFill>
              <a:srgbClr val="000000"/>
            </a:solidFill>
          </a:ln>
        </p:spPr>
        <p:txBody>
          <a:bodyPr lIns="93631" tIns="46815" rIns="93631" bIns="46815"/>
          <a:lstStyle/>
          <a:p>
            <a:pPr eaLnBrk="1" hangingPunct="1"/>
            <a:r>
              <a:rPr lang="en-US" altLang="en-US" sz="1400" dirty="0">
                <a:latin typeface="Helvetica" pitchFamily="34" charset="0"/>
              </a:rPr>
              <a:t>Presented during</a:t>
            </a:r>
            <a:r>
              <a:rPr lang="en-US" altLang="en-US" sz="1400" baseline="0" dirty="0">
                <a:latin typeface="Helvetica" pitchFamily="34" charset="0"/>
              </a:rPr>
              <a:t> second panel presentation</a:t>
            </a:r>
            <a:endParaRPr lang="en-US" altLang="en-US" sz="1400" dirty="0">
              <a:latin typeface="Helvetica" pitchFamily="34" charset="0"/>
            </a:endParaRPr>
          </a:p>
        </p:txBody>
      </p:sp>
    </p:spTree>
    <p:extLst>
      <p:ext uri="{BB962C8B-B14F-4D97-AF65-F5344CB8AC3E}">
        <p14:creationId xmlns:p14="http://schemas.microsoft.com/office/powerpoint/2010/main" val="38802829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userDrawn="1"/>
        </p:nvSpPr>
        <p:spPr bwMode="auto">
          <a:xfrm>
            <a:off x="5791200" y="0"/>
            <a:ext cx="3365146" cy="6858000"/>
          </a:xfrm>
          <a:prstGeom prst="rect">
            <a:avLst/>
          </a:prstGeom>
          <a:solidFill>
            <a:schemeClr val="tx2"/>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cs typeface="Arial" pitchFamily="34" charset="0"/>
            </a:endParaRP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23580"/>
          <a:stretch/>
        </p:blipFill>
        <p:spPr>
          <a:xfrm>
            <a:off x="5786057" y="-2184"/>
            <a:ext cx="3377288" cy="6696087"/>
          </a:xfrm>
          <a:prstGeom prst="rect">
            <a:avLst/>
          </a:prstGeom>
        </p:spPr>
      </p:pic>
      <p:sp>
        <p:nvSpPr>
          <p:cNvPr id="2" name="Title 1"/>
          <p:cNvSpPr>
            <a:spLocks noGrp="1"/>
          </p:cNvSpPr>
          <p:nvPr>
            <p:ph type="ctrTitle"/>
          </p:nvPr>
        </p:nvSpPr>
        <p:spPr>
          <a:xfrm>
            <a:off x="192024" y="254995"/>
            <a:ext cx="4160172" cy="926482"/>
          </a:xfrm>
        </p:spPr>
        <p:txBody>
          <a:bodyPr/>
          <a:lstStyle>
            <a:lvl1pPr algn="l">
              <a:defRPr>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93224" y="1761403"/>
            <a:ext cx="3255297" cy="757130"/>
          </a:xfrm>
        </p:spPr>
        <p:txBody>
          <a:bodyPr/>
          <a:lstStyle>
            <a:lvl1pPr marL="0" indent="0" algn="l">
              <a:buNone/>
              <a:defRPr sz="24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13033" y="660860"/>
            <a:ext cx="4626280" cy="4663439"/>
          </a:xfrm>
          <a:prstGeom prst="rect">
            <a:avLst/>
          </a:prstGeom>
        </p:spPr>
      </p:pic>
      <p:sp>
        <p:nvSpPr>
          <p:cNvPr id="10" name="TextBox 9"/>
          <p:cNvSpPr txBox="1"/>
          <p:nvPr userDrawn="1"/>
        </p:nvSpPr>
        <p:spPr>
          <a:xfrm>
            <a:off x="202278" y="6293793"/>
            <a:ext cx="2114681" cy="400110"/>
          </a:xfrm>
          <a:prstGeom prst="rect">
            <a:avLst/>
          </a:prstGeom>
          <a:noFill/>
        </p:spPr>
        <p:txBody>
          <a:bodyPr wrap="none" rtlCol="0">
            <a:spAutoFit/>
          </a:bodyPr>
          <a:lstStyle/>
          <a:p>
            <a:r>
              <a:rPr lang="en-US" sz="1000" b="0" dirty="0">
                <a:solidFill>
                  <a:schemeClr val="tx2"/>
                </a:solidFill>
              </a:rPr>
              <a:t>ORNL is managed by UT-Battelle </a:t>
            </a:r>
            <a:br>
              <a:rPr lang="en-US" sz="1000" b="0" dirty="0">
                <a:solidFill>
                  <a:schemeClr val="tx2"/>
                </a:solidFill>
              </a:rPr>
            </a:br>
            <a:r>
              <a:rPr lang="en-US" sz="1000" b="0" dirty="0">
                <a:solidFill>
                  <a:schemeClr val="tx2"/>
                </a:solidFill>
              </a:rPr>
              <a:t>for the US Department of Energy</a:t>
            </a:r>
          </a:p>
        </p:txBody>
      </p:sp>
      <p:pic>
        <p:nvPicPr>
          <p:cNvPr id="11" name="Picture 10"/>
          <p:cNvPicPr>
            <a:picLocks noChangeAspect="1"/>
          </p:cNvPicPr>
          <p:nvPr userDrawn="1"/>
        </p:nvPicPr>
        <p:blipFill>
          <a:blip r:embed="rId4" cstate="screen">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a:off x="7448550" y="6338371"/>
            <a:ext cx="1329900" cy="316766"/>
          </a:xfrm>
          <a:prstGeom prst="rect">
            <a:avLst/>
          </a:prstGeom>
        </p:spPr>
      </p:pic>
    </p:spTree>
    <p:extLst>
      <p:ext uri="{BB962C8B-B14F-4D97-AF65-F5344CB8AC3E}">
        <p14:creationId xmlns:p14="http://schemas.microsoft.com/office/powerpoint/2010/main" val="3913372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2024" y="256032"/>
            <a:ext cx="8636290" cy="484748"/>
          </a:xfrm>
        </p:spPr>
        <p:txBody>
          <a:bodyPr/>
          <a:lstStyle/>
          <a:p>
            <a:r>
              <a:rPr lang="en-US"/>
              <a:t>Click to edit Master title style</a:t>
            </a:r>
            <a:endParaRPr lang="en-US" dirty="0"/>
          </a:p>
        </p:txBody>
      </p:sp>
      <p:sp>
        <p:nvSpPr>
          <p:cNvPr id="3" name="Content Placeholder 2"/>
          <p:cNvSpPr>
            <a:spLocks noGrp="1"/>
          </p:cNvSpPr>
          <p:nvPr>
            <p:ph idx="1"/>
          </p:nvPr>
        </p:nvSpPr>
        <p:spPr>
          <a:xfrm>
            <a:off x="201168" y="1443385"/>
            <a:ext cx="8642640" cy="419541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marL="1482725" indent="-222250">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9220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8387" y="256032"/>
            <a:ext cx="8628678" cy="484748"/>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95948" y="1444752"/>
            <a:ext cx="4192528" cy="821190"/>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5948" y="2270334"/>
            <a:ext cx="4192528" cy="3674610"/>
          </a:xfrm>
        </p:spPr>
        <p:txBody>
          <a:bodyPr/>
          <a:lstStyle>
            <a:lvl1pPr>
              <a:defRPr sz="2400"/>
            </a:lvl1pPr>
            <a:lvl2pPr>
              <a:defRPr sz="2000"/>
            </a:lvl2pPr>
            <a:lvl3pPr>
              <a:defRPr sz="1800"/>
            </a:lvl3pPr>
            <a:lvl4pPr>
              <a:defRPr sz="1600"/>
            </a:lvl4pPr>
            <a:lvl5pPr marL="1482725" indent="-222250">
              <a:buFont typeface="Arial" panose="020B0604020202020204" pitchFamily="34" charset="0"/>
              <a:buChar cha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444752"/>
            <a:ext cx="4194175" cy="821190"/>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70334"/>
            <a:ext cx="4194175" cy="3674610"/>
          </a:xfrm>
        </p:spPr>
        <p:txBody>
          <a:bodyPr/>
          <a:lstStyle>
            <a:lvl1pPr>
              <a:defRPr sz="2400"/>
            </a:lvl1pPr>
            <a:lvl2pPr>
              <a:defRPr sz="2000"/>
            </a:lvl2pPr>
            <a:lvl3pPr>
              <a:defRPr sz="1800"/>
            </a:lvl3pPr>
            <a:lvl4pPr>
              <a:defRPr sz="1600"/>
            </a:lvl4pPr>
            <a:lvl5pPr marL="1482725" indent="-222250">
              <a:defRPr lang="en-US" sz="18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74864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3" name="Rectangle 2"/>
          <p:cNvSpPr/>
          <p:nvPr userDrawn="1"/>
        </p:nvSpPr>
        <p:spPr bwMode="auto">
          <a:xfrm>
            <a:off x="5791200" y="0"/>
            <a:ext cx="3365146" cy="6858000"/>
          </a:xfrm>
          <a:prstGeom prst="rect">
            <a:avLst/>
          </a:prstGeom>
          <a:solidFill>
            <a:schemeClr val="bg2"/>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cs typeface="Arial"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48550" y="6338371"/>
            <a:ext cx="1329900" cy="316766"/>
          </a:xfrm>
          <a:prstGeom prst="rect">
            <a:avLst/>
          </a:prstGeom>
        </p:spPr>
      </p:pic>
      <p:sp>
        <p:nvSpPr>
          <p:cNvPr id="2" name="Title 1"/>
          <p:cNvSpPr>
            <a:spLocks noGrp="1"/>
          </p:cNvSpPr>
          <p:nvPr>
            <p:ph type="title"/>
          </p:nvPr>
        </p:nvSpPr>
        <p:spPr>
          <a:xfrm>
            <a:off x="193385" y="253529"/>
            <a:ext cx="3911890" cy="1117600"/>
          </a:xfrm>
        </p:spPr>
        <p:txBody>
          <a:bodyPr/>
          <a:lstStyle/>
          <a:p>
            <a:r>
              <a:rPr lang="en-US"/>
              <a:t>Click to edit Master title style</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l="23580"/>
          <a:stretch/>
        </p:blipFill>
        <p:spPr>
          <a:xfrm>
            <a:off x="5786057" y="-2184"/>
            <a:ext cx="3377288" cy="6696087"/>
          </a:xfrm>
          <a:prstGeom prst="rect">
            <a:avLst/>
          </a:prstGeom>
        </p:spPr>
      </p:pic>
      <p:cxnSp>
        <p:nvCxnSpPr>
          <p:cNvPr id="7" name="Straight Arrow Connector 6"/>
          <p:cNvCxnSpPr/>
          <p:nvPr userDrawn="1"/>
        </p:nvCxnSpPr>
        <p:spPr>
          <a:xfrm>
            <a:off x="5791200" y="0"/>
            <a:ext cx="0" cy="6858000"/>
          </a:xfrm>
          <a:prstGeom prst="straightConnector1">
            <a:avLst/>
          </a:prstGeom>
          <a:ln w="381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2109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3385" y="253529"/>
            <a:ext cx="8628678" cy="484748"/>
          </a:xfrm>
        </p:spPr>
        <p:txBody>
          <a:bodyPr/>
          <a:lstStyle/>
          <a:p>
            <a:r>
              <a:rPr lang="en-US"/>
              <a:t>Click to edit Master title style</a:t>
            </a:r>
          </a:p>
        </p:txBody>
      </p:sp>
    </p:spTree>
    <p:extLst>
      <p:ext uri="{BB962C8B-B14F-4D97-AF65-F5344CB8AC3E}">
        <p14:creationId xmlns:p14="http://schemas.microsoft.com/office/powerpoint/2010/main" val="2198867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3336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8" cstate="screen">
            <a:extLst>
              <a:ext uri="{28A0092B-C50C-407E-A947-70E740481C1C}">
                <a14:useLocalDpi xmlns:a14="http://schemas.microsoft.com/office/drawing/2010/main"/>
              </a:ext>
            </a:extLst>
          </a:blip>
          <a:srcRect b="-1"/>
          <a:stretch/>
        </p:blipFill>
        <p:spPr>
          <a:xfrm>
            <a:off x="5083728" y="1812022"/>
            <a:ext cx="4060272" cy="5045846"/>
          </a:xfrm>
          <a:prstGeom prst="rect">
            <a:avLst/>
          </a:prstGeom>
        </p:spPr>
      </p:pic>
      <p:pic>
        <p:nvPicPr>
          <p:cNvPr id="10" name="Picture 9"/>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448550" y="6338371"/>
            <a:ext cx="1329900" cy="316766"/>
          </a:xfrm>
          <a:prstGeom prst="rect">
            <a:avLst/>
          </a:prstGeom>
        </p:spPr>
      </p:pic>
      <p:sp>
        <p:nvSpPr>
          <p:cNvPr id="1026" name="Title Placeholder 1"/>
          <p:cNvSpPr>
            <a:spLocks noGrp="1"/>
          </p:cNvSpPr>
          <p:nvPr>
            <p:ph type="title"/>
          </p:nvPr>
        </p:nvSpPr>
        <p:spPr bwMode="auto">
          <a:xfrm>
            <a:off x="183860" y="244475"/>
            <a:ext cx="8628678" cy="4847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188688" y="1445477"/>
            <a:ext cx="8642640" cy="40409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6"/>
          <p:cNvSpPr>
            <a:spLocks noChangeArrowheads="1"/>
          </p:cNvSpPr>
          <p:nvPr/>
        </p:nvSpPr>
        <p:spPr bwMode="auto">
          <a:xfrm flipH="1">
            <a:off x="22695" y="6513051"/>
            <a:ext cx="210301" cy="152400"/>
          </a:xfrm>
          <a:prstGeom prst="rect">
            <a:avLst/>
          </a:prstGeom>
          <a:noFill/>
          <a:ln w="9525">
            <a:noFill/>
            <a:miter lim="800000"/>
            <a:headEnd/>
            <a:tailEnd/>
          </a:ln>
          <a:effectLst/>
        </p:spPr>
        <p:txBody>
          <a:bodyPr lIns="0" tIns="0" rIns="0" bIns="0"/>
          <a:lstStyle/>
          <a:p>
            <a:pPr algn="r" defTabSz="173038">
              <a:lnSpc>
                <a:spcPct val="90000"/>
              </a:lnSpc>
              <a:tabLst>
                <a:tab pos="230188" algn="l"/>
              </a:tabLst>
              <a:defRPr/>
            </a:pPr>
            <a:fld id="{040BB257-551A-4736-B50F-DCF1BA034C06}" type="slidenum">
              <a:rPr lang="en-US" sz="1000" smtClean="0">
                <a:solidFill>
                  <a:schemeClr val="bg1">
                    <a:lumMod val="75000"/>
                  </a:schemeClr>
                </a:solidFill>
                <a:latin typeface="Arial" pitchFamily="34" charset="0"/>
                <a:cs typeface="Arial" pitchFamily="34" charset="0"/>
              </a:rPr>
              <a:pPr algn="r" defTabSz="173038">
                <a:lnSpc>
                  <a:spcPct val="90000"/>
                </a:lnSpc>
                <a:tabLst>
                  <a:tab pos="230188" algn="l"/>
                </a:tabLst>
                <a:defRPr/>
              </a:pPr>
              <a:t>‹#›</a:t>
            </a:fld>
            <a:endParaRPr lang="en-US" sz="1000" dirty="0">
              <a:solidFill>
                <a:schemeClr val="bg1">
                  <a:lumMod val="75000"/>
                </a:schemeClr>
              </a:solidFill>
              <a:latin typeface="Arial" pitchFamily="34" charset="0"/>
              <a:cs typeface="Arial" pitchFamily="34" charset="0"/>
            </a:endParaRPr>
          </a:p>
        </p:txBody>
      </p:sp>
      <p:sp>
        <p:nvSpPr>
          <p:cNvPr id="14" name="Rectangle 256"/>
          <p:cNvSpPr txBox="1">
            <a:spLocks noChangeArrowheads="1"/>
          </p:cNvSpPr>
          <p:nvPr/>
        </p:nvSpPr>
        <p:spPr>
          <a:xfrm>
            <a:off x="216123" y="6477000"/>
            <a:ext cx="2895600" cy="182562"/>
          </a:xfrm>
          <a:prstGeom prst="rect">
            <a:avLst/>
          </a:prstGeom>
          <a:ln/>
        </p:spPr>
        <p:txBody>
          <a:bodyPr anchor="ctr"/>
          <a:lstStyle/>
          <a:p>
            <a:pPr algn="l"/>
            <a:endParaRPr lang="en-US" sz="1000" dirty="0">
              <a:solidFill>
                <a:srgbClr val="BFBFBF"/>
              </a:solidFill>
              <a:latin typeface="Arial" pitchFamily="34" charset="0"/>
              <a:cs typeface="Arial" pitchFamily="34" charset="0"/>
            </a:endParaRPr>
          </a:p>
        </p:txBody>
      </p:sp>
    </p:spTree>
    <p:extLst>
      <p:ext uri="{BB962C8B-B14F-4D97-AF65-F5344CB8AC3E}">
        <p14:creationId xmlns:p14="http://schemas.microsoft.com/office/powerpoint/2010/main" val="2081848127"/>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9" r:id="rId3"/>
    <p:sldLayoutId id="2147483940" r:id="rId4"/>
    <p:sldLayoutId id="2147483941" r:id="rId5"/>
    <p:sldLayoutId id="2147483942" r:id="rId6"/>
  </p:sldLayoutIdLst>
  <p:hf sldNum="0" hdr="0" ftr="0" dt="0"/>
  <p:txStyles>
    <p:titleStyle>
      <a:lvl1pPr algn="l" rtl="0" eaLnBrk="1" fontAlgn="base" hangingPunct="1">
        <a:lnSpc>
          <a:spcPct val="85000"/>
        </a:lnSpc>
        <a:spcBef>
          <a:spcPct val="0"/>
        </a:spcBef>
        <a:spcAft>
          <a:spcPct val="0"/>
        </a:spcAft>
        <a:defRPr sz="3000" kern="1200">
          <a:solidFill>
            <a:schemeClr val="tx2"/>
          </a:solidFill>
          <a:latin typeface="Arial Black" pitchFamily="34" charset="0"/>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p:titleStyle>
    <p:bodyStyle>
      <a:lvl1pPr marL="230188" indent="-230188" algn="l" rtl="0" eaLnBrk="1" fontAlgn="base" hangingPunct="1">
        <a:lnSpc>
          <a:spcPct val="90000"/>
        </a:lnSpc>
        <a:spcBef>
          <a:spcPts val="1400"/>
        </a:spcBef>
        <a:spcAft>
          <a:spcPct val="0"/>
        </a:spcAft>
        <a:buClr>
          <a:schemeClr val="tx2"/>
        </a:buClr>
        <a:buFont typeface="Arial" charset="0"/>
        <a:buChar char="•"/>
        <a:defRPr sz="2800" kern="1200">
          <a:solidFill>
            <a:schemeClr val="tx1"/>
          </a:solidFill>
          <a:latin typeface="+mn-lt"/>
          <a:ea typeface="+mn-ea"/>
          <a:cs typeface="+mn-cs"/>
        </a:defRPr>
      </a:lvl1pPr>
      <a:lvl2pPr marL="625475" indent="-279400" algn="l" rtl="0" eaLnBrk="1" fontAlgn="base" hangingPunct="1">
        <a:lnSpc>
          <a:spcPct val="90000"/>
        </a:lnSpc>
        <a:spcBef>
          <a:spcPts val="800"/>
        </a:spcBef>
        <a:spcAft>
          <a:spcPct val="0"/>
        </a:spcAft>
        <a:buClr>
          <a:schemeClr val="tx2"/>
        </a:buClr>
        <a:buFont typeface="Arial" charset="0"/>
        <a:buChar char="–"/>
        <a:defRPr sz="2400" kern="1200">
          <a:solidFill>
            <a:schemeClr val="tx1"/>
          </a:solidFill>
          <a:latin typeface="+mn-lt"/>
          <a:ea typeface="+mn-ea"/>
          <a:cs typeface="+mn-cs"/>
        </a:defRPr>
      </a:lvl2pPr>
      <a:lvl3pPr marL="914400" indent="-230188" algn="l" rtl="0" eaLnBrk="1" fontAlgn="base" hangingPunct="1">
        <a:lnSpc>
          <a:spcPct val="90000"/>
        </a:lnSpc>
        <a:spcBef>
          <a:spcPts val="800"/>
        </a:spcBef>
        <a:spcAft>
          <a:spcPct val="0"/>
        </a:spcAft>
        <a:buClr>
          <a:schemeClr val="tx2"/>
        </a:buClr>
        <a:buFont typeface="Arial" charset="0"/>
        <a:buChar char="•"/>
        <a:defRPr sz="2000" kern="1200">
          <a:solidFill>
            <a:schemeClr val="tx1"/>
          </a:solidFill>
          <a:latin typeface="+mn-lt"/>
          <a:ea typeface="+mn-ea"/>
          <a:cs typeface="+mn-cs"/>
        </a:defRPr>
      </a:lvl3pPr>
      <a:lvl4pPr marL="1144588" indent="-173038" algn="l" rtl="0" eaLnBrk="1" fontAlgn="base" hangingPunct="1">
        <a:lnSpc>
          <a:spcPct val="90000"/>
        </a:lnSpc>
        <a:spcBef>
          <a:spcPts val="800"/>
        </a:spcBef>
        <a:spcAft>
          <a:spcPct val="0"/>
        </a:spcAft>
        <a:buClr>
          <a:schemeClr val="tx2"/>
        </a:buClr>
        <a:buFont typeface="Arial" charset="0"/>
        <a:buChar char="–"/>
        <a:defRPr kern="1200">
          <a:solidFill>
            <a:schemeClr val="tx1"/>
          </a:solidFill>
          <a:latin typeface="+mn-lt"/>
          <a:ea typeface="+mn-ea"/>
          <a:cs typeface="+mn-cs"/>
        </a:defRPr>
      </a:lvl4pPr>
      <a:lvl5pPr marL="1482725" indent="-222250" algn="l" rtl="0" eaLnBrk="1" fontAlgn="base" hangingPunct="1">
        <a:lnSpc>
          <a:spcPct val="90000"/>
        </a:lnSpc>
        <a:spcBef>
          <a:spcPts val="6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024" y="254995"/>
            <a:ext cx="4160172" cy="2458365"/>
          </a:xfrm>
        </p:spPr>
        <p:txBody>
          <a:bodyPr/>
          <a:lstStyle/>
          <a:p>
            <a:r>
              <a:rPr lang="en-US" dirty="0"/>
              <a:t>Emerging opportunities in condensed matter research inspired by quantum confinement</a:t>
            </a:r>
          </a:p>
        </p:txBody>
      </p:sp>
    </p:spTree>
    <p:extLst>
      <p:ext uri="{BB962C8B-B14F-4D97-AF65-F5344CB8AC3E}">
        <p14:creationId xmlns:p14="http://schemas.microsoft.com/office/powerpoint/2010/main" val="1161855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24" y="256032"/>
            <a:ext cx="8636290" cy="496290"/>
          </a:xfrm>
        </p:spPr>
        <p:txBody>
          <a:bodyPr/>
          <a:lstStyle/>
          <a:p>
            <a:r>
              <a:rPr lang="en-US" dirty="0"/>
              <a:t>Thursday’s plan</a:t>
            </a:r>
          </a:p>
        </p:txBody>
      </p:sp>
      <p:sp>
        <p:nvSpPr>
          <p:cNvPr id="3" name="Content Placeholder 2"/>
          <p:cNvSpPr>
            <a:spLocks noGrp="1"/>
          </p:cNvSpPr>
          <p:nvPr>
            <p:ph idx="1"/>
          </p:nvPr>
        </p:nvSpPr>
        <p:spPr>
          <a:xfrm>
            <a:off x="201168" y="762000"/>
            <a:ext cx="8642640" cy="5338415"/>
          </a:xfrm>
        </p:spPr>
        <p:txBody>
          <a:bodyPr/>
          <a:lstStyle/>
          <a:p>
            <a:pPr>
              <a:lnSpc>
                <a:spcPct val="80000"/>
              </a:lnSpc>
            </a:pPr>
            <a:r>
              <a:rPr lang="en-US" dirty="0"/>
              <a:t>Groups have representatives from synthesis, characterization and theory</a:t>
            </a:r>
          </a:p>
          <a:p>
            <a:pPr>
              <a:lnSpc>
                <a:spcPct val="80000"/>
              </a:lnSpc>
            </a:pPr>
            <a:r>
              <a:rPr lang="en-US" dirty="0"/>
              <a:t>Groups have themes.</a:t>
            </a:r>
          </a:p>
          <a:p>
            <a:pPr>
              <a:lnSpc>
                <a:spcPct val="80000"/>
              </a:lnSpc>
            </a:pPr>
            <a:r>
              <a:rPr lang="en-US" dirty="0"/>
              <a:t>Morning: Identify </a:t>
            </a:r>
            <a:r>
              <a:rPr lang="en-US" u="sng" dirty="0"/>
              <a:t>scientific</a:t>
            </a:r>
            <a:r>
              <a:rPr lang="en-US" dirty="0"/>
              <a:t> research directions</a:t>
            </a:r>
          </a:p>
          <a:p>
            <a:pPr lvl="1">
              <a:lnSpc>
                <a:spcPct val="80000"/>
              </a:lnSpc>
            </a:pPr>
            <a:r>
              <a:rPr lang="en-US" dirty="0"/>
              <a:t>Don’t fixate on whether we have the capability skill set.</a:t>
            </a:r>
          </a:p>
          <a:p>
            <a:pPr>
              <a:lnSpc>
                <a:spcPct val="80000"/>
              </a:lnSpc>
            </a:pPr>
            <a:r>
              <a:rPr lang="en-US" dirty="0"/>
              <a:t>Lunch: Pick the PRDs, </a:t>
            </a:r>
            <a:r>
              <a:rPr lang="en-US" i="1" dirty="0"/>
              <a:t>e.g.</a:t>
            </a:r>
            <a:r>
              <a:rPr lang="en-US" dirty="0"/>
              <a:t>, 2-3.</a:t>
            </a:r>
          </a:p>
          <a:p>
            <a:pPr lvl="1">
              <a:lnSpc>
                <a:spcPct val="80000"/>
              </a:lnSpc>
            </a:pPr>
            <a:r>
              <a:rPr lang="en-US" dirty="0"/>
              <a:t>Should be strategic or high level; begins with a verb.</a:t>
            </a:r>
          </a:p>
          <a:p>
            <a:pPr lvl="1">
              <a:lnSpc>
                <a:spcPct val="80000"/>
              </a:lnSpc>
            </a:pPr>
            <a:r>
              <a:rPr lang="en-US" dirty="0"/>
              <a:t>Something we can accomplish in 1-5 years. </a:t>
            </a:r>
          </a:p>
          <a:p>
            <a:pPr>
              <a:lnSpc>
                <a:spcPct val="80000"/>
              </a:lnSpc>
            </a:pPr>
            <a:r>
              <a:rPr lang="en-US" dirty="0"/>
              <a:t>Afternoon: Prepare the quad charts—one for each PRD</a:t>
            </a:r>
          </a:p>
          <a:p>
            <a:pPr>
              <a:lnSpc>
                <a:spcPct val="80000"/>
              </a:lnSpc>
            </a:pPr>
            <a:r>
              <a:rPr lang="en-US" dirty="0"/>
              <a:t>Evening: Chairs present the quad charts</a:t>
            </a:r>
          </a:p>
          <a:p>
            <a:pPr>
              <a:lnSpc>
                <a:spcPct val="80000"/>
              </a:lnSpc>
            </a:pPr>
            <a:r>
              <a:rPr lang="en-US" dirty="0"/>
              <a:t>Bus to ORNL (5:30), then carpool to Calhoun’s (7:15), 100 Melton Lake Peninsula, Oak Ridge 38730</a:t>
            </a:r>
          </a:p>
        </p:txBody>
      </p:sp>
    </p:spTree>
    <p:extLst>
      <p:ext uri="{BB962C8B-B14F-4D97-AF65-F5344CB8AC3E}">
        <p14:creationId xmlns:p14="http://schemas.microsoft.com/office/powerpoint/2010/main" val="2034700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24" y="256032"/>
            <a:ext cx="8636290" cy="496290"/>
          </a:xfrm>
        </p:spPr>
        <p:txBody>
          <a:bodyPr/>
          <a:lstStyle/>
          <a:p>
            <a:r>
              <a:rPr lang="en-US" dirty="0"/>
              <a:t>Friday’s plan (at the ORNL Cabin)</a:t>
            </a:r>
          </a:p>
        </p:txBody>
      </p:sp>
      <p:sp>
        <p:nvSpPr>
          <p:cNvPr id="3" name="Content Placeholder 2"/>
          <p:cNvSpPr>
            <a:spLocks noGrp="1"/>
          </p:cNvSpPr>
          <p:nvPr>
            <p:ph idx="1"/>
          </p:nvPr>
        </p:nvSpPr>
        <p:spPr>
          <a:xfrm>
            <a:off x="201168" y="986185"/>
            <a:ext cx="8642640" cy="5643215"/>
          </a:xfrm>
        </p:spPr>
        <p:txBody>
          <a:bodyPr/>
          <a:lstStyle/>
          <a:p>
            <a:r>
              <a:rPr lang="en-US" dirty="0"/>
              <a:t>Morning: </a:t>
            </a:r>
          </a:p>
          <a:p>
            <a:pPr lvl="1"/>
            <a:r>
              <a:rPr lang="en-US" dirty="0"/>
              <a:t>Segregate into synthesis, characterization and theory groups.</a:t>
            </a:r>
          </a:p>
          <a:p>
            <a:pPr lvl="1"/>
            <a:r>
              <a:rPr lang="en-US" dirty="0"/>
              <a:t>Evaluate feasibility of all science PRDs produced Thursday for your group’s specialty.</a:t>
            </a:r>
          </a:p>
          <a:p>
            <a:pPr lvl="1"/>
            <a:r>
              <a:rPr lang="en-US" dirty="0"/>
              <a:t>What are the technical challenges?</a:t>
            </a:r>
          </a:p>
          <a:p>
            <a:pPr lvl="1"/>
            <a:r>
              <a:rPr lang="en-US" dirty="0"/>
              <a:t>What technical advances are required?</a:t>
            </a:r>
          </a:p>
          <a:p>
            <a:pPr lvl="1"/>
            <a:r>
              <a:rPr lang="en-US" dirty="0"/>
              <a:t>What impact beyond the PRD might the advances have?</a:t>
            </a:r>
          </a:p>
          <a:p>
            <a:pPr lvl="1"/>
            <a:r>
              <a:rPr lang="en-US" dirty="0"/>
              <a:t>Does one PRD enable another (synergy)?</a:t>
            </a:r>
          </a:p>
          <a:p>
            <a:r>
              <a:rPr lang="en-US" dirty="0"/>
              <a:t>Lunch:</a:t>
            </a:r>
          </a:p>
          <a:p>
            <a:pPr lvl="1"/>
            <a:r>
              <a:rPr lang="en-US" dirty="0"/>
              <a:t>Chairs present the group’s evaluation. </a:t>
            </a:r>
          </a:p>
          <a:p>
            <a:pPr lvl="1"/>
            <a:r>
              <a:rPr lang="en-US" dirty="0"/>
              <a:t>Discussion topic—Which PRDs seem most promising to pursue? Are there overlapping ideas across the science themes?</a:t>
            </a:r>
          </a:p>
        </p:txBody>
      </p:sp>
    </p:spTree>
    <p:extLst>
      <p:ext uri="{BB962C8B-B14F-4D97-AF65-F5344CB8AC3E}">
        <p14:creationId xmlns:p14="http://schemas.microsoft.com/office/powerpoint/2010/main" val="1002922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24" y="256032"/>
            <a:ext cx="8636290" cy="496290"/>
          </a:xfrm>
        </p:spPr>
        <p:txBody>
          <a:bodyPr/>
          <a:lstStyle/>
          <a:p>
            <a:r>
              <a:rPr lang="en-US" dirty="0"/>
              <a:t>Post workshop</a:t>
            </a:r>
          </a:p>
        </p:txBody>
      </p:sp>
      <p:sp>
        <p:nvSpPr>
          <p:cNvPr id="3" name="Content Placeholder 2"/>
          <p:cNvSpPr>
            <a:spLocks noGrp="1"/>
          </p:cNvSpPr>
          <p:nvPr>
            <p:ph idx="1"/>
          </p:nvPr>
        </p:nvSpPr>
        <p:spPr>
          <a:xfrm>
            <a:off x="201168" y="986185"/>
            <a:ext cx="8642640" cy="5338415"/>
          </a:xfrm>
        </p:spPr>
        <p:txBody>
          <a:bodyPr/>
          <a:lstStyle/>
          <a:p>
            <a:r>
              <a:rPr lang="en-US" dirty="0"/>
              <a:t>Co-chairs produce a page or two of prose for each breakout group/PRD.</a:t>
            </a:r>
          </a:p>
          <a:p>
            <a:r>
              <a:rPr lang="en-US" dirty="0"/>
              <a:t>MRF and HNL consolidate into report and post on the workshop’s website.</a:t>
            </a:r>
          </a:p>
        </p:txBody>
      </p:sp>
    </p:spTree>
    <p:extLst>
      <p:ext uri="{BB962C8B-B14F-4D97-AF65-F5344CB8AC3E}">
        <p14:creationId xmlns:p14="http://schemas.microsoft.com/office/powerpoint/2010/main" val="2891597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24" y="256032"/>
            <a:ext cx="8636290" cy="496290"/>
          </a:xfrm>
        </p:spPr>
        <p:txBody>
          <a:bodyPr/>
          <a:lstStyle/>
          <a:p>
            <a:r>
              <a:rPr lang="en-US"/>
              <a:t>Questions?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77837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24" y="256032"/>
            <a:ext cx="8636290" cy="496290"/>
          </a:xfrm>
        </p:spPr>
        <p:txBody>
          <a:bodyPr/>
          <a:lstStyle/>
          <a:p>
            <a:r>
              <a:rPr lang="en-US" dirty="0"/>
              <a:t>PRD’s from QCM report</a:t>
            </a:r>
          </a:p>
        </p:txBody>
      </p:sp>
      <p:sp>
        <p:nvSpPr>
          <p:cNvPr id="3" name="Content Placeholder 2"/>
          <p:cNvSpPr>
            <a:spLocks noGrp="1"/>
          </p:cNvSpPr>
          <p:nvPr>
            <p:ph idx="1"/>
          </p:nvPr>
        </p:nvSpPr>
        <p:spPr>
          <a:xfrm>
            <a:off x="201168" y="1443385"/>
            <a:ext cx="8642640" cy="4576415"/>
          </a:xfrm>
        </p:spPr>
        <p:txBody>
          <a:bodyPr/>
          <a:lstStyle/>
          <a:p>
            <a:r>
              <a:rPr lang="en-US" dirty="0"/>
              <a:t>Control and exploit electronic interactions and quantum fluctuations for design of bulk materials with novel functionality</a:t>
            </a:r>
          </a:p>
          <a:p>
            <a:r>
              <a:rPr lang="en-US" dirty="0"/>
              <a:t>Harness topological states for groundbreaking surface properties</a:t>
            </a:r>
          </a:p>
          <a:p>
            <a:r>
              <a:rPr lang="en-US" dirty="0"/>
              <a:t>Drive and manipulated quantum effects (coherence, entanglement) in nanostructures for transformative technologies</a:t>
            </a:r>
          </a:p>
          <a:p>
            <a:r>
              <a:rPr lang="en-US" dirty="0"/>
              <a:t>Design revolutionary tools to accelerate discovery and technological deployment of quantum materials.</a:t>
            </a:r>
          </a:p>
        </p:txBody>
      </p:sp>
    </p:spTree>
    <p:extLst>
      <p:ext uri="{BB962C8B-B14F-4D97-AF65-F5344CB8AC3E}">
        <p14:creationId xmlns:p14="http://schemas.microsoft.com/office/powerpoint/2010/main" val="3333638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24" y="256032"/>
            <a:ext cx="8636290" cy="496290"/>
          </a:xfrm>
        </p:spPr>
        <p:txBody>
          <a:bodyPr/>
          <a:lstStyle/>
          <a:p>
            <a:r>
              <a:rPr lang="en-US" dirty="0"/>
              <a:t>Example EFRC’s</a:t>
            </a:r>
          </a:p>
        </p:txBody>
      </p:sp>
      <p:pic>
        <p:nvPicPr>
          <p:cNvPr id="4" name="Picture 3"/>
          <p:cNvPicPr>
            <a:picLocks noChangeAspect="1"/>
          </p:cNvPicPr>
          <p:nvPr/>
        </p:nvPicPr>
        <p:blipFill rotWithShape="1">
          <a:blip r:embed="rId2"/>
          <a:srcRect t="64363"/>
          <a:stretch/>
        </p:blipFill>
        <p:spPr>
          <a:xfrm>
            <a:off x="12700" y="2133600"/>
            <a:ext cx="9144000" cy="928187"/>
          </a:xfrm>
          <a:prstGeom prst="rect">
            <a:avLst/>
          </a:prstGeom>
        </p:spPr>
      </p:pic>
      <p:pic>
        <p:nvPicPr>
          <p:cNvPr id="5" name="Picture 4"/>
          <p:cNvPicPr>
            <a:picLocks noChangeAspect="1"/>
          </p:cNvPicPr>
          <p:nvPr/>
        </p:nvPicPr>
        <p:blipFill rotWithShape="1">
          <a:blip r:embed="rId3"/>
          <a:srcRect t="64484"/>
          <a:stretch/>
        </p:blipFill>
        <p:spPr>
          <a:xfrm>
            <a:off x="0" y="3276600"/>
            <a:ext cx="9144000" cy="902322"/>
          </a:xfrm>
          <a:prstGeom prst="rect">
            <a:avLst/>
          </a:prstGeom>
        </p:spPr>
      </p:pic>
      <p:pic>
        <p:nvPicPr>
          <p:cNvPr id="6" name="Picture 5"/>
          <p:cNvPicPr>
            <a:picLocks noChangeAspect="1"/>
          </p:cNvPicPr>
          <p:nvPr/>
        </p:nvPicPr>
        <p:blipFill rotWithShape="1">
          <a:blip r:embed="rId4"/>
          <a:srcRect t="65898"/>
          <a:stretch/>
        </p:blipFill>
        <p:spPr>
          <a:xfrm>
            <a:off x="0" y="4343400"/>
            <a:ext cx="9144000" cy="768940"/>
          </a:xfrm>
          <a:prstGeom prst="rect">
            <a:avLst/>
          </a:prstGeom>
        </p:spPr>
      </p:pic>
      <p:pic>
        <p:nvPicPr>
          <p:cNvPr id="7" name="Picture 6"/>
          <p:cNvPicPr>
            <a:picLocks noChangeAspect="1"/>
          </p:cNvPicPr>
          <p:nvPr/>
        </p:nvPicPr>
        <p:blipFill rotWithShape="1">
          <a:blip r:embed="rId5"/>
          <a:srcRect t="62286"/>
          <a:stretch/>
        </p:blipFill>
        <p:spPr>
          <a:xfrm>
            <a:off x="-25400" y="5105400"/>
            <a:ext cx="9144000" cy="945842"/>
          </a:xfrm>
          <a:prstGeom prst="rect">
            <a:avLst/>
          </a:prstGeom>
        </p:spPr>
      </p:pic>
      <p:pic>
        <p:nvPicPr>
          <p:cNvPr id="8" name="Picture 7"/>
          <p:cNvPicPr>
            <a:picLocks noChangeAspect="1"/>
          </p:cNvPicPr>
          <p:nvPr/>
        </p:nvPicPr>
        <p:blipFill rotWithShape="1">
          <a:blip r:embed="rId6"/>
          <a:srcRect t="71316"/>
          <a:stretch/>
        </p:blipFill>
        <p:spPr>
          <a:xfrm>
            <a:off x="25400" y="6096000"/>
            <a:ext cx="9144000" cy="674272"/>
          </a:xfrm>
          <a:prstGeom prst="rect">
            <a:avLst/>
          </a:prstGeom>
        </p:spPr>
      </p:pic>
    </p:spTree>
    <p:extLst>
      <p:ext uri="{BB962C8B-B14F-4D97-AF65-F5344CB8AC3E}">
        <p14:creationId xmlns:p14="http://schemas.microsoft.com/office/powerpoint/2010/main" val="674350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24" y="256032"/>
            <a:ext cx="8636290" cy="496290"/>
          </a:xfrm>
        </p:spPr>
        <p:txBody>
          <a:bodyPr/>
          <a:lstStyle/>
          <a:p>
            <a:r>
              <a:rPr lang="en-US" dirty="0"/>
              <a:t>Charge to </a:t>
            </a:r>
            <a:r>
              <a:rPr lang="en-US" i="1" dirty="0"/>
              <a:t>Disorder</a:t>
            </a:r>
            <a:r>
              <a:rPr lang="en-US" dirty="0"/>
              <a:t> breakout group</a:t>
            </a:r>
          </a:p>
        </p:txBody>
      </p:sp>
      <p:sp>
        <p:nvSpPr>
          <p:cNvPr id="3" name="Content Placeholder 2"/>
          <p:cNvSpPr>
            <a:spLocks noGrp="1"/>
          </p:cNvSpPr>
          <p:nvPr>
            <p:ph idx="1"/>
          </p:nvPr>
        </p:nvSpPr>
        <p:spPr/>
        <p:txBody>
          <a:bodyPr/>
          <a:lstStyle/>
          <a:p>
            <a:r>
              <a:rPr lang="en-US" dirty="0"/>
              <a:t>Exploit disorder to produce novel states of quantum matter </a:t>
            </a:r>
          </a:p>
          <a:p>
            <a:pPr lvl="1"/>
            <a:r>
              <a:rPr lang="en-US" dirty="0"/>
              <a:t>How does disorder, inhomogeneity, spatial confinement manipulate quantum condensed matter, or select a preferred ground state (order by disorder)?</a:t>
            </a:r>
          </a:p>
          <a:p>
            <a:pPr lvl="1"/>
            <a:r>
              <a:rPr lang="en-US" dirty="0"/>
              <a:t>Or, the converse, how do </a:t>
            </a:r>
            <a:r>
              <a:rPr lang="en-US" dirty="0" err="1"/>
              <a:t>inhomogenous</a:t>
            </a:r>
            <a:r>
              <a:rPr lang="en-US" dirty="0"/>
              <a:t> states emerge from homogenous systems?</a:t>
            </a:r>
          </a:p>
          <a:p>
            <a:pPr lvl="1"/>
            <a:r>
              <a:rPr lang="en-US" dirty="0"/>
              <a:t>Steve Johnston (UTK) chair</a:t>
            </a:r>
          </a:p>
          <a:p>
            <a:pPr lvl="1"/>
            <a:r>
              <a:rPr lang="en-US" dirty="0"/>
              <a:t>Paul </a:t>
            </a:r>
            <a:r>
              <a:rPr lang="en-US" dirty="0" err="1"/>
              <a:t>Snijders</a:t>
            </a:r>
            <a:r>
              <a:rPr lang="en-US" dirty="0"/>
              <a:t> (ORNL) co-chair</a:t>
            </a:r>
          </a:p>
          <a:p>
            <a:pPr lvl="1"/>
            <a:r>
              <a:rPr lang="en-US" dirty="0"/>
              <a:t>Room 300</a:t>
            </a:r>
          </a:p>
          <a:p>
            <a:endParaRPr lang="en-US" dirty="0"/>
          </a:p>
        </p:txBody>
      </p:sp>
    </p:spTree>
    <p:extLst>
      <p:ext uri="{BB962C8B-B14F-4D97-AF65-F5344CB8AC3E}">
        <p14:creationId xmlns:p14="http://schemas.microsoft.com/office/powerpoint/2010/main" val="1930190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24" y="256032"/>
            <a:ext cx="8636290" cy="888705"/>
          </a:xfrm>
        </p:spPr>
        <p:txBody>
          <a:bodyPr/>
          <a:lstStyle/>
          <a:p>
            <a:r>
              <a:rPr lang="en-US" dirty="0"/>
              <a:t>Charge to </a:t>
            </a:r>
            <a:r>
              <a:rPr lang="en-US" i="1" dirty="0"/>
              <a:t>Far From Equilibrium</a:t>
            </a:r>
            <a:r>
              <a:rPr lang="en-US" dirty="0"/>
              <a:t> breakout group</a:t>
            </a:r>
          </a:p>
        </p:txBody>
      </p:sp>
      <p:sp>
        <p:nvSpPr>
          <p:cNvPr id="3" name="Content Placeholder 2"/>
          <p:cNvSpPr>
            <a:spLocks noGrp="1"/>
          </p:cNvSpPr>
          <p:nvPr>
            <p:ph idx="1"/>
          </p:nvPr>
        </p:nvSpPr>
        <p:spPr/>
        <p:txBody>
          <a:bodyPr/>
          <a:lstStyle/>
          <a:p>
            <a:r>
              <a:rPr lang="en-US" dirty="0"/>
              <a:t>Produce far from equilibrium states of matter </a:t>
            </a:r>
          </a:p>
          <a:p>
            <a:pPr lvl="1"/>
            <a:r>
              <a:rPr lang="en-US" dirty="0"/>
              <a:t>Opportunities to synthesize new materials using techniques FFE, or what functions are realized by driving materials FFE?</a:t>
            </a:r>
          </a:p>
          <a:p>
            <a:pPr lvl="1"/>
            <a:r>
              <a:rPr lang="en-US" dirty="0" err="1"/>
              <a:t>Jak</a:t>
            </a:r>
            <a:r>
              <a:rPr lang="en-US" dirty="0"/>
              <a:t> </a:t>
            </a:r>
            <a:r>
              <a:rPr lang="en-US" dirty="0" err="1"/>
              <a:t>Chakhalian</a:t>
            </a:r>
            <a:r>
              <a:rPr lang="en-US" dirty="0"/>
              <a:t> (Rutgers) chair</a:t>
            </a:r>
          </a:p>
          <a:p>
            <a:pPr lvl="1"/>
            <a:r>
              <a:rPr lang="en-US" dirty="0"/>
              <a:t>Tim Charlton (ORNL) co-chair</a:t>
            </a:r>
          </a:p>
          <a:p>
            <a:pPr lvl="1"/>
            <a:r>
              <a:rPr lang="en-US" dirty="0"/>
              <a:t>Room 200</a:t>
            </a:r>
          </a:p>
        </p:txBody>
      </p:sp>
    </p:spTree>
    <p:extLst>
      <p:ext uri="{BB962C8B-B14F-4D97-AF65-F5344CB8AC3E}">
        <p14:creationId xmlns:p14="http://schemas.microsoft.com/office/powerpoint/2010/main" val="718967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24" y="256032"/>
            <a:ext cx="8636290" cy="888705"/>
          </a:xfrm>
        </p:spPr>
        <p:txBody>
          <a:bodyPr/>
          <a:lstStyle/>
          <a:p>
            <a:r>
              <a:rPr lang="en-US" dirty="0"/>
              <a:t>Charge to </a:t>
            </a:r>
            <a:r>
              <a:rPr lang="en-US" i="1" dirty="0"/>
              <a:t>Topology and (quantum) Coherence </a:t>
            </a:r>
            <a:r>
              <a:rPr lang="en-US" dirty="0"/>
              <a:t>breakout group</a:t>
            </a:r>
          </a:p>
        </p:txBody>
      </p:sp>
      <p:sp>
        <p:nvSpPr>
          <p:cNvPr id="3" name="Content Placeholder 2"/>
          <p:cNvSpPr>
            <a:spLocks noGrp="1"/>
          </p:cNvSpPr>
          <p:nvPr>
            <p:ph idx="1"/>
          </p:nvPr>
        </p:nvSpPr>
        <p:spPr/>
        <p:txBody>
          <a:bodyPr/>
          <a:lstStyle/>
          <a:p>
            <a:r>
              <a:rPr lang="en-US" dirty="0"/>
              <a:t>Exploit topology to produce novel states of quantum </a:t>
            </a:r>
            <a:r>
              <a:rPr lang="en-US"/>
              <a:t>matter and </a:t>
            </a:r>
            <a:r>
              <a:rPr lang="en-US" dirty="0"/>
              <a:t>manipulate quantum coherence.</a:t>
            </a:r>
          </a:p>
          <a:p>
            <a:pPr lvl="1"/>
            <a:r>
              <a:rPr lang="en-US" dirty="0"/>
              <a:t>How can </a:t>
            </a:r>
            <a:r>
              <a:rPr lang="en-US" dirty="0" err="1"/>
              <a:t>heterostructures</a:t>
            </a:r>
            <a:r>
              <a:rPr lang="en-US" dirty="0"/>
              <a:t> be used to create interesting topology?</a:t>
            </a:r>
          </a:p>
          <a:p>
            <a:pPr lvl="1"/>
            <a:r>
              <a:rPr lang="en-US" dirty="0"/>
              <a:t>How can topology manipulate quantum matter, e.g., spin, orbital, phonon, superconductivity?</a:t>
            </a:r>
          </a:p>
          <a:p>
            <a:pPr lvl="1"/>
            <a:r>
              <a:rPr lang="en-US" dirty="0"/>
              <a:t>How can we control coherence of wave functions, including electrons, spins, orbital, phonons, for example with </a:t>
            </a:r>
            <a:r>
              <a:rPr lang="en-US" dirty="0" err="1"/>
              <a:t>heterostructures</a:t>
            </a:r>
            <a:r>
              <a:rPr lang="en-US" dirty="0"/>
              <a:t>?</a:t>
            </a:r>
          </a:p>
          <a:p>
            <a:pPr lvl="1"/>
            <a:r>
              <a:rPr lang="en-US" dirty="0"/>
              <a:t>Susanne Stemmer (UCSB) chair</a:t>
            </a:r>
          </a:p>
          <a:p>
            <a:pPr lvl="1"/>
            <a:r>
              <a:rPr lang="en-US" dirty="0"/>
              <a:t>Ben </a:t>
            </a:r>
            <a:r>
              <a:rPr lang="en-US" dirty="0" err="1"/>
              <a:t>Lawrie</a:t>
            </a:r>
            <a:r>
              <a:rPr lang="en-US" dirty="0"/>
              <a:t> (ORNL) co-chair</a:t>
            </a:r>
          </a:p>
          <a:p>
            <a:pPr lvl="1"/>
            <a:r>
              <a:rPr lang="en-US" dirty="0"/>
              <a:t>Room 306</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1410251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24" y="256032"/>
            <a:ext cx="8636290" cy="496290"/>
          </a:xfrm>
        </p:spPr>
        <p:txBody>
          <a:bodyPr/>
          <a:lstStyle/>
          <a:p>
            <a:r>
              <a:rPr lang="en-US" dirty="0"/>
              <a:t>Logistics</a:t>
            </a:r>
          </a:p>
        </p:txBody>
      </p:sp>
      <p:sp>
        <p:nvSpPr>
          <p:cNvPr id="3" name="Content Placeholder 2"/>
          <p:cNvSpPr>
            <a:spLocks noGrp="1"/>
          </p:cNvSpPr>
          <p:nvPr>
            <p:ph idx="1"/>
          </p:nvPr>
        </p:nvSpPr>
        <p:spPr>
          <a:xfrm>
            <a:off x="228600" y="914400"/>
            <a:ext cx="8642640" cy="5638800"/>
          </a:xfrm>
        </p:spPr>
        <p:txBody>
          <a:bodyPr/>
          <a:lstStyle/>
          <a:p>
            <a:r>
              <a:rPr lang="en-US" dirty="0"/>
              <a:t>If you drove and don’t have a UTK hangtag, park on the street.</a:t>
            </a:r>
          </a:p>
          <a:p>
            <a:r>
              <a:rPr lang="en-US" dirty="0"/>
              <a:t>Ok to eat and drink in conference rooms, including lunch.</a:t>
            </a:r>
          </a:p>
          <a:p>
            <a:r>
              <a:rPr lang="en-US" dirty="0"/>
              <a:t>Trails east and west of JIAM take ~20 minutes to circumnavigate.</a:t>
            </a:r>
          </a:p>
          <a:p>
            <a:r>
              <a:rPr lang="en-US" dirty="0"/>
              <a:t>Bus to ORNL leaves at 5:30 pm.</a:t>
            </a:r>
          </a:p>
          <a:p>
            <a:r>
              <a:rPr lang="en-US" dirty="0"/>
              <a:t>Dinner at Calhoun’s in Oak Ridge, 7:15pm onwards (carpool from Guest house)</a:t>
            </a:r>
          </a:p>
          <a:p>
            <a:pPr lvl="1"/>
            <a:r>
              <a:rPr lang="en-US" dirty="0"/>
              <a:t>Pay with separate checks</a:t>
            </a:r>
          </a:p>
          <a:p>
            <a:r>
              <a:rPr lang="en-US" dirty="0"/>
              <a:t>Friday morning, checkout, then drive to Clinch River Cabin on ORNL property.</a:t>
            </a:r>
          </a:p>
        </p:txBody>
      </p:sp>
    </p:spTree>
    <p:extLst>
      <p:ext uri="{BB962C8B-B14F-4D97-AF65-F5344CB8AC3E}">
        <p14:creationId xmlns:p14="http://schemas.microsoft.com/office/powerpoint/2010/main" val="120947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24" y="256032"/>
            <a:ext cx="8636290" cy="496290"/>
          </a:xfrm>
        </p:spPr>
        <p:txBody>
          <a:bodyPr/>
          <a:lstStyle/>
          <a:p>
            <a:r>
              <a:rPr lang="en-US" dirty="0"/>
              <a:t>Confinement implies interfaces</a:t>
            </a:r>
          </a:p>
        </p:txBody>
      </p:sp>
      <p:sp>
        <p:nvSpPr>
          <p:cNvPr id="3" name="Content Placeholder 2"/>
          <p:cNvSpPr>
            <a:spLocks noGrp="1"/>
          </p:cNvSpPr>
          <p:nvPr>
            <p:ph idx="1"/>
          </p:nvPr>
        </p:nvSpPr>
        <p:spPr/>
        <p:txBody>
          <a:bodyPr/>
          <a:lstStyle/>
          <a:p>
            <a:r>
              <a:rPr lang="en-US" dirty="0"/>
              <a:t>Attributes of quantum matter</a:t>
            </a:r>
          </a:p>
          <a:p>
            <a:pPr lvl="1"/>
            <a:r>
              <a:rPr lang="en-US" dirty="0"/>
              <a:t>Quantization</a:t>
            </a:r>
          </a:p>
          <a:p>
            <a:pPr lvl="1"/>
            <a:r>
              <a:rPr lang="en-US" dirty="0"/>
              <a:t>Quantum fluctuations</a:t>
            </a:r>
          </a:p>
          <a:p>
            <a:pPr lvl="1"/>
            <a:r>
              <a:rPr lang="en-US" dirty="0"/>
              <a:t>Quantum coherence (of wave function)</a:t>
            </a:r>
          </a:p>
          <a:p>
            <a:r>
              <a:rPr lang="en-US" dirty="0"/>
              <a:t>We are interested in manipulating these attributes using interfaces.</a:t>
            </a:r>
          </a:p>
        </p:txBody>
      </p:sp>
    </p:spTree>
    <p:extLst>
      <p:ext uri="{BB962C8B-B14F-4D97-AF65-F5344CB8AC3E}">
        <p14:creationId xmlns:p14="http://schemas.microsoft.com/office/powerpoint/2010/main" val="4124038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24" y="256032"/>
            <a:ext cx="8636290" cy="496290"/>
          </a:xfrm>
        </p:spPr>
        <p:txBody>
          <a:bodyPr/>
          <a:lstStyle/>
          <a:p>
            <a:r>
              <a:rPr lang="en-US" dirty="0"/>
              <a:t>Examples of quantum condensed matter</a:t>
            </a:r>
          </a:p>
        </p:txBody>
      </p:sp>
      <p:sp>
        <p:nvSpPr>
          <p:cNvPr id="3" name="Content Placeholder 2"/>
          <p:cNvSpPr>
            <a:spLocks noGrp="1"/>
          </p:cNvSpPr>
          <p:nvPr>
            <p:ph idx="1"/>
          </p:nvPr>
        </p:nvSpPr>
        <p:spPr/>
        <p:txBody>
          <a:bodyPr/>
          <a:lstStyle/>
          <a:p>
            <a:r>
              <a:rPr lang="en-US" dirty="0"/>
              <a:t>Superconductivity</a:t>
            </a:r>
          </a:p>
          <a:p>
            <a:r>
              <a:rPr lang="en-US" dirty="0"/>
              <a:t>Spin textures, topology</a:t>
            </a:r>
          </a:p>
          <a:p>
            <a:r>
              <a:rPr lang="en-US" dirty="0"/>
              <a:t>Quantum Hall Effect, Quantum Spin Hall Effect…</a:t>
            </a:r>
          </a:p>
          <a:p>
            <a:r>
              <a:rPr lang="en-US" dirty="0"/>
              <a:t>Quantum spin liquids and ice</a:t>
            </a:r>
          </a:p>
          <a:p>
            <a:r>
              <a:rPr lang="en-US" dirty="0"/>
              <a:t>Molecular magnets</a:t>
            </a:r>
          </a:p>
          <a:p>
            <a:r>
              <a:rPr lang="en-US" dirty="0"/>
              <a:t>Materials combining strong U and SOC (as means to produce QCM)</a:t>
            </a:r>
          </a:p>
        </p:txBody>
      </p:sp>
    </p:spTree>
    <p:extLst>
      <p:ext uri="{BB962C8B-B14F-4D97-AF65-F5344CB8AC3E}">
        <p14:creationId xmlns:p14="http://schemas.microsoft.com/office/powerpoint/2010/main" val="426674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24" y="256032"/>
            <a:ext cx="8636290" cy="496290"/>
          </a:xfrm>
        </p:spPr>
        <p:txBody>
          <a:bodyPr/>
          <a:lstStyle/>
          <a:p>
            <a:r>
              <a:rPr lang="en-US" dirty="0"/>
              <a:t>Our focus: QCM and </a:t>
            </a:r>
            <a:r>
              <a:rPr lang="en-US" dirty="0" err="1"/>
              <a:t>heterostructures</a:t>
            </a:r>
            <a:endParaRPr lang="en-US" dirty="0"/>
          </a:p>
        </p:txBody>
      </p:sp>
      <p:sp>
        <p:nvSpPr>
          <p:cNvPr id="3" name="Content Placeholder 2"/>
          <p:cNvSpPr>
            <a:spLocks noGrp="1"/>
          </p:cNvSpPr>
          <p:nvPr>
            <p:ph idx="1"/>
          </p:nvPr>
        </p:nvSpPr>
        <p:spPr>
          <a:xfrm>
            <a:off x="201168" y="1443385"/>
            <a:ext cx="8642640" cy="4881215"/>
          </a:xfrm>
        </p:spPr>
        <p:txBody>
          <a:bodyPr/>
          <a:lstStyle/>
          <a:p>
            <a:r>
              <a:rPr lang="en-US" dirty="0"/>
              <a:t>Interfaces enable QCM, e.g., through confinement, manipulation of exchange, anisotropy, charge transfer, orbital reconstruction…</a:t>
            </a:r>
          </a:p>
          <a:p>
            <a:r>
              <a:rPr lang="en-US" dirty="0"/>
              <a:t>Interfaces may be planar or curved and often separate different materials (exception Moiré crystals).</a:t>
            </a:r>
          </a:p>
          <a:p>
            <a:r>
              <a:rPr lang="en-US" dirty="0"/>
              <a:t>Leverage what we know from bulk to create new function.</a:t>
            </a:r>
          </a:p>
          <a:p>
            <a:r>
              <a:rPr lang="en-US" dirty="0"/>
              <a:t>Enable new function that can not be observed in the bulk.</a:t>
            </a:r>
          </a:p>
        </p:txBody>
      </p:sp>
    </p:spTree>
    <p:extLst>
      <p:ext uri="{BB962C8B-B14F-4D97-AF65-F5344CB8AC3E}">
        <p14:creationId xmlns:p14="http://schemas.microsoft.com/office/powerpoint/2010/main" val="4242273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24" y="256032"/>
            <a:ext cx="8636290" cy="496290"/>
          </a:xfrm>
        </p:spPr>
        <p:txBody>
          <a:bodyPr/>
          <a:lstStyle/>
          <a:p>
            <a:r>
              <a:rPr lang="en-US" dirty="0"/>
              <a:t>Workshop Goals</a:t>
            </a:r>
          </a:p>
        </p:txBody>
      </p:sp>
      <p:pic>
        <p:nvPicPr>
          <p:cNvPr id="3" name="Picture 2" descr="goals copy.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887475"/>
            <a:ext cx="7860456" cy="5970525"/>
          </a:xfrm>
          <a:prstGeom prst="rect">
            <a:avLst/>
          </a:prstGeom>
        </p:spPr>
      </p:pic>
    </p:spTree>
    <p:extLst>
      <p:ext uri="{BB962C8B-B14F-4D97-AF65-F5344CB8AC3E}">
        <p14:creationId xmlns:p14="http://schemas.microsoft.com/office/powerpoint/2010/main" val="1664342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24" y="256032"/>
            <a:ext cx="8636290" cy="888705"/>
          </a:xfrm>
        </p:spPr>
        <p:txBody>
          <a:bodyPr/>
          <a:lstStyle/>
          <a:p>
            <a:r>
              <a:rPr lang="en-US" dirty="0"/>
              <a:t>Use DOE’s workshop approach to accomplish goals</a:t>
            </a:r>
          </a:p>
        </p:txBody>
      </p:sp>
      <p:sp>
        <p:nvSpPr>
          <p:cNvPr id="3" name="Content Placeholder 2"/>
          <p:cNvSpPr>
            <a:spLocks noGrp="1"/>
          </p:cNvSpPr>
          <p:nvPr>
            <p:ph idx="1"/>
          </p:nvPr>
        </p:nvSpPr>
        <p:spPr>
          <a:xfrm>
            <a:off x="201168" y="1443385"/>
            <a:ext cx="8642640" cy="4957415"/>
          </a:xfrm>
        </p:spPr>
        <p:txBody>
          <a:bodyPr/>
          <a:lstStyle/>
          <a:p>
            <a:r>
              <a:rPr lang="en-US" dirty="0"/>
              <a:t>BRN = Basic Research Needs (workshop)</a:t>
            </a:r>
          </a:p>
          <a:p>
            <a:r>
              <a:rPr lang="en-US" dirty="0"/>
              <a:t>Identify several high level (strategic) research directions germane to our focus.</a:t>
            </a:r>
          </a:p>
          <a:p>
            <a:r>
              <a:rPr lang="en-US" dirty="0"/>
              <a:t>Choose the priority research directions (PRD).</a:t>
            </a:r>
          </a:p>
          <a:p>
            <a:pPr lvl="1"/>
            <a:r>
              <a:rPr lang="en-US" dirty="0"/>
              <a:t>Consolidate, down select ideas (are there common threads?) </a:t>
            </a:r>
          </a:p>
          <a:p>
            <a:r>
              <a:rPr lang="en-US" dirty="0"/>
              <a:t>Articulate in form of a quad chart: </a:t>
            </a:r>
          </a:p>
          <a:p>
            <a:pPr lvl="1"/>
            <a:r>
              <a:rPr lang="en-US" dirty="0"/>
              <a:t>What are the challenges?</a:t>
            </a:r>
          </a:p>
          <a:p>
            <a:pPr lvl="1"/>
            <a:r>
              <a:rPr lang="en-US" dirty="0"/>
              <a:t>How are they tackled? </a:t>
            </a:r>
          </a:p>
          <a:p>
            <a:pPr lvl="1"/>
            <a:r>
              <a:rPr lang="en-US" dirty="0"/>
              <a:t>What advances can be realized?</a:t>
            </a:r>
          </a:p>
          <a:p>
            <a:pPr lvl="1"/>
            <a:r>
              <a:rPr lang="en-US" dirty="0"/>
              <a:t>Importance or enabling features of </a:t>
            </a:r>
            <a:r>
              <a:rPr lang="en-US" dirty="0" err="1"/>
              <a:t>heterostructures</a:t>
            </a:r>
            <a:r>
              <a:rPr lang="en-US" dirty="0"/>
              <a:t>?</a:t>
            </a:r>
          </a:p>
        </p:txBody>
      </p:sp>
    </p:spTree>
    <p:extLst>
      <p:ext uri="{BB962C8B-B14F-4D97-AF65-F5344CB8AC3E}">
        <p14:creationId xmlns:p14="http://schemas.microsoft.com/office/powerpoint/2010/main" val="1053839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ChangeArrowheads="1"/>
          </p:cNvSpPr>
          <p:nvPr/>
        </p:nvSpPr>
        <p:spPr bwMode="auto">
          <a:xfrm>
            <a:off x="90488" y="3276600"/>
            <a:ext cx="4433887" cy="390525"/>
          </a:xfrm>
          <a:prstGeom prst="rect">
            <a:avLst/>
          </a:prstGeom>
          <a:gradFill rotWithShape="0">
            <a:gsLst>
              <a:gs pos="0">
                <a:srgbClr val="FFD999"/>
              </a:gs>
              <a:gs pos="100000">
                <a:srgbClr val="FFF0D7"/>
              </a:gs>
            </a:gsLst>
            <a:lin ang="5400000" scaled="1"/>
          </a:gradFill>
          <a:ln w="3175">
            <a:solidFill>
              <a:srgbClr val="B3B3B3"/>
            </a:solidFill>
            <a:miter lim="800000"/>
            <a:headEnd/>
            <a:tailEnd/>
          </a:ln>
        </p:spPr>
        <p:txBody>
          <a:bodyPr wrap="none"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a:r>
              <a:rPr lang="en-US" altLang="en-US" sz="1600" b="1" dirty="0"/>
              <a:t>Potential scientific impact</a:t>
            </a:r>
          </a:p>
        </p:txBody>
      </p:sp>
      <p:sp>
        <p:nvSpPr>
          <p:cNvPr id="7172" name="Rectangle 3"/>
          <p:cNvSpPr>
            <a:spLocks noChangeArrowheads="1"/>
          </p:cNvSpPr>
          <p:nvPr/>
        </p:nvSpPr>
        <p:spPr bwMode="auto">
          <a:xfrm>
            <a:off x="4578350" y="4038600"/>
            <a:ext cx="4433888" cy="390525"/>
          </a:xfrm>
          <a:prstGeom prst="rect">
            <a:avLst/>
          </a:prstGeom>
          <a:gradFill rotWithShape="0">
            <a:gsLst>
              <a:gs pos="0">
                <a:srgbClr val="FFD999"/>
              </a:gs>
              <a:gs pos="100000">
                <a:srgbClr val="FFF0D7"/>
              </a:gs>
            </a:gsLst>
            <a:lin ang="5400000" scaled="1"/>
          </a:gradFill>
          <a:ln w="3175">
            <a:solidFill>
              <a:srgbClr val="B3B3B3"/>
            </a:solidFill>
            <a:miter lim="800000"/>
            <a:headEnd/>
            <a:tailEnd/>
          </a:ln>
        </p:spPr>
        <p:txBody>
          <a:bodyPr wrap="none"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a:r>
              <a:rPr lang="en-US" altLang="en-US" sz="1600" b="1" dirty="0"/>
              <a:t>Impact of </a:t>
            </a:r>
            <a:r>
              <a:rPr lang="en-US" altLang="en-US" sz="1600" b="1" dirty="0" err="1"/>
              <a:t>heterostructures</a:t>
            </a:r>
            <a:endParaRPr lang="en-US" altLang="en-US" sz="1600" b="1" dirty="0"/>
          </a:p>
        </p:txBody>
      </p:sp>
      <p:sp>
        <p:nvSpPr>
          <p:cNvPr id="7173" name="Rectangle 4"/>
          <p:cNvSpPr>
            <a:spLocks noChangeArrowheads="1"/>
          </p:cNvSpPr>
          <p:nvPr/>
        </p:nvSpPr>
        <p:spPr bwMode="auto">
          <a:xfrm>
            <a:off x="4583113" y="866775"/>
            <a:ext cx="4433887" cy="390525"/>
          </a:xfrm>
          <a:prstGeom prst="rect">
            <a:avLst/>
          </a:prstGeom>
          <a:gradFill rotWithShape="0">
            <a:gsLst>
              <a:gs pos="0">
                <a:srgbClr val="FFD999"/>
              </a:gs>
              <a:gs pos="100000">
                <a:srgbClr val="FFF0D7"/>
              </a:gs>
            </a:gsLst>
            <a:lin ang="5400000" scaled="1"/>
          </a:gradFill>
          <a:ln w="3175">
            <a:solidFill>
              <a:srgbClr val="B3B3B3"/>
            </a:solidFill>
            <a:miter lim="800000"/>
            <a:headEnd/>
            <a:tailEnd/>
          </a:ln>
        </p:spPr>
        <p:txBody>
          <a:bodyPr wrap="none"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a:r>
              <a:rPr lang="en-US" altLang="en-US" sz="1600" b="1"/>
              <a:t>Summary of research direction</a:t>
            </a:r>
          </a:p>
        </p:txBody>
      </p:sp>
      <p:sp>
        <p:nvSpPr>
          <p:cNvPr id="7174" name="Rectangle 5"/>
          <p:cNvSpPr>
            <a:spLocks noChangeArrowheads="1"/>
          </p:cNvSpPr>
          <p:nvPr/>
        </p:nvSpPr>
        <p:spPr bwMode="auto">
          <a:xfrm>
            <a:off x="90488" y="866775"/>
            <a:ext cx="4433887" cy="390525"/>
          </a:xfrm>
          <a:prstGeom prst="rect">
            <a:avLst/>
          </a:prstGeom>
          <a:gradFill rotWithShape="0">
            <a:gsLst>
              <a:gs pos="0">
                <a:srgbClr val="FFD999"/>
              </a:gs>
              <a:gs pos="100000">
                <a:srgbClr val="FFF0D7"/>
              </a:gs>
            </a:gsLst>
            <a:lin ang="5400000" scaled="1"/>
          </a:gradFill>
          <a:ln w="3175">
            <a:solidFill>
              <a:srgbClr val="B3B3B3"/>
            </a:solidFill>
            <a:miter lim="800000"/>
            <a:headEnd/>
            <a:tailEnd/>
          </a:ln>
        </p:spPr>
        <p:txBody>
          <a:bodyPr wrap="none"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a:r>
              <a:rPr lang="en-US" altLang="en-US" sz="1600" b="1" dirty="0"/>
              <a:t>Scientific challenges</a:t>
            </a:r>
          </a:p>
        </p:txBody>
      </p:sp>
      <p:sp>
        <p:nvSpPr>
          <p:cNvPr id="7175" name="Rectangle 6"/>
          <p:cNvSpPr>
            <a:spLocks noGrp="1" noChangeArrowheads="1"/>
          </p:cNvSpPr>
          <p:nvPr>
            <p:ph type="title"/>
          </p:nvPr>
        </p:nvSpPr>
        <p:spPr>
          <a:xfrm>
            <a:off x="6350" y="194102"/>
            <a:ext cx="9144000" cy="415498"/>
          </a:xfrm>
        </p:spPr>
        <p:txBody>
          <a:bodyPr/>
          <a:lstStyle/>
          <a:p>
            <a:pPr algn="ctr"/>
            <a:r>
              <a:rPr lang="en-US" altLang="en-US" sz="2400" dirty="0">
                <a:latin typeface="+mn-lt"/>
              </a:rPr>
              <a:t>Identify and control oxygen vacancies and their mobility in QCM</a:t>
            </a:r>
          </a:p>
        </p:txBody>
      </p:sp>
      <p:sp>
        <p:nvSpPr>
          <p:cNvPr id="7178" name="Text Box 9"/>
          <p:cNvSpPr txBox="1">
            <a:spLocks noChangeArrowheads="1"/>
          </p:cNvSpPr>
          <p:nvPr/>
        </p:nvSpPr>
        <p:spPr bwMode="auto">
          <a:xfrm>
            <a:off x="4625181" y="1278791"/>
            <a:ext cx="4387057" cy="28007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marL="0" lvl="1" indent="0"/>
            <a:r>
              <a:rPr lang="en-US" altLang="en-US" sz="1600" dirty="0">
                <a:solidFill>
                  <a:srgbClr val="106636"/>
                </a:solidFill>
              </a:rPr>
              <a:t>Implement </a:t>
            </a:r>
            <a:r>
              <a:rPr lang="en-US" altLang="en-US" sz="1600" i="1" dirty="0">
                <a:solidFill>
                  <a:srgbClr val="106636"/>
                </a:solidFill>
              </a:rPr>
              <a:t>in situ </a:t>
            </a:r>
            <a:r>
              <a:rPr lang="en-US" altLang="en-US" sz="1600" dirty="0">
                <a:solidFill>
                  <a:srgbClr val="106636"/>
                </a:solidFill>
              </a:rPr>
              <a:t>characterization capabilities compatible with synthesis environments, including extreme conditions that enable placement of oxygen vacancies in thin films, nanostructures and </a:t>
            </a:r>
            <a:r>
              <a:rPr lang="en-US" altLang="en-US" sz="1600" dirty="0" err="1">
                <a:solidFill>
                  <a:srgbClr val="106636"/>
                </a:solidFill>
              </a:rPr>
              <a:t>mesoscale</a:t>
            </a:r>
            <a:r>
              <a:rPr lang="en-US" altLang="en-US" sz="1600" dirty="0">
                <a:solidFill>
                  <a:srgbClr val="106636"/>
                </a:solidFill>
              </a:rPr>
              <a:t> materials.</a:t>
            </a:r>
          </a:p>
          <a:p>
            <a:pPr marL="0" lvl="1" indent="0"/>
            <a:endParaRPr lang="en-US" altLang="en-US" sz="1600" dirty="0">
              <a:solidFill>
                <a:srgbClr val="106636"/>
              </a:solidFill>
            </a:endParaRPr>
          </a:p>
          <a:p>
            <a:pPr marL="0" lvl="1" indent="0"/>
            <a:r>
              <a:rPr lang="en-US" altLang="en-US" sz="1600" dirty="0">
                <a:solidFill>
                  <a:srgbClr val="106636"/>
                </a:solidFill>
              </a:rPr>
              <a:t>Implement characterization capabilities that can locate ppm-levels of oxygen vacancies with </a:t>
            </a:r>
            <a:r>
              <a:rPr lang="en-US" altLang="en-US" sz="1600" dirty="0" err="1">
                <a:solidFill>
                  <a:srgbClr val="106636"/>
                </a:solidFill>
              </a:rPr>
              <a:t>Å</a:t>
            </a:r>
            <a:r>
              <a:rPr lang="en-US" altLang="en-US" sz="1600" dirty="0">
                <a:solidFill>
                  <a:srgbClr val="106636"/>
                </a:solidFill>
              </a:rPr>
              <a:t> spatial resolution and motion of vacancies with </a:t>
            </a:r>
            <a:r>
              <a:rPr lang="en-US" altLang="en-US" sz="1600" dirty="0" err="1">
                <a:solidFill>
                  <a:srgbClr val="106636"/>
                </a:solidFill>
              </a:rPr>
              <a:t>fs</a:t>
            </a:r>
            <a:r>
              <a:rPr lang="en-US" altLang="en-US" sz="1600" dirty="0">
                <a:solidFill>
                  <a:srgbClr val="106636"/>
                </a:solidFill>
              </a:rPr>
              <a:t> time resolution in conditions far from equilibrium.</a:t>
            </a:r>
          </a:p>
        </p:txBody>
      </p:sp>
      <p:sp>
        <p:nvSpPr>
          <p:cNvPr id="7179" name="Text Box 10"/>
          <p:cNvSpPr txBox="1">
            <a:spLocks noChangeArrowheads="1"/>
          </p:cNvSpPr>
          <p:nvPr/>
        </p:nvSpPr>
        <p:spPr bwMode="auto">
          <a:xfrm>
            <a:off x="153988" y="1295400"/>
            <a:ext cx="4370386" cy="1754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en-US" altLang="en-US" sz="1800" dirty="0">
                <a:solidFill>
                  <a:srgbClr val="106636"/>
                </a:solidFill>
              </a:rPr>
              <a:t>To identify and control the presence of oxygen vacancies and their movement in order to realize and manipulate function in correlated materials that arise from charge, spin and orbital degrees of freedom.</a:t>
            </a:r>
          </a:p>
        </p:txBody>
      </p:sp>
      <p:sp>
        <p:nvSpPr>
          <p:cNvPr id="7181" name="Text Box 12"/>
          <p:cNvSpPr txBox="1">
            <a:spLocks noChangeArrowheads="1"/>
          </p:cNvSpPr>
          <p:nvPr/>
        </p:nvSpPr>
        <p:spPr bwMode="auto">
          <a:xfrm>
            <a:off x="153987" y="3657600"/>
            <a:ext cx="4370387" cy="3046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spcBef>
                <a:spcPct val="50000"/>
              </a:spcBef>
            </a:pPr>
            <a:r>
              <a:rPr lang="en-US" altLang="en-US" sz="1600" dirty="0">
                <a:solidFill>
                  <a:srgbClr val="106636"/>
                </a:solidFill>
              </a:rPr>
              <a:t>Ability to characterize and control oxygen vacancies may enable transformative control of QCM in the same manner that dopants are used to control the charge degree of freedom in semiconductors. </a:t>
            </a:r>
          </a:p>
          <a:p>
            <a:pPr>
              <a:spcBef>
                <a:spcPct val="50000"/>
              </a:spcBef>
            </a:pPr>
            <a:r>
              <a:rPr lang="en-US" altLang="en-US" sz="1600" dirty="0">
                <a:solidFill>
                  <a:srgbClr val="106636"/>
                </a:solidFill>
              </a:rPr>
              <a:t>Control of disorder may enable exploitation of quantum fluctuations.</a:t>
            </a:r>
          </a:p>
          <a:p>
            <a:pPr>
              <a:spcBef>
                <a:spcPct val="50000"/>
              </a:spcBef>
            </a:pPr>
            <a:r>
              <a:rPr lang="en-US" altLang="en-US" sz="1600" dirty="0">
                <a:solidFill>
                  <a:srgbClr val="106636"/>
                </a:solidFill>
              </a:rPr>
              <a:t>Suites of characterization tools that can adapt to changing time and length-scales relevant to stages of synthesis and </a:t>
            </a:r>
            <a:r>
              <a:rPr lang="en-US" altLang="en-US" sz="1600" i="1" dirty="0">
                <a:solidFill>
                  <a:srgbClr val="106636"/>
                </a:solidFill>
              </a:rPr>
              <a:t>in operando </a:t>
            </a:r>
            <a:r>
              <a:rPr lang="en-US" altLang="en-US" sz="1600" dirty="0">
                <a:solidFill>
                  <a:srgbClr val="106636"/>
                </a:solidFill>
              </a:rPr>
              <a:t>conditions.</a:t>
            </a:r>
          </a:p>
        </p:txBody>
      </p:sp>
      <p:sp>
        <p:nvSpPr>
          <p:cNvPr id="7183" name="Text Box 16"/>
          <p:cNvSpPr txBox="1">
            <a:spLocks noChangeArrowheads="1"/>
          </p:cNvSpPr>
          <p:nvPr/>
        </p:nvSpPr>
        <p:spPr bwMode="auto">
          <a:xfrm>
            <a:off x="4625180" y="4419600"/>
            <a:ext cx="4387057"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en-US" altLang="en-US" sz="1600" dirty="0">
                <a:solidFill>
                  <a:srgbClr val="106636"/>
                </a:solidFill>
                <a:ea typeface="ＭＳ Ｐゴシック" pitchFamily="96" charset="-128"/>
              </a:rPr>
              <a:t>Interfaces may act as source and/or sinks for oxygen vacancies. Interfaces can be manipulated.</a:t>
            </a:r>
          </a:p>
          <a:p>
            <a:endParaRPr lang="en-US" altLang="en-US" sz="1600" dirty="0">
              <a:solidFill>
                <a:srgbClr val="106636"/>
              </a:solidFill>
              <a:ea typeface="ＭＳ Ｐゴシック" pitchFamily="96" charset="-128"/>
            </a:endParaRPr>
          </a:p>
          <a:p>
            <a:r>
              <a:rPr lang="en-US" altLang="en-US" sz="1600" dirty="0">
                <a:solidFill>
                  <a:srgbClr val="106636"/>
                </a:solidFill>
                <a:ea typeface="ＭＳ Ｐゴシック" pitchFamily="96" charset="-128"/>
              </a:rPr>
              <a:t>Bottoms-up growth may enable designer oxygen vacancy profiles, may enable multiple functions in a material that has nominally the same chemistry.</a:t>
            </a:r>
          </a:p>
          <a:p>
            <a:endParaRPr lang="en-US" altLang="en-US" sz="1600" b="1" dirty="0">
              <a:ea typeface="ＭＳ Ｐゴシック" pitchFamily="96" charset="-128"/>
            </a:endParaRPr>
          </a:p>
        </p:txBody>
      </p:sp>
      <p:sp>
        <p:nvSpPr>
          <p:cNvPr id="15" name="Slide Number Placeholder 1"/>
          <p:cNvSpPr txBox="1">
            <a:spLocks/>
          </p:cNvSpPr>
          <p:nvPr/>
        </p:nvSpPr>
        <p:spPr>
          <a:xfrm>
            <a:off x="8413750" y="6351588"/>
            <a:ext cx="381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D7ED2C7-EA76-4B06-8775-AD124AC0D235}" type="slidenum">
              <a:rPr lang="en-US" b="1" smtClean="0">
                <a:solidFill>
                  <a:srgbClr val="106636"/>
                </a:solidFill>
                <a:latin typeface="Arial" panose="020B0604020202020204" pitchFamily="34" charset="0"/>
                <a:cs typeface="Arial" panose="020B0604020202020204" pitchFamily="34" charset="0"/>
              </a:rPr>
              <a:pPr>
                <a:defRPr/>
              </a:pPr>
              <a:t>8</a:t>
            </a:fld>
            <a:endParaRPr lang="en-US" b="1" dirty="0">
              <a:solidFill>
                <a:srgbClr val="10663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2985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ChangeArrowheads="1"/>
          </p:cNvSpPr>
          <p:nvPr/>
        </p:nvSpPr>
        <p:spPr bwMode="auto">
          <a:xfrm>
            <a:off x="90488" y="3276600"/>
            <a:ext cx="4433887" cy="390525"/>
          </a:xfrm>
          <a:prstGeom prst="rect">
            <a:avLst/>
          </a:prstGeom>
          <a:gradFill rotWithShape="0">
            <a:gsLst>
              <a:gs pos="0">
                <a:srgbClr val="FFD999"/>
              </a:gs>
              <a:gs pos="100000">
                <a:srgbClr val="FFF0D7"/>
              </a:gs>
            </a:gsLst>
            <a:lin ang="5400000" scaled="1"/>
          </a:gradFill>
          <a:ln w="3175">
            <a:solidFill>
              <a:srgbClr val="B3B3B3"/>
            </a:solidFill>
            <a:miter lim="800000"/>
            <a:headEnd/>
            <a:tailEnd/>
          </a:ln>
        </p:spPr>
        <p:txBody>
          <a:bodyPr wrap="none"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a:r>
              <a:rPr lang="en-US" altLang="en-US" sz="1600" b="1" dirty="0"/>
              <a:t>Potential scientific impact</a:t>
            </a:r>
          </a:p>
        </p:txBody>
      </p:sp>
      <p:sp>
        <p:nvSpPr>
          <p:cNvPr id="7172" name="Rectangle 3"/>
          <p:cNvSpPr>
            <a:spLocks noChangeArrowheads="1"/>
          </p:cNvSpPr>
          <p:nvPr/>
        </p:nvSpPr>
        <p:spPr bwMode="auto">
          <a:xfrm>
            <a:off x="4578350" y="4038600"/>
            <a:ext cx="4433888" cy="390525"/>
          </a:xfrm>
          <a:prstGeom prst="rect">
            <a:avLst/>
          </a:prstGeom>
          <a:gradFill rotWithShape="0">
            <a:gsLst>
              <a:gs pos="0">
                <a:srgbClr val="FFD999"/>
              </a:gs>
              <a:gs pos="100000">
                <a:srgbClr val="FFF0D7"/>
              </a:gs>
            </a:gsLst>
            <a:lin ang="5400000" scaled="1"/>
          </a:gradFill>
          <a:ln w="3175">
            <a:solidFill>
              <a:srgbClr val="B3B3B3"/>
            </a:solidFill>
            <a:miter lim="800000"/>
            <a:headEnd/>
            <a:tailEnd/>
          </a:ln>
        </p:spPr>
        <p:txBody>
          <a:bodyPr wrap="none"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a:r>
              <a:rPr lang="en-US" altLang="en-US" sz="1600" b="1" dirty="0"/>
              <a:t>Impact of </a:t>
            </a:r>
            <a:r>
              <a:rPr lang="en-US" altLang="en-US" sz="1600" b="1" dirty="0" err="1"/>
              <a:t>heterostructures</a:t>
            </a:r>
            <a:endParaRPr lang="en-US" altLang="en-US" sz="1600" b="1" dirty="0"/>
          </a:p>
        </p:txBody>
      </p:sp>
      <p:sp>
        <p:nvSpPr>
          <p:cNvPr id="7173" name="Rectangle 4"/>
          <p:cNvSpPr>
            <a:spLocks noChangeArrowheads="1"/>
          </p:cNvSpPr>
          <p:nvPr/>
        </p:nvSpPr>
        <p:spPr bwMode="auto">
          <a:xfrm>
            <a:off x="4583113" y="866775"/>
            <a:ext cx="4433887" cy="390525"/>
          </a:xfrm>
          <a:prstGeom prst="rect">
            <a:avLst/>
          </a:prstGeom>
          <a:gradFill rotWithShape="0">
            <a:gsLst>
              <a:gs pos="0">
                <a:srgbClr val="FFD999"/>
              </a:gs>
              <a:gs pos="100000">
                <a:srgbClr val="FFF0D7"/>
              </a:gs>
            </a:gsLst>
            <a:lin ang="5400000" scaled="1"/>
          </a:gradFill>
          <a:ln w="3175">
            <a:solidFill>
              <a:srgbClr val="B3B3B3"/>
            </a:solidFill>
            <a:miter lim="800000"/>
            <a:headEnd/>
            <a:tailEnd/>
          </a:ln>
        </p:spPr>
        <p:txBody>
          <a:bodyPr wrap="none"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a:r>
              <a:rPr lang="en-US" altLang="en-US" sz="1600" b="1"/>
              <a:t>Summary of research direction</a:t>
            </a:r>
          </a:p>
        </p:txBody>
      </p:sp>
      <p:sp>
        <p:nvSpPr>
          <p:cNvPr id="7174" name="Rectangle 5"/>
          <p:cNvSpPr>
            <a:spLocks noChangeArrowheads="1"/>
          </p:cNvSpPr>
          <p:nvPr/>
        </p:nvSpPr>
        <p:spPr bwMode="auto">
          <a:xfrm>
            <a:off x="90488" y="866775"/>
            <a:ext cx="4433887" cy="390525"/>
          </a:xfrm>
          <a:prstGeom prst="rect">
            <a:avLst/>
          </a:prstGeom>
          <a:gradFill rotWithShape="0">
            <a:gsLst>
              <a:gs pos="0">
                <a:srgbClr val="FFD999"/>
              </a:gs>
              <a:gs pos="100000">
                <a:srgbClr val="FFF0D7"/>
              </a:gs>
            </a:gsLst>
            <a:lin ang="5400000" scaled="1"/>
          </a:gradFill>
          <a:ln w="3175">
            <a:solidFill>
              <a:srgbClr val="B3B3B3"/>
            </a:solidFill>
            <a:miter lim="800000"/>
            <a:headEnd/>
            <a:tailEnd/>
          </a:ln>
        </p:spPr>
        <p:txBody>
          <a:bodyPr wrap="none"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a:r>
              <a:rPr lang="en-US" altLang="en-US" sz="1600" b="1" dirty="0"/>
              <a:t>Scientific challenges</a:t>
            </a:r>
          </a:p>
        </p:txBody>
      </p:sp>
      <p:sp>
        <p:nvSpPr>
          <p:cNvPr id="7175" name="Rectangle 6"/>
          <p:cNvSpPr>
            <a:spLocks noGrp="1" noChangeArrowheads="1"/>
          </p:cNvSpPr>
          <p:nvPr>
            <p:ph type="title"/>
          </p:nvPr>
        </p:nvSpPr>
        <p:spPr>
          <a:xfrm>
            <a:off x="6350" y="194102"/>
            <a:ext cx="9144000" cy="729430"/>
          </a:xfrm>
        </p:spPr>
        <p:txBody>
          <a:bodyPr/>
          <a:lstStyle/>
          <a:p>
            <a:pPr algn="ctr"/>
            <a:r>
              <a:rPr lang="en-US" altLang="en-US" sz="2400" dirty="0">
                <a:latin typeface="+mn-lt"/>
              </a:rPr>
              <a:t>Reversibly select between quantum anomalous Hall and </a:t>
            </a:r>
            <a:r>
              <a:rPr lang="en-US" altLang="en-US" sz="2400" dirty="0" err="1">
                <a:latin typeface="+mn-lt"/>
              </a:rPr>
              <a:t>axion</a:t>
            </a:r>
            <a:r>
              <a:rPr lang="en-US" altLang="en-US" sz="2400" dirty="0">
                <a:latin typeface="+mn-lt"/>
              </a:rPr>
              <a:t> insulator states in </a:t>
            </a:r>
            <a:r>
              <a:rPr lang="en-US" altLang="en-US" sz="2400" dirty="0" err="1">
                <a:latin typeface="+mn-lt"/>
              </a:rPr>
              <a:t>nanodots</a:t>
            </a:r>
            <a:endParaRPr lang="en-US" altLang="en-US" sz="2400" dirty="0">
              <a:latin typeface="+mn-lt"/>
            </a:endParaRPr>
          </a:p>
        </p:txBody>
      </p:sp>
      <p:sp>
        <p:nvSpPr>
          <p:cNvPr id="7178" name="Text Box 9"/>
          <p:cNvSpPr txBox="1">
            <a:spLocks noChangeArrowheads="1"/>
          </p:cNvSpPr>
          <p:nvPr/>
        </p:nvSpPr>
        <p:spPr bwMode="auto">
          <a:xfrm>
            <a:off x="4625181" y="1278791"/>
            <a:ext cx="4387057"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marL="0" lvl="1" indent="0"/>
            <a:r>
              <a:rPr lang="en-US" altLang="en-US" sz="1600" dirty="0">
                <a:solidFill>
                  <a:srgbClr val="106636"/>
                </a:solidFill>
              </a:rPr>
              <a:t>Exploit control of oxygen vacancies and vacancy mobility to realize room temperature ferromagnetic insulators. (previous PRD example)</a:t>
            </a:r>
          </a:p>
          <a:p>
            <a:pPr marL="0" lvl="1" indent="0"/>
            <a:endParaRPr lang="en-US" altLang="en-US" sz="1600" dirty="0">
              <a:solidFill>
                <a:srgbClr val="106636"/>
              </a:solidFill>
            </a:endParaRPr>
          </a:p>
          <a:p>
            <a:pPr marL="0" lvl="1" indent="0"/>
            <a:r>
              <a:rPr lang="en-US" altLang="en-US" sz="1600" dirty="0">
                <a:solidFill>
                  <a:srgbClr val="106636"/>
                </a:solidFill>
              </a:rPr>
              <a:t>Exploit exchange bias to tune magnetization reversal to near zero field conditions. (example of “classical” phenomenon to achieve goal in QCM…)</a:t>
            </a:r>
          </a:p>
        </p:txBody>
      </p:sp>
      <p:sp>
        <p:nvSpPr>
          <p:cNvPr id="7179" name="Text Box 10"/>
          <p:cNvSpPr txBox="1">
            <a:spLocks noChangeArrowheads="1"/>
          </p:cNvSpPr>
          <p:nvPr/>
        </p:nvSpPr>
        <p:spPr bwMode="auto">
          <a:xfrm>
            <a:off x="153988" y="1295400"/>
            <a:ext cx="4370386"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en-US" altLang="en-US" sz="1800" dirty="0">
                <a:solidFill>
                  <a:srgbClr val="106636"/>
                </a:solidFill>
              </a:rPr>
              <a:t>Demonstrate control QAH and </a:t>
            </a:r>
            <a:r>
              <a:rPr lang="en-US" altLang="en-US" sz="1800" dirty="0" err="1">
                <a:solidFill>
                  <a:srgbClr val="106636"/>
                </a:solidFill>
              </a:rPr>
              <a:t>Axion</a:t>
            </a:r>
            <a:r>
              <a:rPr lang="en-US" altLang="en-US" sz="1800" dirty="0">
                <a:solidFill>
                  <a:srgbClr val="106636"/>
                </a:solidFill>
              </a:rPr>
              <a:t> insulator states by manipulating magnetism at planar interfaces in near zero field conditions.</a:t>
            </a:r>
          </a:p>
        </p:txBody>
      </p:sp>
      <p:sp>
        <p:nvSpPr>
          <p:cNvPr id="7181" name="Text Box 12"/>
          <p:cNvSpPr txBox="1">
            <a:spLocks noChangeArrowheads="1"/>
          </p:cNvSpPr>
          <p:nvPr/>
        </p:nvSpPr>
        <p:spPr bwMode="auto">
          <a:xfrm>
            <a:off x="153987" y="3657600"/>
            <a:ext cx="4370387"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spcBef>
                <a:spcPct val="50000"/>
              </a:spcBef>
            </a:pPr>
            <a:r>
              <a:rPr lang="en-US" altLang="en-US" sz="1600" dirty="0" err="1">
                <a:solidFill>
                  <a:srgbClr val="106636"/>
                </a:solidFill>
              </a:rPr>
              <a:t>Dissipationless</a:t>
            </a:r>
            <a:r>
              <a:rPr lang="en-US" altLang="en-US" sz="1600" dirty="0">
                <a:solidFill>
                  <a:srgbClr val="106636"/>
                </a:solidFill>
              </a:rPr>
              <a:t> memory storage suitable for </a:t>
            </a:r>
            <a:r>
              <a:rPr lang="en-US" altLang="en-US" sz="1600" dirty="0" err="1">
                <a:solidFill>
                  <a:srgbClr val="106636"/>
                </a:solidFill>
              </a:rPr>
              <a:t>neuromorphic</a:t>
            </a:r>
            <a:r>
              <a:rPr lang="en-US" altLang="en-US" sz="1600" dirty="0">
                <a:solidFill>
                  <a:srgbClr val="106636"/>
                </a:solidFill>
              </a:rPr>
              <a:t> computing….</a:t>
            </a:r>
          </a:p>
        </p:txBody>
      </p:sp>
      <p:sp>
        <p:nvSpPr>
          <p:cNvPr id="7183" name="Text Box 16"/>
          <p:cNvSpPr txBox="1">
            <a:spLocks noChangeArrowheads="1"/>
          </p:cNvSpPr>
          <p:nvPr/>
        </p:nvSpPr>
        <p:spPr bwMode="auto">
          <a:xfrm>
            <a:off x="4625180" y="4419600"/>
            <a:ext cx="4387057"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en-US" altLang="en-US" sz="1600" dirty="0">
                <a:solidFill>
                  <a:srgbClr val="106636"/>
                </a:solidFill>
                <a:ea typeface="ＭＳ Ｐゴシック" pitchFamily="96" charset="-128"/>
              </a:rPr>
              <a:t>Oxygen vacancy concentration tuned with polarization of a proximal ferroelectric…</a:t>
            </a:r>
          </a:p>
          <a:p>
            <a:endParaRPr lang="en-US" altLang="en-US" sz="1600" b="1" dirty="0">
              <a:ea typeface="ＭＳ Ｐゴシック" pitchFamily="96" charset="-128"/>
            </a:endParaRPr>
          </a:p>
        </p:txBody>
      </p:sp>
      <p:sp>
        <p:nvSpPr>
          <p:cNvPr id="15" name="Slide Number Placeholder 1"/>
          <p:cNvSpPr txBox="1">
            <a:spLocks/>
          </p:cNvSpPr>
          <p:nvPr/>
        </p:nvSpPr>
        <p:spPr>
          <a:xfrm>
            <a:off x="8413750" y="6351588"/>
            <a:ext cx="381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D7ED2C7-EA76-4B06-8775-AD124AC0D235}" type="slidenum">
              <a:rPr lang="en-US" b="1" smtClean="0">
                <a:solidFill>
                  <a:srgbClr val="106636"/>
                </a:solidFill>
                <a:latin typeface="Arial" panose="020B0604020202020204" pitchFamily="34" charset="0"/>
                <a:cs typeface="Arial" panose="020B0604020202020204" pitchFamily="34" charset="0"/>
              </a:rPr>
              <a:pPr>
                <a:defRPr/>
              </a:pPr>
              <a:t>9</a:t>
            </a:fld>
            <a:endParaRPr lang="en-US" b="1" dirty="0">
              <a:solidFill>
                <a:srgbClr val="10663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2466266"/>
      </p:ext>
    </p:extLst>
  </p:cSld>
  <p:clrMapOvr>
    <a:masterClrMapping/>
  </p:clrMapOvr>
</p:sld>
</file>

<file path=ppt/theme/theme1.xml><?xml version="1.0" encoding="utf-8"?>
<a:theme xmlns:a="http://schemas.openxmlformats.org/drawingml/2006/main" name="utk_lecture_fitzsimmons">
  <a:themeElements>
    <a:clrScheme name="ORNL corporate palette May 28 saturation adjust">
      <a:dk1>
        <a:sysClr val="windowText" lastClr="000000"/>
      </a:dk1>
      <a:lt1>
        <a:sysClr val="window" lastClr="FFFFFF"/>
      </a:lt1>
      <a:dk2>
        <a:srgbClr val="1E7640"/>
      </a:dk2>
      <a:lt2>
        <a:srgbClr val="FFFFFF"/>
      </a:lt2>
      <a:accent1>
        <a:srgbClr val="306DBE"/>
      </a:accent1>
      <a:accent2>
        <a:srgbClr val="84B641"/>
      </a:accent2>
      <a:accent3>
        <a:srgbClr val="DE762D"/>
      </a:accent3>
      <a:accent4>
        <a:srgbClr val="2ABDDA"/>
      </a:accent4>
      <a:accent5>
        <a:srgbClr val="A03123"/>
      </a:accent5>
      <a:accent6>
        <a:srgbClr val="FFCD00"/>
      </a:accent6>
      <a:hlink>
        <a:srgbClr val="0070B9"/>
      </a:hlink>
      <a:folHlink>
        <a:srgbClr val="1E7640"/>
      </a:folHlink>
    </a:clrScheme>
    <a:fontScheme name="ORNL 2013">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solidFill>
            <a:schemeClr val="accent1"/>
          </a:solidFill>
        </a:ln>
        <a:effectLst/>
        <a:scene3d>
          <a:camera prst="orthographicFront">
            <a:rot lat="0" lon="0" rev="0"/>
          </a:camera>
          <a:lightRig rig="threePt" dir="t">
            <a:rot lat="0" lon="0" rev="1200000"/>
          </a:lightRig>
        </a:scene3d>
        <a:sp3d/>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txDef>
      <a:spPr>
        <a:noFill/>
      </a:spPr>
      <a:bodyPr wrap="none" rtlCol="0">
        <a:spAutoFit/>
      </a:bodyPr>
      <a:lstStyle>
        <a:defPPr algn="ctr">
          <a:lnSpc>
            <a:spcPct val="90000"/>
          </a:lnSpc>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75B17BC858B94FAA5409F11FF9B884" ma:contentTypeVersion="0" ma:contentTypeDescription="Create a new document." ma:contentTypeScope="" ma:versionID="ba30602e445ba7bd833ef2f532e4a59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2E77B73-CC8B-4B83-8D05-315263FA3F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B08F7293-55C5-495D-8310-E2405A6C8D74}">
  <ds:schemaRefs>
    <ds:schemaRef ds:uri="http://schemas.microsoft.com/sharepoint/v3/contenttype/forms"/>
  </ds:schemaRefs>
</ds:datastoreItem>
</file>

<file path=customXml/itemProps3.xml><?xml version="1.0" encoding="utf-8"?>
<ds:datastoreItem xmlns:ds="http://schemas.openxmlformats.org/officeDocument/2006/customXml" ds:itemID="{DADCCB12-0940-4923-97F5-47BC8975F92E}">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utk_lecture_fitzsimmons.potx</Template>
  <TotalTime>13400</TotalTime>
  <Words>1116</Words>
  <Application>Microsoft Office PowerPoint</Application>
  <PresentationFormat>On-screen Show (4:3)</PresentationFormat>
  <Paragraphs>123</Paragraphs>
  <Slides>18</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ＭＳ Ｐゴシック</vt:lpstr>
      <vt:lpstr>Arial</vt:lpstr>
      <vt:lpstr>Arial Black</vt:lpstr>
      <vt:lpstr>Calibri</vt:lpstr>
      <vt:lpstr>Helvetica</vt:lpstr>
      <vt:lpstr>utk_lecture_fitzsimmons</vt:lpstr>
      <vt:lpstr>Emerging opportunities in condensed matter research inspired by quantum confinement</vt:lpstr>
      <vt:lpstr>Logistics</vt:lpstr>
      <vt:lpstr>Confinement implies interfaces</vt:lpstr>
      <vt:lpstr>Examples of quantum condensed matter</vt:lpstr>
      <vt:lpstr>Our focus: QCM and heterostructures</vt:lpstr>
      <vt:lpstr>Workshop Goals</vt:lpstr>
      <vt:lpstr>Use DOE’s workshop approach to accomplish goals</vt:lpstr>
      <vt:lpstr>Identify and control oxygen vacancies and their mobility in QCM</vt:lpstr>
      <vt:lpstr>Reversibly select between quantum anomalous Hall and axion insulator states in nanodots</vt:lpstr>
      <vt:lpstr>Thursday’s plan</vt:lpstr>
      <vt:lpstr>Friday’s plan (at the ORNL Cabin)</vt:lpstr>
      <vt:lpstr>Post workshop</vt:lpstr>
      <vt:lpstr>Questions?</vt:lpstr>
      <vt:lpstr>PRD’s from QCM report</vt:lpstr>
      <vt:lpstr>Example EFRC’s</vt:lpstr>
      <vt:lpstr>Charge to Disorder breakout group</vt:lpstr>
      <vt:lpstr>Charge to Far From Equilibrium breakout group</vt:lpstr>
      <vt:lpstr>Charge to Topology and (quantum) Coherence breakout group</vt:lpstr>
    </vt:vector>
  </TitlesOfParts>
  <Company>ORNL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Roy, Donna Jo</dc:creator>
  <cp:lastModifiedBy>Porter, Sharon A.</cp:lastModifiedBy>
  <cp:revision>279</cp:revision>
  <cp:lastPrinted>2016-01-06T01:50:20Z</cp:lastPrinted>
  <dcterms:created xsi:type="dcterms:W3CDTF">2014-07-01T12:34:57Z</dcterms:created>
  <dcterms:modified xsi:type="dcterms:W3CDTF">2017-03-08T15:19:03Z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0x0101003975B17BC858B94FAA5409F11FF9B884</vt:lpwstr>
  </property>
</Properties>
</file>