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5" r:id="rId1"/>
  </p:sldMasterIdLst>
  <p:notesMasterIdLst>
    <p:notesMasterId r:id="rId55"/>
  </p:notesMasterIdLst>
  <p:handoutMasterIdLst>
    <p:handoutMasterId r:id="rId56"/>
  </p:handoutMasterIdLst>
  <p:sldIdLst>
    <p:sldId id="532" r:id="rId2"/>
    <p:sldId id="716" r:id="rId3"/>
    <p:sldId id="670" r:id="rId4"/>
    <p:sldId id="611" r:id="rId5"/>
    <p:sldId id="615" r:id="rId6"/>
    <p:sldId id="715" r:id="rId7"/>
    <p:sldId id="614" r:id="rId8"/>
    <p:sldId id="616" r:id="rId9"/>
    <p:sldId id="617" r:id="rId10"/>
    <p:sldId id="618" r:id="rId11"/>
    <p:sldId id="698" r:id="rId12"/>
    <p:sldId id="699" r:id="rId13"/>
    <p:sldId id="647" r:id="rId14"/>
    <p:sldId id="619" r:id="rId15"/>
    <p:sldId id="717" r:id="rId16"/>
    <p:sldId id="718" r:id="rId17"/>
    <p:sldId id="719" r:id="rId18"/>
    <p:sldId id="720" r:id="rId19"/>
    <p:sldId id="764" r:id="rId20"/>
    <p:sldId id="721" r:id="rId21"/>
    <p:sldId id="722" r:id="rId22"/>
    <p:sldId id="724" r:id="rId23"/>
    <p:sldId id="725" r:id="rId24"/>
    <p:sldId id="726" r:id="rId25"/>
    <p:sldId id="727" r:id="rId26"/>
    <p:sldId id="728" r:id="rId27"/>
    <p:sldId id="729" r:id="rId28"/>
    <p:sldId id="730" r:id="rId29"/>
    <p:sldId id="731" r:id="rId30"/>
    <p:sldId id="732" r:id="rId31"/>
    <p:sldId id="768" r:id="rId32"/>
    <p:sldId id="733" r:id="rId33"/>
    <p:sldId id="734" r:id="rId34"/>
    <p:sldId id="767" r:id="rId35"/>
    <p:sldId id="747" r:id="rId36"/>
    <p:sldId id="748" r:id="rId37"/>
    <p:sldId id="749" r:id="rId38"/>
    <p:sldId id="750" r:id="rId39"/>
    <p:sldId id="766" r:id="rId40"/>
    <p:sldId id="735" r:id="rId41"/>
    <p:sldId id="736" r:id="rId42"/>
    <p:sldId id="737" r:id="rId43"/>
    <p:sldId id="738" r:id="rId44"/>
    <p:sldId id="739" r:id="rId45"/>
    <p:sldId id="740" r:id="rId46"/>
    <p:sldId id="741" r:id="rId47"/>
    <p:sldId id="742" r:id="rId48"/>
    <p:sldId id="743" r:id="rId49"/>
    <p:sldId id="744" r:id="rId50"/>
    <p:sldId id="745" r:id="rId51"/>
    <p:sldId id="746" r:id="rId52"/>
    <p:sldId id="762" r:id="rId53"/>
    <p:sldId id="763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s Vasiliad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512"/>
    <a:srgbClr val="65D425"/>
    <a:srgbClr val="204078"/>
    <a:srgbClr val="1F3F7A"/>
    <a:srgbClr val="29528C"/>
    <a:srgbClr val="629FC3"/>
    <a:srgbClr val="558ED5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5" autoAdjust="0"/>
    <p:restoredTop sz="92970" autoAdjust="0"/>
  </p:normalViewPr>
  <p:slideViewPr>
    <p:cSldViewPr snapToGrid="0" snapToObjects="1">
      <p:cViewPr>
        <p:scale>
          <a:sx n="108" d="100"/>
          <a:sy n="108" d="100"/>
        </p:scale>
        <p:origin x="1136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commentAuthors" Target="commentAuthors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Disk-to-Disk Throughput (Mbps)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scp</c:v>
                </c:pt>
                <c:pt idx="1">
                  <c:v>scp (w/HPN)</c:v>
                </c:pt>
                <c:pt idx="2">
                  <c:v>sftp</c:v>
                </c:pt>
                <c:pt idx="3">
                  <c:v>GridFTP_x000d_(1 stream)</c:v>
                </c:pt>
                <c:pt idx="4">
                  <c:v>GridFTP_x000d_(4  streams)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330.0</c:v>
                </c:pt>
                <c:pt idx="1">
                  <c:v>1200.0</c:v>
                </c:pt>
                <c:pt idx="2">
                  <c:v>1400.0</c:v>
                </c:pt>
                <c:pt idx="3">
                  <c:v>6000.0</c:v>
                </c:pt>
                <c:pt idx="4">
                  <c:v>8000.0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-1532875216"/>
        <c:axId val="-1532873440"/>
      </c:barChart>
      <c:catAx>
        <c:axId val="-1532875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2873440"/>
        <c:crosses val="autoZero"/>
        <c:auto val="1"/>
        <c:lblAlgn val="ctr"/>
        <c:lblOffset val="100"/>
        <c:noMultiLvlLbl val="0"/>
      </c:catAx>
      <c:valAx>
        <c:axId val="-153287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3287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03T15:13:57.645" idx="1">
    <p:pos x="10" y="10"/>
    <p:text>ADD some pictures of different configs?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726BA98-09A7-D845-B362-7ACA0D031074}" type="datetimeFigureOut">
              <a:rPr lang="en-US"/>
              <a:pPr>
                <a:defRPr/>
              </a:pPr>
              <a:t>3/10/17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D14DF8-0C36-4546-A1A8-1C89C0A9DD5A}" type="datetime1">
              <a:rPr lang="en-US"/>
              <a:pPr>
                <a:defRPr/>
              </a:pPr>
              <a:t>3/10/17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1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1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4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en-US" dirty="0" smtClean="0"/>
              <a:t>As the name suggests, it is a server version of Globus Connect</a:t>
            </a:r>
            <a:r>
              <a:rPr lang="en-US" baseline="0" dirty="0" smtClean="0"/>
              <a:t>, a </a:t>
            </a:r>
            <a:r>
              <a:rPr lang="en-US" dirty="0" smtClean="0"/>
              <a:t>one click</a:t>
            </a:r>
            <a:r>
              <a:rPr lang="en-US" baseline="0" dirty="0" smtClean="0"/>
              <a:t> install of GridFTP server for laptops and desktops</a:t>
            </a:r>
            <a:endParaRPr dirty="0"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554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Coming soon:</a:t>
            </a:r>
          </a:p>
          <a:p>
            <a:r>
              <a:rPr lang="en-US" dirty="0" smtClean="0"/>
              <a:t>- Endpoint Administrator</a:t>
            </a:r>
          </a:p>
          <a:p>
            <a:r>
              <a:rPr lang="en-US" dirty="0" smtClean="0"/>
              <a:t>- Endpoint Manager</a:t>
            </a:r>
          </a:p>
          <a:p>
            <a:r>
              <a:rPr lang="en-US" dirty="0" smtClean="0"/>
              <a:t>- Endpoint Monitor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00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9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5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9" y="532991"/>
            <a:ext cx="8442608" cy="2494850"/>
          </a:xfrm>
        </p:spPr>
        <p:txBody>
          <a:bodyPr anchor="t"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10" y="3844336"/>
            <a:ext cx="4700527" cy="167835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 descr="Globus_White_2013_squa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260" y="4669227"/>
            <a:ext cx="1686098" cy="17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7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886"/>
            <a:ext cx="8229600" cy="4178553"/>
          </a:xfrm>
        </p:spPr>
        <p:txBody>
          <a:bodyPr>
            <a:normAutofit/>
          </a:bodyPr>
          <a:lstStyle>
            <a:lvl1pPr marL="0" indent="0" algn="ctr">
              <a:buNone/>
              <a:defRPr sz="48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6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9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0" indent="0" algn="ctr">
              <a:defRPr sz="4800" b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1520" y="6524042"/>
            <a:ext cx="441580" cy="269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80845"/>
      </p:ext>
    </p:extLst>
  </p:cSld>
  <p:clrMapOvr>
    <a:masterClrMapping/>
  </p:clrMapOvr>
  <p:transition advClick="0" advTm="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0" indent="0" algn="ctr">
              <a:defRPr sz="4800" b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1338" y="6506404"/>
            <a:ext cx="441580" cy="269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7429648"/>
      </p:ext>
    </p:extLst>
  </p:cSld>
  <p:clrMapOvr>
    <a:masterClrMapping/>
  </p:clrMapOvr>
  <p:transition advClick="0" advTm="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434" y="0"/>
            <a:ext cx="8027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1338" y="6506404"/>
            <a:ext cx="441580" cy="269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ea typeface="+mn-ea"/>
            </a:endParaRPr>
          </a:p>
        </p:txBody>
      </p:sp>
      <p:pic>
        <p:nvPicPr>
          <p:cNvPr id="7" name="Picture 6" descr="globus-online-2013-large-white.pn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D9D9D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1400"/>
        </a:spcBef>
        <a:buFont typeface="Arial"/>
        <a:buChar char="•"/>
        <a:defRPr sz="3200" b="1" i="0" kern="1200">
          <a:solidFill>
            <a:srgbClr val="D9D9D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D9D9D9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SzPct val="80000"/>
        <a:buFont typeface="Courier New"/>
        <a:buChar char="o"/>
        <a:defRPr sz="2400" b="0" i="0" kern="1200">
          <a:solidFill>
            <a:srgbClr val="D9D9D9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02309" y="877823"/>
            <a:ext cx="8442608" cy="215001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Managing your Globus Deployment</a:t>
            </a:r>
            <a:endParaRPr lang="en-US" sz="36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2310" y="4495800"/>
            <a:ext cx="6449752" cy="210587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00"/>
              </a:spcBef>
            </a:pPr>
            <a:r>
              <a:rPr lang="en-US" sz="2800" b="0" dirty="0"/>
              <a:t>Oak Ridge National Lab</a:t>
            </a:r>
          </a:p>
          <a:p>
            <a:pPr>
              <a:spcBef>
                <a:spcPts val="200"/>
              </a:spcBef>
            </a:pPr>
            <a:endParaRPr lang="en-US" sz="2800" b="0" dirty="0" smtClean="0"/>
          </a:p>
          <a:p>
            <a:pPr>
              <a:spcBef>
                <a:spcPts val="200"/>
              </a:spcBef>
            </a:pPr>
            <a:endParaRPr lang="en-US" sz="2800" b="0" dirty="0"/>
          </a:p>
          <a:p>
            <a:pPr>
              <a:spcBef>
                <a:spcPts val="200"/>
              </a:spcBef>
            </a:pPr>
            <a:r>
              <a:rPr lang="en-US" sz="2800" b="0" dirty="0" smtClean="0"/>
              <a:t>Rachana (</a:t>
            </a:r>
            <a:r>
              <a:rPr lang="en-US" sz="2800" b="0" dirty="0" err="1" smtClean="0"/>
              <a:t>rachana@globus.org</a:t>
            </a:r>
            <a:r>
              <a:rPr lang="en-US" sz="2800" b="0" dirty="0" smtClean="0"/>
              <a:t>)</a:t>
            </a:r>
          </a:p>
          <a:p>
            <a:pPr>
              <a:spcBef>
                <a:spcPts val="200"/>
              </a:spcBef>
            </a:pPr>
            <a:r>
              <a:rPr lang="en-US" sz="2800" b="0" dirty="0" smtClean="0"/>
              <a:t>Greg (</a:t>
            </a:r>
            <a:r>
              <a:rPr lang="en-US" sz="2800" b="0" dirty="0" err="1" smtClean="0"/>
              <a:t>greg@globus.org</a:t>
            </a:r>
            <a:r>
              <a:rPr lang="en-US" sz="2800" b="0" smtClean="0"/>
              <a:t>)</a:t>
            </a:r>
            <a:endParaRPr lang="en-US" sz="2800" b="0" dirty="0" smtClean="0"/>
          </a:p>
          <a:p>
            <a:pPr>
              <a:spcBef>
                <a:spcPts val="200"/>
              </a:spcBef>
            </a:pPr>
            <a:endParaRPr lang="en-US" sz="28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1639"/>
            <a:ext cx="9144000" cy="17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the Globus endpoint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7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 </a:t>
            </a:r>
            <a:r>
              <a:rPr lang="en-US" sz="2800" dirty="0"/>
              <a:t>to </a:t>
            </a:r>
            <a:r>
              <a:rPr lang="en-US" sz="2800" dirty="0" smtClean="0"/>
              <a:t>Manage Data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/>
              <a:t>Transfer Files</a:t>
            </a:r>
            <a:endParaRPr lang="en-US" sz="2800" dirty="0"/>
          </a:p>
          <a:p>
            <a:r>
              <a:rPr lang="en-US" sz="2800" dirty="0"/>
              <a:t>Access the endpoint you just </a:t>
            </a:r>
            <a:r>
              <a:rPr lang="en-US" sz="2800" dirty="0" smtClean="0"/>
              <a:t>created</a:t>
            </a:r>
          </a:p>
          <a:p>
            <a:pPr lvl="1"/>
            <a:r>
              <a:rPr lang="en-US" sz="2400" dirty="0" smtClean="0"/>
              <a:t>Search for your EC2 DNS name in the Endpoint field</a:t>
            </a:r>
            <a:endParaRPr lang="en-US" sz="2400" dirty="0"/>
          </a:p>
          <a:p>
            <a:pPr lvl="1"/>
            <a:r>
              <a:rPr lang="en-US" sz="2600" dirty="0">
                <a:sym typeface="Arial"/>
              </a:rPr>
              <a:t>L</a:t>
            </a:r>
            <a:r>
              <a:rPr lang="en-US" sz="2600" dirty="0" smtClean="0">
                <a:sym typeface="Arial"/>
              </a:rPr>
              <a:t>og in</a:t>
            </a:r>
            <a:r>
              <a:rPr lang="en" sz="2600" dirty="0" smtClean="0">
                <a:sym typeface="Arial"/>
              </a:rPr>
              <a:t> </a:t>
            </a:r>
            <a:r>
              <a:rPr lang="en" sz="2600" dirty="0">
                <a:sym typeface="Arial"/>
              </a:rPr>
              <a:t>as </a:t>
            </a:r>
            <a:r>
              <a:rPr lang="en" sz="2600" dirty="0" smtClean="0">
                <a:sym typeface="Arial"/>
              </a:rPr>
              <a:t>user</a:t>
            </a:r>
            <a:r>
              <a:rPr lang="en-US" sz="2600" dirty="0" smtClean="0">
                <a:sym typeface="Arial"/>
              </a:rPr>
              <a:t> “</a:t>
            </a:r>
            <a:r>
              <a:rPr lang="en-US" sz="2600" b="1" dirty="0" smtClean="0">
                <a:sym typeface="Arial"/>
              </a:rPr>
              <a:t>researcher</a:t>
            </a:r>
            <a:r>
              <a:rPr lang="en-US" sz="2600" dirty="0" smtClean="0">
                <a:sym typeface="Arial"/>
              </a:rPr>
              <a:t>” (</a:t>
            </a:r>
            <a:r>
              <a:rPr lang="en-US" sz="2600" dirty="0" err="1" smtClean="0">
                <a:sym typeface="Arial"/>
              </a:rPr>
              <a:t>pwd</a:t>
            </a:r>
            <a:r>
              <a:rPr lang="en-US" sz="2600" dirty="0" smtClean="0">
                <a:sym typeface="Arial"/>
              </a:rPr>
              <a:t>: </a:t>
            </a:r>
            <a:r>
              <a:rPr lang="en-US" sz="2600" b="1" dirty="0" smtClean="0">
                <a:sym typeface="Arial"/>
              </a:rPr>
              <a:t>globus2017</a:t>
            </a:r>
            <a:r>
              <a:rPr lang="en-US" sz="2600" dirty="0" smtClean="0">
                <a:sym typeface="Arial"/>
              </a:rPr>
              <a:t>);</a:t>
            </a:r>
            <a:r>
              <a:rPr lang="en" sz="2600" dirty="0" smtClean="0">
                <a:sym typeface="Arial"/>
              </a:rPr>
              <a:t> </a:t>
            </a:r>
            <a:r>
              <a:rPr lang="en-US" sz="2600" dirty="0" smtClean="0">
                <a:sym typeface="Arial"/>
              </a:rPr>
              <a:t>y</a:t>
            </a:r>
            <a:r>
              <a:rPr lang="en" sz="2600" dirty="0" smtClean="0">
                <a:sym typeface="Arial"/>
              </a:rPr>
              <a:t>ou </a:t>
            </a:r>
            <a:r>
              <a:rPr lang="en" sz="2600" dirty="0">
                <a:sym typeface="Arial"/>
              </a:rPr>
              <a:t>should see </a:t>
            </a:r>
            <a:r>
              <a:rPr lang="en-US" sz="2600" dirty="0" smtClean="0">
                <a:sym typeface="Arial"/>
              </a:rPr>
              <a:t>the user’s </a:t>
            </a:r>
            <a:r>
              <a:rPr lang="en" sz="2600" dirty="0" smtClean="0">
                <a:sym typeface="Arial"/>
              </a:rPr>
              <a:t>home </a:t>
            </a:r>
            <a:r>
              <a:rPr lang="en" sz="2600" dirty="0">
                <a:sym typeface="Arial"/>
              </a:rPr>
              <a:t>directory</a:t>
            </a:r>
            <a:endParaRPr lang="en-US" sz="3000" dirty="0">
              <a:sym typeface="Arial"/>
            </a:endParaRPr>
          </a:p>
          <a:p>
            <a:r>
              <a:rPr lang="en" sz="3000" dirty="0" smtClean="0">
                <a:sym typeface="Arial"/>
              </a:rPr>
              <a:t>Transfer</a:t>
            </a:r>
            <a:r>
              <a:rPr lang="en-US" sz="3000" dirty="0" smtClean="0">
                <a:sym typeface="Arial"/>
              </a:rPr>
              <a:t> files to/from a test endpoint (e.g. Globus Tutorial, </a:t>
            </a:r>
            <a:r>
              <a:rPr lang="en-US" sz="3000" dirty="0" err="1" smtClean="0">
                <a:sym typeface="Arial"/>
              </a:rPr>
              <a:t>ESnet</a:t>
            </a:r>
            <a:r>
              <a:rPr lang="en-US" sz="3000" dirty="0" smtClean="0">
                <a:sym typeface="Arial"/>
              </a:rPr>
              <a:t>) and your endpoint</a:t>
            </a:r>
            <a:endParaRPr lang="en" sz="3000" dirty="0"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141106_GCServer_Schemati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96" y="0"/>
            <a:ext cx="8270604" cy="6858000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 rot="16200000">
            <a:off x="-2301600" y="3446759"/>
            <a:ext cx="5606063" cy="51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Endpoint activation using MyProxy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5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115_GCServer_Schematic_OAu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72" y="0"/>
            <a:ext cx="8263328" cy="6858000"/>
          </a:xfrm>
          <a:prstGeom prst="rect">
            <a:avLst/>
          </a:prstGeom>
        </p:spPr>
      </p:pic>
      <p:sp>
        <p:nvSpPr>
          <p:cNvPr id="3" name="Content Placeholder 5"/>
          <p:cNvSpPr txBox="1">
            <a:spLocks/>
          </p:cNvSpPr>
          <p:nvPr/>
        </p:nvSpPr>
        <p:spPr>
          <a:xfrm rot="16200000">
            <a:off x="-2301600" y="3446759"/>
            <a:ext cx="5606063" cy="51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Endpoint activation using MyProxy OAuth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92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6434" y="11140"/>
            <a:ext cx="8027566" cy="1143000"/>
          </a:xfrm>
        </p:spPr>
        <p:txBody>
          <a:bodyPr/>
          <a:lstStyle/>
          <a:p>
            <a:r>
              <a:rPr lang="en-US" dirty="0" smtClean="0"/>
              <a:t>Ports needed for Globus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666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ym typeface="Arial"/>
              </a:rPr>
              <a:t>Inbound: 2811 (control channel)</a:t>
            </a:r>
            <a:endParaRPr lang="en-US" dirty="0">
              <a:sym typeface="Arial"/>
            </a:endParaRPr>
          </a:p>
          <a:p>
            <a:r>
              <a:rPr lang="en-US" dirty="0" smtClean="0">
                <a:sym typeface="Arial"/>
              </a:rPr>
              <a:t>Inbound: 7512 (MyProxy), 443 (OAuth)</a:t>
            </a:r>
          </a:p>
          <a:p>
            <a:r>
              <a:rPr lang="en-US" dirty="0" smtClean="0"/>
              <a:t>Inbound: 50000-51000 (data channel)</a:t>
            </a:r>
            <a:endParaRPr lang="en" dirty="0" smtClean="0">
              <a:sym typeface="Arial"/>
            </a:endParaRPr>
          </a:p>
          <a:p>
            <a:r>
              <a:rPr lang="en-US" dirty="0" smtClean="0"/>
              <a:t>If restricting outbound connections, allow connections from:</a:t>
            </a:r>
          </a:p>
          <a:p>
            <a:pPr lvl="1"/>
            <a:r>
              <a:rPr lang="en-US" dirty="0" smtClean="0"/>
              <a:t>80, 2223 (used during install/</a:t>
            </a:r>
            <a:r>
              <a:rPr lang="en-US" dirty="0" err="1" smtClean="0"/>
              <a:t>config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50000-51000 (GridFTP data channel)</a:t>
            </a:r>
          </a:p>
          <a:p>
            <a:r>
              <a:rPr lang="en-US" dirty="0" smtClean="0"/>
              <a:t>Futures: single-port GridFTP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Configuring Globus Connect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Configuration options specified in: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0" dirty="0" smtClean="0">
                <a:latin typeface="Lucida Console"/>
                <a:cs typeface="Lucida Console"/>
              </a:rPr>
              <a:t>/</a:t>
            </a:r>
            <a:r>
              <a:rPr lang="en-US" b="0" dirty="0" err="1">
                <a:latin typeface="Lucida Console"/>
                <a:cs typeface="Lucida Console"/>
              </a:rPr>
              <a:t>etc</a:t>
            </a:r>
            <a:r>
              <a:rPr lang="en-US" b="0" dirty="0">
                <a:latin typeface="Lucida Console"/>
                <a:cs typeface="Lucida Console"/>
              </a:rPr>
              <a:t>/</a:t>
            </a:r>
            <a:r>
              <a:rPr lang="en-US" b="0" dirty="0" err="1">
                <a:latin typeface="Lucida Console"/>
                <a:cs typeface="Lucida Console"/>
              </a:rPr>
              <a:t>globus</a:t>
            </a:r>
            <a:r>
              <a:rPr lang="en-US" b="0" dirty="0">
                <a:latin typeface="Lucida Console"/>
                <a:cs typeface="Lucida Console"/>
              </a:rPr>
              <a:t>-connect-</a:t>
            </a:r>
            <a:r>
              <a:rPr lang="en-US" b="0" dirty="0" err="1" smtClean="0">
                <a:latin typeface="Lucida Console"/>
                <a:cs typeface="Lucida Console"/>
              </a:rPr>
              <a:t>server.conf</a:t>
            </a:r>
            <a:endParaRPr lang="en-US" b="0" dirty="0">
              <a:latin typeface="Lucida Console"/>
              <a:cs typeface="Lucida Console"/>
            </a:endParaRPr>
          </a:p>
          <a:p>
            <a:r>
              <a:rPr lang="en-US" dirty="0" smtClean="0"/>
              <a:t>To enable changes you must run:</a:t>
            </a:r>
          </a:p>
          <a:p>
            <a:pPr marL="457200" lvl="1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</a:t>
            </a:r>
            <a:r>
              <a:rPr lang="en" dirty="0" smtClean="0">
                <a:latin typeface="Lucida Console"/>
                <a:cs typeface="Lucida Console"/>
              </a:rPr>
              <a:t>globus-connect-server-setup</a:t>
            </a:r>
            <a:endParaRPr lang="en-US" dirty="0" smtClean="0">
              <a:latin typeface="Lucida Console"/>
              <a:cs typeface="Lucida Console"/>
            </a:endParaRPr>
          </a:p>
          <a:p>
            <a:r>
              <a:rPr lang="en-US" dirty="0" smtClean="0"/>
              <a:t>“Rinse </a:t>
            </a:r>
            <a:r>
              <a:rPr lang="en-US" dirty="0"/>
              <a:t>and </a:t>
            </a:r>
            <a:r>
              <a:rPr lang="en-US" dirty="0" smtClean="0"/>
              <a:t>repeat”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Configuration file walkthrough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200"/>
            <a:ext cx="8432189" cy="48129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Structure based on .</a:t>
            </a:r>
            <a:r>
              <a:rPr lang="en-US" dirty="0" err="1" smtClean="0"/>
              <a:t>ini</a:t>
            </a:r>
            <a:r>
              <a:rPr lang="en-US" dirty="0" smtClean="0"/>
              <a:t> format</a:t>
            </a:r>
          </a:p>
          <a:p>
            <a:pPr marL="457200" lvl="1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[Section]</a:t>
            </a:r>
          </a:p>
          <a:p>
            <a:pPr marL="457200" lvl="1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Option</a:t>
            </a:r>
          </a:p>
          <a:p>
            <a:r>
              <a:rPr lang="en-US" dirty="0" smtClean="0"/>
              <a:t>Commonly configured options:</a:t>
            </a:r>
          </a:p>
          <a:p>
            <a:pPr marL="457200" lvl="1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Name</a:t>
            </a:r>
          </a:p>
          <a:p>
            <a:pPr marL="457200" lvl="1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Public</a:t>
            </a:r>
          </a:p>
          <a:p>
            <a:pPr marL="457200" lvl="1" indent="0">
              <a:buNone/>
            </a:pPr>
            <a:r>
              <a:rPr lang="en-US" dirty="0" err="1" smtClean="0">
                <a:latin typeface="Lucida Console"/>
                <a:cs typeface="Lucida Console"/>
              </a:rPr>
              <a:t>RestrictedPaths</a:t>
            </a:r>
            <a:endParaRPr lang="en-US" dirty="0" smtClean="0">
              <a:latin typeface="Lucida Console"/>
              <a:cs typeface="Lucida Console"/>
            </a:endParaRPr>
          </a:p>
          <a:p>
            <a:pPr marL="457200" lvl="1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Sharing</a:t>
            </a:r>
          </a:p>
          <a:p>
            <a:pPr marL="457200" lvl="1" indent="0">
              <a:buNone/>
            </a:pPr>
            <a:r>
              <a:rPr lang="en-US" dirty="0" err="1" smtClean="0">
                <a:latin typeface="Lucida Console"/>
                <a:cs typeface="Lucida Console"/>
              </a:rPr>
              <a:t>SharingRestrictedPaths</a:t>
            </a:r>
            <a:endParaRPr lang="en-US" dirty="0" smtClean="0">
              <a:latin typeface="Lucida Console"/>
              <a:cs typeface="Lucida Console"/>
            </a:endParaRPr>
          </a:p>
          <a:p>
            <a:pPr marL="457200" lvl="1" indent="0">
              <a:buNone/>
            </a:pPr>
            <a:r>
              <a:rPr lang="en-US" dirty="0" err="1" smtClean="0">
                <a:latin typeface="Lucida Console"/>
                <a:cs typeface="Lucida Console"/>
              </a:rPr>
              <a:t>IdentityMethod</a:t>
            </a:r>
            <a:r>
              <a:rPr lang="en-US" dirty="0" smtClean="0">
                <a:latin typeface="Lucida Console"/>
                <a:cs typeface="Lucida Console"/>
              </a:rPr>
              <a:t> (CILogon, </a:t>
            </a:r>
            <a:r>
              <a:rPr lang="en-US" dirty="0" err="1" smtClean="0">
                <a:latin typeface="Lucida Console"/>
                <a:cs typeface="Lucida Console"/>
              </a:rPr>
              <a:t>Oauth</a:t>
            </a:r>
            <a:r>
              <a:rPr lang="en-US" dirty="0" smtClean="0">
                <a:latin typeface="Lucida Console"/>
                <a:cs typeface="Lucida Console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Exercise: Make your endpoint visible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 </a:t>
            </a:r>
            <a:r>
              <a:rPr lang="en-US" b="0" dirty="0" smtClean="0">
                <a:latin typeface="Lucida Console"/>
                <a:cs typeface="Lucida Console"/>
              </a:rPr>
              <a:t>Public = true</a:t>
            </a:r>
            <a:endParaRPr lang="en-US" dirty="0" smtClean="0"/>
          </a:p>
          <a:p>
            <a:r>
              <a:rPr lang="en-US" dirty="0"/>
              <a:t>Run </a:t>
            </a:r>
            <a:r>
              <a:rPr lang="en-US" dirty="0" err="1">
                <a:latin typeface="Lucida Console"/>
                <a:cs typeface="Lucida Console"/>
              </a:rPr>
              <a:t>globus</a:t>
            </a:r>
            <a:r>
              <a:rPr lang="en-US" dirty="0">
                <a:latin typeface="Lucida Console"/>
                <a:cs typeface="Lucida Console"/>
              </a:rPr>
              <a:t>-connect-server-setup</a:t>
            </a:r>
            <a:endParaRPr lang="en" dirty="0">
              <a:latin typeface="Lucida Console"/>
              <a:cs typeface="Lucida Console"/>
            </a:endParaRPr>
          </a:p>
          <a:p>
            <a:r>
              <a:rPr lang="en-US" dirty="0" smtClean="0"/>
              <a:t>Edit endpoint attributes</a:t>
            </a:r>
          </a:p>
          <a:p>
            <a:pPr lvl="1"/>
            <a:r>
              <a:rPr lang="en-US" dirty="0" smtClean="0"/>
              <a:t>Change the name to something useful,      e.g. &lt;</a:t>
            </a:r>
            <a:r>
              <a:rPr lang="en-US" dirty="0" err="1" smtClean="0"/>
              <a:t>your_name</a:t>
            </a:r>
            <a:r>
              <a:rPr lang="en-US" dirty="0" smtClean="0"/>
              <a:t>&gt; EC2 Endpoint</a:t>
            </a:r>
          </a:p>
          <a:p>
            <a:r>
              <a:rPr lang="en-US" dirty="0" smtClean="0"/>
              <a:t>Find your neighbor’s endpoint</a:t>
            </a:r>
          </a:p>
          <a:p>
            <a:pPr lvl="1"/>
            <a:r>
              <a:rPr lang="en-US" dirty="0" smtClean="0"/>
              <a:t>You can access it too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5036552"/>
            <a:ext cx="8339625" cy="1305179"/>
          </a:xfrm>
          <a:prstGeom prst="roundRect">
            <a:avLst>
              <a:gd name="adj" fmla="val 658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lvl="0" algn="ctr"/>
            <a:r>
              <a:rPr lang="en-US" sz="2800" dirty="0" smtClean="0">
                <a:solidFill>
                  <a:srgbClr val="254061"/>
                </a:solidFill>
                <a:latin typeface="Arial"/>
                <a:cs typeface="Arial"/>
              </a:rPr>
              <a:t>* Note</a:t>
            </a: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: Creation of shared endpoints requires a </a:t>
            </a:r>
            <a:r>
              <a:rPr lang="en-US" sz="2800" b="1" dirty="0">
                <a:solidFill>
                  <a:srgbClr val="254061"/>
                </a:solidFill>
                <a:latin typeface="Arial"/>
                <a:cs typeface="Arial"/>
              </a:rPr>
              <a:t>Globus </a:t>
            </a:r>
            <a:r>
              <a:rPr lang="en-US" sz="2800" b="1" dirty="0" smtClean="0">
                <a:solidFill>
                  <a:srgbClr val="254061"/>
                </a:solidFill>
                <a:latin typeface="Arial"/>
                <a:cs typeface="Arial"/>
              </a:rPr>
              <a:t>subscription</a:t>
            </a:r>
            <a:r>
              <a:rPr lang="en-US" sz="2800" dirty="0" smtClean="0">
                <a:solidFill>
                  <a:srgbClr val="254061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254061"/>
                </a:solidFill>
                <a:latin typeface="Arial"/>
                <a:cs typeface="Arial"/>
              </a:rPr>
              <a:t>for the managed </a:t>
            </a:r>
            <a:r>
              <a:rPr lang="en-US" sz="2800" dirty="0" smtClean="0">
                <a:solidFill>
                  <a:srgbClr val="254061"/>
                </a:solidFill>
                <a:latin typeface="Arial"/>
                <a:cs typeface="Arial"/>
              </a:rPr>
              <a:t>endpoint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Arial"/>
              </a:rPr>
              <a:t>Enabling sharing on an endpoint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5514"/>
            <a:ext cx="8229600" cy="336584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Set </a:t>
            </a:r>
            <a:r>
              <a:rPr lang="en" sz="3100" dirty="0" smtClean="0">
                <a:latin typeface="Lucida Console"/>
                <a:cs typeface="Lucida Console"/>
              </a:rPr>
              <a:t>Sharing </a:t>
            </a:r>
            <a:r>
              <a:rPr lang="en" sz="3100" dirty="0">
                <a:latin typeface="Lucida Console"/>
                <a:cs typeface="Lucida Console"/>
              </a:rPr>
              <a:t>= True</a:t>
            </a:r>
            <a:endParaRPr lang="en-US" sz="3100" dirty="0">
              <a:latin typeface="Lucida Console"/>
              <a:cs typeface="Lucida Console"/>
            </a:endParaRPr>
          </a:p>
          <a:p>
            <a:r>
              <a:rPr lang="en-US" dirty="0" smtClean="0"/>
              <a:t>Run </a:t>
            </a:r>
            <a:r>
              <a:rPr lang="en-US" sz="3100" dirty="0" err="1">
                <a:latin typeface="Lucida Console"/>
                <a:cs typeface="Lucida Console"/>
              </a:rPr>
              <a:t>globus</a:t>
            </a:r>
            <a:r>
              <a:rPr lang="en-US" sz="3100" dirty="0">
                <a:latin typeface="Lucida Console"/>
                <a:cs typeface="Lucida Console"/>
              </a:rPr>
              <a:t>-connect-server-setup</a:t>
            </a:r>
            <a:endParaRPr lang="en" sz="3100" dirty="0">
              <a:latin typeface="Lucida Console"/>
              <a:cs typeface="Lucida Console"/>
            </a:endParaRPr>
          </a:p>
          <a:p>
            <a:pPr lvl="0"/>
            <a:r>
              <a:rPr lang="en" dirty="0" smtClean="0">
                <a:sym typeface="Arial"/>
              </a:rPr>
              <a:t>Go to the Transfer</a:t>
            </a:r>
            <a:r>
              <a:rPr lang="en-US" dirty="0" smtClean="0">
                <a:sym typeface="Arial"/>
              </a:rPr>
              <a:t> Files page</a:t>
            </a:r>
            <a:endParaRPr lang="en" dirty="0" smtClean="0">
              <a:sym typeface="Arial"/>
            </a:endParaRPr>
          </a:p>
          <a:p>
            <a:pPr lvl="0"/>
            <a:r>
              <a:rPr lang="en" dirty="0" smtClean="0">
                <a:sym typeface="Arial"/>
              </a:rPr>
              <a:t>Select </a:t>
            </a:r>
            <a:r>
              <a:rPr lang="en-US" dirty="0" smtClean="0">
                <a:sym typeface="Arial"/>
              </a:rPr>
              <a:t>the </a:t>
            </a:r>
            <a:r>
              <a:rPr lang="en" dirty="0" smtClean="0">
                <a:sym typeface="Arial"/>
              </a:rPr>
              <a:t>endpoint</a:t>
            </a:r>
            <a:endParaRPr lang="en-US" dirty="0" smtClean="0">
              <a:sym typeface="Arial"/>
            </a:endParaRPr>
          </a:p>
          <a:p>
            <a:pPr lvl="0"/>
            <a:r>
              <a:rPr lang="en-US" dirty="0" smtClean="0"/>
              <a:t>Create shared endpoints and grant access to other Globus users*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ym typeface="Arial"/>
              </a:rPr>
              <a:t>Path Restriction</a:t>
            </a:r>
            <a:endParaRPr lang="en" dirty="0">
              <a:sym typeface="Arial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idx="1"/>
          </p:nvPr>
        </p:nvSpPr>
        <p:spPr>
          <a:xfrm>
            <a:off x="457200" y="1045819"/>
            <a:ext cx="8229600" cy="5147336"/>
          </a:xfrm>
        </p:spPr>
        <p:txBody>
          <a:bodyPr>
            <a:noAutofit/>
          </a:bodyPr>
          <a:lstStyle/>
          <a:p>
            <a:r>
              <a:rPr lang="en-US" sz="2200" dirty="0" smtClean="0"/>
              <a:t>D</a:t>
            </a:r>
            <a:r>
              <a:rPr lang="en" sz="2200" dirty="0" smtClean="0"/>
              <a:t>efault</a:t>
            </a:r>
            <a:r>
              <a:rPr lang="en-US" sz="2200" dirty="0" smtClean="0"/>
              <a:t> configuration:</a:t>
            </a:r>
          </a:p>
          <a:p>
            <a:pPr lvl="1"/>
            <a:r>
              <a:rPr lang="en-US" sz="2200" dirty="0"/>
              <a:t>A</a:t>
            </a:r>
            <a:r>
              <a:rPr lang="en" sz="2200" dirty="0" smtClean="0"/>
              <a:t>ll paths allowed</a:t>
            </a:r>
            <a:r>
              <a:rPr lang="en-US" sz="2200" dirty="0" smtClean="0"/>
              <a:t>, a</a:t>
            </a:r>
            <a:r>
              <a:rPr lang="en" sz="2200" dirty="0" smtClean="0"/>
              <a:t>ccess control handled by the O</a:t>
            </a:r>
            <a:r>
              <a:rPr lang="en-US" sz="2200" dirty="0" smtClean="0"/>
              <a:t>S</a:t>
            </a:r>
            <a:endParaRPr lang="en" sz="2200" dirty="0" smtClean="0"/>
          </a:p>
          <a:p>
            <a:pPr lvl="0"/>
            <a:r>
              <a:rPr lang="en-US" sz="2200" dirty="0" smtClean="0"/>
              <a:t>Use </a:t>
            </a:r>
            <a:r>
              <a:rPr lang="en" sz="2200" dirty="0" smtClean="0">
                <a:latin typeface="Lucida Console"/>
                <a:cs typeface="Lucida Console"/>
              </a:rPr>
              <a:t>RestrictPaths</a:t>
            </a:r>
            <a:r>
              <a:rPr lang="en" sz="2200" dirty="0" smtClean="0"/>
              <a:t> </a:t>
            </a:r>
            <a:r>
              <a:rPr lang="en-US" sz="2200" dirty="0" smtClean="0"/>
              <a:t>to customize</a:t>
            </a:r>
          </a:p>
          <a:p>
            <a:pPr lvl="1"/>
            <a:r>
              <a:rPr lang="en-US" sz="2200" dirty="0" smtClean="0"/>
              <a:t>Specifies a c</a:t>
            </a:r>
            <a:r>
              <a:rPr lang="en" sz="2200" dirty="0" smtClean="0"/>
              <a:t>omma separated list of full paths that clients may access</a:t>
            </a:r>
            <a:endParaRPr lang="en-US" sz="2200" dirty="0" smtClean="0"/>
          </a:p>
          <a:p>
            <a:pPr lvl="1"/>
            <a:r>
              <a:rPr lang="en" sz="2200" dirty="0" smtClean="0"/>
              <a:t>Each path may be prefixed by R </a:t>
            </a:r>
            <a:r>
              <a:rPr lang="en-US" sz="2200" dirty="0" smtClean="0"/>
              <a:t>(read) </a:t>
            </a:r>
            <a:r>
              <a:rPr lang="en" sz="2200" dirty="0" smtClean="0"/>
              <a:t>and/or W</a:t>
            </a:r>
            <a:r>
              <a:rPr lang="en-US" sz="2200" dirty="0" smtClean="0"/>
              <a:t> (write)</a:t>
            </a:r>
            <a:r>
              <a:rPr lang="en" sz="2200" dirty="0" smtClean="0"/>
              <a:t>, or N </a:t>
            </a:r>
            <a:r>
              <a:rPr lang="en-US" sz="2200" dirty="0" smtClean="0"/>
              <a:t>(none) </a:t>
            </a:r>
            <a:r>
              <a:rPr lang="en" sz="2200" dirty="0" smtClean="0"/>
              <a:t>to explicitly deny access to a path</a:t>
            </a:r>
            <a:endParaRPr lang="en-US" sz="2200" dirty="0" smtClean="0"/>
          </a:p>
          <a:p>
            <a:pPr lvl="1"/>
            <a:r>
              <a:rPr lang="en" sz="2200" dirty="0" smtClean="0"/>
              <a:t>'~’ for authenticated user’s home directory, and * may be used for simple wildcard matching.</a:t>
            </a:r>
          </a:p>
          <a:p>
            <a:r>
              <a:rPr lang="en-US" sz="2200" dirty="0"/>
              <a:t>e</a:t>
            </a:r>
            <a:r>
              <a:rPr lang="en-US" sz="2200" dirty="0" smtClean="0"/>
              <a:t>.g.</a:t>
            </a:r>
            <a:r>
              <a:rPr lang="en-US" sz="2200" dirty="0"/>
              <a:t> </a:t>
            </a:r>
            <a:r>
              <a:rPr lang="en-US" sz="2200" dirty="0" smtClean="0"/>
              <a:t>F</a:t>
            </a:r>
            <a:r>
              <a:rPr lang="en" sz="2200" dirty="0" smtClean="0"/>
              <a:t>ull </a:t>
            </a:r>
            <a:r>
              <a:rPr lang="en" sz="2200" dirty="0"/>
              <a:t>access to </a:t>
            </a:r>
            <a:r>
              <a:rPr lang="en" sz="2200" dirty="0" smtClean="0"/>
              <a:t>home </a:t>
            </a:r>
            <a:r>
              <a:rPr lang="en-US" sz="2200" dirty="0" smtClean="0"/>
              <a:t>directory, </a:t>
            </a:r>
            <a:r>
              <a:rPr lang="en" sz="2200" dirty="0" smtClean="0"/>
              <a:t>read</a:t>
            </a:r>
            <a:r>
              <a:rPr lang="en-US" sz="2200" dirty="0" smtClean="0"/>
              <a:t> access</a:t>
            </a:r>
            <a:r>
              <a:rPr lang="en" sz="2200" dirty="0" smtClean="0"/>
              <a:t> to /dat</a:t>
            </a:r>
            <a:r>
              <a:rPr lang="en-US" sz="2200" dirty="0" smtClean="0"/>
              <a:t>a</a:t>
            </a:r>
            <a:r>
              <a:rPr lang="en" sz="2200" dirty="0" smtClean="0"/>
              <a:t>:</a:t>
            </a:r>
          </a:p>
          <a:p>
            <a:pPr lvl="1"/>
            <a:r>
              <a:rPr lang="en" sz="2200" dirty="0" smtClean="0">
                <a:latin typeface="Lucida Console"/>
                <a:cs typeface="Lucida Console"/>
              </a:rPr>
              <a:t>RestrictPaths = RW~,R/data</a:t>
            </a:r>
          </a:p>
          <a:p>
            <a:r>
              <a:rPr lang="en-US" sz="2200" dirty="0"/>
              <a:t>e</a:t>
            </a:r>
            <a:r>
              <a:rPr lang="en-US" sz="2200" dirty="0" smtClean="0"/>
              <a:t>.g. </a:t>
            </a:r>
            <a:r>
              <a:rPr lang="en-US" sz="2200" dirty="0"/>
              <a:t>F</a:t>
            </a:r>
            <a:r>
              <a:rPr lang="en" sz="2200" dirty="0" smtClean="0"/>
              <a:t>ull access to home directory, deny hidden files:</a:t>
            </a:r>
          </a:p>
          <a:p>
            <a:pPr lvl="1"/>
            <a:r>
              <a:rPr lang="en" sz="2200" dirty="0" smtClean="0">
                <a:latin typeface="Lucida Console"/>
                <a:cs typeface="Lucida Console"/>
              </a:rPr>
              <a:t>RestrictPaths = RW~,N~/.*</a:t>
            </a:r>
          </a:p>
          <a:p>
            <a:pPr lvl="0"/>
            <a:endParaRPr lang="en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176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Exercise: Restrict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400"/>
              </a:spcBef>
              <a:buFont typeface="Arial"/>
              <a:buChar char="•"/>
            </a:pPr>
            <a:r>
              <a:rPr lang="en-US" sz="3200" b="1" dirty="0" smtClean="0"/>
              <a:t>Set </a:t>
            </a:r>
            <a:r>
              <a:rPr lang="en" sz="3200" dirty="0" err="1" smtClean="0">
                <a:latin typeface="Lucida Console"/>
                <a:cs typeface="Lucida Console"/>
              </a:rPr>
              <a:t>RestrictPaths</a:t>
            </a:r>
            <a:r>
              <a:rPr lang="en" sz="3200" dirty="0" smtClean="0">
                <a:latin typeface="Lucida Console"/>
                <a:cs typeface="Lucida Console"/>
              </a:rPr>
              <a:t>=RW</a:t>
            </a:r>
            <a:r>
              <a:rPr lang="en" sz="3200" dirty="0">
                <a:latin typeface="Lucida Console"/>
                <a:cs typeface="Lucida Console"/>
              </a:rPr>
              <a:t>~,N</a:t>
            </a:r>
            <a:r>
              <a:rPr lang="en" sz="3200" dirty="0" smtClean="0">
                <a:latin typeface="Lucida Console"/>
                <a:cs typeface="Lucida Console"/>
              </a:rPr>
              <a:t>~/</a:t>
            </a:r>
            <a:r>
              <a:rPr lang="en-US" sz="3200" dirty="0" smtClean="0">
                <a:latin typeface="Lucida Console"/>
                <a:cs typeface="Lucida Console"/>
              </a:rPr>
              <a:t>archive</a:t>
            </a:r>
            <a:endParaRPr lang="en-US" b="0" dirty="0">
              <a:latin typeface="Lucida Console"/>
              <a:cs typeface="Lucida Console"/>
            </a:endParaRPr>
          </a:p>
          <a:p>
            <a:r>
              <a:rPr lang="en-US" dirty="0" smtClean="0"/>
              <a:t>Run </a:t>
            </a:r>
            <a:r>
              <a:rPr lang="en-US" dirty="0" err="1">
                <a:latin typeface="Lucida Console"/>
                <a:cs typeface="Lucida Console"/>
              </a:rPr>
              <a:t>globus</a:t>
            </a:r>
            <a:r>
              <a:rPr lang="en-US" dirty="0">
                <a:latin typeface="Lucida Console"/>
                <a:cs typeface="Lucida Console"/>
              </a:rPr>
              <a:t>-connect-server-setup</a:t>
            </a:r>
            <a:endParaRPr lang="en" dirty="0">
              <a:latin typeface="Lucida Console"/>
              <a:cs typeface="Lucida Console"/>
            </a:endParaRPr>
          </a:p>
          <a:p>
            <a:r>
              <a:rPr lang="en-US" dirty="0" smtClean="0"/>
              <a:t>Access your endpoint as ‘</a:t>
            </a:r>
            <a:r>
              <a:rPr lang="en-US" b="0" dirty="0" smtClean="0"/>
              <a:t>researcher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What’s changed?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5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Slides and useful links:</a:t>
            </a:r>
          </a:p>
          <a:p>
            <a:r>
              <a:rPr lang="en-US" sz="4400" dirty="0" err="1" smtClean="0">
                <a:solidFill>
                  <a:schemeClr val="bg1"/>
                </a:solidFill>
              </a:rPr>
              <a:t>globusworld.org</a:t>
            </a:r>
            <a:r>
              <a:rPr lang="en-US" sz="4400" dirty="0" smtClean="0">
                <a:solidFill>
                  <a:schemeClr val="bg1"/>
                </a:solidFill>
              </a:rPr>
              <a:t>/</a:t>
            </a:r>
            <a:r>
              <a:rPr lang="en-US" sz="4400" b="1" dirty="0" smtClean="0">
                <a:solidFill>
                  <a:schemeClr val="bg1"/>
                </a:solidFill>
              </a:rPr>
              <a:t>admin-tutorial</a:t>
            </a:r>
            <a:endParaRPr lang="en-US" sz="4400" b="1" dirty="0" smtClean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endParaRPr lang="en-US" sz="1400" dirty="0" smtClean="0"/>
          </a:p>
          <a:p>
            <a:r>
              <a:rPr lang="en-US" dirty="0" smtClean="0"/>
              <a:t>All passwords: </a:t>
            </a:r>
            <a:r>
              <a:rPr lang="en-US" b="1" dirty="0" smtClean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globus2017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 sharing to specific accounts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1403628"/>
            <a:ext cx="8355354" cy="5079793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Lucida Console"/>
                <a:cs typeface="Lucida Console"/>
              </a:rPr>
              <a:t>SharingUsersAllow</a:t>
            </a:r>
            <a:r>
              <a:rPr lang="en-US" dirty="0" smtClean="0">
                <a:latin typeface="Lucida Console"/>
                <a:cs typeface="Lucida Console"/>
              </a:rPr>
              <a:t> =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SharingGroupsAllow</a:t>
            </a:r>
            <a:r>
              <a:rPr lang="en-US" dirty="0" smtClean="0">
                <a:latin typeface="Lucida Console"/>
                <a:cs typeface="Lucida Console"/>
              </a:rPr>
              <a:t> =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SharingUsersDeny</a:t>
            </a:r>
            <a:r>
              <a:rPr lang="en-US" dirty="0" smtClean="0">
                <a:latin typeface="Lucida Console"/>
                <a:cs typeface="Lucida Console"/>
              </a:rPr>
              <a:t> </a:t>
            </a:r>
            <a:r>
              <a:rPr lang="en-US" dirty="0">
                <a:latin typeface="Lucida Console"/>
                <a:cs typeface="Lucida Console"/>
              </a:rPr>
              <a:t>=</a:t>
            </a:r>
          </a:p>
          <a:p>
            <a:r>
              <a:rPr lang="en-US" dirty="0" err="1" smtClean="0">
                <a:latin typeface="Lucida Console"/>
                <a:cs typeface="Lucida Console"/>
              </a:rPr>
              <a:t>SharingGroupsDeny</a:t>
            </a:r>
            <a:r>
              <a:rPr lang="en-US" dirty="0" smtClean="0">
                <a:latin typeface="Lucida Console"/>
                <a:cs typeface="Lucida Console"/>
              </a:rPr>
              <a:t>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Path Restriction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276783" y="1329272"/>
            <a:ext cx="8734931" cy="4621994"/>
          </a:xfrm>
        </p:spPr>
        <p:txBody>
          <a:bodyPr>
            <a:noAutofit/>
          </a:bodyPr>
          <a:lstStyle/>
          <a:p>
            <a:r>
              <a:rPr lang="en-US" sz="2400" dirty="0" smtClean="0"/>
              <a:t>Restrict paths where users can create shared endpoints</a:t>
            </a:r>
          </a:p>
          <a:p>
            <a:pPr lvl="0"/>
            <a:r>
              <a:rPr lang="en-US" sz="2400" dirty="0" smtClean="0"/>
              <a:t>Use </a:t>
            </a:r>
            <a:r>
              <a:rPr lang="en-US" sz="2400" dirty="0" err="1">
                <a:latin typeface="Lucida Console"/>
                <a:cs typeface="Lucida Console"/>
              </a:rPr>
              <a:t>S</a:t>
            </a:r>
            <a:r>
              <a:rPr lang="en-US" sz="2400" dirty="0" err="1" smtClean="0">
                <a:latin typeface="Lucida Console"/>
                <a:cs typeface="Lucida Console"/>
              </a:rPr>
              <a:t>haringR</a:t>
            </a:r>
            <a:r>
              <a:rPr lang="en" sz="2400" dirty="0" smtClean="0">
                <a:latin typeface="Lucida Console"/>
                <a:cs typeface="Lucida Console"/>
              </a:rPr>
              <a:t>estrictPaths</a:t>
            </a:r>
            <a:r>
              <a:rPr lang="en" sz="2400" dirty="0" smtClean="0"/>
              <a:t> </a:t>
            </a:r>
            <a:r>
              <a:rPr lang="en-US" sz="2400" dirty="0"/>
              <a:t>to </a:t>
            </a:r>
            <a:r>
              <a:rPr lang="en-US" sz="2400" dirty="0" smtClean="0"/>
              <a:t>customize</a:t>
            </a:r>
          </a:p>
          <a:p>
            <a:pPr lvl="1"/>
            <a:r>
              <a:rPr lang="en-US" sz="2400" dirty="0" smtClean="0"/>
              <a:t>Same syntax as </a:t>
            </a:r>
            <a:r>
              <a:rPr lang="en-US" sz="2400" dirty="0" err="1" smtClean="0">
                <a:latin typeface="Lucida Console"/>
                <a:cs typeface="Lucida Console"/>
              </a:rPr>
              <a:t>RestrictPaths</a:t>
            </a:r>
            <a:r>
              <a:rPr lang="en-US" sz="2400" dirty="0" smtClean="0">
                <a:latin typeface="Lucida Console"/>
                <a:cs typeface="Lucida Console"/>
              </a:rPr>
              <a:t>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.g</a:t>
            </a:r>
            <a:r>
              <a:rPr lang="en-US" sz="2400" dirty="0"/>
              <a:t>. F</a:t>
            </a:r>
            <a:r>
              <a:rPr lang="en" sz="2400" dirty="0"/>
              <a:t>ull access to home directory, deny hidden files:</a:t>
            </a:r>
          </a:p>
          <a:p>
            <a:pPr lvl="1"/>
            <a:r>
              <a:rPr lang="en-US" sz="2400" dirty="0" smtClean="0">
                <a:latin typeface="Lucida Console"/>
                <a:cs typeface="Lucida Console"/>
              </a:rPr>
              <a:t>Sharing</a:t>
            </a:r>
            <a:r>
              <a:rPr lang="en" sz="2400" dirty="0" smtClean="0">
                <a:latin typeface="Lucida Console"/>
                <a:cs typeface="Lucida Console"/>
              </a:rPr>
              <a:t>RestrictPaths </a:t>
            </a:r>
            <a:r>
              <a:rPr lang="en" sz="2400" dirty="0">
                <a:latin typeface="Lucida Console"/>
                <a:cs typeface="Lucida Console"/>
              </a:rPr>
              <a:t>= RW~,N~/.*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.g</a:t>
            </a:r>
            <a:r>
              <a:rPr lang="en-US" sz="2400" dirty="0"/>
              <a:t>. F</a:t>
            </a:r>
            <a:r>
              <a:rPr lang="en" sz="2400" dirty="0"/>
              <a:t>ull access to </a:t>
            </a:r>
            <a:r>
              <a:rPr lang="en-US" sz="2400" dirty="0" smtClean="0"/>
              <a:t>public folder under </a:t>
            </a:r>
            <a:r>
              <a:rPr lang="en" sz="2400" dirty="0" smtClean="0"/>
              <a:t>home </a:t>
            </a:r>
            <a:r>
              <a:rPr lang="en-US" sz="2400" dirty="0" smtClean="0"/>
              <a:t>directory</a:t>
            </a:r>
            <a:r>
              <a:rPr lang="en" sz="2400" dirty="0" smtClean="0"/>
              <a:t>:</a:t>
            </a:r>
            <a:endParaRPr lang="en" sz="2400" dirty="0"/>
          </a:p>
          <a:p>
            <a:pPr lvl="1"/>
            <a:r>
              <a:rPr lang="en-US" sz="2400" dirty="0" smtClean="0">
                <a:latin typeface="Lucida Console"/>
                <a:cs typeface="Lucida Console"/>
              </a:rPr>
              <a:t>Sharing</a:t>
            </a:r>
            <a:r>
              <a:rPr lang="en" sz="2400" dirty="0" smtClean="0">
                <a:latin typeface="Lucida Console"/>
                <a:cs typeface="Lucida Console"/>
              </a:rPr>
              <a:t>RestrictPaths </a:t>
            </a:r>
            <a:r>
              <a:rPr lang="en" sz="2400" dirty="0">
                <a:latin typeface="Lucida Console"/>
                <a:cs typeface="Lucida Console"/>
              </a:rPr>
              <a:t>= RW</a:t>
            </a:r>
            <a:r>
              <a:rPr lang="en" sz="2400" dirty="0" smtClean="0">
                <a:latin typeface="Lucida Console"/>
                <a:cs typeface="Lucida Console"/>
              </a:rPr>
              <a:t>~</a:t>
            </a:r>
            <a:r>
              <a:rPr lang="en-US" sz="2400" dirty="0" smtClean="0">
                <a:latin typeface="Lucida Console"/>
                <a:cs typeface="Lucida Console"/>
              </a:rPr>
              <a:t>/public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.g</a:t>
            </a:r>
            <a:r>
              <a:rPr lang="en-US" sz="2400" dirty="0"/>
              <a:t>. F</a:t>
            </a:r>
            <a:r>
              <a:rPr lang="en" sz="2400" dirty="0"/>
              <a:t>ull access to </a:t>
            </a:r>
            <a:r>
              <a:rPr lang="en-US" sz="2400" dirty="0" smtClean="0"/>
              <a:t>/</a:t>
            </a:r>
            <a:r>
              <a:rPr lang="en-US" sz="2400" dirty="0" err="1" smtClean="0"/>
              <a:t>proj</a:t>
            </a:r>
            <a:r>
              <a:rPr lang="en-US" sz="2400" dirty="0" smtClean="0"/>
              <a:t>, </a:t>
            </a:r>
            <a:r>
              <a:rPr lang="en" sz="2400" dirty="0"/>
              <a:t>read</a:t>
            </a:r>
            <a:r>
              <a:rPr lang="en-US" sz="2400" dirty="0"/>
              <a:t> access</a:t>
            </a:r>
            <a:r>
              <a:rPr lang="en" sz="2400" dirty="0"/>
              <a:t> to </a:t>
            </a:r>
            <a:r>
              <a:rPr lang="en" sz="2400" dirty="0" smtClean="0"/>
              <a:t>/</a:t>
            </a:r>
            <a:r>
              <a:rPr lang="en-US" sz="2400" dirty="0" smtClean="0"/>
              <a:t>scratch</a:t>
            </a:r>
            <a:r>
              <a:rPr lang="en" sz="2400" dirty="0" smtClean="0"/>
              <a:t>:</a:t>
            </a:r>
            <a:endParaRPr lang="en" sz="2400" dirty="0"/>
          </a:p>
          <a:p>
            <a:pPr lvl="1"/>
            <a:r>
              <a:rPr lang="en-US" sz="2400" dirty="0" smtClean="0">
                <a:latin typeface="Lucida Console"/>
                <a:cs typeface="Lucida Console"/>
              </a:rPr>
              <a:t>Sharing</a:t>
            </a:r>
            <a:r>
              <a:rPr lang="en" sz="2400" dirty="0" smtClean="0">
                <a:latin typeface="Lucida Console"/>
                <a:cs typeface="Lucida Console"/>
              </a:rPr>
              <a:t>RestrictPaths </a:t>
            </a:r>
            <a:r>
              <a:rPr lang="en" sz="2400" dirty="0">
                <a:latin typeface="Lucida Console"/>
                <a:cs typeface="Lucida Console"/>
              </a:rPr>
              <a:t>= </a:t>
            </a:r>
            <a:r>
              <a:rPr lang="en" sz="2400" dirty="0" smtClean="0">
                <a:latin typeface="Lucida Console"/>
                <a:cs typeface="Lucida Console"/>
              </a:rPr>
              <a:t>RW</a:t>
            </a:r>
            <a:r>
              <a:rPr lang="en-US" sz="2400" dirty="0" smtClean="0">
                <a:latin typeface="Lucida Console"/>
                <a:cs typeface="Lucida Console"/>
              </a:rPr>
              <a:t>/</a:t>
            </a:r>
            <a:r>
              <a:rPr lang="en-US" sz="2400" dirty="0" err="1" smtClean="0">
                <a:latin typeface="Lucida Console"/>
                <a:cs typeface="Lucida Console"/>
              </a:rPr>
              <a:t>proj</a:t>
            </a:r>
            <a:r>
              <a:rPr lang="en" sz="2400" dirty="0" smtClean="0">
                <a:latin typeface="Lucida Console"/>
                <a:cs typeface="Lucida Console"/>
              </a:rPr>
              <a:t>,R/</a:t>
            </a:r>
            <a:r>
              <a:rPr lang="en-US" sz="2400" dirty="0" smtClean="0">
                <a:latin typeface="Lucida Console"/>
                <a:cs typeface="Lucida Console"/>
              </a:rPr>
              <a:t>scratch</a:t>
            </a:r>
            <a:endParaRPr lang="en" sz="2400" dirty="0">
              <a:latin typeface="Lucida Console"/>
              <a:cs typeface="Lucida Console"/>
            </a:endParaRPr>
          </a:p>
          <a:p>
            <a:pPr lvl="1"/>
            <a:endParaRPr lang="en" sz="2400" dirty="0">
              <a:latin typeface="Lucida Console"/>
              <a:cs typeface="Lucida Conso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Advanced Configuration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0866"/>
      </p:ext>
    </p:extLst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MyProxy OAuth server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MyProxy without OAuth </a:t>
            </a:r>
            <a:endParaRPr lang="en-US" dirty="0" smtClean="0"/>
          </a:p>
          <a:p>
            <a:pPr lvl="1"/>
            <a:r>
              <a:rPr lang="en-US" dirty="0" smtClean="0"/>
              <a:t>Passwords flow via Globus </a:t>
            </a:r>
            <a:r>
              <a:rPr lang="en-US" dirty="0"/>
              <a:t>to </a:t>
            </a:r>
            <a:r>
              <a:rPr lang="en-US" dirty="0" smtClean="0"/>
              <a:t>MyProxy </a:t>
            </a:r>
            <a:r>
              <a:rPr lang="en-US" dirty="0"/>
              <a:t>server</a:t>
            </a:r>
            <a:endParaRPr lang="en" dirty="0">
              <a:sym typeface="Arial"/>
            </a:endParaRPr>
          </a:p>
          <a:p>
            <a:pPr lvl="1"/>
            <a:r>
              <a:rPr lang="en-US" dirty="0">
                <a:sym typeface="Arial"/>
              </a:rPr>
              <a:t>Globus does not store passwords</a:t>
            </a:r>
          </a:p>
          <a:p>
            <a:pPr lvl="1"/>
            <a:r>
              <a:rPr lang="en-US" dirty="0">
                <a:sym typeface="Arial"/>
              </a:rPr>
              <a:t>Still a security concern for </a:t>
            </a:r>
            <a:r>
              <a:rPr lang="en-US" dirty="0" smtClean="0">
                <a:sym typeface="Arial"/>
              </a:rPr>
              <a:t>many campuses</a:t>
            </a:r>
            <a:endParaRPr lang="en-US" dirty="0"/>
          </a:p>
          <a:p>
            <a:pPr lvl="0"/>
            <a:r>
              <a:rPr lang="en-US" dirty="0" smtClean="0">
                <a:sym typeface="Arial"/>
              </a:rPr>
              <a:t>Web-based endpoint activation </a:t>
            </a:r>
            <a:endParaRPr lang="en" dirty="0" smtClean="0">
              <a:sym typeface="Arial"/>
            </a:endParaRPr>
          </a:p>
          <a:p>
            <a:pPr lvl="1"/>
            <a:r>
              <a:rPr lang="en-US" dirty="0" smtClean="0">
                <a:sym typeface="Arial"/>
              </a:rPr>
              <a:t>Sites run </a:t>
            </a:r>
            <a:r>
              <a:rPr lang="en-US" dirty="0" err="1" smtClean="0">
                <a:sym typeface="Arial"/>
              </a:rPr>
              <a:t>MyProxy</a:t>
            </a:r>
            <a:r>
              <a:rPr lang="en-US" dirty="0" smtClean="0">
                <a:sym typeface="Arial"/>
              </a:rPr>
              <a:t> OAuth server or use CI Logon</a:t>
            </a:r>
          </a:p>
          <a:p>
            <a:pPr lvl="1"/>
            <a:r>
              <a:rPr lang="en-US" dirty="0" smtClean="0">
                <a:sym typeface="Arial"/>
              </a:rPr>
              <a:t>Globus gets short-term X.509 credential via </a:t>
            </a:r>
            <a:r>
              <a:rPr lang="en-US" dirty="0" err="1" smtClean="0">
                <a:sym typeface="Arial"/>
              </a:rPr>
              <a:t>MyProxy</a:t>
            </a:r>
            <a:r>
              <a:rPr lang="en-US" dirty="0" smtClean="0">
                <a:sym typeface="Arial"/>
              </a:rPr>
              <a:t> OAuth protocol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Single Sign-On with InCommon/CILogon</a:t>
            </a:r>
            <a:endParaRPr 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1360827"/>
            <a:ext cx="8229600" cy="5145577"/>
          </a:xfrm>
        </p:spPr>
        <p:txBody>
          <a:bodyPr>
            <a:normAutofit/>
          </a:bodyPr>
          <a:lstStyle/>
          <a:p>
            <a:r>
              <a:rPr lang="en-US" dirty="0" smtClean="0"/>
              <a:t>Your Shibboleth </a:t>
            </a:r>
            <a:r>
              <a:rPr lang="en-US" dirty="0"/>
              <a:t>server must release the </a:t>
            </a:r>
            <a:r>
              <a:rPr lang="en-US" dirty="0" err="1"/>
              <a:t>ePPN</a:t>
            </a:r>
            <a:r>
              <a:rPr lang="en-US" dirty="0"/>
              <a:t> attribute to CILogon</a:t>
            </a:r>
          </a:p>
          <a:p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resource account names must match </a:t>
            </a:r>
            <a:r>
              <a:rPr lang="en-US" dirty="0" smtClean="0"/>
              <a:t>institutional ID (</a:t>
            </a:r>
            <a:r>
              <a:rPr lang="en-US" dirty="0"/>
              <a:t>InCommon ID)</a:t>
            </a:r>
          </a:p>
          <a:p>
            <a:r>
              <a:rPr lang="en-US" sz="2800" dirty="0" err="1" smtClean="0">
                <a:latin typeface="Lucida Console"/>
                <a:cs typeface="Lucida Console"/>
              </a:rPr>
              <a:t>AuthorizationMethod</a:t>
            </a:r>
            <a:r>
              <a:rPr lang="en-US" sz="2800" dirty="0" smtClean="0">
                <a:latin typeface="Lucida Console"/>
                <a:cs typeface="Lucida Console"/>
              </a:rPr>
              <a:t> = CILogon</a:t>
            </a:r>
            <a:endParaRPr lang="en-US" sz="2800" dirty="0" smtClean="0"/>
          </a:p>
          <a:p>
            <a:r>
              <a:rPr lang="en-US" sz="2800" dirty="0" err="1" smtClean="0">
                <a:latin typeface="Lucida Console"/>
                <a:cs typeface="Lucida Console"/>
              </a:rPr>
              <a:t>CILogonIdentityProvider</a:t>
            </a:r>
            <a:r>
              <a:rPr lang="en-US" sz="2800" dirty="0" smtClean="0">
                <a:latin typeface="Lucida Console"/>
                <a:cs typeface="Lucida Console"/>
              </a:rPr>
              <a:t> = &lt;</a:t>
            </a:r>
            <a:r>
              <a:rPr lang="en-US" sz="2800" dirty="0" err="1" smtClean="0">
                <a:latin typeface="Lucida Console"/>
                <a:cs typeface="Lucida Console"/>
              </a:rPr>
              <a:t>institution_listed_in_CILogon_IdP_list</a:t>
            </a:r>
            <a:r>
              <a:rPr lang="en-US" sz="2800" dirty="0" smtClean="0">
                <a:latin typeface="Lucida Console"/>
                <a:cs typeface="Lucida Console"/>
              </a:rPr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your </a:t>
            </a:r>
            <a:r>
              <a:rPr lang="en-US" dirty="0" err="1" smtClean="0"/>
              <a:t>IdP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InCommon</a:t>
            </a:r>
            <a:r>
              <a:rPr lang="en-US" dirty="0" smtClean="0"/>
              <a:t> members</a:t>
            </a:r>
            <a:endParaRPr lang="en-US" dirty="0"/>
          </a:p>
          <a:p>
            <a:pPr lvl="1"/>
            <a:r>
              <a:rPr lang="en-US" dirty="0" smtClean="0"/>
              <a:t>Must </a:t>
            </a:r>
            <a:r>
              <a:rPr lang="en-US" dirty="0"/>
              <a:t>release R&amp;S attributes to </a:t>
            </a:r>
            <a:r>
              <a:rPr lang="en-US" dirty="0" err="1" smtClean="0"/>
              <a:t>CILogon</a:t>
            </a:r>
            <a:endParaRPr lang="en-US" dirty="0" smtClean="0"/>
          </a:p>
          <a:p>
            <a:pPr lvl="1"/>
            <a:r>
              <a:rPr lang="en-US" dirty="0" smtClean="0"/>
              <a:t>Mapping </a:t>
            </a:r>
            <a:r>
              <a:rPr lang="en-US" dirty="0"/>
              <a:t>uses </a:t>
            </a:r>
            <a:r>
              <a:rPr lang="en-US" dirty="0" err="1" smtClean="0"/>
              <a:t>ePPN</a:t>
            </a:r>
            <a:r>
              <a:rPr lang="en-US" dirty="0" smtClean="0"/>
              <a:t>; can use </a:t>
            </a:r>
            <a:r>
              <a:rPr lang="en-US" dirty="0" err="1" smtClean="0"/>
              <a:t>GridMap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800" dirty="0" err="1" smtClean="0">
                <a:latin typeface="Lucida Console"/>
                <a:cs typeface="Lucida Console"/>
              </a:rPr>
              <a:t>AuthorizationMethod</a:t>
            </a:r>
            <a:r>
              <a:rPr lang="en-US" sz="2800" dirty="0" smtClean="0">
                <a:latin typeface="Lucida Console"/>
                <a:cs typeface="Lucida Console"/>
              </a:rPr>
              <a:t> </a:t>
            </a:r>
            <a:r>
              <a:rPr lang="en-US" sz="2800" dirty="0">
                <a:latin typeface="Lucida Console"/>
                <a:cs typeface="Lucida Console"/>
              </a:rPr>
              <a:t>= </a:t>
            </a:r>
            <a:r>
              <a:rPr lang="en-US" sz="2800" dirty="0" err="1" smtClean="0">
                <a:latin typeface="Lucida Console"/>
                <a:cs typeface="Lucida Console"/>
              </a:rPr>
              <a:t>CILogon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800" dirty="0" err="1" smtClean="0">
                <a:latin typeface="Lucida Console"/>
                <a:cs typeface="Lucida Console"/>
              </a:rPr>
              <a:t>CILogonIdentityProvider</a:t>
            </a:r>
            <a:r>
              <a:rPr lang="en-US" sz="2800" dirty="0" smtClean="0">
                <a:latin typeface="Lucida Console"/>
                <a:cs typeface="Lucida Console"/>
              </a:rPr>
              <a:t> </a:t>
            </a:r>
            <a:r>
              <a:rPr lang="en-US" sz="2800" dirty="0">
                <a:latin typeface="Lucida Console"/>
                <a:cs typeface="Lucida Console"/>
              </a:rPr>
              <a:t>= &lt;</a:t>
            </a:r>
            <a:r>
              <a:rPr lang="en-US" sz="2800" dirty="0" err="1" smtClean="0">
                <a:latin typeface="Lucida Console"/>
                <a:cs typeface="Lucida Console"/>
              </a:rPr>
              <a:t>institution_name_in_CILogon_IdP_list</a:t>
            </a:r>
            <a:r>
              <a:rPr lang="en-US" sz="2800" dirty="0" smtClean="0">
                <a:latin typeface="Lucida Console"/>
                <a:cs typeface="Lucida Console"/>
              </a:rPr>
              <a:t>&gt;</a:t>
            </a:r>
            <a:endParaRPr lang="en-US" dirty="0"/>
          </a:p>
          <a:p>
            <a:r>
              <a:rPr lang="en-US" dirty="0" smtClean="0"/>
              <a:t>Non-members</a:t>
            </a:r>
          </a:p>
          <a:p>
            <a:pPr lvl="1"/>
            <a:r>
              <a:rPr lang="en-US" dirty="0" err="1" smtClean="0"/>
              <a:t>IdP</a:t>
            </a:r>
            <a:r>
              <a:rPr lang="en-US" dirty="0" smtClean="0"/>
              <a:t> must support </a:t>
            </a:r>
            <a:r>
              <a:rPr lang="en-US" dirty="0" err="1" smtClean="0"/>
              <a:t>OpenID</a:t>
            </a:r>
            <a:r>
              <a:rPr lang="en-US" dirty="0" smtClean="0"/>
              <a:t> Connect</a:t>
            </a:r>
          </a:p>
          <a:p>
            <a:pPr lvl="1"/>
            <a:r>
              <a:rPr lang="en-US" dirty="0" smtClean="0"/>
              <a:t>Requires Alternate </a:t>
            </a:r>
            <a:r>
              <a:rPr lang="en-US" dirty="0" err="1" smtClean="0"/>
              <a:t>IdP</a:t>
            </a:r>
            <a:r>
              <a:rPr lang="en-US" dirty="0" smtClean="0"/>
              <a:t> subscription</a:t>
            </a:r>
          </a:p>
          <a:p>
            <a:r>
              <a:rPr lang="en-US" dirty="0" smtClean="0"/>
              <a:t>Using an existing </a:t>
            </a:r>
            <a:r>
              <a:rPr lang="en-US" dirty="0" err="1" smtClean="0"/>
              <a:t>MyProxy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Managed endpoints and subscriptions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48610"/>
      </p:ext>
    </p:extLst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Subscription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Subscription manager</a:t>
            </a:r>
          </a:p>
          <a:p>
            <a:pPr lvl="1"/>
            <a:r>
              <a:rPr lang="en-US" dirty="0" smtClean="0"/>
              <a:t>Create/upgrade managed endpoints</a:t>
            </a:r>
          </a:p>
          <a:p>
            <a:pPr lvl="1"/>
            <a:r>
              <a:rPr lang="en-US" dirty="0" smtClean="0"/>
              <a:t>Requires Globus ID linked to Globus account</a:t>
            </a:r>
          </a:p>
          <a:p>
            <a:r>
              <a:rPr lang="en-US" dirty="0" smtClean="0"/>
              <a:t>Management console permissions</a:t>
            </a:r>
          </a:p>
          <a:p>
            <a:pPr lvl="1"/>
            <a:r>
              <a:rPr lang="en-US" dirty="0" smtClean="0"/>
              <a:t>Independent of subscription manager</a:t>
            </a:r>
          </a:p>
          <a:p>
            <a:pPr lvl="1"/>
            <a:r>
              <a:rPr lang="en-US" dirty="0" smtClean="0"/>
              <a:t>Map managed endpoint to Globus ID</a:t>
            </a:r>
          </a:p>
          <a:p>
            <a:r>
              <a:rPr lang="en-US" dirty="0" smtClean="0"/>
              <a:t>Globus Plus group</a:t>
            </a:r>
          </a:p>
          <a:p>
            <a:pPr lvl="1"/>
            <a:r>
              <a:rPr lang="en-US" dirty="0" smtClean="0"/>
              <a:t>Subscription Manager is admin</a:t>
            </a:r>
          </a:p>
          <a:p>
            <a:pPr lvl="1"/>
            <a:r>
              <a:rPr lang="en-US" dirty="0" smtClean="0"/>
              <a:t>Can grant admin rights to other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managed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Required</a:t>
            </a:r>
            <a:r>
              <a:rPr lang="en-US" dirty="0"/>
              <a:t> for sharing, management console, reporting, etc.</a:t>
            </a:r>
          </a:p>
          <a:p>
            <a:r>
              <a:rPr lang="en-US" dirty="0" smtClean="0"/>
              <a:t>Convert existing endpoint to managed:</a:t>
            </a:r>
          </a:p>
          <a:p>
            <a:pPr marL="0" indent="0">
              <a:buNone/>
            </a:pPr>
            <a:r>
              <a:rPr lang="en-US" sz="2000" b="0" dirty="0">
                <a:latin typeface="Lucida Console"/>
                <a:cs typeface="Lucida Console"/>
              </a:rPr>
              <a:t> </a:t>
            </a:r>
            <a:r>
              <a:rPr lang="en-US" sz="2000" b="0" dirty="0" smtClean="0">
                <a:latin typeface="Lucida Console"/>
                <a:cs typeface="Lucida Console"/>
              </a:rPr>
              <a:t> endpoint-modify --managed-endpoint &lt;</a:t>
            </a:r>
            <a:r>
              <a:rPr lang="en-US" sz="2000" b="0" dirty="0" err="1" smtClean="0">
                <a:latin typeface="Lucida Console"/>
                <a:cs typeface="Lucida Console"/>
              </a:rPr>
              <a:t>endpoint_name</a:t>
            </a:r>
            <a:r>
              <a:rPr lang="en-US" sz="2000" b="0" dirty="0" smtClean="0">
                <a:latin typeface="Lucida Console"/>
                <a:cs typeface="Lucida Console"/>
              </a:rPr>
              <a:t>&gt;</a:t>
            </a:r>
          </a:p>
          <a:p>
            <a:r>
              <a:rPr lang="en-US" dirty="0" smtClean="0"/>
              <a:t>Must be run by subscription manager, using the Globus CLI</a:t>
            </a:r>
          </a:p>
          <a:p>
            <a:r>
              <a:rPr lang="en-US" dirty="0" smtClean="0"/>
              <a:t>Important: Re-run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endpoint-modify</a:t>
            </a:r>
            <a:r>
              <a:rPr lang="en-US" dirty="0" smtClean="0"/>
              <a:t> after deleting/re-creating endpoint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Demonstration:</a:t>
            </a:r>
          </a:p>
          <a:p>
            <a:pPr>
              <a:buNone/>
            </a:pPr>
            <a:r>
              <a:rPr lang="en-US" dirty="0" smtClean="0"/>
              <a:t>Command Line Interface (CLI)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0785940"/>
      </p:ext>
    </p:extLst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34333"/>
            <a:ext cx="8229600" cy="429183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Enabling your storage system:</a:t>
            </a:r>
          </a:p>
          <a:p>
            <a:pPr>
              <a:buNone/>
            </a:pPr>
            <a:r>
              <a:rPr lang="en-US" sz="6000" dirty="0" smtClean="0"/>
              <a:t>Globus </a:t>
            </a:r>
            <a:r>
              <a:rPr lang="en-US" sz="6000" dirty="0"/>
              <a:t>Connect </a:t>
            </a:r>
            <a:r>
              <a:rPr lang="en-US" sz="6000" dirty="0" smtClean="0"/>
              <a:t>Server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63841"/>
      </p:ext>
    </p:extLst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7736" y="2766950"/>
            <a:ext cx="7799064" cy="5813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Exercise: Globus </a:t>
            </a:r>
            <a:r>
              <a:rPr lang="en-US" dirty="0" smtClean="0"/>
              <a:t>CLI (hosted)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your SSH key to your Globus ID</a:t>
            </a:r>
          </a:p>
          <a:p>
            <a:pPr marL="914400" lvl="1" indent="-514350"/>
            <a:r>
              <a:rPr lang="en-US" dirty="0"/>
              <a:t>Go to: </a:t>
            </a:r>
            <a:r>
              <a:rPr lang="en-US" dirty="0" err="1" smtClean="0"/>
              <a:t>globusid.org</a:t>
            </a:r>
            <a:r>
              <a:rPr lang="en-US" dirty="0" smtClean="0"/>
              <a:t>/keys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 </a:t>
            </a:r>
            <a:r>
              <a:rPr lang="en-US" sz="2700" b="0" dirty="0" err="1" smtClean="0">
                <a:solidFill>
                  <a:srgbClr val="65D425"/>
                </a:solidFill>
                <a:latin typeface="Courier"/>
                <a:cs typeface="Courier"/>
              </a:rPr>
              <a:t>ssh</a:t>
            </a:r>
            <a:r>
              <a:rPr lang="en-US" sz="2700" b="0" dirty="0" smtClean="0">
                <a:solidFill>
                  <a:srgbClr val="65D425"/>
                </a:solidFill>
                <a:latin typeface="Courier"/>
                <a:cs typeface="Courier"/>
              </a:rPr>
              <a:t> &lt;</a:t>
            </a:r>
            <a:r>
              <a:rPr lang="en-US" sz="2700" b="0" dirty="0" err="1" smtClean="0">
                <a:solidFill>
                  <a:srgbClr val="65D425"/>
                </a:solidFill>
                <a:latin typeface="Courier"/>
                <a:cs typeface="Courier"/>
              </a:rPr>
              <a:t>globusid</a:t>
            </a:r>
            <a:r>
              <a:rPr lang="en-US" sz="2700" b="0" dirty="0" smtClean="0">
                <a:solidFill>
                  <a:srgbClr val="65D425"/>
                </a:solidFill>
                <a:latin typeface="Courier"/>
                <a:cs typeface="Courier"/>
              </a:rPr>
              <a:t>&gt;@</a:t>
            </a:r>
            <a:r>
              <a:rPr lang="en-US" sz="2700" b="0" dirty="0" err="1" smtClean="0">
                <a:solidFill>
                  <a:srgbClr val="65D425"/>
                </a:solidFill>
                <a:latin typeface="Courier"/>
                <a:cs typeface="Courier"/>
              </a:rPr>
              <a:t>cli.globusonline.org</a:t>
            </a:r>
            <a:endParaRPr lang="en-US" sz="2700" b="0" dirty="0">
              <a:solidFill>
                <a:srgbClr val="65D425"/>
              </a:solidFill>
              <a:latin typeface="Courier"/>
              <a:cs typeface="Courier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</a:t>
            </a:r>
            <a:r>
              <a:rPr lang="en-US" b="0" dirty="0" smtClean="0">
                <a:latin typeface="Courier" charset="0"/>
                <a:ea typeface="Courier" charset="0"/>
                <a:cs typeface="Courier" charset="0"/>
              </a:rPr>
              <a:t>help</a:t>
            </a:r>
            <a:r>
              <a:rPr lang="en-US" dirty="0" smtClean="0"/>
              <a:t> to see available commands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a transfer and check its </a:t>
            </a:r>
            <a:r>
              <a:rPr lang="en-US" b="0" dirty="0" smtClean="0">
                <a:latin typeface="Courier" charset="0"/>
                <a:ea typeface="Courier" charset="0"/>
                <a:cs typeface="Courier" charset="0"/>
              </a:rPr>
              <a:t>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Globus Python CLI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38" y="1623952"/>
            <a:ext cx="8229600" cy="2484912"/>
          </a:xfrm>
        </p:spPr>
        <p:txBody>
          <a:bodyPr/>
          <a:lstStyle/>
          <a:p>
            <a:r>
              <a:rPr lang="en-US" dirty="0" smtClean="0"/>
              <a:t>Locally installed Python application</a:t>
            </a:r>
          </a:p>
          <a:p>
            <a:r>
              <a:rPr lang="en-US" dirty="0" smtClean="0"/>
              <a:t>Globus </a:t>
            </a:r>
            <a:r>
              <a:rPr lang="en-US" dirty="0" err="1" smtClean="0"/>
              <a:t>Auth</a:t>
            </a:r>
            <a:r>
              <a:rPr lang="en-US" dirty="0" smtClean="0"/>
              <a:t> and Transfer service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globus.github.io</a:t>
            </a:r>
            <a:r>
              <a:rPr lang="en-US" dirty="0"/>
              <a:t>/</a:t>
            </a:r>
            <a:r>
              <a:rPr lang="en-US" dirty="0" err="1"/>
              <a:t>globus</a:t>
            </a:r>
            <a:r>
              <a:rPr lang="en-US" dirty="0"/>
              <a:t>-cli</a:t>
            </a:r>
            <a:r>
              <a:rPr lang="en-US" dirty="0" smtClean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83796" y="3807032"/>
            <a:ext cx="7183311" cy="24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$ </a:t>
            </a:r>
            <a:r>
              <a:rPr lang="en-US" dirty="0" err="1" smtClean="0"/>
              <a:t>globus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help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$ </a:t>
            </a:r>
            <a:r>
              <a:rPr lang="en-US" dirty="0" err="1" smtClean="0"/>
              <a:t>globus</a:t>
            </a:r>
            <a:r>
              <a:rPr lang="en-US" dirty="0" smtClean="0"/>
              <a:t> login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$ </a:t>
            </a:r>
            <a:r>
              <a:rPr lang="en-US" dirty="0" err="1" smtClean="0"/>
              <a:t>globus</a:t>
            </a:r>
            <a:r>
              <a:rPr lang="en-US" dirty="0" smtClean="0"/>
              <a:t> endpoint search “Globus Tutorial Endpoints”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58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Managed endpoint activity accessible via management console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Monitor </a:t>
            </a:r>
            <a:r>
              <a:rPr lang="en-US" dirty="0"/>
              <a:t>all </a:t>
            </a:r>
            <a:r>
              <a:rPr lang="en-US" dirty="0" smtClean="0"/>
              <a:t>transfers</a:t>
            </a:r>
            <a:endParaRPr lang="en-US" dirty="0"/>
          </a:p>
          <a:p>
            <a:r>
              <a:rPr lang="en-US" dirty="0" smtClean="0"/>
              <a:t>Pause/resume </a:t>
            </a:r>
            <a:r>
              <a:rPr lang="en-US" dirty="0"/>
              <a:t>specific </a:t>
            </a:r>
            <a:r>
              <a:rPr lang="en-US" dirty="0" smtClean="0"/>
              <a:t>transfers</a:t>
            </a:r>
          </a:p>
          <a:p>
            <a:r>
              <a:rPr lang="en-US" dirty="0" smtClean="0"/>
              <a:t>Add </a:t>
            </a:r>
            <a:r>
              <a:rPr lang="en-US" dirty="0"/>
              <a:t>pause conditions with various </a:t>
            </a:r>
            <a:r>
              <a:rPr lang="en-US" dirty="0" smtClean="0"/>
              <a:t>options</a:t>
            </a:r>
          </a:p>
          <a:p>
            <a:r>
              <a:rPr lang="en-US" dirty="0" smtClean="0"/>
              <a:t>Resume </a:t>
            </a:r>
            <a:r>
              <a:rPr lang="en-US" dirty="0"/>
              <a:t>specific tasks overriding pause </a:t>
            </a:r>
            <a:r>
              <a:rPr lang="en-US" dirty="0" smtClean="0"/>
              <a:t>conditions</a:t>
            </a:r>
          </a:p>
          <a:p>
            <a:r>
              <a:rPr lang="en-US" dirty="0" smtClean="0"/>
              <a:t>Cancel tasks</a:t>
            </a:r>
          </a:p>
          <a:p>
            <a:r>
              <a:rPr lang="en-US" dirty="0" smtClean="0"/>
              <a:t>View sharing ACLs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Demonstration:</a:t>
            </a:r>
          </a:p>
          <a:p>
            <a:pPr>
              <a:buNone/>
            </a:pPr>
            <a:r>
              <a:rPr lang="en-US" dirty="0" smtClean="0"/>
              <a:t>Management console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1602013"/>
      </p:ext>
    </p:extLst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Endpoint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Administrator</a:t>
            </a:r>
            <a:r>
              <a:rPr lang="en-US" b="0" dirty="0" smtClean="0"/>
              <a:t>: define endpoint and roles</a:t>
            </a:r>
          </a:p>
          <a:p>
            <a:r>
              <a:rPr lang="en-US" dirty="0" smtClean="0"/>
              <a:t>Access Manager</a:t>
            </a:r>
            <a:r>
              <a:rPr lang="en-US" b="0" dirty="0" smtClean="0"/>
              <a:t>: manage ACLs</a:t>
            </a:r>
          </a:p>
          <a:p>
            <a:r>
              <a:rPr lang="en-US" dirty="0" smtClean="0"/>
              <a:t>Activity Manager</a:t>
            </a:r>
            <a:r>
              <a:rPr lang="en-US" b="0" dirty="0" smtClean="0"/>
              <a:t>: perform control tasks</a:t>
            </a:r>
            <a:endParaRPr lang="en-US" b="0" dirty="0"/>
          </a:p>
          <a:p>
            <a:r>
              <a:rPr lang="en-US" dirty="0" smtClean="0"/>
              <a:t>Activity Monitor</a:t>
            </a:r>
            <a:r>
              <a:rPr lang="en-US" b="0" dirty="0" smtClean="0"/>
              <a:t>: view activity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Deployment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315"/>
      </p:ext>
    </p:extLst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Requiring encryption on an endpoint</a:t>
            </a:r>
          </a:p>
          <a:p>
            <a:pPr lvl="1"/>
            <a:r>
              <a:rPr lang="en-US" dirty="0" smtClean="0"/>
              <a:t>User cannot override</a:t>
            </a:r>
          </a:p>
          <a:p>
            <a:pPr lvl="1"/>
            <a:r>
              <a:rPr lang="en-US" dirty="0" smtClean="0"/>
              <a:t>Useful for “sensitive” data</a:t>
            </a:r>
          </a:p>
          <a:p>
            <a:r>
              <a:rPr lang="en-US" dirty="0" smtClean="0"/>
              <a:t>Globus uses OpenSSL cipher stack as currently configured on your DTN</a:t>
            </a:r>
          </a:p>
          <a:p>
            <a:r>
              <a:rPr lang="cs-CZ" dirty="0" smtClean="0"/>
              <a:t>FIPS-140-2 </a:t>
            </a:r>
            <a:r>
              <a:rPr lang="cs-CZ" dirty="0" err="1" smtClean="0"/>
              <a:t>compliance</a:t>
            </a:r>
            <a:endParaRPr lang="cs-CZ" dirty="0" smtClean="0"/>
          </a:p>
          <a:p>
            <a:pPr lvl="1"/>
            <a:r>
              <a:rPr lang="cs-CZ" dirty="0" smtClean="0"/>
              <a:t>Limit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ciphers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by </a:t>
            </a:r>
            <a:r>
              <a:rPr lang="cs-CZ" dirty="0" err="1" smtClean="0"/>
              <a:t>OpenSSL</a:t>
            </a:r>
            <a:endParaRPr lang="cs-CZ" dirty="0"/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access.redhat.com</a:t>
            </a:r>
            <a:r>
              <a:rPr lang="en-US" dirty="0" smtClean="0"/>
              <a:t>/solutions/137833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Distributing Globus Connect Server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Globus Connect Server components</a:t>
            </a:r>
          </a:p>
          <a:p>
            <a:pPr lvl="1"/>
            <a:r>
              <a:rPr lang="en-US" dirty="0" err="1" smtClean="0"/>
              <a:t>globus</a:t>
            </a:r>
            <a:r>
              <a:rPr lang="en-US" dirty="0" smtClean="0"/>
              <a:t>-connect-server-</a:t>
            </a:r>
            <a:r>
              <a:rPr lang="en-US" dirty="0" err="1" smtClean="0"/>
              <a:t>io</a:t>
            </a:r>
            <a:r>
              <a:rPr lang="en-US" dirty="0" smtClean="0"/>
              <a:t>, -id, -web</a:t>
            </a:r>
          </a:p>
          <a:p>
            <a:r>
              <a:rPr lang="en-US" dirty="0" smtClean="0"/>
              <a:t>Default: -</a:t>
            </a:r>
            <a:r>
              <a:rPr lang="en-US" dirty="0" err="1" smtClean="0"/>
              <a:t>io</a:t>
            </a:r>
            <a:r>
              <a:rPr lang="en-US" dirty="0" smtClean="0"/>
              <a:t>, –id and –web on single server</a:t>
            </a:r>
          </a:p>
          <a:p>
            <a:r>
              <a:rPr lang="en-US" dirty="0" smtClean="0"/>
              <a:t>Common options</a:t>
            </a:r>
          </a:p>
          <a:p>
            <a:pPr lvl="1"/>
            <a:r>
              <a:rPr lang="en-US" dirty="0" smtClean="0"/>
              <a:t>Multiple –</a:t>
            </a:r>
            <a:r>
              <a:rPr lang="en-US" dirty="0" err="1" smtClean="0"/>
              <a:t>io</a:t>
            </a:r>
            <a:r>
              <a:rPr lang="en-US" dirty="0" smtClean="0"/>
              <a:t> servers for load balancing, failover, and performance</a:t>
            </a:r>
          </a:p>
          <a:p>
            <a:pPr lvl="1"/>
            <a:r>
              <a:rPr lang="en-US" dirty="0" smtClean="0"/>
              <a:t>No -id server, e.g. third-party </a:t>
            </a:r>
            <a:r>
              <a:rPr lang="en-US" dirty="0" err="1" smtClean="0"/>
              <a:t>IdP</a:t>
            </a:r>
            <a:r>
              <a:rPr lang="en-US" dirty="0" smtClean="0"/>
              <a:t> such as </a:t>
            </a:r>
            <a:r>
              <a:rPr lang="en-US" dirty="0" err="1" smtClean="0"/>
              <a:t>CILogon</a:t>
            </a:r>
            <a:endParaRPr lang="en-US" dirty="0" smtClean="0"/>
          </a:p>
          <a:p>
            <a:pPr lvl="1"/>
            <a:r>
              <a:rPr lang="en-US" dirty="0" smtClean="0"/>
              <a:t>-id on separate server, e.g. non-DTN nodes</a:t>
            </a:r>
          </a:p>
          <a:p>
            <a:pPr lvl="1"/>
            <a:r>
              <a:rPr lang="en-US" dirty="0" smtClean="0"/>
              <a:t>-web on either –id server or separate server for OAuth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 up multiple –</a:t>
            </a:r>
            <a:r>
              <a:rPr lang="en-US" dirty="0" err="1" smtClean="0"/>
              <a:t>io</a:t>
            </a:r>
            <a:r>
              <a:rPr lang="en-US" dirty="0" smtClean="0"/>
              <a:t> servers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1258455"/>
            <a:ext cx="8229600" cy="512618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Guidelines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 </a:t>
            </a:r>
            <a:r>
              <a:rPr lang="en-US" dirty="0">
                <a:solidFill>
                  <a:schemeClr val="bg1"/>
                </a:solidFill>
              </a:rPr>
              <a:t>the same .</a:t>
            </a:r>
            <a:r>
              <a:rPr lang="en-US" dirty="0" err="1">
                <a:solidFill>
                  <a:schemeClr val="bg1"/>
                </a:solidFill>
              </a:rPr>
              <a:t>conf</a:t>
            </a:r>
            <a:r>
              <a:rPr lang="en-US" dirty="0">
                <a:solidFill>
                  <a:schemeClr val="bg1"/>
                </a:solidFill>
              </a:rPr>
              <a:t> file on all </a:t>
            </a:r>
            <a:r>
              <a:rPr lang="en-US" dirty="0" smtClean="0">
                <a:solidFill>
                  <a:schemeClr val="bg1"/>
                </a:solidFill>
              </a:rPr>
              <a:t>servers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First install on the server running the –id component, then all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Install Globus Connect Server on all servers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Edit .</a:t>
            </a:r>
            <a:r>
              <a:rPr lang="en-US" dirty="0" err="1" smtClean="0">
                <a:solidFill>
                  <a:schemeClr val="bg1"/>
                </a:solidFill>
              </a:rPr>
              <a:t>conf</a:t>
            </a:r>
            <a:r>
              <a:rPr lang="en-US" dirty="0" smtClean="0">
                <a:solidFill>
                  <a:schemeClr val="bg1"/>
                </a:solidFill>
              </a:rPr>
              <a:t> file on one of the servers and set </a:t>
            </a:r>
            <a:r>
              <a:rPr lang="en-US" dirty="0" smtClean="0">
                <a:solidFill>
                  <a:schemeClr val="bg1"/>
                </a:solidFill>
                <a:latin typeface="Lucida Console"/>
                <a:cs typeface="Lucida Console"/>
              </a:rPr>
              <a:t>[</a:t>
            </a:r>
            <a:r>
              <a:rPr lang="en-US" dirty="0" err="1" smtClean="0">
                <a:solidFill>
                  <a:schemeClr val="bg1"/>
                </a:solidFill>
                <a:latin typeface="Lucida Console"/>
                <a:cs typeface="Lucida Console"/>
              </a:rPr>
              <a:t>MyProxy</a:t>
            </a:r>
            <a:r>
              <a:rPr lang="en-US" dirty="0" smtClean="0">
                <a:solidFill>
                  <a:schemeClr val="bg1"/>
                </a:solidFill>
                <a:latin typeface="Lucida Console"/>
                <a:cs typeface="Lucida Console"/>
              </a:rPr>
              <a:t>] Server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the hostname of the server you want the –id component installed </a:t>
            </a:r>
            <a:r>
              <a:rPr lang="en-US" dirty="0" smtClean="0">
                <a:solidFill>
                  <a:schemeClr val="bg1"/>
                </a:solidFill>
              </a:rPr>
              <a:t>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Copy the configuration file to all servers</a:t>
            </a:r>
          </a:p>
          <a:p>
            <a:pPr lvl="1"/>
            <a:r>
              <a:rPr lang="en-US" sz="2600" b="1" dirty="0">
                <a:solidFill>
                  <a:schemeClr val="bg1"/>
                </a:solidFill>
                <a:latin typeface="Lucida Console"/>
                <a:cs typeface="Lucida Console"/>
              </a:rPr>
              <a:t>/</a:t>
            </a:r>
            <a:r>
              <a:rPr lang="en-US" sz="2600" b="1" dirty="0" err="1">
                <a:solidFill>
                  <a:schemeClr val="bg1"/>
                </a:solidFill>
                <a:latin typeface="Lucida Console"/>
                <a:cs typeface="Lucida Console"/>
              </a:rPr>
              <a:t>etc</a:t>
            </a:r>
            <a:r>
              <a:rPr lang="en-US" sz="2600" b="1" dirty="0">
                <a:solidFill>
                  <a:schemeClr val="bg1"/>
                </a:solidFill>
                <a:latin typeface="Lucida Console"/>
                <a:cs typeface="Lucida Console"/>
              </a:rPr>
              <a:t>/</a:t>
            </a:r>
            <a:r>
              <a:rPr lang="en-US" sz="2600" b="1" dirty="0" err="1">
                <a:solidFill>
                  <a:schemeClr val="bg1"/>
                </a:solidFill>
                <a:latin typeface="Lucida Console"/>
                <a:cs typeface="Lucida Console"/>
              </a:rPr>
              <a:t>globus</a:t>
            </a:r>
            <a:r>
              <a:rPr lang="en-US" sz="2600" b="1" dirty="0">
                <a:solidFill>
                  <a:schemeClr val="bg1"/>
                </a:solidFill>
                <a:latin typeface="Lucida Console"/>
                <a:cs typeface="Lucida Console"/>
              </a:rPr>
              <a:t>-connect-</a:t>
            </a:r>
            <a:r>
              <a:rPr lang="en-US" sz="2600" b="1" dirty="0" err="1">
                <a:solidFill>
                  <a:schemeClr val="bg1"/>
                </a:solidFill>
                <a:latin typeface="Lucida Console"/>
                <a:cs typeface="Lucida Console"/>
              </a:rPr>
              <a:t>server.conf</a:t>
            </a:r>
            <a:r>
              <a:rPr lang="en-US" sz="2600" b="1" dirty="0">
                <a:solidFill>
                  <a:schemeClr val="bg1"/>
                </a:solidFill>
                <a:latin typeface="Lucida Console"/>
                <a:cs typeface="Lucida Console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Run </a:t>
            </a:r>
            <a:r>
              <a:rPr lang="en" dirty="0" smtClean="0">
                <a:solidFill>
                  <a:schemeClr val="bg1"/>
                </a:solidFill>
                <a:latin typeface="Lucida Console"/>
                <a:cs typeface="Lucida Console"/>
              </a:rPr>
              <a:t>globus-connect-server-setup</a:t>
            </a:r>
            <a:r>
              <a:rPr lang="en-US" dirty="0" smtClean="0">
                <a:solidFill>
                  <a:schemeClr val="bg1"/>
                </a:solidFill>
                <a:latin typeface="Lucida Console"/>
                <a:cs typeface="Lucida Console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on the server running the –id component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Run </a:t>
            </a:r>
            <a:r>
              <a:rPr lang="en" dirty="0" smtClean="0">
                <a:solidFill>
                  <a:schemeClr val="bg1"/>
                </a:solidFill>
                <a:latin typeface="Lucida Console"/>
                <a:cs typeface="Lucida Console"/>
              </a:rPr>
              <a:t>globus-connect-server-setup</a:t>
            </a:r>
            <a:r>
              <a:rPr lang="en-US" dirty="0" smtClean="0">
                <a:solidFill>
                  <a:schemeClr val="bg1"/>
                </a:solidFill>
                <a:latin typeface="Lucida Console"/>
                <a:cs typeface="Lucida Console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n all other servers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Repeat steps 2-5 as necessary to update configurations</a:t>
            </a:r>
            <a:endParaRPr lang="en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Two-node DTN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32" y="2384280"/>
            <a:ext cx="468056" cy="757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32" y="3926801"/>
            <a:ext cx="468056" cy="757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9186" y="244892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-id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186" y="41208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7017" y="3822428"/>
            <a:ext cx="74671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etc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US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globus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-connect-</a:t>
            </a:r>
            <a:r>
              <a:rPr lang="en-US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server.conf</a:t>
            </a:r>
            <a:endParaRPr lang="en-US" b="1" dirty="0" smtClean="0">
              <a:solidFill>
                <a:schemeClr val="tx2">
                  <a:lumMod val="20000"/>
                  <a:lumOff val="80000"/>
                </a:schemeClr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Lucida Console"/>
                <a:cs typeface="Lucida Console"/>
              </a:rPr>
              <a:t>[Endpoint] </a:t>
            </a:r>
            <a:r>
              <a:rPr lang="en-US" sz="1600" dirty="0" smtClean="0">
                <a:solidFill>
                  <a:schemeClr val="bg1"/>
                </a:solidFill>
                <a:latin typeface="Lucida Console"/>
                <a:cs typeface="Lucida Console"/>
              </a:rPr>
              <a:t>Name = </a:t>
            </a:r>
            <a:r>
              <a:rPr lang="en-US" sz="1600" b="1" dirty="0" err="1">
                <a:solidFill>
                  <a:schemeClr val="accent6"/>
                </a:solidFill>
                <a:latin typeface="Lucida Console"/>
                <a:cs typeface="Lucida Console"/>
              </a:rPr>
              <a:t>globus_dtn</a:t>
            </a:r>
            <a:endParaRPr lang="en-US" sz="1600" dirty="0" smtClean="0">
              <a:solidFill>
                <a:schemeClr val="bg1"/>
              </a:solidFill>
              <a:latin typeface="Lucida Console"/>
              <a:cs typeface="Lucida Console"/>
            </a:endParaRPr>
          </a:p>
          <a:p>
            <a:r>
              <a:rPr lang="en-US" sz="1600" dirty="0">
                <a:solidFill>
                  <a:schemeClr val="bg1"/>
                </a:solidFill>
                <a:latin typeface="Lucida Console"/>
                <a:cs typeface="Lucida Console"/>
              </a:rPr>
              <a:t>[</a:t>
            </a:r>
            <a:r>
              <a:rPr lang="en-US" sz="1600" dirty="0" err="1">
                <a:solidFill>
                  <a:schemeClr val="bg1"/>
                </a:solidFill>
                <a:latin typeface="Lucida Console"/>
                <a:cs typeface="Lucida Console"/>
              </a:rPr>
              <a:t>MyProxy</a:t>
            </a:r>
            <a:r>
              <a:rPr lang="en-US" sz="1600" dirty="0">
                <a:solidFill>
                  <a:schemeClr val="bg1"/>
                </a:solidFill>
                <a:latin typeface="Lucida Console"/>
                <a:cs typeface="Lucida Console"/>
              </a:rPr>
              <a:t>] Server = </a:t>
            </a:r>
            <a:r>
              <a:rPr lang="en-US" sz="1600" b="1" dirty="0" smtClean="0">
                <a:solidFill>
                  <a:schemeClr val="accent6"/>
                </a:solidFill>
                <a:latin typeface="Lucida Console"/>
                <a:cs typeface="Lucida Console"/>
              </a:rPr>
              <a:t>ec2-34-20-29-57.compute-1.amazonaws.com</a:t>
            </a:r>
            <a:endParaRPr lang="en-US" sz="1600" b="1" dirty="0">
              <a:solidFill>
                <a:schemeClr val="accent6"/>
              </a:solidFill>
              <a:latin typeface="Lucida Console"/>
              <a:cs typeface="Lucida Consol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7017" y="2275979"/>
            <a:ext cx="74671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etc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US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globus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-connect-</a:t>
            </a:r>
            <a:r>
              <a:rPr lang="en-US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server.conf</a:t>
            </a:r>
            <a:endParaRPr lang="en-US" b="1" dirty="0" smtClean="0">
              <a:solidFill>
                <a:schemeClr val="tx2">
                  <a:lumMod val="20000"/>
                  <a:lumOff val="80000"/>
                </a:schemeClr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Lucida Console"/>
                <a:cs typeface="Lucida Console"/>
              </a:rPr>
              <a:t>[Endpoint] Name = </a:t>
            </a:r>
            <a:r>
              <a:rPr lang="en-US" sz="1600" b="1" dirty="0" err="1">
                <a:solidFill>
                  <a:schemeClr val="accent6"/>
                </a:solidFill>
                <a:latin typeface="Lucida Console"/>
                <a:cs typeface="Lucida Console"/>
              </a:rPr>
              <a:t>globus_dtn</a:t>
            </a:r>
            <a:endParaRPr lang="en-US" sz="1600" b="1" dirty="0">
              <a:solidFill>
                <a:schemeClr val="accent6"/>
              </a:solidFill>
              <a:latin typeface="Lucida Console"/>
              <a:cs typeface="Lucida Console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Lucida Console"/>
                <a:cs typeface="Lucida Console"/>
              </a:rPr>
              <a:t>[</a:t>
            </a:r>
            <a:r>
              <a:rPr lang="en-US" sz="1600" dirty="0" err="1" smtClean="0">
                <a:solidFill>
                  <a:schemeClr val="bg1"/>
                </a:solidFill>
                <a:latin typeface="Lucida Console"/>
                <a:cs typeface="Lucida Console"/>
              </a:rPr>
              <a:t>MyProxy</a:t>
            </a:r>
            <a:r>
              <a:rPr lang="en-US" sz="1600" dirty="0">
                <a:solidFill>
                  <a:schemeClr val="bg1"/>
                </a:solidFill>
                <a:latin typeface="Lucida Console"/>
                <a:cs typeface="Lucida Console"/>
              </a:rPr>
              <a:t>] Server = </a:t>
            </a:r>
            <a:r>
              <a:rPr lang="en-US" sz="1600" b="1" dirty="0" smtClean="0">
                <a:solidFill>
                  <a:schemeClr val="accent6"/>
                </a:solidFill>
                <a:latin typeface="Lucida Console"/>
                <a:cs typeface="Lucida Console"/>
              </a:rPr>
              <a:t>ec2-34-20-29-57.compute-1.amazonaws.com</a:t>
            </a:r>
            <a:endParaRPr lang="en-US" sz="1600" b="1" dirty="0">
              <a:solidFill>
                <a:schemeClr val="accent6"/>
              </a:solidFill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4789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n 18"/>
          <p:cNvSpPr/>
          <p:nvPr/>
        </p:nvSpPr>
        <p:spPr>
          <a:xfrm>
            <a:off x="2048181" y="1868324"/>
            <a:ext cx="3549193" cy="1917933"/>
          </a:xfrm>
          <a:prstGeom prst="can">
            <a:avLst>
              <a:gd name="adj" fmla="val 1710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16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5334000" y="2179077"/>
            <a:ext cx="1837896" cy="12167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Globus Connect Server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4533940"/>
            <a:ext cx="8277368" cy="188264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Create endpoint on practically any </a:t>
            </a:r>
            <a:r>
              <a:rPr lang="en-US" dirty="0" err="1" smtClean="0"/>
              <a:t>filesystem</a:t>
            </a:r>
            <a:endParaRPr lang="en-US" dirty="0" smtClean="0"/>
          </a:p>
          <a:p>
            <a:r>
              <a:rPr lang="en-US" dirty="0" smtClean="0"/>
              <a:t>Enable access for all users with local accounts</a:t>
            </a:r>
          </a:p>
          <a:p>
            <a:r>
              <a:rPr lang="en-US" dirty="0" smtClean="0"/>
              <a:t>Native packages: RPMs and DEBs</a:t>
            </a:r>
          </a:p>
        </p:txBody>
      </p:sp>
      <p:pic>
        <p:nvPicPr>
          <p:cNvPr id="14" name="Picture 13" descr="user-group-ic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855" y="1207399"/>
            <a:ext cx="1117683" cy="1117683"/>
          </a:xfrm>
          <a:prstGeom prst="rect">
            <a:avLst/>
          </a:prstGeom>
        </p:spPr>
      </p:pic>
      <p:pic>
        <p:nvPicPr>
          <p:cNvPr id="15" name="Picture 14" descr="121181177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159" y="3136691"/>
            <a:ext cx="898158" cy="8981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52948" y="1444560"/>
            <a:ext cx="2089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Local system users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globus_2013_square_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896" y="2041629"/>
            <a:ext cx="1499806" cy="151567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1796142" y="2281160"/>
            <a:ext cx="3549193" cy="1917933"/>
          </a:xfrm>
          <a:prstGeom prst="can">
            <a:avLst>
              <a:gd name="adj" fmla="val 1710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600" b="1" dirty="0" smtClean="0">
                <a:solidFill>
                  <a:srgbClr val="262626"/>
                </a:solidFill>
                <a:latin typeface="Arial"/>
                <a:cs typeface="Arial"/>
              </a:rPr>
              <a:t>Local Storage System</a:t>
            </a:r>
          </a:p>
          <a:p>
            <a:pPr algn="ctr"/>
            <a:r>
              <a:rPr lang="en-US" sz="1600" dirty="0" smtClean="0">
                <a:solidFill>
                  <a:srgbClr val="262626"/>
                </a:solidFill>
                <a:latin typeface="Arial"/>
                <a:cs typeface="Arial"/>
              </a:rPr>
              <a:t>(HPC cluster, campus server, …)</a:t>
            </a:r>
            <a:endParaRPr lang="en-US" sz="1600" dirty="0">
              <a:solidFill>
                <a:srgbClr val="262626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90003" y="1643919"/>
            <a:ext cx="3272759" cy="1547294"/>
            <a:chOff x="890003" y="1643919"/>
            <a:chExt cx="3272759" cy="1547294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890003" y="1643919"/>
              <a:ext cx="3272759" cy="1547294"/>
            </a:xfrm>
            <a:prstGeom prst="roundRect">
              <a:avLst>
                <a:gd name="adj" fmla="val 5271"/>
              </a:avLst>
            </a:prstGeom>
            <a:solidFill>
              <a:schemeClr val="bg1">
                <a:lumMod val="85000"/>
              </a:schemeClr>
            </a:solidFill>
            <a:ln w="15875">
              <a:solidFill>
                <a:srgbClr val="558ED5"/>
              </a:solidFill>
              <a:round/>
              <a:headEnd/>
              <a:tailEnd/>
            </a:ln>
            <a:extLst/>
          </p:spPr>
          <p:txBody>
            <a:bodyPr anchor="t" anchorCtr="0"/>
            <a:lstStyle/>
            <a:p>
              <a:pPr algn="ctr"/>
              <a:r>
                <a:rPr lang="en-US" dirty="0" smtClean="0">
                  <a:solidFill>
                    <a:srgbClr val="2B589B"/>
                  </a:solidFill>
                  <a:latin typeface="Arial"/>
                  <a:cs typeface="Arial"/>
                </a:rPr>
                <a:t>Globus Connect Server</a:t>
              </a:r>
              <a:endParaRPr lang="en-US" dirty="0">
                <a:solidFill>
                  <a:srgbClr val="2B589B"/>
                </a:solidFill>
                <a:latin typeface="Arial"/>
                <a:cs typeface="Arial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977088" y="2179807"/>
              <a:ext cx="1071093" cy="783601"/>
            </a:xfrm>
            <a:prstGeom prst="roundRect">
              <a:avLst>
                <a:gd name="adj" fmla="val 8714"/>
              </a:avLst>
            </a:prstGeom>
            <a:solidFill>
              <a:srgbClr val="FFFFFF"/>
            </a:solidFill>
            <a:ln w="9525">
              <a:solidFill>
                <a:srgbClr val="558ED5"/>
              </a:solidFill>
              <a:round/>
              <a:headEnd/>
              <a:tailEnd/>
            </a:ln>
            <a:extLst/>
          </p:spPr>
          <p:txBody>
            <a:bodyPr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sz="1600" dirty="0">
                  <a:solidFill>
                    <a:srgbClr val="558ED5"/>
                  </a:solidFill>
                  <a:latin typeface="Arial"/>
                  <a:cs typeface="Arial"/>
                </a:rPr>
                <a:t>MyProxy</a:t>
              </a:r>
              <a:br>
                <a:rPr lang="en-US" sz="1600" dirty="0">
                  <a:solidFill>
                    <a:srgbClr val="558ED5"/>
                  </a:solidFill>
                  <a:latin typeface="Arial"/>
                  <a:cs typeface="Arial"/>
                </a:rPr>
              </a:br>
              <a:r>
                <a:rPr lang="en-US" sz="1600" dirty="0" smtClean="0">
                  <a:solidFill>
                    <a:srgbClr val="558ED5"/>
                  </a:solidFill>
                  <a:latin typeface="Arial"/>
                  <a:cs typeface="Arial"/>
                </a:rPr>
                <a:t>CA</a:t>
              </a:r>
              <a:endParaRPr lang="en-US" sz="1600" dirty="0">
                <a:solidFill>
                  <a:srgbClr val="558ED5"/>
                </a:solidFill>
                <a:latin typeface="Arial"/>
                <a:cs typeface="Arial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067587" y="2179807"/>
              <a:ext cx="1061714" cy="783601"/>
            </a:xfrm>
            <a:prstGeom prst="roundRect">
              <a:avLst>
                <a:gd name="adj" fmla="val 5403"/>
              </a:avLst>
            </a:prstGeom>
            <a:solidFill>
              <a:srgbClr val="FFFFFF"/>
            </a:solidFill>
            <a:ln w="9525">
              <a:solidFill>
                <a:srgbClr val="558ED5"/>
              </a:solidFill>
              <a:round/>
              <a:headEnd/>
              <a:tailEnd/>
            </a:ln>
            <a:extLst/>
          </p:spPr>
          <p:txBody>
            <a:bodyPr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sz="1600" dirty="0" smtClean="0">
                  <a:solidFill>
                    <a:srgbClr val="558ED5"/>
                  </a:solidFill>
                  <a:latin typeface="Arial"/>
                  <a:cs typeface="Arial"/>
                </a:rPr>
                <a:t>GridFTP Server</a:t>
              </a:r>
              <a:endParaRPr lang="en-US" sz="1600" dirty="0">
                <a:solidFill>
                  <a:srgbClr val="558ED5"/>
                </a:solidFill>
                <a:latin typeface="Arial"/>
                <a:cs typeface="Arial"/>
              </a:endParaRP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2106194" y="2179807"/>
              <a:ext cx="895091" cy="783601"/>
            </a:xfrm>
            <a:prstGeom prst="roundRect">
              <a:avLst>
                <a:gd name="adj" fmla="val 8714"/>
              </a:avLst>
            </a:prstGeom>
            <a:solidFill>
              <a:srgbClr val="FFFFFF"/>
            </a:solidFill>
            <a:ln w="9525">
              <a:solidFill>
                <a:srgbClr val="558ED5"/>
              </a:solidFill>
              <a:round/>
              <a:headEnd/>
              <a:tailEnd/>
            </a:ln>
            <a:extLst/>
          </p:spPr>
          <p:txBody>
            <a:bodyPr anchor="ctr"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sz="1600" dirty="0" smtClean="0">
                  <a:solidFill>
                    <a:srgbClr val="558ED5"/>
                  </a:solidFill>
                  <a:latin typeface="Arial"/>
                  <a:cs typeface="Arial"/>
                </a:rPr>
                <a:t>OAuth</a:t>
              </a:r>
            </a:p>
            <a:p>
              <a:pPr algn="ctr"/>
              <a:r>
                <a:rPr lang="en-US" sz="1600" dirty="0" smtClean="0">
                  <a:solidFill>
                    <a:srgbClr val="558ED5"/>
                  </a:solidFill>
                  <a:latin typeface="Arial"/>
                  <a:cs typeface="Arial"/>
                </a:rPr>
                <a:t>Server</a:t>
              </a:r>
              <a:endParaRPr lang="en-US" sz="1600" dirty="0">
                <a:solidFill>
                  <a:srgbClr val="558ED5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5039" y="3366522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DTN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9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Optimizing </a:t>
            </a:r>
            <a:r>
              <a:rPr lang="en-US" smtClean="0"/>
              <a:t>transfer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23993"/>
      </p:ext>
    </p:extLst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Balance: performance -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In-flight tuning based on transfer profile (#files, sizes)</a:t>
            </a:r>
          </a:p>
          <a:p>
            <a:r>
              <a:rPr lang="en-US" dirty="0" smtClean="0"/>
              <a:t>Request-specific overrides</a:t>
            </a:r>
          </a:p>
          <a:p>
            <a:pPr lvl="1"/>
            <a:r>
              <a:rPr lang="en-US" dirty="0" smtClean="0"/>
              <a:t>Concurrency</a:t>
            </a:r>
          </a:p>
          <a:p>
            <a:pPr lvl="1"/>
            <a:r>
              <a:rPr lang="en-US" dirty="0" smtClean="0"/>
              <a:t>Parallelism</a:t>
            </a:r>
          </a:p>
          <a:p>
            <a:r>
              <a:rPr lang="en-US" dirty="0" smtClean="0"/>
              <a:t>Endpoint-specific overrides; especially useful for multi-DTN deployments</a:t>
            </a:r>
          </a:p>
          <a:p>
            <a:r>
              <a:rPr lang="en-US" dirty="0" smtClean="0"/>
              <a:t>Service limits, e.g. concurrent requests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Use </a:t>
            </a:r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Concurrency </a:t>
            </a:r>
            <a:r>
              <a:rPr lang="en-US" dirty="0"/>
              <a:t>and parallelism configuration to tune transfers</a:t>
            </a:r>
          </a:p>
          <a:p>
            <a:r>
              <a:rPr lang="en-US" dirty="0" smtClean="0"/>
              <a:t>Maximum </a:t>
            </a:r>
            <a:r>
              <a:rPr lang="en-US" dirty="0"/>
              <a:t>and </a:t>
            </a:r>
            <a:r>
              <a:rPr lang="en-US" dirty="0" smtClean="0"/>
              <a:t>Preferred</a:t>
            </a:r>
          </a:p>
          <a:p>
            <a:r>
              <a:rPr lang="en-US" dirty="0" smtClean="0"/>
              <a:t>Use </a:t>
            </a:r>
            <a:r>
              <a:rPr lang="en-US" dirty="0"/>
              <a:t>values set for source and destination to determine parameters for a given </a:t>
            </a:r>
            <a:r>
              <a:rPr lang="en-US" dirty="0" smtClean="0"/>
              <a:t>transfer</a:t>
            </a:r>
          </a:p>
          <a:p>
            <a:r>
              <a:rPr lang="en-US" dirty="0" smtClean="0"/>
              <a:t>min </a:t>
            </a:r>
            <a:r>
              <a:rPr lang="en-US" dirty="0"/>
              <a:t>(max (preferred </a:t>
            </a:r>
            <a:r>
              <a:rPr lang="en-US" dirty="0" err="1"/>
              <a:t>src</a:t>
            </a:r>
            <a:r>
              <a:rPr lang="en-US" dirty="0"/>
              <a:t>, preferred </a:t>
            </a:r>
            <a:r>
              <a:rPr lang="en-US" dirty="0" err="1"/>
              <a:t>dest</a:t>
            </a:r>
            <a:r>
              <a:rPr lang="en-US" dirty="0"/>
              <a:t>), max </a:t>
            </a:r>
            <a:r>
              <a:rPr lang="en-US" dirty="0" err="1"/>
              <a:t>src</a:t>
            </a:r>
            <a:r>
              <a:rPr lang="en-US" dirty="0"/>
              <a:t>, max </a:t>
            </a:r>
            <a:r>
              <a:rPr lang="en-US" dirty="0" err="1"/>
              <a:t>dest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control </a:t>
            </a:r>
            <a:r>
              <a:rPr lang="en-US" dirty="0"/>
              <a:t>and data </a:t>
            </a:r>
            <a:r>
              <a:rPr lang="en-US" dirty="0" smtClean="0"/>
              <a:t>interfaces</a:t>
            </a:r>
            <a:endParaRPr lang="en-US" dirty="0"/>
          </a:p>
          <a:p>
            <a:r>
              <a:rPr lang="en-US" dirty="0" smtClean="0"/>
              <a:t>"</a:t>
            </a:r>
            <a:r>
              <a:rPr lang="en-US" dirty="0" err="1"/>
              <a:t>DataInterface</a:t>
            </a:r>
            <a:r>
              <a:rPr lang="en-US" dirty="0"/>
              <a:t> =" option in </a:t>
            </a:r>
            <a:r>
              <a:rPr lang="en-US" dirty="0" err="1" smtClean="0"/>
              <a:t>globus</a:t>
            </a:r>
            <a:r>
              <a:rPr lang="en-US" dirty="0" smtClean="0"/>
              <a:t>-connect-server-</a:t>
            </a:r>
            <a:r>
              <a:rPr lang="en-US" dirty="0" err="1" smtClean="0"/>
              <a:t>conf</a:t>
            </a:r>
            <a:endParaRPr lang="en-US" dirty="0" smtClean="0"/>
          </a:p>
          <a:p>
            <a:r>
              <a:rPr lang="en-US" dirty="0" smtClean="0"/>
              <a:t>Common scenario: route data flows over Science DMZ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16434" y="1146671"/>
            <a:ext cx="7126226" cy="5289180"/>
          </a:xfrm>
          <a:prstGeom prst="roundRect">
            <a:avLst>
              <a:gd name="adj" fmla="val 26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5" descr="science-dmz-simple-GO.pdf"/>
          <p:cNvPicPr>
            <a:picLocks noGrp="1"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72" t="17444" r="15249" b="16827"/>
          <a:stretch/>
        </p:blipFill>
        <p:spPr bwMode="auto">
          <a:xfrm>
            <a:off x="1308472" y="1498285"/>
            <a:ext cx="6749814" cy="500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Best-practice deployment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5954" y="6026888"/>
            <a:ext cx="3475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Details at: </a:t>
            </a:r>
            <a:r>
              <a:rPr lang="en-US" sz="1600" b="1" i="1" dirty="0" err="1" smtClean="0"/>
              <a:t>fasterdata.es.net</a:t>
            </a:r>
            <a:endParaRPr lang="en-US" sz="1600" b="1" i="1" dirty="0"/>
          </a:p>
        </p:txBody>
      </p:sp>
      <p:pic>
        <p:nvPicPr>
          <p:cNvPr id="4" name="Picture 3" descr="Globus_Blue_2013_squar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0263" y="5188136"/>
            <a:ext cx="1007768" cy="7913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Paths - Illustrative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484914" y="1482204"/>
            <a:ext cx="895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/>
              <a:t>Destination security </a:t>
            </a:r>
            <a:r>
              <a:rPr lang="en-US" sz="1100" dirty="0" smtClean="0"/>
              <a:t>filters</a:t>
            </a:r>
            <a:endParaRPr lang="en-US" sz="11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77240" y="1143000"/>
            <a:ext cx="7598664" cy="5363404"/>
            <a:chOff x="777240" y="1143000"/>
            <a:chExt cx="7598664" cy="5363404"/>
          </a:xfrm>
        </p:grpSpPr>
        <p:sp>
          <p:nvSpPr>
            <p:cNvPr id="5" name="Rounded Rectangle 4"/>
            <p:cNvSpPr/>
            <p:nvPr/>
          </p:nvSpPr>
          <p:spPr>
            <a:xfrm>
              <a:off x="777240" y="1143000"/>
              <a:ext cx="7598664" cy="5363404"/>
            </a:xfrm>
            <a:prstGeom prst="roundRect">
              <a:avLst>
                <a:gd name="adj" fmla="val 1594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4475495" y="4074304"/>
              <a:ext cx="0" cy="747898"/>
            </a:xfrm>
            <a:prstGeom prst="line">
              <a:avLst/>
            </a:prstGeom>
            <a:ln w="95250"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765896" y="2639089"/>
              <a:ext cx="0" cy="2523010"/>
            </a:xfrm>
            <a:prstGeom prst="line">
              <a:avLst/>
            </a:prstGeom>
            <a:ln w="212725">
              <a:solidFill>
                <a:srgbClr val="92D05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194946" y="2605449"/>
              <a:ext cx="0" cy="2523010"/>
            </a:xfrm>
            <a:prstGeom prst="line">
              <a:avLst/>
            </a:prstGeom>
            <a:ln w="212725">
              <a:solidFill>
                <a:srgbClr val="92D05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1912127" y="5220189"/>
              <a:ext cx="5211049" cy="0"/>
            </a:xfrm>
            <a:prstGeom prst="line">
              <a:avLst/>
            </a:prstGeom>
            <a:ln w="212725">
              <a:solidFill>
                <a:srgbClr val="92D05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1786713" y="1791431"/>
              <a:ext cx="1150044" cy="636896"/>
            </a:xfrm>
            <a:prstGeom prst="line">
              <a:avLst/>
            </a:prstGeom>
            <a:ln w="212725">
              <a:solidFill>
                <a:srgbClr val="92D05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5947938" y="1817937"/>
              <a:ext cx="1349536" cy="643143"/>
            </a:xfrm>
            <a:prstGeom prst="line">
              <a:avLst/>
            </a:prstGeom>
            <a:ln w="212725">
              <a:solidFill>
                <a:srgbClr val="92D05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122003" y="5031731"/>
              <a:ext cx="4880284" cy="1"/>
            </a:xfrm>
            <a:prstGeom prst="line">
              <a:avLst/>
            </a:prstGeom>
            <a:ln w="95250"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983999" y="2669457"/>
              <a:ext cx="0" cy="2523010"/>
            </a:xfrm>
            <a:prstGeom prst="line">
              <a:avLst/>
            </a:prstGeom>
            <a:ln w="95250"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993911" y="2699825"/>
              <a:ext cx="0" cy="2523010"/>
            </a:xfrm>
            <a:prstGeom prst="line">
              <a:avLst/>
            </a:prstGeom>
            <a:ln w="95250"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174722" y="2058502"/>
              <a:ext cx="740664" cy="417566"/>
            </a:xfrm>
            <a:prstGeom prst="line">
              <a:avLst/>
            </a:prstGeom>
            <a:ln w="95250"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6011945" y="2093679"/>
              <a:ext cx="866439" cy="422011"/>
            </a:xfrm>
            <a:prstGeom prst="line">
              <a:avLst/>
            </a:prstGeom>
            <a:ln w="95250"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912127" y="2699825"/>
              <a:ext cx="0" cy="246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7057151" y="2711885"/>
              <a:ext cx="0" cy="246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912127" y="5101007"/>
              <a:ext cx="514502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6094764" y="2030992"/>
              <a:ext cx="741928" cy="3625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148840" y="1969018"/>
              <a:ext cx="740664" cy="4175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080" y="3512135"/>
              <a:ext cx="913359" cy="6073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772" y="2214942"/>
              <a:ext cx="829974" cy="7317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080" y="4822202"/>
              <a:ext cx="913359" cy="6073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009" y="4822202"/>
              <a:ext cx="913359" cy="6073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009" y="3512135"/>
              <a:ext cx="913359" cy="6073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701" y="2217285"/>
              <a:ext cx="829974" cy="73177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128" y="1439181"/>
              <a:ext cx="642604" cy="709407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2962639" y="1969018"/>
              <a:ext cx="784186" cy="537528"/>
            </a:xfrm>
            <a:prstGeom prst="roundRect">
              <a:avLst>
                <a:gd name="adj" fmla="val 6005"/>
              </a:avLst>
            </a:prstGeom>
            <a:solidFill>
              <a:srgbClr val="F2F2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globus_connect_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705" y="1996197"/>
              <a:ext cx="722054" cy="4831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946" y="1439181"/>
              <a:ext cx="642604" cy="709407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5326457" y="1969018"/>
              <a:ext cx="784186" cy="537528"/>
            </a:xfrm>
            <a:prstGeom prst="roundRect">
              <a:avLst>
                <a:gd name="adj" fmla="val 6005"/>
              </a:avLst>
            </a:prstGeom>
            <a:solidFill>
              <a:srgbClr val="F2F2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globus_connect_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523" y="1996197"/>
              <a:ext cx="722054" cy="4831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sp>
          <p:nvSpPr>
            <p:cNvPr id="22" name="TextBox 21"/>
            <p:cNvSpPr txBox="1"/>
            <p:nvPr/>
          </p:nvSpPr>
          <p:spPr>
            <a:xfrm>
              <a:off x="946088" y="1687584"/>
              <a:ext cx="8229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Source security filters</a:t>
              </a:r>
              <a:endParaRPr lang="en-US" sz="11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06511" y="1691064"/>
              <a:ext cx="89555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Destination security filters</a:t>
              </a:r>
              <a:endParaRPr lang="en-US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80198" y="2737403"/>
              <a:ext cx="10767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/>
                <a:t>Destination Science DMZ</a:t>
              </a:r>
              <a:endParaRPr lang="en-US" sz="11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44345" y="2737403"/>
              <a:ext cx="10767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/>
                <a:t>Source Science DMZ</a:t>
              </a:r>
              <a:endParaRPr lang="en-US" sz="11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99279" y="3527547"/>
              <a:ext cx="12799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Source</a:t>
              </a:r>
            </a:p>
            <a:p>
              <a:r>
                <a:rPr lang="en-US" sz="1100" b="1" dirty="0" smtClean="0"/>
                <a:t>Border Router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62496" y="3512135"/>
              <a:ext cx="11678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/>
                <a:t>Destination Border</a:t>
              </a:r>
              <a:r>
                <a:rPr lang="en-US" sz="1100" b="1" dirty="0"/>
                <a:t> </a:t>
              </a:r>
              <a:r>
                <a:rPr lang="en-US" sz="1100" b="1" dirty="0" smtClean="0"/>
                <a:t>Router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99279" y="4678687"/>
              <a:ext cx="12799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Source Router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11496" y="4678687"/>
              <a:ext cx="15188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smtClean="0"/>
                <a:t>Destination Router</a:t>
              </a:r>
              <a:endParaRPr lang="en-US" sz="1100" b="1" dirty="0" smtClean="0"/>
            </a:p>
          </p:txBody>
        </p:sp>
        <p:sp>
          <p:nvSpPr>
            <p:cNvPr id="47" name="Cloud 46"/>
            <p:cNvSpPr/>
            <p:nvPr/>
          </p:nvSpPr>
          <p:spPr>
            <a:xfrm>
              <a:off x="3829003" y="4678687"/>
              <a:ext cx="1311272" cy="791036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User</a:t>
              </a:r>
            </a:p>
            <a:p>
              <a:pPr algn="ctr"/>
              <a:r>
                <a:rPr lang="en-US" sz="1200" b="1" dirty="0" smtClean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Organization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151" y="3025404"/>
              <a:ext cx="992034" cy="1004286"/>
            </a:xfrm>
            <a:prstGeom prst="rect">
              <a:avLst/>
            </a:prstGeom>
          </p:spPr>
        </p:pic>
        <p:cxnSp>
          <p:nvCxnSpPr>
            <p:cNvPr id="89" name="Straight Connector 88"/>
            <p:cNvCxnSpPr>
              <a:endCxn id="15" idx="2"/>
            </p:cNvCxnSpPr>
            <p:nvPr/>
          </p:nvCxnSpPr>
          <p:spPr>
            <a:xfrm flipH="1" flipV="1">
              <a:off x="3354732" y="2506546"/>
              <a:ext cx="773083" cy="602644"/>
            </a:xfrm>
            <a:prstGeom prst="line">
              <a:avLst/>
            </a:prstGeom>
            <a:ln w="41275">
              <a:solidFill>
                <a:schemeClr val="accent1"/>
              </a:solidFill>
              <a:prstDash val="sysDot"/>
              <a:headEnd type="triangle" w="sm" len="med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4696700" y="2533725"/>
              <a:ext cx="744969" cy="681309"/>
            </a:xfrm>
            <a:prstGeom prst="line">
              <a:avLst/>
            </a:prstGeom>
            <a:ln w="41275">
              <a:solidFill>
                <a:schemeClr val="accent1"/>
              </a:solidFill>
              <a:prstDash val="sysDot"/>
              <a:headEnd type="triangle" w="sm" len="med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7" idx="3"/>
              <a:endCxn id="18" idx="1"/>
            </p:cNvCxnSpPr>
            <p:nvPr/>
          </p:nvCxnSpPr>
          <p:spPr>
            <a:xfrm>
              <a:off x="3354732" y="1793885"/>
              <a:ext cx="2221214" cy="0"/>
            </a:xfrm>
            <a:prstGeom prst="line">
              <a:avLst/>
            </a:prstGeom>
            <a:ln w="41275">
              <a:solidFill>
                <a:srgbClr val="92D050"/>
              </a:solidFill>
              <a:prstDash val="sysDot"/>
              <a:headEnd type="triangle" w="sm" len="med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3918020" y="1450013"/>
              <a:ext cx="1076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92D050"/>
                  </a:solidFill>
                </a:rPr>
                <a:t>DATA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799184" y="2275532"/>
              <a:ext cx="1416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solidFill>
                    <a:srgbClr val="204078"/>
                  </a:solidFill>
                </a:rPr>
                <a:t>CONTROL</a:t>
              </a:r>
              <a:endParaRPr lang="en-US" b="1" dirty="0">
                <a:solidFill>
                  <a:srgbClr val="204078"/>
                </a:solidFill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H="1">
              <a:off x="4867488" y="5595012"/>
              <a:ext cx="591937" cy="0"/>
            </a:xfrm>
            <a:prstGeom prst="line">
              <a:avLst/>
            </a:prstGeom>
            <a:ln w="95250"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867488" y="5864126"/>
              <a:ext cx="591937" cy="1"/>
            </a:xfrm>
            <a:prstGeom prst="line">
              <a:avLst/>
            </a:prstGeom>
            <a:ln w="41275">
              <a:solidFill>
                <a:schemeClr val="accent1"/>
              </a:solidFill>
              <a:prstDash val="sysDot"/>
              <a:headEnd type="none" w="sm" len="med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5459425" y="5464207"/>
              <a:ext cx="20549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Physical Control Path</a:t>
              </a:r>
              <a:endParaRPr lang="en-US" sz="11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459425" y="5733321"/>
              <a:ext cx="20549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Logical Control Path</a:t>
              </a:r>
              <a:endParaRPr lang="en-US" sz="11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492785" y="5464207"/>
              <a:ext cx="20549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Physical Data Path</a:t>
              </a:r>
              <a:endParaRPr lang="en-US" sz="11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492785" y="5733321"/>
              <a:ext cx="20549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Logical Data Path</a:t>
              </a:r>
              <a:endParaRPr lang="en-US" sz="1100" dirty="0"/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H="1">
              <a:off x="1886088" y="5595012"/>
              <a:ext cx="591936" cy="0"/>
            </a:xfrm>
            <a:prstGeom prst="line">
              <a:avLst/>
            </a:prstGeom>
            <a:ln w="212725">
              <a:solidFill>
                <a:srgbClr val="92D05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886088" y="5864126"/>
              <a:ext cx="617818" cy="0"/>
            </a:xfrm>
            <a:prstGeom prst="line">
              <a:avLst/>
            </a:prstGeom>
            <a:ln w="41275">
              <a:solidFill>
                <a:srgbClr val="92D050"/>
              </a:solidFill>
              <a:prstDash val="sysDot"/>
              <a:headEnd type="none" w="sm" len="med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Arc 120"/>
            <p:cNvSpPr/>
            <p:nvPr/>
          </p:nvSpPr>
          <p:spPr>
            <a:xfrm>
              <a:off x="1318999" y="1845369"/>
              <a:ext cx="791715" cy="851520"/>
            </a:xfrm>
            <a:prstGeom prst="arc">
              <a:avLst>
                <a:gd name="adj1" fmla="val 16199996"/>
                <a:gd name="adj2" fmla="val 0"/>
              </a:avLst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c 121"/>
            <p:cNvSpPr/>
            <p:nvPr/>
          </p:nvSpPr>
          <p:spPr>
            <a:xfrm flipH="1">
              <a:off x="6865775" y="1849772"/>
              <a:ext cx="791715" cy="851520"/>
            </a:xfrm>
            <a:prstGeom prst="arc">
              <a:avLst>
                <a:gd name="adj1" fmla="val 16199996"/>
                <a:gd name="adj2" fmla="val 0"/>
              </a:avLst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777203" y="2548800"/>
              <a:ext cx="11509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* Ports 443, 2811, 7512</a:t>
              </a:r>
              <a:endParaRPr lang="en-US" sz="11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768888" y="1804526"/>
              <a:ext cx="1447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* Ports 50000-51000</a:t>
              </a:r>
              <a:endParaRPr lang="en-US" sz="11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30251" y="1373612"/>
              <a:ext cx="1344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/>
                <a:t>Data Transfer Node (DTN)</a:t>
              </a:r>
              <a:endParaRPr lang="en-US" sz="11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65691" y="1374584"/>
              <a:ext cx="11430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Data Transfer Node (DTN)</a:t>
              </a:r>
              <a:endParaRPr lang="en-US" sz="11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1708" y="6125681"/>
              <a:ext cx="68227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* Please see TCP ports reference: https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://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docs.globus.org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/resource-provider-guide/#open-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tcp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</a:t>
              </a:r>
              <a:r>
                <a:rPr lang="en-U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ports_section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0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Illustrative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20x </a:t>
            </a:r>
            <a:r>
              <a:rPr lang="en-US" dirty="0" err="1" smtClean="0"/>
              <a:t>scp</a:t>
            </a:r>
            <a:r>
              <a:rPr lang="en-US" dirty="0" smtClean="0"/>
              <a:t> throughput (typical)</a:t>
            </a:r>
          </a:p>
          <a:p>
            <a:pPr lvl="1"/>
            <a:r>
              <a:rPr lang="en-US" dirty="0"/>
              <a:t>&gt;</a:t>
            </a:r>
            <a:r>
              <a:rPr lang="en-US" dirty="0" smtClean="0"/>
              <a:t>100x demonstrated</a:t>
            </a:r>
          </a:p>
          <a:p>
            <a:r>
              <a:rPr lang="en-US" dirty="0" smtClean="0"/>
              <a:t>On par/faster than UDP based tools (NASA JPL study and anecdotal)</a:t>
            </a:r>
          </a:p>
          <a:p>
            <a:r>
              <a:rPr lang="en-US" dirty="0" smtClean="0"/>
              <a:t>Capable of saturating “any” WAN link</a:t>
            </a:r>
          </a:p>
          <a:p>
            <a:pPr lvl="1"/>
            <a:r>
              <a:rPr lang="en-US" dirty="0" smtClean="0"/>
              <a:t>Demonstrated 85Gbps sustained disk-to-disk</a:t>
            </a:r>
          </a:p>
          <a:p>
            <a:pPr lvl="1"/>
            <a:r>
              <a:rPr lang="en-US" dirty="0" smtClean="0"/>
              <a:t>Typically require throttling for </a:t>
            </a:r>
            <a:r>
              <a:rPr lang="en-US" dirty="0" err="1" smtClean="0"/>
              <a:t>QoS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Disk-to-Disk Throughput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83029" y="1273629"/>
          <a:ext cx="8643257" cy="523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638" y="6514091"/>
            <a:ext cx="1539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</a:rPr>
              <a:t>ESnet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 (2016)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4029" y="3439886"/>
            <a:ext cx="3820885" cy="1754326"/>
          </a:xfrm>
          <a:prstGeom prst="rect">
            <a:avLst/>
          </a:prstGeom>
          <a:solidFill>
            <a:srgbClr val="29528C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9063" indent="-119063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Berkeley, CA to Argonne, IL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(RTT: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53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Capacity: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10Gbps)</a:t>
            </a:r>
          </a:p>
          <a:p>
            <a:pPr marL="119063" indent="-119063">
              <a:buFont typeface="Arial" charset="0"/>
              <a:buChar char="•"/>
            </a:pP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scp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is 24x slower than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GridFTP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on this path</a:t>
            </a:r>
          </a:p>
          <a:p>
            <a:pPr marL="119063" indent="-119063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&gt;1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Gbps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(125 MB/s) disk-to-disk requires RAID 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array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the very brave...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26271"/>
      </p:ext>
    </p:extLst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Globus Network Manager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Information from GridFTP to facilitate dynamic network changes</a:t>
            </a:r>
          </a:p>
          <a:p>
            <a:r>
              <a:rPr lang="en-US" smtClean="0"/>
              <a:t>Callbacks during GridFTP execution on local DTN</a:t>
            </a:r>
          </a:p>
          <a:p>
            <a:r>
              <a:rPr lang="en-US" smtClean="0"/>
              <a:t>Supplements information available via Globus transfer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ym typeface="Arial"/>
              </a:rPr>
              <a:t>Creating a Globus endpoint on your storage system</a:t>
            </a:r>
            <a:endParaRPr lang="en" dirty="0" smtClean="0">
              <a:sym typeface="Arial"/>
            </a:endParaRPr>
          </a:p>
          <a:p>
            <a:pPr lvl="0"/>
            <a:r>
              <a:rPr lang="en-US" dirty="0" smtClean="0"/>
              <a:t>In this example, storage system = </a:t>
            </a:r>
            <a:r>
              <a:rPr lang="en-US" dirty="0" smtClean="0">
                <a:sym typeface="Arial"/>
              </a:rPr>
              <a:t>Amazon EC2 server</a:t>
            </a:r>
          </a:p>
          <a:p>
            <a:pPr lvl="0"/>
            <a:r>
              <a:rPr lang="en-US" dirty="0" smtClean="0">
                <a:sym typeface="Arial"/>
              </a:rPr>
              <a:t>Akin to what you would do on your DTN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</a:t>
            </a:r>
            <a:r>
              <a:rPr lang="en-US" dirty="0"/>
              <a:t>-listen  </a:t>
            </a:r>
            <a:r>
              <a:rPr lang="en-US" dirty="0" smtClean="0"/>
              <a:t>(binding </a:t>
            </a:r>
            <a:r>
              <a:rPr lang="en-US" dirty="0"/>
              <a:t>of </a:t>
            </a:r>
            <a:r>
              <a:rPr lang="en-US" dirty="0" smtClean="0"/>
              <a:t>socket</a:t>
            </a:r>
            <a:r>
              <a:rPr lang="en-US" dirty="0"/>
              <a:t>)</a:t>
            </a:r>
          </a:p>
          <a:p>
            <a:r>
              <a:rPr lang="en-US" dirty="0"/>
              <a:t>Post-listen </a:t>
            </a:r>
          </a:p>
          <a:p>
            <a:r>
              <a:rPr lang="en-US" dirty="0"/>
              <a:t>Pre-accept</a:t>
            </a:r>
            <a:r>
              <a:rPr lang="en-US" dirty="0" smtClean="0"/>
              <a:t>/Pre-connect  (no Data yet)</a:t>
            </a:r>
            <a:endParaRPr lang="en-US" dirty="0"/>
          </a:p>
          <a:p>
            <a:r>
              <a:rPr lang="en-US" dirty="0" smtClean="0"/>
              <a:t>Post</a:t>
            </a:r>
            <a:r>
              <a:rPr lang="en-US" dirty="0"/>
              <a:t>-accept</a:t>
            </a:r>
            <a:r>
              <a:rPr lang="en-US" dirty="0" smtClean="0"/>
              <a:t>/Post-connect (data in flight)</a:t>
            </a:r>
            <a:endParaRPr lang="en-US" dirty="0"/>
          </a:p>
          <a:p>
            <a:r>
              <a:rPr lang="en-US" dirty="0"/>
              <a:t>Pre-close </a:t>
            </a:r>
          </a:p>
          <a:p>
            <a:r>
              <a:rPr lang="en-US" dirty="0"/>
              <a:t>Post-close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Globus Network Manager Callbacks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manager use cases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Science DMZ Traffic </a:t>
            </a:r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Use SDN to dynamically route data path</a:t>
            </a:r>
          </a:p>
          <a:p>
            <a:pPr lvl="1"/>
            <a:r>
              <a:rPr lang="en-US" dirty="0" smtClean="0"/>
              <a:t>Control path uses traditional route</a:t>
            </a:r>
          </a:p>
          <a:p>
            <a:r>
              <a:rPr lang="en-US" dirty="0"/>
              <a:t>Automated </a:t>
            </a:r>
            <a:r>
              <a:rPr lang="en-US" dirty="0" smtClean="0"/>
              <a:t>WAN bandwidth reservation</a:t>
            </a:r>
          </a:p>
          <a:p>
            <a:pPr lvl="1"/>
            <a:r>
              <a:rPr lang="en-US" dirty="0" smtClean="0"/>
              <a:t>OSCARS, AL2S</a:t>
            </a:r>
          </a:p>
          <a:p>
            <a:r>
              <a:rPr lang="en-US" u="sng" dirty="0" smtClean="0"/>
              <a:t>Note: All this requires custom code</a:t>
            </a:r>
          </a:p>
        </p:txBody>
      </p:sp>
    </p:spTree>
    <p:extLst>
      <p:ext uri="{BB962C8B-B14F-4D97-AF65-F5344CB8AC3E}">
        <p14:creationId xmlns:p14="http://schemas.microsoft.com/office/powerpoint/2010/main" val="4532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28621"/>
      </p:ext>
    </p:extLst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 your storage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0501" y="1600200"/>
            <a:ext cx="8645385" cy="4525963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Get started: </a:t>
            </a:r>
            <a:r>
              <a:rPr lang="en-US" sz="2800" dirty="0" err="1" smtClean="0">
                <a:solidFill>
                  <a:srgbClr val="FFFFFF"/>
                </a:solidFill>
              </a:rPr>
              <a:t>docs.globus.org</a:t>
            </a:r>
            <a:r>
              <a:rPr lang="en-US" sz="2800" dirty="0" smtClean="0">
                <a:solidFill>
                  <a:srgbClr val="FFFFFF"/>
                </a:solidFill>
              </a:rPr>
              <a:t>/how-to</a:t>
            </a:r>
          </a:p>
          <a:p>
            <a:r>
              <a:rPr lang="en-US" sz="2800" b="0" dirty="0" smtClean="0">
                <a:solidFill>
                  <a:srgbClr val="FFFFFF"/>
                </a:solidFill>
              </a:rPr>
              <a:t>Install and configure Globus Connect Server: </a:t>
            </a:r>
            <a:r>
              <a:rPr lang="en-US" sz="2800" dirty="0" err="1" smtClean="0">
                <a:solidFill>
                  <a:srgbClr val="FFFFFF"/>
                </a:solidFill>
              </a:rPr>
              <a:t>docs.globus.org</a:t>
            </a:r>
            <a:r>
              <a:rPr lang="en-US" sz="2800" dirty="0" smtClean="0">
                <a:solidFill>
                  <a:srgbClr val="FFFFFF"/>
                </a:solidFill>
              </a:rPr>
              <a:t>/resource-provider-guide</a:t>
            </a:r>
            <a:r>
              <a:rPr lang="en-US" sz="2800" dirty="0">
                <a:solidFill>
                  <a:srgbClr val="FFFFFF"/>
                </a:solidFill>
              </a:rPr>
              <a:t>/</a:t>
            </a:r>
          </a:p>
          <a:p>
            <a:r>
              <a:rPr lang="en-US" sz="2800" b="0" dirty="0" smtClean="0"/>
              <a:t>Need help? </a:t>
            </a:r>
            <a:r>
              <a:rPr lang="en-US" sz="2800" dirty="0" err="1" smtClean="0">
                <a:solidFill>
                  <a:schemeClr val="bg1"/>
                </a:solidFill>
              </a:rPr>
              <a:t>support.globus.org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b="0" dirty="0" smtClean="0"/>
              <a:t>Mailing Lists: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globus.org</a:t>
            </a:r>
            <a:r>
              <a:rPr lang="en-US" sz="2800" dirty="0" smtClean="0">
                <a:solidFill>
                  <a:schemeClr val="bg1"/>
                </a:solidFill>
              </a:rPr>
              <a:t>/mailing-lists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0" dirty="0" smtClean="0">
                <a:solidFill>
                  <a:schemeClr val="bg1"/>
                </a:solidFill>
              </a:rPr>
              <a:t>Subscribe to help us make Globus self-sustaining: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		globus.org/provider-plans</a:t>
            </a:r>
          </a:p>
          <a:p>
            <a:r>
              <a:rPr lang="en-US" sz="2800" b="0" dirty="0" smtClean="0"/>
              <a:t>Follow us: </a:t>
            </a:r>
            <a:r>
              <a:rPr lang="en-US" sz="2800" dirty="0" smtClean="0">
                <a:solidFill>
                  <a:schemeClr val="bg1"/>
                </a:solidFill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</a:rPr>
              <a:t>globusonline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0: Create a Globus 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ym typeface="Arial"/>
              </a:rPr>
              <a:t>Installation and configuration of Globus Connect Server requires a Globus ID</a:t>
            </a:r>
          </a:p>
          <a:p>
            <a:pPr lvl="0"/>
            <a:r>
              <a:rPr lang="en-US" dirty="0" smtClean="0">
                <a:sym typeface="Arial"/>
              </a:rPr>
              <a:t>Go to </a:t>
            </a:r>
            <a:r>
              <a:rPr lang="en-US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Arial"/>
              </a:rPr>
              <a:t>globusid.org</a:t>
            </a:r>
            <a:endParaRPr lang="en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Arial"/>
            </a:endParaRPr>
          </a:p>
          <a:p>
            <a:pPr lvl="0"/>
            <a:r>
              <a:rPr lang="en-US" dirty="0" smtClean="0"/>
              <a:t>Click “</a:t>
            </a:r>
            <a:r>
              <a:rPr lang="en-US" b="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create a Globus ID</a:t>
            </a:r>
            <a:r>
              <a:rPr lang="en-US" dirty="0" smtClean="0"/>
              <a:t>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4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going to do: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91606" y="1205875"/>
            <a:ext cx="4191788" cy="1305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Install Globus Connect Server</a:t>
            </a:r>
          </a:p>
          <a:p>
            <a:pPr>
              <a:spcBef>
                <a:spcPts val="200"/>
              </a:spcBef>
            </a:pPr>
            <a:r>
              <a:rPr lang="en-US" sz="1400" b="0" dirty="0" smtClean="0"/>
              <a:t>Access server as user “</a:t>
            </a:r>
            <a:r>
              <a:rPr lang="en-US" sz="1400" dirty="0" err="1" smtClean="0"/>
              <a:t>campusadmin</a:t>
            </a:r>
            <a:r>
              <a:rPr lang="en-US" sz="1400" b="0" dirty="0" smtClean="0"/>
              <a:t>”</a:t>
            </a:r>
          </a:p>
          <a:p>
            <a:pPr>
              <a:spcBef>
                <a:spcPts val="200"/>
              </a:spcBef>
            </a:pPr>
            <a:r>
              <a:rPr lang="en-US" sz="1400" b="0" dirty="0" smtClean="0"/>
              <a:t>Update repo</a:t>
            </a:r>
          </a:p>
          <a:p>
            <a:pPr>
              <a:spcBef>
                <a:spcPts val="200"/>
              </a:spcBef>
            </a:pPr>
            <a:r>
              <a:rPr lang="en-US" sz="1400" b="0" dirty="0" smtClean="0"/>
              <a:t>Install package</a:t>
            </a:r>
          </a:p>
          <a:p>
            <a:pPr>
              <a:spcBef>
                <a:spcPts val="200"/>
              </a:spcBef>
            </a:pPr>
            <a:r>
              <a:rPr lang="en-US" sz="1400" b="0" dirty="0" smtClean="0"/>
              <a:t>Setup Globus Connect Server</a:t>
            </a:r>
            <a:endParaRPr lang="en-US" sz="1400" b="0" dirty="0"/>
          </a:p>
        </p:txBody>
      </p:sp>
      <p:sp>
        <p:nvSpPr>
          <p:cNvPr id="4" name="Can 3"/>
          <p:cNvSpPr/>
          <p:nvPr/>
        </p:nvSpPr>
        <p:spPr>
          <a:xfrm>
            <a:off x="678963" y="1508980"/>
            <a:ext cx="1627434" cy="1042570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Server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(AWS EC2)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2414092" y="1667014"/>
            <a:ext cx="1081311" cy="884536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ssh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8963" y="3167885"/>
            <a:ext cx="1627434" cy="1683216"/>
            <a:chOff x="678963" y="3308993"/>
            <a:chExt cx="1627434" cy="1683216"/>
          </a:xfrm>
        </p:grpSpPr>
        <p:sp>
          <p:nvSpPr>
            <p:cNvPr id="8" name="Can 7"/>
            <p:cNvSpPr/>
            <p:nvPr/>
          </p:nvSpPr>
          <p:spPr>
            <a:xfrm>
              <a:off x="678963" y="3308993"/>
              <a:ext cx="1627434" cy="1683216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262626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Picture 9" descr="globus_connect_logo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125" y="3847900"/>
              <a:ext cx="1366859" cy="914650"/>
            </a:xfrm>
            <a:prstGeom prst="rect">
              <a:avLst/>
            </a:prstGeom>
          </p:spPr>
        </p:pic>
      </p:grpSp>
      <p:pic>
        <p:nvPicPr>
          <p:cNvPr id="11" name="Picture 10" descr="globus_2013_square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162" y="4329701"/>
            <a:ext cx="1288023" cy="1301652"/>
          </a:xfrm>
          <a:prstGeom prst="rect">
            <a:avLst/>
          </a:prstGeom>
        </p:spPr>
      </p:pic>
      <p:sp>
        <p:nvSpPr>
          <p:cNvPr id="12" name="Can 11"/>
          <p:cNvSpPr/>
          <p:nvPr/>
        </p:nvSpPr>
        <p:spPr>
          <a:xfrm>
            <a:off x="701765" y="5631353"/>
            <a:ext cx="1627434" cy="843936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Test Endpoint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Picture 14" descr="131116_File_Transfer_Select_Endpoi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008" y="3367199"/>
            <a:ext cx="2112702" cy="1733499"/>
          </a:xfrm>
          <a:prstGeom prst="rect">
            <a:avLst/>
          </a:prstGeom>
        </p:spPr>
      </p:pic>
      <p:sp>
        <p:nvSpPr>
          <p:cNvPr id="16" name="Content Placeholder 5"/>
          <p:cNvSpPr txBox="1">
            <a:spLocks/>
          </p:cNvSpPr>
          <p:nvPr/>
        </p:nvSpPr>
        <p:spPr>
          <a:xfrm>
            <a:off x="4617612" y="2879639"/>
            <a:ext cx="4146043" cy="840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Log into Globus</a:t>
            </a:r>
            <a:endParaRPr lang="en-US" sz="1800" dirty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5373437" y="6064344"/>
            <a:ext cx="3314680" cy="576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Transfer a file</a:t>
            </a:r>
            <a:endParaRPr lang="en-US" sz="1800" dirty="0"/>
          </a:p>
        </p:txBody>
      </p:sp>
      <p:cxnSp>
        <p:nvCxnSpPr>
          <p:cNvPr id="19" name="Curved Connector 18"/>
          <p:cNvCxnSpPr>
            <a:stCxn id="8" idx="4"/>
          </p:cNvCxnSpPr>
          <p:nvPr/>
        </p:nvCxnSpPr>
        <p:spPr>
          <a:xfrm>
            <a:off x="2306397" y="4009493"/>
            <a:ext cx="1066800" cy="611949"/>
          </a:xfrm>
          <a:prstGeom prst="curvedConnector3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ash"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2" idx="4"/>
          </p:cNvCxnSpPr>
          <p:nvPr/>
        </p:nvCxnSpPr>
        <p:spPr>
          <a:xfrm flipV="1">
            <a:off x="2329199" y="5027873"/>
            <a:ext cx="1043998" cy="1025448"/>
          </a:xfrm>
          <a:prstGeom prst="curvedConnector3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ash"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Up-Down Arrow 22"/>
          <p:cNvSpPr/>
          <p:nvPr/>
        </p:nvSpPr>
        <p:spPr>
          <a:xfrm>
            <a:off x="1154153" y="4759996"/>
            <a:ext cx="618694" cy="100991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15" idx="1"/>
          </p:cNvCxnSpPr>
          <p:nvPr/>
        </p:nvCxnSpPr>
        <p:spPr>
          <a:xfrm flipH="1">
            <a:off x="4604670" y="4233949"/>
            <a:ext cx="1808338" cy="526047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342162" y="1191239"/>
            <a:ext cx="424367" cy="42436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80303" y="2993427"/>
            <a:ext cx="424367" cy="42436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4915082" y="5267014"/>
            <a:ext cx="424367" cy="42436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2" name="Content Placeholder 5"/>
          <p:cNvSpPr txBox="1">
            <a:spLocks/>
          </p:cNvSpPr>
          <p:nvPr/>
        </p:nvSpPr>
        <p:spPr>
          <a:xfrm>
            <a:off x="5339449" y="5159528"/>
            <a:ext cx="3611239" cy="576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Access the </a:t>
            </a:r>
            <a:r>
              <a:rPr lang="en-US" sz="1800" dirty="0"/>
              <a:t>newly created </a:t>
            </a:r>
            <a:r>
              <a:rPr lang="en-US" sz="1800" dirty="0" smtClean="0"/>
              <a:t>endpoint (as user ‘researcher’)</a:t>
            </a:r>
            <a:endParaRPr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4915082" y="6053321"/>
            <a:ext cx="424367" cy="42436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4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your host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>
                <a:sym typeface="Arial"/>
              </a:rPr>
              <a:t>C</a:t>
            </a:r>
            <a:r>
              <a:rPr lang="en-US" dirty="0" smtClean="0">
                <a:sym typeface="Arial"/>
              </a:rPr>
              <a:t>reate a Globus ID</a:t>
            </a:r>
          </a:p>
          <a:p>
            <a:pPr lvl="1"/>
            <a:r>
              <a:rPr lang="en-US" dirty="0" smtClean="0">
                <a:sym typeface="Arial"/>
              </a:rPr>
              <a:t>Optional: associate it with your Globus account</a:t>
            </a:r>
          </a:p>
          <a:p>
            <a:pPr lvl="0"/>
            <a:r>
              <a:rPr lang="en-US" dirty="0" smtClean="0">
                <a:sym typeface="Arial"/>
              </a:rPr>
              <a:t>Get the DNS for your EC2 server</a:t>
            </a:r>
            <a:endParaRPr lang="en-US" dirty="0" smtClean="0"/>
          </a:p>
          <a:p>
            <a:pPr lvl="0"/>
            <a:r>
              <a:rPr lang="en" dirty="0" smtClean="0"/>
              <a:t>Log in as user </a:t>
            </a:r>
            <a:r>
              <a:rPr lang="en-US" dirty="0" smtClean="0"/>
              <a:t>‘</a:t>
            </a:r>
            <a:r>
              <a:rPr lang="en-US" dirty="0" err="1" smtClean="0"/>
              <a:t>campusadmin</a:t>
            </a:r>
            <a:r>
              <a:rPr lang="en-US" dirty="0" smtClean="0"/>
              <a:t>’</a:t>
            </a:r>
            <a:r>
              <a:rPr lang="en" dirty="0" smtClean="0"/>
              <a:t>:</a:t>
            </a:r>
          </a:p>
          <a:p>
            <a:pPr marL="0" lvl="0" indent="0">
              <a:buNone/>
            </a:pPr>
            <a:r>
              <a:rPr lang="en-US" sz="2000" b="0" dirty="0" smtClean="0">
                <a:latin typeface="Lucida Console"/>
                <a:cs typeface="Lucida Console"/>
                <a:sym typeface="Arial"/>
              </a:rPr>
              <a:t>   </a:t>
            </a:r>
            <a:r>
              <a:rPr lang="en-US" sz="2400" b="0" dirty="0" smtClean="0">
                <a:latin typeface="Lucida Console"/>
                <a:cs typeface="Lucida Console"/>
                <a:sym typeface="Arial"/>
              </a:rPr>
              <a:t>s</a:t>
            </a:r>
            <a:r>
              <a:rPr lang="en" sz="2400" b="0" dirty="0" smtClean="0">
                <a:latin typeface="Lucida Console"/>
                <a:cs typeface="Lucida Console"/>
                <a:sym typeface="Arial"/>
              </a:rPr>
              <a:t>sh </a:t>
            </a:r>
            <a:r>
              <a:rPr lang="en-US" sz="2400" b="0" dirty="0" err="1" smtClean="0">
                <a:latin typeface="Lucida Console"/>
                <a:cs typeface="Lucida Console"/>
                <a:sym typeface="Arial"/>
              </a:rPr>
              <a:t>campusadmin</a:t>
            </a:r>
            <a:r>
              <a:rPr lang="en" sz="2400" b="0" dirty="0" smtClean="0">
                <a:latin typeface="Lucida Console"/>
                <a:cs typeface="Lucida Console"/>
                <a:sym typeface="Arial"/>
              </a:rPr>
              <a:t>@</a:t>
            </a:r>
            <a:r>
              <a:rPr lang="en-US" sz="2400" b="0" dirty="0" smtClean="0">
                <a:latin typeface="Lucida Console"/>
                <a:cs typeface="Lucida Console"/>
                <a:sym typeface="Arial"/>
              </a:rPr>
              <a:t>&lt;EC2_instance_IP_address&gt;</a:t>
            </a:r>
            <a:endParaRPr lang="en" sz="2400" b="0" dirty="0" smtClean="0">
              <a:latin typeface="Lucida Console"/>
              <a:cs typeface="Lucida Console"/>
              <a:sym typeface="Arial"/>
            </a:endParaRPr>
          </a:p>
          <a:p>
            <a:pPr marL="457200" lvl="1" indent="0">
              <a:buNone/>
            </a:pPr>
            <a:r>
              <a:rPr lang="en-US" dirty="0" smtClean="0">
                <a:sym typeface="Arial"/>
              </a:rPr>
              <a:t>(password: </a:t>
            </a:r>
            <a:r>
              <a:rPr lang="en-US" b="1" dirty="0" smtClean="0">
                <a:sym typeface="Arial"/>
              </a:rPr>
              <a:t>globus2017</a:t>
            </a:r>
            <a:r>
              <a:rPr lang="en-US" dirty="0" smtClean="0">
                <a:sym typeface="Arial"/>
              </a:rPr>
              <a:t>)</a:t>
            </a:r>
            <a:endParaRPr lang="en" dirty="0" smtClean="0">
              <a:sym typeface="Arial"/>
            </a:endParaRPr>
          </a:p>
          <a:p>
            <a:pPr lvl="0"/>
            <a:r>
              <a:rPr lang="en-US" dirty="0" smtClean="0">
                <a:sym typeface="Arial"/>
              </a:rPr>
              <a:t>NB: Please </a:t>
            </a:r>
            <a:r>
              <a:rPr lang="en-US" sz="2800" b="0" dirty="0" err="1">
                <a:latin typeface="Lucida Console"/>
                <a:cs typeface="Lucida Console"/>
                <a:sym typeface="Arial"/>
              </a:rPr>
              <a:t>sudo</a:t>
            </a:r>
            <a:r>
              <a:rPr lang="en-US" sz="1400" b="0" dirty="0">
                <a:latin typeface="Lucida Console"/>
                <a:cs typeface="Lucida Console"/>
                <a:sym typeface="Arial"/>
              </a:rPr>
              <a:t> </a:t>
            </a:r>
            <a:r>
              <a:rPr lang="en-US" sz="2800" b="0" dirty="0" err="1" smtClean="0">
                <a:latin typeface="Lucida Console"/>
                <a:cs typeface="Lucida Console"/>
                <a:sym typeface="Arial"/>
              </a:rPr>
              <a:t>su</a:t>
            </a:r>
            <a:r>
              <a:rPr lang="en-US" dirty="0" smtClean="0">
                <a:sym typeface="Arial"/>
              </a:rPr>
              <a:t> before continuing</a:t>
            </a:r>
          </a:p>
          <a:p>
            <a:pPr lvl="1"/>
            <a:r>
              <a:rPr lang="en-US" dirty="0" smtClean="0">
                <a:sym typeface="Courier New"/>
              </a:rPr>
              <a:t>User ‘</a:t>
            </a:r>
            <a:r>
              <a:rPr lang="en-US" dirty="0" err="1" smtClean="0">
                <a:sym typeface="Courier New"/>
              </a:rPr>
              <a:t>campusadmin</a:t>
            </a:r>
            <a:r>
              <a:rPr lang="en-US" dirty="0">
                <a:sym typeface="Courier New"/>
              </a:rPr>
              <a:t>’ </a:t>
            </a:r>
            <a:r>
              <a:rPr lang="en" dirty="0">
                <a:sym typeface="Arial"/>
              </a:rPr>
              <a:t>has </a:t>
            </a:r>
            <a:r>
              <a:rPr lang="en" dirty="0" err="1" smtClean="0">
                <a:sym typeface="Arial"/>
              </a:rPr>
              <a:t>sudo</a:t>
            </a:r>
            <a:r>
              <a:rPr lang="en" dirty="0" smtClean="0">
                <a:sym typeface="Arial"/>
              </a:rPr>
              <a:t> privileges</a:t>
            </a:r>
            <a:endParaRPr lang="en-US" dirty="0"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831" y="1785243"/>
            <a:ext cx="8482048" cy="385946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434" y="-70564"/>
            <a:ext cx="80275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3: Install Globus Connect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785242"/>
            <a:ext cx="8229600" cy="493313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5AE82E"/>
                </a:solidFill>
                <a:latin typeface="Lucida Console"/>
                <a:cs typeface="Lucida Console"/>
              </a:rPr>
              <a:t>$ </a:t>
            </a:r>
            <a:r>
              <a:rPr lang="en-US" sz="2000" dirty="0" err="1" smtClean="0">
                <a:solidFill>
                  <a:srgbClr val="5AE82E"/>
                </a:solidFill>
                <a:latin typeface="Lucida Console"/>
                <a:cs typeface="Lucida Console"/>
              </a:rPr>
              <a:t>sudo</a:t>
            </a:r>
            <a:r>
              <a:rPr lang="en-US" sz="2000" dirty="0" smtClean="0">
                <a:solidFill>
                  <a:srgbClr val="5AE82E"/>
                </a:solidFill>
                <a:latin typeface="Lucida Console"/>
                <a:cs typeface="Lucida Console"/>
              </a:rPr>
              <a:t> </a:t>
            </a:r>
            <a:r>
              <a:rPr lang="en-US" sz="2000" dirty="0" err="1" smtClean="0">
                <a:solidFill>
                  <a:srgbClr val="5AE82E"/>
                </a:solidFill>
                <a:latin typeface="Lucida Console"/>
                <a:cs typeface="Lucida Console"/>
              </a:rPr>
              <a:t>su</a:t>
            </a:r>
            <a:endParaRPr lang="en-US" sz="2000" dirty="0" smtClean="0">
              <a:solidFill>
                <a:srgbClr val="5AE82E"/>
              </a:solidFill>
              <a:latin typeface="Lucida Console"/>
              <a:cs typeface="Lucida Console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5AE82E"/>
                </a:solidFill>
                <a:latin typeface="Lucida Console"/>
                <a:cs typeface="Lucida Console"/>
              </a:rPr>
              <a:t>$ curl </a:t>
            </a:r>
            <a:r>
              <a:rPr lang="en-US" sz="2000" dirty="0">
                <a:solidFill>
                  <a:srgbClr val="5AE82E"/>
                </a:solidFill>
                <a:latin typeface="Lucida Console"/>
                <a:cs typeface="Lucida Console"/>
              </a:rPr>
              <a:t>–LOs http://toolkit.globus.org/</a:t>
            </a:r>
            <a:r>
              <a:rPr lang="en-US" sz="2000" dirty="0" err="1">
                <a:solidFill>
                  <a:srgbClr val="5AE82E"/>
                </a:solidFill>
                <a:latin typeface="Lucida Console"/>
                <a:cs typeface="Lucida Console"/>
              </a:rPr>
              <a:t>ftppub</a:t>
            </a:r>
            <a:r>
              <a:rPr lang="en-US" sz="2000" dirty="0">
                <a:solidFill>
                  <a:srgbClr val="5AE82E"/>
                </a:solidFill>
                <a:latin typeface="Lucida Console"/>
                <a:cs typeface="Lucida Console"/>
              </a:rPr>
              <a:t>/</a:t>
            </a:r>
            <a:r>
              <a:rPr lang="en-US" sz="2000" dirty="0" err="1">
                <a:solidFill>
                  <a:srgbClr val="5AE82E"/>
                </a:solidFill>
                <a:latin typeface="Lucida Console"/>
                <a:cs typeface="Lucida Console"/>
              </a:rPr>
              <a:t>globus</a:t>
            </a:r>
            <a:r>
              <a:rPr lang="en-US" sz="2000" dirty="0">
                <a:solidFill>
                  <a:srgbClr val="5AE82E"/>
                </a:solidFill>
                <a:latin typeface="Lucida Console"/>
                <a:cs typeface="Lucida Console"/>
              </a:rPr>
              <a:t>-connect-server/</a:t>
            </a:r>
            <a:r>
              <a:rPr lang="en-US" sz="2000" dirty="0" err="1">
                <a:solidFill>
                  <a:srgbClr val="5AE82E"/>
                </a:solidFill>
                <a:latin typeface="Lucida Console"/>
                <a:cs typeface="Lucida Console"/>
              </a:rPr>
              <a:t>globus</a:t>
            </a:r>
            <a:r>
              <a:rPr lang="en-US" sz="2000" dirty="0">
                <a:solidFill>
                  <a:srgbClr val="5AE82E"/>
                </a:solidFill>
                <a:latin typeface="Lucida Console"/>
                <a:cs typeface="Lucida Console"/>
              </a:rPr>
              <a:t>-connect-server-</a:t>
            </a:r>
            <a:r>
              <a:rPr lang="en-US" sz="2000" dirty="0" err="1">
                <a:solidFill>
                  <a:srgbClr val="5AE82E"/>
                </a:solidFill>
                <a:latin typeface="Lucida Console"/>
                <a:cs typeface="Lucida Console"/>
              </a:rPr>
              <a:t>repo_latest_all.deb</a:t>
            </a:r>
            <a:r>
              <a:rPr lang="en-US" sz="2000" dirty="0">
                <a:solidFill>
                  <a:srgbClr val="5AE82E"/>
                </a:solidFill>
                <a:latin typeface="Lucida Console"/>
                <a:cs typeface="Lucida Console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rgbClr val="5AE82E"/>
                </a:solidFill>
                <a:latin typeface="Lucida Console"/>
                <a:cs typeface="Lucida Console"/>
              </a:rPr>
              <a:t>$ </a:t>
            </a:r>
            <a:r>
              <a:rPr lang="en-US" sz="2000" dirty="0" err="1">
                <a:solidFill>
                  <a:srgbClr val="5AE82E"/>
                </a:solidFill>
                <a:latin typeface="Lucida Console"/>
                <a:cs typeface="Lucida Console"/>
              </a:rPr>
              <a:t>dpkg</a:t>
            </a:r>
            <a:r>
              <a:rPr lang="en-US" sz="2000" dirty="0">
                <a:solidFill>
                  <a:srgbClr val="5AE82E"/>
                </a:solidFill>
                <a:latin typeface="Lucida Console"/>
                <a:cs typeface="Lucida Console"/>
              </a:rPr>
              <a:t> –</a:t>
            </a:r>
            <a:r>
              <a:rPr lang="en-US" sz="2000" dirty="0" err="1">
                <a:solidFill>
                  <a:srgbClr val="5AE82E"/>
                </a:solidFill>
                <a:latin typeface="Lucida Console"/>
                <a:cs typeface="Lucida Console"/>
              </a:rPr>
              <a:t>i</a:t>
            </a:r>
            <a:r>
              <a:rPr lang="en-US" sz="2000" dirty="0">
                <a:solidFill>
                  <a:srgbClr val="5AE82E"/>
                </a:solidFill>
                <a:latin typeface="Lucida Console"/>
                <a:cs typeface="Lucida Console"/>
              </a:rPr>
              <a:t> </a:t>
            </a:r>
            <a:r>
              <a:rPr lang="en-US" sz="2000" dirty="0" err="1">
                <a:solidFill>
                  <a:srgbClr val="5AE82E"/>
                </a:solidFill>
                <a:latin typeface="Lucida Console"/>
                <a:cs typeface="Lucida Console"/>
              </a:rPr>
              <a:t>globus</a:t>
            </a:r>
            <a:r>
              <a:rPr lang="en-US" sz="2000" dirty="0" smtClean="0">
                <a:solidFill>
                  <a:srgbClr val="5AE82E"/>
                </a:solidFill>
                <a:latin typeface="Lucida Console"/>
                <a:cs typeface="Lucida Console"/>
              </a:rPr>
              <a:t>-connect-server-</a:t>
            </a:r>
            <a:r>
              <a:rPr lang="en-US" sz="2000" dirty="0" err="1" smtClean="0">
                <a:solidFill>
                  <a:srgbClr val="5AE82E"/>
                </a:solidFill>
                <a:latin typeface="Lucida Console"/>
                <a:cs typeface="Lucida Console"/>
              </a:rPr>
              <a:t>repo_latest_all.deb</a:t>
            </a:r>
            <a:endParaRPr lang="en-US" sz="2000" dirty="0">
              <a:solidFill>
                <a:srgbClr val="5AE82E"/>
              </a:solidFill>
              <a:latin typeface="Lucida Console"/>
              <a:cs typeface="Lucida Console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5AE82E"/>
                </a:solidFill>
                <a:latin typeface="Lucida Console"/>
                <a:cs typeface="Lucida Console"/>
              </a:rPr>
              <a:t>$ apt-get update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5AE82E"/>
                </a:solidFill>
                <a:latin typeface="Lucida Console"/>
                <a:cs typeface="Lucida Console"/>
              </a:rPr>
              <a:t>$ apt-get -y install </a:t>
            </a:r>
            <a:r>
              <a:rPr lang="en-US" sz="2000" dirty="0" err="1" smtClean="0">
                <a:solidFill>
                  <a:srgbClr val="5AE82E"/>
                </a:solidFill>
                <a:latin typeface="Lucida Console"/>
                <a:cs typeface="Lucida Console"/>
              </a:rPr>
              <a:t>globus</a:t>
            </a:r>
            <a:r>
              <a:rPr lang="en-US" sz="2000" dirty="0">
                <a:solidFill>
                  <a:srgbClr val="5AE82E"/>
                </a:solidFill>
                <a:latin typeface="Lucida Console"/>
                <a:cs typeface="Lucida Console"/>
              </a:rPr>
              <a:t>-connect</a:t>
            </a:r>
            <a:r>
              <a:rPr lang="en-US" sz="2000" dirty="0" smtClean="0">
                <a:solidFill>
                  <a:srgbClr val="5AE82E"/>
                </a:solidFill>
                <a:latin typeface="Lucida Console"/>
                <a:cs typeface="Lucida Console"/>
              </a:rPr>
              <a:t>-</a:t>
            </a:r>
            <a:r>
              <a:rPr lang="en-US" sz="2000" dirty="0">
                <a:solidFill>
                  <a:srgbClr val="5AE82E"/>
                </a:solidFill>
                <a:latin typeface="Lucida Console"/>
                <a:cs typeface="Lucida Console"/>
              </a:rPr>
              <a:t>s</a:t>
            </a:r>
            <a:r>
              <a:rPr lang="en-US" sz="2000" dirty="0" smtClean="0">
                <a:solidFill>
                  <a:srgbClr val="5AE82E"/>
                </a:solidFill>
                <a:latin typeface="Lucida Console"/>
                <a:cs typeface="Lucida Console"/>
              </a:rPr>
              <a:t>erver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5AE82E"/>
                </a:solidFill>
                <a:latin typeface="Lucida Console"/>
                <a:cs typeface="Lucida Console"/>
              </a:rPr>
              <a:t>$ </a:t>
            </a:r>
            <a:r>
              <a:rPr lang="en-US" sz="2000" dirty="0" err="1" smtClean="0">
                <a:solidFill>
                  <a:srgbClr val="5AE82E"/>
                </a:solidFill>
                <a:latin typeface="Lucida Console"/>
                <a:cs typeface="Lucida Console"/>
              </a:rPr>
              <a:t>globus</a:t>
            </a:r>
            <a:r>
              <a:rPr lang="en-US" sz="2000" dirty="0" smtClean="0">
                <a:solidFill>
                  <a:srgbClr val="5AE82E"/>
                </a:solidFill>
                <a:latin typeface="Lucida Console"/>
                <a:cs typeface="Lucida Console"/>
              </a:rPr>
              <a:t>-connect-server-setup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1436" y="1521095"/>
            <a:ext cx="8535760" cy="8727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2200"/>
              </a:spcBef>
              <a:spcAft>
                <a:spcPts val="100"/>
              </a:spcAft>
              <a:buClr>
                <a:srgbClr val="000000"/>
              </a:buClr>
              <a:buSzPct val="25000"/>
              <a:buNone/>
            </a:pPr>
            <a:endParaRPr lang="en" dirty="0"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346" y="5849508"/>
            <a:ext cx="81424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You have a working Globus endpoint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!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07134" y="5164558"/>
            <a:ext cx="7279666" cy="4363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400"/>
              </a:spcBef>
              <a:buFont typeface="Arial"/>
              <a:buChar char="•"/>
              <a:defRPr sz="3200" b="1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4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9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2200"/>
              </a:spcBef>
              <a:spcAft>
                <a:spcPts val="100"/>
              </a:spcAft>
              <a:buClr>
                <a:srgbClr val="000000"/>
              </a:buClr>
              <a:buSzPct val="25000"/>
              <a:buNone/>
            </a:pPr>
            <a:r>
              <a:rPr lang="en-US" sz="2000" dirty="0" smtClean="0"/>
              <a:t>Use your </a:t>
            </a:r>
            <a:r>
              <a:rPr lang="en-US" sz="2000" u="sng" dirty="0" smtClean="0"/>
              <a:t>Globus ID</a:t>
            </a:r>
            <a:r>
              <a:rPr lang="en-US" sz="2000" dirty="0" smtClean="0"/>
              <a:t> username/password when prompted</a:t>
            </a:r>
            <a:endParaRPr lang="en" sz="2000" dirty="0">
              <a:sym typeface="Arial"/>
            </a:endParaRPr>
          </a:p>
        </p:txBody>
      </p:sp>
      <p:sp>
        <p:nvSpPr>
          <p:cNvPr id="6" name="Bent-Up Arrow 5"/>
          <p:cNvSpPr/>
          <p:nvPr/>
        </p:nvSpPr>
        <p:spPr>
          <a:xfrm flipH="1">
            <a:off x="1004237" y="5208351"/>
            <a:ext cx="402897" cy="233630"/>
          </a:xfrm>
          <a:prstGeom prst="bentUp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6770" y="1062095"/>
            <a:ext cx="81424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Cheatsheet</a:t>
            </a:r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2600" b="1" u="sng" dirty="0" err="1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globusworld.org</a:t>
            </a:r>
            <a:r>
              <a:rPr lang="en-US" sz="2600" b="1" u="sng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Lucida Console" charset="0"/>
                <a:ea typeface="Lucida Console" charset="0"/>
                <a:cs typeface="Lucida Console" charset="0"/>
              </a:rPr>
              <a:t>/admin-tutorial</a:t>
            </a:r>
            <a:endParaRPr lang="en-US" sz="2600" b="1" dirty="0">
              <a:solidFill>
                <a:schemeClr val="bg1">
                  <a:lumMod val="95000"/>
                </a:schemeClr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2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414_Globus_blue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25192</TotalTime>
  <Words>1884</Words>
  <Application>Microsoft Macintosh PowerPoint</Application>
  <PresentationFormat>On-screen Show (4:3)</PresentationFormat>
  <Paragraphs>400</Paragraphs>
  <Slides>53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Calibri</vt:lpstr>
      <vt:lpstr>Consolas</vt:lpstr>
      <vt:lpstr>Courier</vt:lpstr>
      <vt:lpstr>Courier New</vt:lpstr>
      <vt:lpstr>Lucida Console</vt:lpstr>
      <vt:lpstr>ＭＳ Ｐゴシック</vt:lpstr>
      <vt:lpstr>Museo Sans 100</vt:lpstr>
      <vt:lpstr>Museo Sans 300</vt:lpstr>
      <vt:lpstr>Wingdings</vt:lpstr>
      <vt:lpstr>Arial</vt:lpstr>
      <vt:lpstr>130414_Globus_blue_v1</vt:lpstr>
      <vt:lpstr>Managing your Globus Deployment</vt:lpstr>
      <vt:lpstr>PowerPoint Presentation</vt:lpstr>
      <vt:lpstr>PowerPoint Presentation</vt:lpstr>
      <vt:lpstr>Globus Connect Server</vt:lpstr>
      <vt:lpstr>Demonstration</vt:lpstr>
      <vt:lpstr>Step 0: Create a Globus ID</vt:lpstr>
      <vt:lpstr>What we are going to do:</vt:lpstr>
      <vt:lpstr>Access your host</vt:lpstr>
      <vt:lpstr>Step 3: Install Globus Connect Server</vt:lpstr>
      <vt:lpstr>Access the Globus endpoint </vt:lpstr>
      <vt:lpstr>PowerPoint Presentation</vt:lpstr>
      <vt:lpstr>PowerPoint Presentation</vt:lpstr>
      <vt:lpstr>Ports needed for Globus </vt:lpstr>
      <vt:lpstr>Configuring Globus Connect Server</vt:lpstr>
      <vt:lpstr>Configuration file walkthrough</vt:lpstr>
      <vt:lpstr>Exercise: Make your endpoint visible</vt:lpstr>
      <vt:lpstr>Enabling sharing on an endpoint</vt:lpstr>
      <vt:lpstr>Path Restriction</vt:lpstr>
      <vt:lpstr>Exercise: Restrict access</vt:lpstr>
      <vt:lpstr>Limit sharing to specific accounts</vt:lpstr>
      <vt:lpstr>Sharing Path Restriction</vt:lpstr>
      <vt:lpstr>PowerPoint Presentation</vt:lpstr>
      <vt:lpstr>Using MyProxy OAuth server</vt:lpstr>
      <vt:lpstr>Single Sign-On with InCommon/CILogon</vt:lpstr>
      <vt:lpstr>Integrating your IdP</vt:lpstr>
      <vt:lpstr>PowerPoint Presentation</vt:lpstr>
      <vt:lpstr>Subscription configuration</vt:lpstr>
      <vt:lpstr>Creating managed endpoints</vt:lpstr>
      <vt:lpstr>PowerPoint Presentation</vt:lpstr>
      <vt:lpstr>Exercise: Globus CLI (hosted)</vt:lpstr>
      <vt:lpstr>Globus Python CLI</vt:lpstr>
      <vt:lpstr>Managed endpoint activity accessible via management console</vt:lpstr>
      <vt:lpstr>PowerPoint Presentation</vt:lpstr>
      <vt:lpstr>Endpoint Roles</vt:lpstr>
      <vt:lpstr>PowerPoint Presentation</vt:lpstr>
      <vt:lpstr>Encryption</vt:lpstr>
      <vt:lpstr>Distributing Globus Connect Server components</vt:lpstr>
      <vt:lpstr>Setting up multiple –io servers</vt:lpstr>
      <vt:lpstr>Example: Two-node DTN</vt:lpstr>
      <vt:lpstr>PowerPoint Presentation</vt:lpstr>
      <vt:lpstr>Balance: performance - reliability</vt:lpstr>
      <vt:lpstr>Network Use Parameters</vt:lpstr>
      <vt:lpstr>Network paths</vt:lpstr>
      <vt:lpstr>Best-practice deployment</vt:lpstr>
      <vt:lpstr>Network Paths - Illustrative</vt:lpstr>
      <vt:lpstr>Illustrative performance</vt:lpstr>
      <vt:lpstr>Disk-to-Disk Throughput</vt:lpstr>
      <vt:lpstr>PowerPoint Presentation</vt:lpstr>
      <vt:lpstr>Globus Network Manager</vt:lpstr>
      <vt:lpstr>Globus Network Manager Callbacks</vt:lpstr>
      <vt:lpstr>Network manager use cases</vt:lpstr>
      <vt:lpstr>PowerPoint Presentation</vt:lpstr>
      <vt:lpstr>Enable your storage system</vt:lpstr>
    </vt:vector>
  </TitlesOfParts>
  <Company>Lawrence Berkeley National Laboratory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Wendy Tsabba</dc:creator>
  <cp:lastModifiedBy>Rachana Ananthakrishnan</cp:lastModifiedBy>
  <cp:revision>644</cp:revision>
  <cp:lastPrinted>2017-01-24T19:00:09Z</cp:lastPrinted>
  <dcterms:created xsi:type="dcterms:W3CDTF">2011-02-26T00:20:18Z</dcterms:created>
  <dcterms:modified xsi:type="dcterms:W3CDTF">2017-03-10T22:25:40Z</dcterms:modified>
</cp:coreProperties>
</file>