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5" r:id="rId1"/>
  </p:sldMasterIdLst>
  <p:notesMasterIdLst>
    <p:notesMasterId r:id="rId15"/>
  </p:notesMasterIdLst>
  <p:handoutMasterIdLst>
    <p:handoutMasterId r:id="rId16"/>
  </p:handoutMasterIdLst>
  <p:sldIdLst>
    <p:sldId id="1144" r:id="rId2"/>
    <p:sldId id="1142" r:id="rId3"/>
    <p:sldId id="869" r:id="rId4"/>
    <p:sldId id="1145" r:id="rId5"/>
    <p:sldId id="1146" r:id="rId6"/>
    <p:sldId id="1147" r:id="rId7"/>
    <p:sldId id="1149" r:id="rId8"/>
    <p:sldId id="1011" r:id="rId9"/>
    <p:sldId id="838" r:id="rId10"/>
    <p:sldId id="807" r:id="rId11"/>
    <p:sldId id="808" r:id="rId12"/>
    <p:sldId id="848" r:id="rId13"/>
    <p:sldId id="1143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 Vasiliadis" initials="" lastIdx="2" clrIdx="0"/>
  <p:cmAuthor id="2" name="Steve Tueck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558ED5"/>
    <a:srgbClr val="9AF3FF"/>
    <a:srgbClr val="1F3F7A"/>
    <a:srgbClr val="29528C"/>
    <a:srgbClr val="629FC3"/>
    <a:srgbClr val="204078"/>
    <a:srgbClr val="9FC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6" autoAdjust="0"/>
    <p:restoredTop sz="82936" autoAdjust="0"/>
  </p:normalViewPr>
  <p:slideViewPr>
    <p:cSldViewPr snapToGrid="0" snapToObjects="1">
      <p:cViewPr varScale="1">
        <p:scale>
          <a:sx n="71" d="100"/>
          <a:sy n="71" d="100"/>
        </p:scale>
        <p:origin x="18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56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3/13/17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3/13/17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2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1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the Globus</a:t>
            </a:r>
            <a:r>
              <a:rPr lang="en-US" baseline="0" dirty="0" smtClean="0"/>
              <a:t> as being part of</a:t>
            </a:r>
            <a:r>
              <a:rPr lang="en-US" dirty="0" smtClean="0"/>
              <a:t> </a:t>
            </a:r>
            <a:r>
              <a:rPr lang="en-US" dirty="0" err="1" smtClean="0"/>
              <a:t>UChicago</a:t>
            </a:r>
            <a:r>
              <a:rPr lang="en-US" dirty="0" smtClean="0"/>
              <a:t> + ANL, as</a:t>
            </a:r>
            <a:r>
              <a:rPr lang="en-US" baseline="0" dirty="0" smtClean="0"/>
              <a:t> well as other context setting about how this work came about and is funded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4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22B85-6BC1-F244-89C5-DAEEBF9499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  <a:r>
              <a:rPr lang="en-US" baseline="0" dirty="0" smtClean="0"/>
              <a:t> VPC</a:t>
            </a:r>
          </a:p>
          <a:p>
            <a:r>
              <a:rPr lang="en-US" baseline="0" dirty="0" smtClean="0"/>
              <a:t>Microsoft one</a:t>
            </a:r>
          </a:p>
          <a:p>
            <a:r>
              <a:rPr lang="en-US" baseline="0" dirty="0" smtClean="0"/>
              <a:t>Add consumers</a:t>
            </a:r>
          </a:p>
          <a:p>
            <a:endParaRPr lang="en-US" baseline="0" dirty="0" smtClean="0"/>
          </a:p>
          <a:p>
            <a:r>
              <a:rPr lang="en-US" dirty="0" smtClean="0"/>
              <a:t>Consumers,</a:t>
            </a:r>
            <a:r>
              <a:rPr lang="en-US" baseline="0" dirty="0" smtClean="0"/>
              <a:t> SMBs, large enterprises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37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Globus briefly – I think the audience knows what Globus is. 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4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9" y="532991"/>
            <a:ext cx="8442608" cy="2494850"/>
          </a:xfrm>
        </p:spPr>
        <p:txBody>
          <a:bodyPr anchor="t"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10" y="3844336"/>
            <a:ext cx="4700527" cy="1678353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 descr="Globus_White_2013_squa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260" y="4669227"/>
            <a:ext cx="1686098" cy="17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7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886"/>
            <a:ext cx="8229600" cy="4178553"/>
          </a:xfrm>
        </p:spPr>
        <p:txBody>
          <a:bodyPr>
            <a:normAutofit/>
          </a:bodyPr>
          <a:lstStyle>
            <a:lvl1pPr marL="0" indent="0" algn="ctr">
              <a:buNone/>
              <a:defRPr sz="4800" b="0" i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globus-online-2013-large-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6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9A62DDD-3F5F-554E-8F55-F59D7AC7F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 algn="ctr">
              <a:defRPr sz="4800" b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1338" y="6506404"/>
            <a:ext cx="441580" cy="269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5679069"/>
      </p:ext>
    </p:extLst>
  </p:cSld>
  <p:clrMapOvr>
    <a:masterClrMapping/>
  </p:clrMapOvr>
  <p:transition advClick="0" advTm="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434" y="0"/>
            <a:ext cx="8027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2670"/>
            <a:ext cx="8229600" cy="476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1338" y="6506404"/>
            <a:ext cx="441580" cy="269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Museo Sans 100"/>
                <a:cs typeface="Museo Sans 10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ea typeface="+mn-ea"/>
            </a:endParaRPr>
          </a:p>
        </p:txBody>
      </p:sp>
      <p:pic>
        <p:nvPicPr>
          <p:cNvPr id="7" name="Picture 6" descr="globus-online-2013-large-white.png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27" y="271433"/>
            <a:ext cx="804970" cy="5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4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D9D9D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1400"/>
        </a:spcBef>
        <a:buFont typeface="Arial"/>
        <a:buChar char="•"/>
        <a:defRPr sz="3200" b="1" i="0" kern="1200">
          <a:solidFill>
            <a:srgbClr val="D9D9D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D9D9D9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SzPct val="80000"/>
        <a:buFont typeface="Courier New"/>
        <a:buChar char="o"/>
        <a:defRPr sz="2400" b="0" i="0" kern="1200">
          <a:solidFill>
            <a:srgbClr val="D9D9D9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>
              <a:lumMod val="95000"/>
            </a:schemeClr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jpeg"/><Relationship Id="rId12" Type="http://schemas.openxmlformats.org/officeDocument/2006/relationships/image" Target="../media/image54.jpeg"/><Relationship Id="rId13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6.jpeg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reg@globus.org" TargetMode="External"/><Relationship Id="rId4" Type="http://schemas.openxmlformats.org/officeDocument/2006/relationships/hyperlink" Target="mailto:rachana@globus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emf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emf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gif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36.tiff"/><Relationship Id="rId5" Type="http://schemas.openxmlformats.org/officeDocument/2006/relationships/image" Target="../media/image37.tiff"/><Relationship Id="rId6" Type="http://schemas.openxmlformats.org/officeDocument/2006/relationships/image" Target="../media/image38.tiff"/><Relationship Id="rId7" Type="http://schemas.openxmlformats.org/officeDocument/2006/relationships/image" Target="../media/image39.tiff"/><Relationship Id="rId8" Type="http://schemas.openxmlformats.org/officeDocument/2006/relationships/image" Target="../media/image40.tiff"/><Relationship Id="rId9" Type="http://schemas.openxmlformats.org/officeDocument/2006/relationships/image" Target="../media/image41.tiff"/><Relationship Id="rId10" Type="http://schemas.openxmlformats.org/officeDocument/2006/relationships/image" Target="../media/image42.tiff"/><Relationship Id="rId11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2309" y="877823"/>
            <a:ext cx="8442608" cy="215001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Globus for Research Data </a:t>
            </a:r>
            <a:r>
              <a:rPr lang="en-US" sz="3600" b="1" dirty="0" smtClean="0"/>
              <a:t>Management</a:t>
            </a:r>
            <a:endParaRPr lang="en-US" sz="3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2310" y="4495800"/>
            <a:ext cx="6449752" cy="210587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0"/>
              </a:spcBef>
            </a:pPr>
            <a:r>
              <a:rPr lang="en-US" sz="2800" b="0" dirty="0"/>
              <a:t>Oak Ridge National Lab</a:t>
            </a:r>
          </a:p>
          <a:p>
            <a:pPr>
              <a:spcBef>
                <a:spcPts val="200"/>
              </a:spcBef>
            </a:pPr>
            <a:endParaRPr lang="en-US" sz="2800" b="0" dirty="0" smtClean="0"/>
          </a:p>
          <a:p>
            <a:pPr>
              <a:spcBef>
                <a:spcPts val="200"/>
              </a:spcBef>
            </a:pPr>
            <a:endParaRPr lang="en-US" sz="2800" b="0" dirty="0"/>
          </a:p>
          <a:p>
            <a:pPr>
              <a:spcBef>
                <a:spcPts val="200"/>
              </a:spcBef>
            </a:pPr>
            <a:r>
              <a:rPr lang="en-US" sz="2800" b="0" dirty="0" smtClean="0"/>
              <a:t>Rachana (</a:t>
            </a:r>
            <a:r>
              <a:rPr lang="en-US" sz="2800" b="0" dirty="0" err="1" smtClean="0"/>
              <a:t>rachana@globus.org</a:t>
            </a:r>
            <a:r>
              <a:rPr lang="en-US" sz="2800" b="0" dirty="0" smtClean="0"/>
              <a:t>)</a:t>
            </a:r>
          </a:p>
          <a:p>
            <a:pPr>
              <a:spcBef>
                <a:spcPts val="200"/>
              </a:spcBef>
            </a:pPr>
            <a:r>
              <a:rPr lang="en-US" sz="2800" b="0" dirty="0" smtClean="0"/>
              <a:t>Greg (</a:t>
            </a:r>
            <a:r>
              <a:rPr lang="en-US" sz="2800" b="0" dirty="0" err="1" smtClean="0"/>
              <a:t>greg@globus.org</a:t>
            </a:r>
            <a:r>
              <a:rPr lang="en-US" sz="2800" b="0" smtClean="0"/>
              <a:t>)</a:t>
            </a:r>
            <a:endParaRPr lang="en-US" sz="2800" b="0" dirty="0" smtClean="0"/>
          </a:p>
          <a:p>
            <a:pPr>
              <a:spcBef>
                <a:spcPts val="200"/>
              </a:spcBef>
            </a:pPr>
            <a:endParaRPr lang="en-US" sz="28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1639"/>
            <a:ext cx="9144000" cy="17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10</a:t>
            </a:fld>
            <a:endParaRPr lang="en-US" sz="12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354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879292" y="816069"/>
            <a:ext cx="7576423" cy="5382501"/>
            <a:chOff x="966876" y="750375"/>
            <a:chExt cx="7576423" cy="5382501"/>
          </a:xfrm>
        </p:grpSpPr>
        <p:grpSp>
          <p:nvGrpSpPr>
            <p:cNvPr id="75" name="Group 74"/>
            <p:cNvGrpSpPr/>
            <p:nvPr/>
          </p:nvGrpSpPr>
          <p:grpSpPr>
            <a:xfrm>
              <a:off x="966895" y="750375"/>
              <a:ext cx="7576404" cy="5382501"/>
              <a:chOff x="5797571" y="4181850"/>
              <a:chExt cx="1787443" cy="1344742"/>
            </a:xfrm>
          </p:grpSpPr>
          <p:sp>
            <p:nvSpPr>
              <p:cNvPr id="77" name="Cloud 76"/>
              <p:cNvSpPr/>
              <p:nvPr/>
            </p:nvSpPr>
            <p:spPr>
              <a:xfrm>
                <a:off x="5797571" y="4181850"/>
                <a:ext cx="1787443" cy="1344742"/>
              </a:xfrm>
              <a:prstGeom prst="cloud">
                <a:avLst/>
              </a:prstGeom>
              <a:solidFill>
                <a:schemeClr val="tx2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78" name="Picture 77" descr="globus-online-2013-large-white.pn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95553" y="4434412"/>
                <a:ext cx="1130740" cy="840962"/>
              </a:xfrm>
              <a:prstGeom prst="rect">
                <a:avLst/>
              </a:prstGeom>
            </p:spPr>
          </p:pic>
        </p:grpSp>
        <p:sp>
          <p:nvSpPr>
            <p:cNvPr id="76" name="Cloud 75"/>
            <p:cNvSpPr/>
            <p:nvPr/>
          </p:nvSpPr>
          <p:spPr>
            <a:xfrm>
              <a:off x="966876" y="750376"/>
              <a:ext cx="7576404" cy="5382500"/>
            </a:xfrm>
            <a:prstGeom prst="cloud">
              <a:avLst/>
            </a:prstGeom>
            <a:solidFill>
              <a:srgbClr val="264782">
                <a:alpha val="7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366" y="145952"/>
            <a:ext cx="8514534" cy="555036"/>
          </a:xfrm>
          <a:solidFill>
            <a:schemeClr val="bg1">
              <a:lumMod val="95000"/>
              <a:alpha val="0"/>
            </a:schemeClr>
          </a:solidFill>
        </p:spPr>
        <p:txBody>
          <a:bodyPr lIns="0" tIns="0" rIns="0" bIns="0">
            <a:noAutofit/>
          </a:bodyPr>
          <a:lstStyle/>
          <a:p>
            <a:pPr algn="ctr"/>
            <a:r>
              <a:rPr lang="en-US" sz="3600" dirty="0" smtClean="0">
                <a:solidFill>
                  <a:srgbClr val="E8E8E8"/>
                </a:solidFill>
              </a:rPr>
              <a:t>Globus SaaS</a:t>
            </a:r>
            <a:r>
              <a:rPr lang="en-US" sz="3600" smtClean="0">
                <a:solidFill>
                  <a:srgbClr val="E8E8E8"/>
                </a:solidFill>
              </a:rPr>
              <a:t>: Research data lifecycle</a:t>
            </a:r>
            <a:endParaRPr lang="en-US" sz="3600" dirty="0">
              <a:solidFill>
                <a:srgbClr val="E8E8E8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879292" y="816069"/>
            <a:ext cx="7576423" cy="5382501"/>
            <a:chOff x="966876" y="750375"/>
            <a:chExt cx="7576423" cy="5382501"/>
          </a:xfrm>
        </p:grpSpPr>
        <p:grpSp>
          <p:nvGrpSpPr>
            <p:cNvPr id="62" name="Group 61"/>
            <p:cNvGrpSpPr/>
            <p:nvPr/>
          </p:nvGrpSpPr>
          <p:grpSpPr>
            <a:xfrm>
              <a:off x="966895" y="750375"/>
              <a:ext cx="7576404" cy="5382501"/>
              <a:chOff x="5797571" y="4181850"/>
              <a:chExt cx="1787443" cy="1344742"/>
            </a:xfrm>
          </p:grpSpPr>
          <p:sp>
            <p:nvSpPr>
              <p:cNvPr id="64" name="Cloud 63"/>
              <p:cNvSpPr/>
              <p:nvPr/>
            </p:nvSpPr>
            <p:spPr>
              <a:xfrm>
                <a:off x="5797571" y="4181850"/>
                <a:ext cx="1787443" cy="1344742"/>
              </a:xfrm>
              <a:prstGeom prst="cloud">
                <a:avLst/>
              </a:prstGeom>
              <a:solidFill>
                <a:schemeClr val="tx2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20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65" name="Picture 64" descr="globus-online-2013-large-white.png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95553" y="4434412"/>
                <a:ext cx="1130740" cy="840962"/>
              </a:xfrm>
              <a:prstGeom prst="rect">
                <a:avLst/>
              </a:prstGeom>
            </p:spPr>
          </p:pic>
        </p:grpSp>
        <p:sp>
          <p:nvSpPr>
            <p:cNvPr id="63" name="Cloud 62"/>
            <p:cNvSpPr/>
            <p:nvPr/>
          </p:nvSpPr>
          <p:spPr>
            <a:xfrm>
              <a:off x="966876" y="750376"/>
              <a:ext cx="7576404" cy="5382500"/>
            </a:xfrm>
            <a:prstGeom prst="cloud">
              <a:avLst/>
            </a:prstGeom>
            <a:solidFill>
              <a:srgbClr val="264782">
                <a:alpha val="7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45547" y="1180844"/>
            <a:ext cx="718388" cy="1365908"/>
            <a:chOff x="5225323" y="2567252"/>
            <a:chExt cx="2386612" cy="2679238"/>
          </a:xfrm>
        </p:grpSpPr>
        <p:pic>
          <p:nvPicPr>
            <p:cNvPr id="67" name="Picture 66" descr="36_NL_FulRack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5323" y="2567252"/>
              <a:ext cx="2386612" cy="2679238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>
            <a:xfrm>
              <a:off x="5225323" y="2567252"/>
              <a:ext cx="2386612" cy="2679238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/>
                <a:cs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80224" y="2938670"/>
            <a:ext cx="2594961" cy="1368216"/>
            <a:chOff x="180224" y="2938670"/>
            <a:chExt cx="2594961" cy="1368216"/>
          </a:xfrm>
        </p:grpSpPr>
        <p:pic>
          <p:nvPicPr>
            <p:cNvPr id="72" name="Picture 71" descr="femaleuser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9926" y="3529258"/>
              <a:ext cx="685259" cy="685261"/>
            </a:xfrm>
            <a:prstGeom prst="rect">
              <a:avLst/>
            </a:prstGeom>
          </p:spPr>
        </p:pic>
        <p:cxnSp>
          <p:nvCxnSpPr>
            <p:cNvPr id="73" name="Straight Arrow Connector 72"/>
            <p:cNvCxnSpPr/>
            <p:nvPr/>
          </p:nvCxnSpPr>
          <p:spPr>
            <a:xfrm flipH="1" flipV="1">
              <a:off x="1382588" y="2938670"/>
              <a:ext cx="734080" cy="575418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80224" y="3291223"/>
              <a:ext cx="18311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2F2F2"/>
                  </a:solidFill>
                  <a:latin typeface="Arial"/>
                  <a:cs typeface="Arial"/>
                </a:rPr>
                <a:t>Researcher initiates transfer request; or requested automatically by script, science gateway</a:t>
              </a:r>
              <a:endParaRPr lang="en-US" sz="1200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693907" y="3088510"/>
              <a:ext cx="261627" cy="261627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lnSpc>
                  <a:spcPts val="14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2F2F2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93615" y="1298845"/>
            <a:ext cx="943872" cy="1247907"/>
            <a:chOff x="293615" y="1298845"/>
            <a:chExt cx="943872" cy="1247907"/>
          </a:xfrm>
        </p:grpSpPr>
        <p:pic>
          <p:nvPicPr>
            <p:cNvPr id="85" name="Picture 84" descr="ALS-beamline-10.0.1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615" y="1298845"/>
              <a:ext cx="943872" cy="1247907"/>
            </a:xfrm>
            <a:prstGeom prst="rect">
              <a:avLst/>
            </a:prstGeom>
          </p:spPr>
        </p:pic>
        <p:sp>
          <p:nvSpPr>
            <p:cNvPr id="86" name="Rectangle 85"/>
            <p:cNvSpPr/>
            <p:nvPr/>
          </p:nvSpPr>
          <p:spPr>
            <a:xfrm>
              <a:off x="293615" y="1298845"/>
              <a:ext cx="943872" cy="1247907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/>
                <a:cs typeface="Arial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320206" y="1037879"/>
            <a:ext cx="1437673" cy="975306"/>
            <a:chOff x="3320206" y="1037879"/>
            <a:chExt cx="1569682" cy="1064860"/>
          </a:xfrm>
        </p:grpSpPr>
        <p:pic>
          <p:nvPicPr>
            <p:cNvPr id="89" name="Picture 88" descr="NERSC_Hopper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0206" y="1037879"/>
              <a:ext cx="1569682" cy="1064860"/>
            </a:xfrm>
            <a:prstGeom prst="rect">
              <a:avLst/>
            </a:prstGeom>
          </p:spPr>
        </p:pic>
        <p:sp>
          <p:nvSpPr>
            <p:cNvPr id="90" name="Rectangle 89"/>
            <p:cNvSpPr/>
            <p:nvPr/>
          </p:nvSpPr>
          <p:spPr>
            <a:xfrm>
              <a:off x="3324548" y="1052812"/>
              <a:ext cx="1565339" cy="1045994"/>
            </a:xfrm>
            <a:prstGeom prst="rect">
              <a:avLst/>
            </a:prstGeom>
            <a:noFill/>
            <a:ln w="381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/>
                <a:cs typeface="Arial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20128" y="987267"/>
            <a:ext cx="1310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Instrument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149834" y="739574"/>
            <a:ext cx="178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Compute Facility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1237487" y="1217523"/>
            <a:ext cx="2071111" cy="756851"/>
            <a:chOff x="1237487" y="1217523"/>
            <a:chExt cx="2071111" cy="756851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1237487" y="1843561"/>
              <a:ext cx="2044096" cy="878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524372" y="1217523"/>
              <a:ext cx="1784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F2F2F2"/>
                  </a:solidFill>
                  <a:latin typeface="Arial"/>
                  <a:cs typeface="Arial"/>
                </a:rPr>
                <a:t>Globus transfers files reliably, securely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2089926" y="1712747"/>
              <a:ext cx="261627" cy="261627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lnSpc>
                  <a:spcPts val="14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2F2F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98401" y="2383515"/>
            <a:ext cx="784186" cy="537528"/>
            <a:chOff x="598401" y="2383515"/>
            <a:chExt cx="784186" cy="537528"/>
          </a:xfrm>
        </p:grpSpPr>
        <p:sp>
          <p:nvSpPr>
            <p:cNvPr id="102" name="Rounded Rectangle 101"/>
            <p:cNvSpPr/>
            <p:nvPr/>
          </p:nvSpPr>
          <p:spPr>
            <a:xfrm>
              <a:off x="598401" y="2383515"/>
              <a:ext cx="784186" cy="537528"/>
            </a:xfrm>
            <a:prstGeom prst="roundRect">
              <a:avLst>
                <a:gd name="adj" fmla="val 6005"/>
              </a:avLst>
            </a:prstGeom>
            <a:solidFill>
              <a:srgbClr val="F2F2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3" descr="globus_connect_logo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67" y="2410694"/>
              <a:ext cx="722054" cy="4831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grpSp>
        <p:nvGrpSpPr>
          <p:cNvPr id="105" name="Group 104"/>
          <p:cNvGrpSpPr/>
          <p:nvPr/>
        </p:nvGrpSpPr>
        <p:grpSpPr>
          <a:xfrm>
            <a:off x="5478538" y="1371785"/>
            <a:ext cx="1481873" cy="1200329"/>
            <a:chOff x="5478538" y="1371785"/>
            <a:chExt cx="1481873" cy="1200329"/>
          </a:xfrm>
        </p:grpSpPr>
        <p:sp>
          <p:nvSpPr>
            <p:cNvPr id="106" name="TextBox 105"/>
            <p:cNvSpPr txBox="1"/>
            <p:nvPr/>
          </p:nvSpPr>
          <p:spPr>
            <a:xfrm>
              <a:off x="5606139" y="1371785"/>
              <a:ext cx="1354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Globus controls access to shared files on existing storage; no need to move files to cloud storage!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478538" y="1388739"/>
              <a:ext cx="261627" cy="261627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lnSpc>
                  <a:spcPts val="14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F2F2F2"/>
                  </a:solidFill>
                  <a:latin typeface="Arial"/>
                  <a:cs typeface="Arial"/>
                </a:rPr>
                <a:t>4</a:t>
              </a:r>
              <a:endParaRPr lang="en-US" sz="1200" b="1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246436" y="1396539"/>
            <a:ext cx="1789709" cy="1591185"/>
            <a:chOff x="7246436" y="1396539"/>
            <a:chExt cx="1789709" cy="1591185"/>
          </a:xfrm>
        </p:grpSpPr>
        <p:sp>
          <p:nvSpPr>
            <p:cNvPr id="109" name="TextBox 108"/>
            <p:cNvSpPr txBox="1"/>
            <p:nvPr/>
          </p:nvSpPr>
          <p:spPr>
            <a:xfrm>
              <a:off x="7372533" y="2154231"/>
              <a:ext cx="1663612" cy="833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Curator reviews</a:t>
              </a:r>
              <a:r>
                <a:rPr lang="en-US" sz="1200" dirty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 </a:t>
              </a:r>
              <a:r>
                <a:rPr lang="en-US" sz="12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and approves; data set published on campus or other system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pic>
          <p:nvPicPr>
            <p:cNvPr id="110" name="Picture 109" descr="teacher_icon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253" y="1396539"/>
              <a:ext cx="736537" cy="736537"/>
            </a:xfrm>
            <a:prstGeom prst="rect">
              <a:avLst/>
            </a:prstGeom>
          </p:spPr>
        </p:pic>
        <p:sp>
          <p:nvSpPr>
            <p:cNvPr id="111" name="Oval 110"/>
            <p:cNvSpPr/>
            <p:nvPr/>
          </p:nvSpPr>
          <p:spPr>
            <a:xfrm>
              <a:off x="7246436" y="2281226"/>
              <a:ext cx="261627" cy="261627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lnSpc>
                  <a:spcPts val="14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F2F2F2"/>
                  </a:solidFill>
                  <a:latin typeface="Arial"/>
                  <a:cs typeface="Arial"/>
                </a:rPr>
                <a:t>7</a:t>
              </a:r>
              <a:endParaRPr lang="en-US" sz="1200" b="1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775185" y="2405338"/>
            <a:ext cx="1804426" cy="1958757"/>
            <a:chOff x="2775185" y="2405338"/>
            <a:chExt cx="1804426" cy="1958757"/>
          </a:xfrm>
        </p:grpSpPr>
        <p:sp>
          <p:nvSpPr>
            <p:cNvPr id="113" name="TextBox 112"/>
            <p:cNvSpPr txBox="1"/>
            <p:nvPr/>
          </p:nvSpPr>
          <p:spPr>
            <a:xfrm>
              <a:off x="3223935" y="3163766"/>
              <a:ext cx="13556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Researcher selects files to share, selects user or group, and sets access permissions 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 flipV="1">
              <a:off x="2775185" y="2405338"/>
              <a:ext cx="1335510" cy="1155810"/>
            </a:xfrm>
            <a:prstGeom prst="straightConnector1">
              <a:avLst/>
            </a:pr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3335072" y="2828904"/>
              <a:ext cx="261627" cy="261627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lnSpc>
                  <a:spcPts val="14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2F2F2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120972" y="2474148"/>
            <a:ext cx="1986785" cy="3026347"/>
            <a:chOff x="3120972" y="2474148"/>
            <a:chExt cx="1986785" cy="3026347"/>
          </a:xfrm>
        </p:grpSpPr>
        <p:sp>
          <p:nvSpPr>
            <p:cNvPr id="117" name="TextBox 116"/>
            <p:cNvSpPr txBox="1"/>
            <p:nvPr/>
          </p:nvSpPr>
          <p:spPr>
            <a:xfrm>
              <a:off x="3120972" y="4400057"/>
              <a:ext cx="17119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Collaborator logs in to Globus and accesses shared files; no local account required;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download via Globus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361223" y="2474148"/>
              <a:ext cx="609607" cy="3026347"/>
            </a:xfrm>
            <a:custGeom>
              <a:avLst/>
              <a:gdLst>
                <a:gd name="connsiteX0" fmla="*/ 0 w 859294"/>
                <a:gd name="connsiteY0" fmla="*/ 0 h 2655640"/>
                <a:gd name="connsiteX1" fmla="*/ 808203 w 859294"/>
                <a:gd name="connsiteY1" fmla="*/ 1106517 h 2655640"/>
                <a:gd name="connsiteX2" fmla="*/ 779339 w 859294"/>
                <a:gd name="connsiteY2" fmla="*/ 2655640 h 2655640"/>
                <a:gd name="connsiteX3" fmla="*/ 779339 w 859294"/>
                <a:gd name="connsiteY3" fmla="*/ 2655640 h 265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9294" h="2655640">
                  <a:moveTo>
                    <a:pt x="0" y="0"/>
                  </a:moveTo>
                  <a:cubicBezTo>
                    <a:pt x="339156" y="331955"/>
                    <a:pt x="678313" y="663910"/>
                    <a:pt x="808203" y="1106517"/>
                  </a:cubicBezTo>
                  <a:cubicBezTo>
                    <a:pt x="938093" y="1549124"/>
                    <a:pt x="779339" y="2655640"/>
                    <a:pt x="779339" y="2655640"/>
                  </a:cubicBezTo>
                  <a:lnTo>
                    <a:pt x="779339" y="2655640"/>
                  </a:lnTo>
                </a:path>
              </a:pathLst>
            </a:cu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846130" y="4400057"/>
              <a:ext cx="261627" cy="261627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lnSpc>
                  <a:spcPts val="14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F2F2F2"/>
                  </a:solidFill>
                  <a:latin typeface="Arial"/>
                  <a:cs typeface="Arial"/>
                </a:rPr>
                <a:t>5</a:t>
              </a:r>
              <a:endParaRPr lang="en-US" sz="1200" b="1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72563" y="2655641"/>
            <a:ext cx="2422697" cy="2844854"/>
            <a:chOff x="5272563" y="2655641"/>
            <a:chExt cx="2422697" cy="2844854"/>
          </a:xfrm>
        </p:grpSpPr>
        <p:sp>
          <p:nvSpPr>
            <p:cNvPr id="127" name="TextBox 126"/>
            <p:cNvSpPr txBox="1"/>
            <p:nvPr/>
          </p:nvSpPr>
          <p:spPr>
            <a:xfrm>
              <a:off x="5502392" y="3530704"/>
              <a:ext cx="15793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Researcher assembles data set; describes it using metadata (Dublin core and domain-specific)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272563" y="2655641"/>
              <a:ext cx="2164830" cy="858447"/>
            </a:xfrm>
            <a:custGeom>
              <a:avLst/>
              <a:gdLst>
                <a:gd name="connsiteX0" fmla="*/ 0 w 2164830"/>
                <a:gd name="connsiteY0" fmla="*/ 0 h 1241223"/>
                <a:gd name="connsiteX1" fmla="*/ 1058361 w 2164830"/>
                <a:gd name="connsiteY1" fmla="*/ 1000676 h 1241223"/>
                <a:gd name="connsiteX2" fmla="*/ 2164830 w 2164830"/>
                <a:gd name="connsiteY2" fmla="*/ 1241223 h 124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830" h="1241223">
                  <a:moveTo>
                    <a:pt x="0" y="0"/>
                  </a:moveTo>
                  <a:cubicBezTo>
                    <a:pt x="348778" y="396903"/>
                    <a:pt x="697556" y="793806"/>
                    <a:pt x="1058361" y="1000676"/>
                  </a:cubicBezTo>
                  <a:cubicBezTo>
                    <a:pt x="1419166" y="1207546"/>
                    <a:pt x="1970797" y="1199528"/>
                    <a:pt x="2164830" y="1241223"/>
                  </a:cubicBezTo>
                </a:path>
              </a:pathLst>
            </a:cu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5272564" y="4214519"/>
              <a:ext cx="2422696" cy="1285976"/>
            </a:xfrm>
            <a:custGeom>
              <a:avLst/>
              <a:gdLst>
                <a:gd name="connsiteX0" fmla="*/ 0 w 2482338"/>
                <a:gd name="connsiteY0" fmla="*/ 1202736 h 1202736"/>
                <a:gd name="connsiteX1" fmla="*/ 1818457 w 2482338"/>
                <a:gd name="connsiteY1" fmla="*/ 538825 h 1202736"/>
                <a:gd name="connsiteX2" fmla="*/ 2482338 w 2482338"/>
                <a:gd name="connsiteY2" fmla="*/ 0 h 1202736"/>
                <a:gd name="connsiteX3" fmla="*/ 2482338 w 2482338"/>
                <a:gd name="connsiteY3" fmla="*/ 0 h 120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2338" h="1202736">
                  <a:moveTo>
                    <a:pt x="0" y="1202736"/>
                  </a:moveTo>
                  <a:cubicBezTo>
                    <a:pt x="702367" y="971008"/>
                    <a:pt x="1404734" y="739281"/>
                    <a:pt x="1818457" y="538825"/>
                  </a:cubicBezTo>
                  <a:cubicBezTo>
                    <a:pt x="2232180" y="338369"/>
                    <a:pt x="2482338" y="0"/>
                    <a:pt x="2482338" y="0"/>
                  </a:cubicBezTo>
                  <a:lnTo>
                    <a:pt x="2482338" y="0"/>
                  </a:lnTo>
                </a:path>
              </a:pathLst>
            </a:cu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6198861" y="3205990"/>
              <a:ext cx="261627" cy="261627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lnSpc>
                  <a:spcPts val="14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2F2F2"/>
                  </a:solidFill>
                  <a:latin typeface="Arial"/>
                  <a:cs typeface="Arial"/>
                </a:rPr>
                <a:t>6</a:t>
              </a:r>
              <a:endParaRPr lang="en-US" sz="1200" b="1" dirty="0" smtClean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626437" y="4797667"/>
              <a:ext cx="261627" cy="261627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lnSpc>
                  <a:spcPts val="14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2F2F2"/>
                  </a:solidFill>
                  <a:latin typeface="Arial"/>
                  <a:cs typeface="Arial"/>
                </a:rPr>
                <a:t>6</a:t>
              </a:r>
              <a:endParaRPr lang="en-US" sz="1200" b="1" dirty="0" smtClean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650639" y="4289778"/>
            <a:ext cx="2313183" cy="2229238"/>
            <a:chOff x="6650639" y="4289778"/>
            <a:chExt cx="2313183" cy="2229238"/>
          </a:xfrm>
        </p:grpSpPr>
        <p:sp>
          <p:nvSpPr>
            <p:cNvPr id="136" name="TextBox 135"/>
            <p:cNvSpPr txBox="1"/>
            <p:nvPr/>
          </p:nvSpPr>
          <p:spPr>
            <a:xfrm>
              <a:off x="6650639" y="5253987"/>
              <a:ext cx="17148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prstClr val="white">
                      <a:lumMod val="85000"/>
                    </a:prstClr>
                  </a:solidFill>
                  <a:latin typeface="Arial"/>
                  <a:cs typeface="Arial"/>
                </a:rPr>
                <a:t>Peers, collaborators search and discover datasets; transfer and share using Globus</a:t>
              </a:r>
              <a:endParaRPr lang="en-US" sz="1200" dirty="0">
                <a:solidFill>
                  <a:prstClr val="white">
                    <a:lumMod val="85000"/>
                  </a:prstClr>
                </a:solidFill>
                <a:latin typeface="Arial"/>
                <a:cs typeface="Arial"/>
              </a:endParaRPr>
            </a:p>
          </p:txBody>
        </p:sp>
        <p:pic>
          <p:nvPicPr>
            <p:cNvPr id="138" name="Content Placeholder 3" descr="three_users.png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95758" y="5650952"/>
              <a:ext cx="868064" cy="868064"/>
            </a:xfrm>
            <a:prstGeom prst="rect">
              <a:avLst/>
            </a:prstGeom>
          </p:spPr>
        </p:pic>
        <p:sp>
          <p:nvSpPr>
            <p:cNvPr id="139" name="Freeform 138"/>
            <p:cNvSpPr/>
            <p:nvPr/>
          </p:nvSpPr>
          <p:spPr>
            <a:xfrm>
              <a:off x="7878498" y="4289778"/>
              <a:ext cx="512909" cy="1312912"/>
            </a:xfrm>
            <a:custGeom>
              <a:avLst/>
              <a:gdLst>
                <a:gd name="connsiteX0" fmla="*/ 0 w 322002"/>
                <a:gd name="connsiteY0" fmla="*/ 0 h 1222963"/>
                <a:gd name="connsiteX1" fmla="*/ 282222 w 322002"/>
                <a:gd name="connsiteY1" fmla="*/ 771407 h 1222963"/>
                <a:gd name="connsiteX2" fmla="*/ 319851 w 322002"/>
                <a:gd name="connsiteY2" fmla="*/ 1222963 h 1222963"/>
                <a:gd name="connsiteX3" fmla="*/ 319851 w 322002"/>
                <a:gd name="connsiteY3" fmla="*/ 1222963 h 122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002" h="1222963">
                  <a:moveTo>
                    <a:pt x="0" y="0"/>
                  </a:moveTo>
                  <a:cubicBezTo>
                    <a:pt x="114457" y="283790"/>
                    <a:pt x="228914" y="567580"/>
                    <a:pt x="282222" y="771407"/>
                  </a:cubicBezTo>
                  <a:cubicBezTo>
                    <a:pt x="335531" y="975234"/>
                    <a:pt x="319851" y="1222963"/>
                    <a:pt x="319851" y="1222963"/>
                  </a:cubicBezTo>
                  <a:lnTo>
                    <a:pt x="319851" y="1222963"/>
                  </a:lnTo>
                </a:path>
              </a:pathLst>
            </a:custGeom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8129780" y="4854901"/>
              <a:ext cx="261627" cy="261627"/>
            </a:xfrm>
            <a:prstGeom prst="ellipse">
              <a:avLst/>
            </a:prstGeom>
            <a:solidFill>
              <a:srgbClr val="265B9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auto">
                <a:lnSpc>
                  <a:spcPts val="144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F2F2F2"/>
                  </a:solidFill>
                  <a:latin typeface="Arial"/>
                  <a:cs typeface="Arial"/>
                </a:rPr>
                <a:t>8</a:t>
              </a:r>
              <a:endParaRPr lang="en-US" sz="1200" b="1" dirty="0">
                <a:solidFill>
                  <a:srgbClr val="F2F2F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106404" y="1823858"/>
            <a:ext cx="784186" cy="537528"/>
            <a:chOff x="598401" y="2383515"/>
            <a:chExt cx="784186" cy="537528"/>
          </a:xfrm>
        </p:grpSpPr>
        <p:sp>
          <p:nvSpPr>
            <p:cNvPr id="142" name="Rounded Rectangle 141"/>
            <p:cNvSpPr/>
            <p:nvPr/>
          </p:nvSpPr>
          <p:spPr>
            <a:xfrm>
              <a:off x="598401" y="2383515"/>
              <a:ext cx="784186" cy="537528"/>
            </a:xfrm>
            <a:prstGeom prst="roundRect">
              <a:avLst>
                <a:gd name="adj" fmla="val 6005"/>
              </a:avLst>
            </a:prstGeom>
            <a:solidFill>
              <a:srgbClr val="F2F2F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globus_connect_logo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467" y="2410694"/>
              <a:ext cx="722054" cy="4831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  <p:grpSp>
        <p:nvGrpSpPr>
          <p:cNvPr id="144" name="Group 143"/>
          <p:cNvGrpSpPr/>
          <p:nvPr/>
        </p:nvGrpSpPr>
        <p:grpSpPr>
          <a:xfrm>
            <a:off x="7125377" y="3043730"/>
            <a:ext cx="1965619" cy="1425283"/>
            <a:chOff x="7125377" y="3043730"/>
            <a:chExt cx="1965619" cy="1425283"/>
          </a:xfrm>
        </p:grpSpPr>
        <p:grpSp>
          <p:nvGrpSpPr>
            <p:cNvPr id="145" name="Group 144"/>
            <p:cNvGrpSpPr/>
            <p:nvPr/>
          </p:nvGrpSpPr>
          <p:grpSpPr>
            <a:xfrm>
              <a:off x="7583319" y="3043730"/>
              <a:ext cx="1376616" cy="919550"/>
              <a:chOff x="5781259" y="4053869"/>
              <a:chExt cx="2844628" cy="1900150"/>
            </a:xfrm>
          </p:grpSpPr>
          <p:pic>
            <p:nvPicPr>
              <p:cNvPr id="150" name="Picture 149" descr="thumb.jpg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81259" y="4053869"/>
                <a:ext cx="2843980" cy="1900150"/>
              </a:xfrm>
              <a:prstGeom prst="rect">
                <a:avLst/>
              </a:prstGeom>
            </p:spPr>
          </p:pic>
          <p:sp>
            <p:nvSpPr>
              <p:cNvPr id="151" name="Rectangle 150"/>
              <p:cNvSpPr/>
              <p:nvPr/>
            </p:nvSpPr>
            <p:spPr>
              <a:xfrm>
                <a:off x="5781259" y="4053869"/>
                <a:ext cx="2844628" cy="1900150"/>
              </a:xfrm>
              <a:prstGeom prst="rect">
                <a:avLst/>
              </a:prstGeom>
              <a:noFill/>
              <a:ln w="3810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cs typeface="Arial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7125377" y="3629956"/>
              <a:ext cx="784186" cy="537528"/>
              <a:chOff x="598401" y="2383515"/>
              <a:chExt cx="784186" cy="537528"/>
            </a:xfrm>
          </p:grpSpPr>
          <p:sp>
            <p:nvSpPr>
              <p:cNvPr id="148" name="Rounded Rectangle 147"/>
              <p:cNvSpPr/>
              <p:nvPr/>
            </p:nvSpPr>
            <p:spPr>
              <a:xfrm>
                <a:off x="598401" y="2383515"/>
                <a:ext cx="784186" cy="537528"/>
              </a:xfrm>
              <a:prstGeom prst="roundRect">
                <a:avLst>
                  <a:gd name="adj" fmla="val 6005"/>
                </a:avLst>
              </a:prstGeom>
              <a:solidFill>
                <a:srgbClr val="F2F2F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9" name="Picture 148" descr="globus_connect_logo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467" y="2410694"/>
                <a:ext cx="722054" cy="4831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</p:pic>
        </p:grpSp>
        <p:sp>
          <p:nvSpPr>
            <p:cNvPr id="147" name="TextBox 146"/>
            <p:cNvSpPr txBox="1"/>
            <p:nvPr/>
          </p:nvSpPr>
          <p:spPr>
            <a:xfrm>
              <a:off x="8077232" y="4007348"/>
              <a:ext cx="1013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cs typeface="Arial"/>
                </a:rPr>
                <a:t>Publication Repository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447961" y="5320921"/>
            <a:ext cx="2446524" cy="1277447"/>
            <a:chOff x="3447961" y="5320921"/>
            <a:chExt cx="2446524" cy="1277447"/>
          </a:xfrm>
        </p:grpSpPr>
        <p:grpSp>
          <p:nvGrpSpPr>
            <p:cNvPr id="153" name="Group 152"/>
            <p:cNvGrpSpPr/>
            <p:nvPr/>
          </p:nvGrpSpPr>
          <p:grpSpPr>
            <a:xfrm>
              <a:off x="4361223" y="5602690"/>
              <a:ext cx="1083272" cy="723767"/>
              <a:chOff x="3215682" y="3378768"/>
              <a:chExt cx="2843979" cy="1900149"/>
            </a:xfrm>
          </p:grpSpPr>
          <p:pic>
            <p:nvPicPr>
              <p:cNvPr id="159" name="Picture 158" descr="hp-z620-e5-2650-quadro-4000-8c.jpg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15682" y="3378768"/>
                <a:ext cx="2843979" cy="1900149"/>
              </a:xfrm>
              <a:prstGeom prst="rect">
                <a:avLst/>
              </a:prstGeom>
            </p:spPr>
          </p:pic>
          <p:sp>
            <p:nvSpPr>
              <p:cNvPr id="160" name="Rectangle 159"/>
              <p:cNvSpPr/>
              <p:nvPr/>
            </p:nvSpPr>
            <p:spPr>
              <a:xfrm>
                <a:off x="3215682" y="3378768"/>
                <a:ext cx="2843979" cy="1900149"/>
              </a:xfrm>
              <a:prstGeom prst="rect">
                <a:avLst/>
              </a:prstGeom>
              <a:noFill/>
              <a:ln w="38100" cmpd="sng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cs typeface="Arial"/>
                </a:endParaRPr>
              </a:p>
            </p:txBody>
          </p:sp>
        </p:grpSp>
        <p:pic>
          <p:nvPicPr>
            <p:cNvPr id="154" name="Picture 153" descr="engineer_icon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7961" y="5500495"/>
              <a:ext cx="805833" cy="805833"/>
            </a:xfrm>
            <a:prstGeom prst="rect">
              <a:avLst/>
            </a:prstGeom>
          </p:spPr>
        </p:pic>
        <p:grpSp>
          <p:nvGrpSpPr>
            <p:cNvPr id="155" name="Group 154"/>
            <p:cNvGrpSpPr/>
            <p:nvPr/>
          </p:nvGrpSpPr>
          <p:grpSpPr>
            <a:xfrm>
              <a:off x="5110299" y="5320921"/>
              <a:ext cx="784186" cy="537528"/>
              <a:chOff x="598401" y="2383515"/>
              <a:chExt cx="784186" cy="537528"/>
            </a:xfrm>
          </p:grpSpPr>
          <p:sp>
            <p:nvSpPr>
              <p:cNvPr id="157" name="Rounded Rectangle 156"/>
              <p:cNvSpPr/>
              <p:nvPr/>
            </p:nvSpPr>
            <p:spPr>
              <a:xfrm>
                <a:off x="598401" y="2383515"/>
                <a:ext cx="784186" cy="537528"/>
              </a:xfrm>
              <a:prstGeom prst="roundRect">
                <a:avLst>
                  <a:gd name="adj" fmla="val 6005"/>
                </a:avLst>
              </a:prstGeom>
              <a:solidFill>
                <a:srgbClr val="F2F2F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8" name="Picture 157" descr="globus_connect_logo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467" y="2410694"/>
                <a:ext cx="722054" cy="4831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</p:pic>
        </p:grpSp>
        <p:sp>
          <p:nvSpPr>
            <p:cNvPr id="156" name="TextBox 155"/>
            <p:cNvSpPr txBox="1"/>
            <p:nvPr/>
          </p:nvSpPr>
          <p:spPr>
            <a:xfrm>
              <a:off x="4021639" y="6321369"/>
              <a:ext cx="1789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"/>
                  <a:cs typeface="Arial"/>
                </a:rPr>
                <a:t>Personal Computer</a:t>
              </a:r>
            </a:p>
          </p:txBody>
        </p:sp>
      </p:grpSp>
      <p:sp>
        <p:nvSpPr>
          <p:cNvPr id="161" name="Rounded Rectangle 160"/>
          <p:cNvSpPr/>
          <p:nvPr/>
        </p:nvSpPr>
        <p:spPr>
          <a:xfrm>
            <a:off x="1531230" y="2369867"/>
            <a:ext cx="1140035" cy="340519"/>
          </a:xfrm>
          <a:prstGeom prst="roundRect">
            <a:avLst/>
          </a:prstGeom>
          <a:solidFill>
            <a:srgbClr val="376092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Transfer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3984663" y="2768411"/>
            <a:ext cx="753120" cy="340519"/>
          </a:xfrm>
          <a:prstGeom prst="roundRect">
            <a:avLst/>
          </a:prstGeom>
          <a:solidFill>
            <a:srgbClr val="376092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Share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5502392" y="4799669"/>
            <a:ext cx="958096" cy="340519"/>
          </a:xfrm>
          <a:prstGeom prst="roundRect">
            <a:avLst/>
          </a:prstGeom>
          <a:solidFill>
            <a:srgbClr val="376092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Publish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626437" y="6178497"/>
            <a:ext cx="1102722" cy="340519"/>
          </a:xfrm>
          <a:prstGeom prst="roundRect">
            <a:avLst/>
          </a:prstGeom>
          <a:solidFill>
            <a:srgbClr val="376092"/>
          </a:solidFill>
          <a:ln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Discover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1207" y="4481432"/>
            <a:ext cx="2775185" cy="2259771"/>
            <a:chOff x="171207" y="4481432"/>
            <a:chExt cx="2775185" cy="2259771"/>
          </a:xfrm>
        </p:grpSpPr>
        <p:sp>
          <p:nvSpPr>
            <p:cNvPr id="121" name="Rounded Rectangle 120"/>
            <p:cNvSpPr/>
            <p:nvPr/>
          </p:nvSpPr>
          <p:spPr>
            <a:xfrm>
              <a:off x="171207" y="4481432"/>
              <a:ext cx="2775185" cy="2203329"/>
            </a:xfrm>
            <a:prstGeom prst="roundRect">
              <a:avLst>
                <a:gd name="adj" fmla="val 3004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9528C"/>
                </a:solidFill>
              </a:endParaRPr>
            </a:p>
          </p:txBody>
        </p:sp>
        <p:sp>
          <p:nvSpPr>
            <p:cNvPr id="120" name="Content Placeholder 3"/>
            <p:cNvSpPr txBox="1">
              <a:spLocks/>
            </p:cNvSpPr>
            <p:nvPr/>
          </p:nvSpPr>
          <p:spPr>
            <a:xfrm>
              <a:off x="246467" y="4574000"/>
              <a:ext cx="2671704" cy="21672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eaLnBrk="1" latinLnBrk="0" hangingPunct="1">
                <a:spcBef>
                  <a:spcPts val="1400"/>
                </a:spcBef>
                <a:buFont typeface="Arial"/>
                <a:buChar char="•"/>
                <a:defRPr sz="2800" b="1" i="0">
                  <a:solidFill>
                    <a:schemeClr val="bg1">
                      <a:lumMod val="95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742950" indent="-285750" eaLnBrk="1" latinLnBrk="0" hangingPunct="1">
                <a:spcBef>
                  <a:spcPct val="20000"/>
                </a:spcBef>
                <a:buFont typeface="Arial"/>
                <a:buChar char="–"/>
                <a:defRPr sz="2800" b="0" i="0">
                  <a:solidFill>
                    <a:schemeClr val="bg1">
                      <a:lumMod val="9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eaLnBrk="1" latinLnBrk="0" hangingPunct="1">
                <a:spcBef>
                  <a:spcPct val="20000"/>
                </a:spcBef>
                <a:buSzPct val="80000"/>
                <a:buFont typeface="Courier New"/>
                <a:buChar char="o"/>
                <a:defRPr sz="2400" b="0" i="0">
                  <a:solidFill>
                    <a:schemeClr val="bg1">
                      <a:lumMod val="9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eaLnBrk="1" latinLnBrk="0" hangingPunct="1">
                <a:spcBef>
                  <a:spcPct val="20000"/>
                </a:spcBef>
                <a:buFont typeface="Arial"/>
                <a:buChar char="–"/>
                <a:defRPr sz="2000" b="0" i="0">
                  <a:solidFill>
                    <a:schemeClr val="bg1">
                      <a:lumMod val="95000"/>
                    </a:schemeClr>
                  </a:solidFill>
                  <a:latin typeface="Museo Sans 300"/>
                  <a:ea typeface="+mn-ea"/>
                  <a:cs typeface="Museo Sans 300"/>
                </a:defRPr>
              </a:lvl4pPr>
              <a:lvl5pPr marL="2057400" indent="-228600" eaLnBrk="1" latinLnBrk="0" hangingPunct="1">
                <a:spcBef>
                  <a:spcPct val="20000"/>
                </a:spcBef>
                <a:buFont typeface="Arial"/>
                <a:buChar char="»"/>
                <a:defRPr sz="2000" b="0" i="0">
                  <a:solidFill>
                    <a:schemeClr val="bg1">
                      <a:lumMod val="95000"/>
                    </a:schemeClr>
                  </a:solidFill>
                  <a:latin typeface="Museo Sans 300"/>
                  <a:ea typeface="+mn-ea"/>
                  <a:cs typeface="Museo Sans 300"/>
                </a:defRPr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>
                  <a:latin typeface="+mn-lt"/>
                  <a:ea typeface="+mn-ea"/>
                  <a:cs typeface="+mn-cs"/>
                </a:defRPr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>
                  <a:latin typeface="+mn-lt"/>
                  <a:ea typeface="+mn-ea"/>
                  <a:cs typeface="+mn-cs"/>
                </a:defRPr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>
                  <a:latin typeface="+mn-lt"/>
                  <a:ea typeface="+mn-ea"/>
                  <a:cs typeface="+mn-cs"/>
                </a:defRPr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>
                  <a:latin typeface="+mn-lt"/>
                  <a:ea typeface="+mn-ea"/>
                  <a:cs typeface="+mn-cs"/>
                </a:defRPr>
              </a:lvl9pPr>
            </a:lstStyle>
            <a:p>
              <a:pPr marL="169863" indent="-169863">
                <a:spcBef>
                  <a:spcPts val="800"/>
                </a:spcBef>
              </a:pPr>
              <a:r>
                <a:rPr lang="en-US" sz="1800" dirty="0" smtClean="0">
                  <a:solidFill>
                    <a:srgbClr val="29528C"/>
                  </a:solidFill>
                  <a:sym typeface="Wingdings"/>
                </a:rPr>
                <a:t>Only a Web browser required</a:t>
              </a:r>
            </a:p>
            <a:p>
              <a:pPr marL="169863" indent="-169863">
                <a:spcBef>
                  <a:spcPts val="800"/>
                </a:spcBef>
              </a:pPr>
              <a:r>
                <a:rPr lang="en-US" sz="1800" dirty="0" smtClean="0">
                  <a:solidFill>
                    <a:srgbClr val="29528C"/>
                  </a:solidFill>
                  <a:sym typeface="Wingdings"/>
                </a:rPr>
                <a:t>Use storage system of your choice</a:t>
              </a:r>
            </a:p>
            <a:p>
              <a:pPr marL="169863" indent="-169863">
                <a:spcBef>
                  <a:spcPts val="800"/>
                </a:spcBef>
              </a:pPr>
              <a:r>
                <a:rPr lang="en-US" sz="1800" dirty="0" smtClean="0">
                  <a:solidFill>
                    <a:srgbClr val="29528C"/>
                  </a:solidFill>
                  <a:sym typeface="Wingdings"/>
                </a:rPr>
                <a:t>Access using your campus credentials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2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Globus</a:t>
            </a:r>
            <a:r>
              <a:rPr lang="en-US" dirty="0" smtClean="0"/>
              <a:t> </a:t>
            </a:r>
            <a:r>
              <a:rPr lang="en-US" dirty="0" err="1" smtClean="0"/>
              <a:t>SaaS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into </a:t>
            </a:r>
            <a:r>
              <a:rPr lang="en-US" dirty="0" err="1" smtClean="0"/>
              <a:t>Globus</a:t>
            </a:r>
            <a:r>
              <a:rPr lang="en-US" dirty="0" smtClean="0"/>
              <a:t> with any identity</a:t>
            </a:r>
          </a:p>
          <a:p>
            <a:r>
              <a:rPr lang="en-US" dirty="0" smtClean="0"/>
              <a:t>Endpoint search</a:t>
            </a:r>
          </a:p>
          <a:p>
            <a:r>
              <a:rPr lang="en-US" dirty="0" smtClean="0"/>
              <a:t>Transfer</a:t>
            </a:r>
          </a:p>
          <a:p>
            <a:r>
              <a:rPr lang="en-US" dirty="0" smtClean="0"/>
              <a:t>HTTPS access</a:t>
            </a:r>
          </a:p>
          <a:p>
            <a:r>
              <a:rPr lang="en-US" dirty="0" smtClean="0"/>
              <a:t>Sharing with any identity</a:t>
            </a:r>
          </a:p>
          <a:p>
            <a:r>
              <a:rPr lang="en-US" dirty="0" smtClean="0"/>
              <a:t>Management Console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Premium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AWS S3</a:t>
            </a:r>
          </a:p>
          <a:p>
            <a:r>
              <a:rPr lang="en-US" dirty="0" smtClean="0"/>
              <a:t>HPSS</a:t>
            </a:r>
          </a:p>
          <a:p>
            <a:r>
              <a:rPr lang="en-US" dirty="0" err="1"/>
              <a:t>SpectraLogic</a:t>
            </a:r>
            <a:r>
              <a:rPr lang="en-US" dirty="0"/>
              <a:t> </a:t>
            </a:r>
            <a:r>
              <a:rPr lang="en-US" dirty="0" err="1"/>
              <a:t>BlackPearl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Google Drive (soon)</a:t>
            </a:r>
          </a:p>
          <a:p>
            <a:r>
              <a:rPr lang="en-US" dirty="0" err="1" smtClean="0"/>
              <a:t>Ceph</a:t>
            </a:r>
            <a:r>
              <a:rPr lang="en-US" dirty="0" smtClean="0"/>
              <a:t> (Beta)</a:t>
            </a:r>
          </a:p>
          <a:p>
            <a:r>
              <a:rPr lang="en-US" dirty="0" err="1" smtClean="0"/>
              <a:t>iRODS</a:t>
            </a:r>
            <a:r>
              <a:rPr lang="en-US" smtClean="0"/>
              <a:t> (planned)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1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6"/>
          <p:cNvSpPr txBox="1">
            <a:spLocks/>
          </p:cNvSpPr>
          <p:nvPr/>
        </p:nvSpPr>
        <p:spPr>
          <a:xfrm>
            <a:off x="402310" y="3928778"/>
            <a:ext cx="6251480" cy="267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400"/>
              </a:spcBef>
              <a:buFont typeface="Arial"/>
              <a:buNone/>
              <a:defRPr sz="3200" b="1" i="0" kern="1200">
                <a:solidFill>
                  <a:schemeClr val="bg1">
                    <a:lumMod val="9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SzPct val="80000"/>
              <a:buFont typeface="Courier New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useo Sans 300"/>
                <a:ea typeface="+mn-ea"/>
                <a:cs typeface="Museo Sans 30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endParaRPr lang="en-US" sz="2400" b="0" dirty="0"/>
          </a:p>
        </p:txBody>
      </p:sp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402309" y="877823"/>
            <a:ext cx="8442608" cy="215001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Globus for Research Data management</a:t>
            </a:r>
            <a:endParaRPr lang="en-US" sz="3600" b="1" dirty="0"/>
          </a:p>
        </p:txBody>
      </p:sp>
      <p:sp>
        <p:nvSpPr>
          <p:cNvPr id="4" name="Subtitle 6"/>
          <p:cNvSpPr>
            <a:spLocks noGrp="1"/>
          </p:cNvSpPr>
          <p:nvPr>
            <p:ph type="subTitle" idx="1"/>
          </p:nvPr>
        </p:nvSpPr>
        <p:spPr>
          <a:xfrm>
            <a:off x="284742" y="3488267"/>
            <a:ext cx="6369047" cy="2596828"/>
          </a:xfrm>
        </p:spPr>
        <p:txBody>
          <a:bodyPr>
            <a:normAutofit/>
          </a:bodyPr>
          <a:lstStyle/>
          <a:p>
            <a:r>
              <a:rPr lang="en-US" b="0" dirty="0" smtClean="0"/>
              <a:t>Greg, Rachana</a:t>
            </a:r>
          </a:p>
          <a:p>
            <a:r>
              <a:rPr lang="en-US" b="0" dirty="0" smtClean="0">
                <a:hlinkClick r:id="rId3"/>
              </a:rPr>
              <a:t>greg@globus.org</a:t>
            </a:r>
            <a:endParaRPr lang="en-US" b="0" dirty="0" smtClean="0"/>
          </a:p>
          <a:p>
            <a:r>
              <a:rPr lang="en-US" b="0" dirty="0" smtClean="0">
                <a:hlinkClick r:id="rId4"/>
              </a:rPr>
              <a:t>rachana@globus.org</a:t>
            </a:r>
            <a:r>
              <a:rPr lang="en-US" b="0" dirty="0" smtClean="0"/>
              <a:t> </a:t>
            </a:r>
          </a:p>
          <a:p>
            <a:r>
              <a:rPr lang="en-US" b="0" dirty="0" smtClean="0"/>
              <a:t>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201005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to our sponsors!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UChicago_WHITE_transpare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419" y="2442127"/>
            <a:ext cx="3995725" cy="803374"/>
          </a:xfrm>
          <a:prstGeom prst="rect">
            <a:avLst/>
          </a:prstGeom>
        </p:spPr>
      </p:pic>
      <p:pic>
        <p:nvPicPr>
          <p:cNvPr id="5" name="Picture 4" descr="logo_ANL_4C_R_H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52" y="4860499"/>
            <a:ext cx="3992240" cy="1507799"/>
          </a:xfrm>
          <a:prstGeom prst="rect">
            <a:avLst/>
          </a:prstGeom>
        </p:spPr>
      </p:pic>
      <p:pic>
        <p:nvPicPr>
          <p:cNvPr id="8" name="Picture 7" descr="logo_NIH_whit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52" y="3245501"/>
            <a:ext cx="1974116" cy="197411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9113" y="1044446"/>
            <a:ext cx="5114410" cy="1258311"/>
            <a:chOff x="577194" y="2002984"/>
            <a:chExt cx="5114410" cy="1258311"/>
          </a:xfrm>
        </p:grpSpPr>
        <p:pic>
          <p:nvPicPr>
            <p:cNvPr id="6" name="Picture 5" descr="logo_DOE_long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7194" y="2002984"/>
              <a:ext cx="1250889" cy="125831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19996" y="2154216"/>
              <a:ext cx="30906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en-US" sz="1600" spc="300" dirty="0" smtClean="0">
                  <a:solidFill>
                    <a:schemeClr val="bg1"/>
                  </a:solidFill>
                  <a:latin typeface="Verdana"/>
                  <a:cs typeface="Verdana"/>
                </a:rPr>
                <a:t>U.S. DEPARTMENT OF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75115" y="2361886"/>
              <a:ext cx="381648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Verdana"/>
                  <a:cs typeface="Verdana"/>
                </a:rPr>
                <a:t>ENERGY</a:t>
              </a:r>
              <a:endParaRPr lang="en-US" sz="4800" b="1" dirty="0">
                <a:solidFill>
                  <a:schemeClr val="bg1"/>
                </a:solidFill>
                <a:latin typeface="Verdana"/>
                <a:cs typeface="Verdana"/>
              </a:endParaRPr>
            </a:p>
          </p:txBody>
        </p:sp>
      </p:grpSp>
      <p:pic>
        <p:nvPicPr>
          <p:cNvPr id="11" name="Picture 10" descr="logo_NSF_whit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724" y="863670"/>
            <a:ext cx="1976426" cy="2006600"/>
          </a:xfrm>
          <a:prstGeom prst="rect">
            <a:avLst/>
          </a:prstGeom>
        </p:spPr>
      </p:pic>
      <p:pic>
        <p:nvPicPr>
          <p:cNvPr id="13" name="Picture 12" descr="AWS_Logo_PoweredBy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199" y="5123698"/>
            <a:ext cx="3302000" cy="1244600"/>
          </a:xfrm>
          <a:prstGeom prst="rect">
            <a:avLst/>
          </a:prstGeom>
        </p:spPr>
      </p:pic>
      <p:pic>
        <p:nvPicPr>
          <p:cNvPr id="12" name="Picture 11" descr="Sloan_Logo_Primary_Web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8030" y="3121585"/>
            <a:ext cx="1805120" cy="1865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9784" y="3445589"/>
            <a:ext cx="3081360" cy="14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Thank you, our users...</a:t>
            </a:r>
            <a:endParaRPr lang="en-US" cap="none" dirty="0"/>
          </a:p>
        </p:txBody>
      </p:sp>
      <p:sp>
        <p:nvSpPr>
          <p:cNvPr id="5" name="Rectangle 4"/>
          <p:cNvSpPr/>
          <p:nvPr/>
        </p:nvSpPr>
        <p:spPr>
          <a:xfrm>
            <a:off x="75268" y="1132945"/>
            <a:ext cx="2194561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5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major services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269" y="3040164"/>
            <a:ext cx="2194560" cy="1828800"/>
          </a:xfrm>
          <a:prstGeom prst="rect">
            <a:avLst/>
          </a:prstGeom>
          <a:solidFill>
            <a:srgbClr val="166512"/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/>
                <a:cs typeface="Arial"/>
              </a:rPr>
              <a:t>13</a:t>
            </a:r>
            <a:r>
              <a:rPr lang="en-US" sz="5400" dirty="0" smtClean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/>
            </a:r>
            <a:br>
              <a:rPr lang="en-US" sz="32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national labs </a:t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use Globus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4331" y="1132945"/>
            <a:ext cx="2194560" cy="1828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/>
                <a:cs typeface="Arial"/>
              </a:rPr>
              <a:t>245</a:t>
            </a:r>
            <a:r>
              <a:rPr lang="en-US" sz="4000" b="1" dirty="0" smtClean="0">
                <a:latin typeface="Arial"/>
                <a:cs typeface="Arial"/>
              </a:rPr>
              <a:t> </a:t>
            </a:r>
            <a:r>
              <a:rPr lang="en-US" sz="4800" b="1" dirty="0" smtClean="0">
                <a:latin typeface="Arial"/>
                <a:cs typeface="Arial"/>
              </a:rPr>
              <a:t>PB</a:t>
            </a: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transferred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4331" y="3040164"/>
            <a:ext cx="219456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/>
                <a:cs typeface="Arial"/>
              </a:rPr>
              <a:t>10,000</a:t>
            </a:r>
            <a:r>
              <a:rPr lang="en-US" sz="5400" b="1" dirty="0" smtClean="0">
                <a:latin typeface="Arial"/>
                <a:cs typeface="Arial"/>
              </a:rPr>
              <a:t> </a:t>
            </a:r>
            <a:r>
              <a:rPr lang="en-US" sz="4000" b="1" dirty="0" smtClean="0">
                <a:latin typeface="Arial"/>
                <a:cs typeface="Arial"/>
              </a:rPr>
              <a:t/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active endpoints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3394" y="1132945"/>
            <a:ext cx="2194560" cy="1828800"/>
          </a:xfrm>
          <a:prstGeom prst="rect">
            <a:avLst/>
          </a:prstGeom>
          <a:solidFill>
            <a:srgbClr val="BF5B00"/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30 </a:t>
            </a:r>
            <a:r>
              <a:rPr lang="en-US" sz="4400" b="1" dirty="0" err="1" smtClean="0">
                <a:latin typeface="Arial"/>
                <a:cs typeface="Arial"/>
              </a:rPr>
              <a:t>Bn</a:t>
            </a:r>
            <a:r>
              <a:rPr lang="en-US" sz="3600" b="1" dirty="0" smtClean="0">
                <a:latin typeface="Arial"/>
                <a:cs typeface="Arial"/>
              </a:rPr>
              <a:t> </a:t>
            </a:r>
            <a:br>
              <a:rPr lang="en-US" sz="3600" b="1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files processed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2457" y="1132945"/>
            <a:ext cx="2194560" cy="1828800"/>
          </a:xfrm>
          <a:prstGeom prst="rect">
            <a:avLst/>
          </a:prstGeom>
          <a:solidFill>
            <a:srgbClr val="166512"/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/>
                <a:cs typeface="Arial"/>
              </a:rPr>
              <a:t>4</a:t>
            </a:r>
            <a:r>
              <a:rPr lang="en-US" sz="4400" b="1" dirty="0" smtClean="0">
                <a:latin typeface="Arial"/>
                <a:cs typeface="Arial"/>
              </a:rPr>
              <a:t>5,000</a:t>
            </a:r>
            <a:r>
              <a:rPr lang="en-US" sz="44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registered users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82457" y="3040164"/>
            <a:ext cx="2194560" cy="1828800"/>
          </a:xfrm>
          <a:prstGeom prst="rect">
            <a:avLst/>
          </a:prstGeom>
          <a:solidFill>
            <a:srgbClr val="BF5B00"/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99.9%</a:t>
            </a:r>
            <a:r>
              <a:rPr lang="en-US" sz="4400" dirty="0" smtClean="0">
                <a:latin typeface="Arial"/>
                <a:cs typeface="Arial"/>
              </a:rPr>
              <a:t/>
            </a:r>
            <a:br>
              <a:rPr lang="en-US" sz="4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uptime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269" y="4943575"/>
            <a:ext cx="2194560" cy="1828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Arial"/>
                <a:cs typeface="Arial"/>
              </a:rPr>
              <a:t>6</a:t>
            </a:r>
            <a:r>
              <a:rPr lang="en-US" sz="4800" b="1" dirty="0" smtClean="0">
                <a:latin typeface="Arial"/>
                <a:cs typeface="Arial"/>
              </a:rPr>
              <a:t>0+</a:t>
            </a:r>
            <a:r>
              <a:rPr lang="en-US" sz="4000" b="1" dirty="0" smtClean="0">
                <a:latin typeface="Arial"/>
                <a:cs typeface="Arial"/>
              </a:rPr>
              <a:t/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institutional subscribers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4331" y="4943575"/>
            <a:ext cx="219456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 PB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largest single transfer to date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3394" y="4943575"/>
            <a:ext cx="2194560" cy="1828800"/>
          </a:xfrm>
          <a:prstGeom prst="rect">
            <a:avLst/>
          </a:prstGeom>
          <a:solidFill>
            <a:srgbClr val="166512"/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3 months </a:t>
            </a:r>
            <a:r>
              <a:rPr lang="en-US" dirty="0" smtClean="0">
                <a:latin typeface="Arial"/>
                <a:cs typeface="Arial"/>
              </a:rPr>
              <a:t>longest continuously managed transfer 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2457" y="4943575"/>
            <a:ext cx="2194560" cy="1828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/>
                <a:cs typeface="Arial"/>
              </a:rPr>
              <a:t>130</a:t>
            </a:r>
            <a:r>
              <a:rPr lang="en-US" sz="4800" dirty="0" smtClean="0">
                <a:latin typeface="Arial"/>
                <a:cs typeface="Arial"/>
              </a:rPr>
              <a:t> </a:t>
            </a:r>
            <a:r>
              <a:rPr lang="en-US" sz="3600" dirty="0" smtClean="0">
                <a:latin typeface="Arial"/>
                <a:cs typeface="Arial"/>
              </a:rPr>
              <a:t/>
            </a:r>
            <a:br>
              <a:rPr lang="en-US" sz="36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federated campus identities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3394" y="3040164"/>
            <a:ext cx="219456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10,000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active users/year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0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...and thank YOU, our subscribers!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33500"/>
            <a:ext cx="9144000" cy="5524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_NERS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69" y="1640495"/>
            <a:ext cx="1587123" cy="557070"/>
          </a:xfrm>
          <a:prstGeom prst="rect">
            <a:avLst/>
          </a:prstGeom>
        </p:spPr>
      </p:pic>
      <p:pic>
        <p:nvPicPr>
          <p:cNvPr id="9" name="Picture 8" descr="logo_AN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138" y="5976753"/>
            <a:ext cx="1586041" cy="596404"/>
          </a:xfrm>
          <a:prstGeom prst="rect">
            <a:avLst/>
          </a:prstGeom>
        </p:spPr>
      </p:pic>
      <p:pic>
        <p:nvPicPr>
          <p:cNvPr id="13" name="Picture 12" descr="logo_Indiana_whit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79" y="4402193"/>
            <a:ext cx="1171203" cy="944770"/>
          </a:xfrm>
          <a:prstGeom prst="rect">
            <a:avLst/>
          </a:prstGeom>
        </p:spPr>
      </p:pic>
      <p:pic>
        <p:nvPicPr>
          <p:cNvPr id="15" name="Picture 14" descr="logo_LAN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247" y="5067548"/>
            <a:ext cx="1838234" cy="845588"/>
          </a:xfrm>
          <a:prstGeom prst="rect">
            <a:avLst/>
          </a:prstGeom>
        </p:spPr>
      </p:pic>
      <p:pic>
        <p:nvPicPr>
          <p:cNvPr id="18" name="Picture 17" descr="logo_UChica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927" y="4470641"/>
            <a:ext cx="2247819" cy="469820"/>
          </a:xfrm>
          <a:prstGeom prst="rect">
            <a:avLst/>
          </a:prstGeom>
        </p:spPr>
      </p:pic>
      <p:pic>
        <p:nvPicPr>
          <p:cNvPr id="19" name="Picture 18" descr="logo_umich_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173" y="1499620"/>
            <a:ext cx="1308384" cy="822696"/>
          </a:xfrm>
          <a:prstGeom prst="rect">
            <a:avLst/>
          </a:prstGeom>
        </p:spPr>
      </p:pic>
      <p:pic>
        <p:nvPicPr>
          <p:cNvPr id="21" name="Picture 20" descr="logo_ucolorad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127" y="2391572"/>
            <a:ext cx="1100180" cy="804702"/>
          </a:xfrm>
          <a:prstGeom prst="rect">
            <a:avLst/>
          </a:prstGeom>
        </p:spPr>
      </p:pic>
      <p:pic>
        <p:nvPicPr>
          <p:cNvPr id="23" name="Picture 22" descr="ncsa_vertical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154" y="4855681"/>
            <a:ext cx="1177814" cy="796241"/>
          </a:xfrm>
          <a:prstGeom prst="rect">
            <a:avLst/>
          </a:prstGeom>
        </p:spPr>
      </p:pic>
      <p:pic>
        <p:nvPicPr>
          <p:cNvPr id="29" name="Picture 28" descr="logo_cornell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565" b="38313"/>
          <a:stretch/>
        </p:blipFill>
        <p:spPr>
          <a:xfrm>
            <a:off x="270842" y="3516905"/>
            <a:ext cx="2312672" cy="534739"/>
          </a:xfrm>
          <a:prstGeom prst="rect">
            <a:avLst/>
          </a:prstGeom>
        </p:spPr>
      </p:pic>
      <p:pic>
        <p:nvPicPr>
          <p:cNvPr id="33" name="Picture 32" descr="logo_nyu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72" y="1509321"/>
            <a:ext cx="2804165" cy="53592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05" y="1643343"/>
            <a:ext cx="1819106" cy="5602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21530" r="9850" b="21325"/>
          <a:stretch/>
        </p:blipFill>
        <p:spPr>
          <a:xfrm>
            <a:off x="1654077" y="4464840"/>
            <a:ext cx="1996879" cy="4582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72" y="3335608"/>
            <a:ext cx="2177143" cy="6117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71" y="2251866"/>
            <a:ext cx="1328085" cy="8359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4" y="6076365"/>
            <a:ext cx="1780714" cy="4701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4" y="2476773"/>
            <a:ext cx="2473284" cy="71950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00" y="6051101"/>
            <a:ext cx="2454745" cy="5270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86" y="4243824"/>
            <a:ext cx="1350379" cy="5890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45" y="5225304"/>
            <a:ext cx="2669141" cy="8236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29" y="2494324"/>
            <a:ext cx="3091543" cy="643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69" y="3286353"/>
            <a:ext cx="3252872" cy="8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GlobusWorld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19884" y="6113147"/>
            <a:ext cx="4861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https://</a:t>
            </a:r>
            <a:r>
              <a:rPr lang="en-US" sz="2800" dirty="0" err="1" smtClean="0">
                <a:solidFill>
                  <a:schemeClr val="bg1"/>
                </a:solidFill>
              </a:rPr>
              <a:t>www.globusworld.org</a:t>
            </a:r>
            <a:r>
              <a:rPr lang="en-US" sz="2800" dirty="0" smtClean="0">
                <a:solidFill>
                  <a:schemeClr val="bg1"/>
                </a:solidFill>
              </a:rPr>
              <a:t>/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ocs.globus.org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11" y="1143000"/>
            <a:ext cx="8857977" cy="541361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489852"/>
            <a:ext cx="8229600" cy="3932231"/>
          </a:xfrm>
        </p:spPr>
        <p:txBody>
          <a:bodyPr>
            <a:normAutofit/>
          </a:bodyPr>
          <a:lstStyle/>
          <a:p>
            <a:pPr algn="ctr">
              <a:spcBef>
                <a:spcPts val="2400"/>
              </a:spcBef>
              <a:spcAft>
                <a:spcPts val="1200"/>
              </a:spcAft>
            </a:pPr>
            <a:r>
              <a:rPr lang="en-US" dirty="0" smtClean="0"/>
              <a:t>Presentation material available at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https://</a:t>
            </a:r>
            <a:r>
              <a:rPr lang="en-US" b="1" dirty="0" err="1" smtClean="0"/>
              <a:t>www.</a:t>
            </a:r>
            <a:r>
              <a:rPr lang="en-US" sz="4200" b="1" dirty="0" err="1" smtClean="0"/>
              <a:t>globusworld.org</a:t>
            </a:r>
            <a:r>
              <a:rPr lang="en-US" sz="4200" b="1" dirty="0" smtClean="0"/>
              <a:t>/</a:t>
            </a:r>
            <a:br>
              <a:rPr lang="en-US" sz="4200" b="1" dirty="0" smtClean="0"/>
            </a:br>
            <a:r>
              <a:rPr lang="en-US" sz="4200" b="1" dirty="0" smtClean="0"/>
              <a:t>admin-tutorial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9A62DDD-3F5F-554E-8F55-F59D7AC7F5D2}" type="slidenum">
              <a:rPr lang="en-US" smtClean="0"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8161318"/>
      </p:ext>
    </p:extLst>
  </p:cSld>
  <p:clrMapOvr>
    <a:masterClrMapping/>
  </p:clrMapOvr>
  <p:transition advClick="0" advTm="5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434" y="-1"/>
            <a:ext cx="8027566" cy="13216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Cloud has transformed how software and platforms are delivered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2DDD-3F5F-554E-8F55-F59D7AC7F5D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0538" y="4541054"/>
            <a:ext cx="6908800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Infrastructure as a service: </a:t>
            </a:r>
            <a:r>
              <a:rPr lang="en-US" sz="2800" b="1" dirty="0" err="1" smtClean="0">
                <a:solidFill>
                  <a:schemeClr val="tx1"/>
                </a:solidFill>
              </a:rPr>
              <a:t>IaaS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0538" y="3044456"/>
            <a:ext cx="69088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Platform as a service: </a:t>
            </a:r>
            <a:r>
              <a:rPr lang="en-US" sz="2800" b="1" dirty="0" err="1" smtClean="0">
                <a:solidFill>
                  <a:schemeClr val="tx1"/>
                </a:solidFill>
              </a:rPr>
              <a:t>PaaS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8" y="1547858"/>
            <a:ext cx="69088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Software as a service: </a:t>
            </a:r>
            <a:r>
              <a:rPr lang="en-US" sz="2800" b="1" dirty="0" smtClean="0">
                <a:solidFill>
                  <a:schemeClr val="tx1"/>
                </a:solidFill>
              </a:rPr>
              <a:t>SaaS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309" y="2273621"/>
            <a:ext cx="1540237" cy="418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051" y="1627826"/>
            <a:ext cx="1342705" cy="13427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143" y="3601254"/>
            <a:ext cx="1979866" cy="58662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154160" y="1967794"/>
            <a:ext cx="1266631" cy="739695"/>
            <a:chOff x="6202328" y="2004673"/>
            <a:chExt cx="1549681" cy="1029991"/>
          </a:xfrm>
        </p:grpSpPr>
        <p:sp>
          <p:nvSpPr>
            <p:cNvPr id="15" name="Rectangle 14"/>
            <p:cNvSpPr/>
            <p:nvPr/>
          </p:nvSpPr>
          <p:spPr>
            <a:xfrm>
              <a:off x="6401757" y="2329804"/>
              <a:ext cx="1188881" cy="278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3052"/>
            <a:stretch/>
          </p:blipFill>
          <p:spPr>
            <a:xfrm>
              <a:off x="6202328" y="2004673"/>
              <a:ext cx="1549681" cy="1029991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86" y="3412164"/>
            <a:ext cx="1788121" cy="775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5744" y="4864561"/>
            <a:ext cx="2715708" cy="9504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2855" y="3332208"/>
            <a:ext cx="2715708" cy="9504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028" y="4722389"/>
            <a:ext cx="1547500" cy="978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86" y="4919708"/>
            <a:ext cx="1639248" cy="3565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51" y="5339810"/>
            <a:ext cx="1537349" cy="3853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3138" y="5779765"/>
            <a:ext cx="848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PaaS</a:t>
            </a:r>
            <a:r>
              <a:rPr lang="en-US" sz="3200" dirty="0" smtClean="0">
                <a:solidFill>
                  <a:schemeClr val="bg1"/>
                </a:solidFill>
              </a:rPr>
              <a:t> enables more rapid, cheap, and scalable delivery of powerful (</a:t>
            </a:r>
            <a:r>
              <a:rPr lang="en-US" sz="3200" dirty="0" err="1" smtClean="0">
                <a:solidFill>
                  <a:schemeClr val="bg1"/>
                </a:solidFill>
              </a:rPr>
              <a:t>SaaS</a:t>
            </a:r>
            <a:r>
              <a:rPr lang="en-US" sz="3200" dirty="0" smtClean="0">
                <a:solidFill>
                  <a:schemeClr val="bg1"/>
                </a:solidFill>
              </a:rPr>
              <a:t>) apps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2087" y="1901164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(web &amp;  mobile apps)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414_Globus_blue_v1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51835</TotalTime>
  <Words>401</Words>
  <Application>Microsoft Macintosh PowerPoint</Application>
  <PresentationFormat>On-screen Show (4:3)</PresentationFormat>
  <Paragraphs>106</Paragraphs>
  <Slides>13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ＭＳ Ｐゴシック</vt:lpstr>
      <vt:lpstr>Museo Sans 100</vt:lpstr>
      <vt:lpstr>Museo Sans 300</vt:lpstr>
      <vt:lpstr>Verdana</vt:lpstr>
      <vt:lpstr>Wingdings</vt:lpstr>
      <vt:lpstr>130414_Globus_blue_v1</vt:lpstr>
      <vt:lpstr>Globus for Research Data Management</vt:lpstr>
      <vt:lpstr>Globus for Research Data management</vt:lpstr>
      <vt:lpstr>Thank you to our sponsors!</vt:lpstr>
      <vt:lpstr>Thank you, our users...</vt:lpstr>
      <vt:lpstr>...and thank YOU, our subscribers!</vt:lpstr>
      <vt:lpstr>GlobusWorld</vt:lpstr>
      <vt:lpstr>docs.globus.org</vt:lpstr>
      <vt:lpstr>Presentation material available at   https://www.globusworld.org/ admin-tutorial</vt:lpstr>
      <vt:lpstr>Cloud has transformed how software and platforms are delivered</vt:lpstr>
      <vt:lpstr>PowerPoint Presentation</vt:lpstr>
      <vt:lpstr>Globus SaaS: Research data lifecycle</vt:lpstr>
      <vt:lpstr>Globus SaaS Demo</vt:lpstr>
      <vt:lpstr>Premium Connectors</vt:lpstr>
    </vt:vector>
  </TitlesOfParts>
  <Company>Lawrence Berkeley National Laboratory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Greg Nawrocki</cp:lastModifiedBy>
  <cp:revision>1485</cp:revision>
  <cp:lastPrinted>2016-09-13T23:28:41Z</cp:lastPrinted>
  <dcterms:created xsi:type="dcterms:W3CDTF">2016-10-25T14:12:36Z</dcterms:created>
  <dcterms:modified xsi:type="dcterms:W3CDTF">2017-03-14T00:46:56Z</dcterms:modified>
</cp:coreProperties>
</file>