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5" r:id="rId1"/>
  </p:sldMasterIdLst>
  <p:notesMasterIdLst>
    <p:notesMasterId r:id="rId31"/>
  </p:notesMasterIdLst>
  <p:handoutMasterIdLst>
    <p:handoutMasterId r:id="rId32"/>
  </p:handoutMasterIdLst>
  <p:sldIdLst>
    <p:sldId id="1297" r:id="rId2"/>
    <p:sldId id="1142" r:id="rId3"/>
    <p:sldId id="1298" r:id="rId4"/>
    <p:sldId id="1030" r:id="rId5"/>
    <p:sldId id="1031" r:id="rId6"/>
    <p:sldId id="897" r:id="rId7"/>
    <p:sldId id="928" r:id="rId8"/>
    <p:sldId id="1146" r:id="rId9"/>
    <p:sldId id="1252" r:id="rId10"/>
    <p:sldId id="1137" r:id="rId11"/>
    <p:sldId id="1003" r:id="rId12"/>
    <p:sldId id="954" r:id="rId13"/>
    <p:sldId id="955" r:id="rId14"/>
    <p:sldId id="1001" r:id="rId15"/>
    <p:sldId id="943" r:id="rId16"/>
    <p:sldId id="944" r:id="rId17"/>
    <p:sldId id="1292" r:id="rId18"/>
    <p:sldId id="1164" r:id="rId19"/>
    <p:sldId id="945" r:id="rId20"/>
    <p:sldId id="1005" r:id="rId21"/>
    <p:sldId id="1006" r:id="rId22"/>
    <p:sldId id="947" r:id="rId23"/>
    <p:sldId id="948" r:id="rId24"/>
    <p:sldId id="949" r:id="rId25"/>
    <p:sldId id="951" r:id="rId26"/>
    <p:sldId id="1007" r:id="rId27"/>
    <p:sldId id="953" r:id="rId28"/>
    <p:sldId id="1173" r:id="rId29"/>
    <p:sldId id="1296" r:id="rId3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s Vasiliadis" initials="" lastIdx="2" clrIdx="0"/>
  <p:cmAuthor id="2" name="Steve Tuecke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558ED5"/>
    <a:srgbClr val="9AF3FF"/>
    <a:srgbClr val="1F3F7A"/>
    <a:srgbClr val="29528C"/>
    <a:srgbClr val="629FC3"/>
    <a:srgbClr val="204078"/>
    <a:srgbClr val="9FC4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8" autoAdjust="0"/>
    <p:restoredTop sz="83029" autoAdjust="0"/>
  </p:normalViewPr>
  <p:slideViewPr>
    <p:cSldViewPr snapToGrid="0" snapToObjects="1">
      <p:cViewPr varScale="1">
        <p:scale>
          <a:sx n="72" d="100"/>
          <a:sy n="72" d="100"/>
        </p:scale>
        <p:origin x="203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56"/>
    </p:cViewPr>
  </p:sorterViewPr>
  <p:notesViewPr>
    <p:cSldViewPr snapToGrid="0" snapToObjects="1">
      <p:cViewPr varScale="1">
        <p:scale>
          <a:sx n="81" d="100"/>
          <a:sy n="81" d="100"/>
        </p:scale>
        <p:origin x="338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commentAuthors" Target="commentAuthors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3726BA98-09A7-D845-B362-7ACA0D031074}" type="datetimeFigureOut">
              <a:rPr lang="en-US"/>
              <a:pPr>
                <a:defRPr/>
              </a:pPr>
              <a:t>3/12/17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F7EBBC22-62A2-DA42-A7E1-5CA8AEF0CF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59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D14DF8-0C36-4546-A1A8-1C89C0A9DD5A}" type="datetime1">
              <a:rPr lang="en-US"/>
              <a:pPr>
                <a:defRPr/>
              </a:pPr>
              <a:t>3/12/17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AF03E7-0DA5-084C-A73B-84F898909E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82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03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top of the low level calls</a:t>
            </a:r>
            <a:r>
              <a:rPr lang="en-US" baseline="0" dirty="0" smtClean="0"/>
              <a:t> we’ve implemented helper methods for key operations</a:t>
            </a:r>
          </a:p>
          <a:p>
            <a:r>
              <a:rPr lang="en-US" baseline="0" dirty="0" smtClean="0"/>
              <a:t>Tried to keep it simple and have roughly one-to-one correspondence between the API and the helpers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08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Jupyter</a:t>
            </a:r>
            <a:r>
              <a:rPr lang="en-US" baseline="0" dirty="0" smtClean="0"/>
              <a:t> notebook has examples that show many of the common API calls</a:t>
            </a:r>
          </a:p>
          <a:p>
            <a:r>
              <a:rPr lang="en-US" baseline="0" dirty="0" smtClean="0"/>
              <a:t>DO THE INSTALLATION on localhost</a:t>
            </a:r>
          </a:p>
          <a:p>
            <a:r>
              <a:rPr lang="en-US" baseline="0" dirty="0" smtClean="0"/>
              <a:t>Tell them they will do this in a little bit</a:t>
            </a:r>
          </a:p>
          <a:p>
            <a:r>
              <a:rPr lang="en-US" baseline="0" dirty="0" smtClean="0"/>
              <a:t>Talk about the first few steps in the notebook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Endpoints and their IDs + display names (tie them back to the web UI for reference)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Talk about the Globus Tutorial endpoints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Logging in and getting a TOKEN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213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365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ENDPOINT DOCUMENT</a:t>
            </a:r>
            <a:r>
              <a:rPr lang="en-US" baseline="0" dirty="0" smtClean="0"/>
              <a:t> on Docs site</a:t>
            </a:r>
          </a:p>
          <a:p>
            <a:r>
              <a:rPr lang="en-US" baseline="0" dirty="0" smtClean="0"/>
              <a:t>Search is a ranked search based on all terms individually (NOT on the entire phrase)</a:t>
            </a:r>
          </a:p>
          <a:p>
            <a:r>
              <a:rPr lang="en-US" baseline="0" dirty="0" smtClean="0"/>
              <a:t>Really simple API designed for end users to find their campus endpoint</a:t>
            </a:r>
          </a:p>
          <a:p>
            <a:r>
              <a:rPr lang="en-US" baseline="0" dirty="0" smtClean="0"/>
              <a:t>Will be enhancing this over time to do things like fuzzy match, etc. when we launch upgraded search functionality via Elastic Search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06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PATCHy</a:t>
            </a:r>
            <a:r>
              <a:rPr lang="en-US" dirty="0" smtClean="0"/>
              <a:t> PUTs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Means you can update only certain fields in an endpoint document by only specifying those fields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51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Tie this back to the activation dialog demonstrated</a:t>
            </a:r>
            <a:r>
              <a:rPr lang="en-US" baseline="0" dirty="0" smtClean="0"/>
              <a:t> at the beginning</a:t>
            </a:r>
          </a:p>
          <a:p>
            <a:r>
              <a:rPr lang="en-US" baseline="0" dirty="0" smtClean="0"/>
              <a:t>Activation:</a:t>
            </a:r>
          </a:p>
          <a:p>
            <a:r>
              <a:rPr lang="en-US" baseline="0" dirty="0" smtClean="0"/>
              <a:t>Host endpoints – I have to authenticate against a particular </a:t>
            </a:r>
            <a:r>
              <a:rPr lang="en-US" baseline="0" dirty="0" err="1" smtClean="0"/>
              <a:t>IdP</a:t>
            </a:r>
            <a:endParaRPr lang="en-US" baseline="0" dirty="0" smtClean="0"/>
          </a:p>
          <a:p>
            <a:r>
              <a:rPr lang="en-US" baseline="0" dirty="0" smtClean="0"/>
              <a:t>Get back a token/temp credential</a:t>
            </a:r>
          </a:p>
          <a:p>
            <a:r>
              <a:rPr lang="en-US" baseline="0" dirty="0" smtClean="0"/>
              <a:t>Then use credential to act on behalf of user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SHARED endpoints:</a:t>
            </a:r>
          </a:p>
          <a:p>
            <a:r>
              <a:rPr lang="en-US" baseline="0" dirty="0" smtClean="0"/>
              <a:t>You just authenticate to Globus service</a:t>
            </a:r>
          </a:p>
          <a:p>
            <a:r>
              <a:rPr lang="en-US" baseline="0" dirty="0" smtClean="0"/>
              <a:t>Globus is going to shared endpoint and checking if the requesting user is authorized</a:t>
            </a:r>
            <a:br>
              <a:rPr lang="en-US" baseline="0" dirty="0" smtClean="0"/>
            </a:br>
            <a:r>
              <a:rPr lang="en-US" baseline="0" dirty="0" smtClean="0"/>
              <a:t>This check runs locally as the user who created the share</a:t>
            </a:r>
          </a:p>
          <a:p>
            <a:r>
              <a:rPr lang="en-US" baseline="0" dirty="0" smtClean="0"/>
              <a:t>Basically this is delegating to Globus to implement fine grained access control</a:t>
            </a:r>
          </a:p>
          <a:p>
            <a:endParaRPr lang="en-US" baseline="0" dirty="0" smtClean="0"/>
          </a:p>
          <a:p>
            <a:r>
              <a:rPr lang="en-US" baseline="0" dirty="0" smtClean="0"/>
              <a:t>Implications for developing a portal: Shared endpoints are a lot nicer because you don</a:t>
            </a:r>
            <a:r>
              <a:rPr lang="uk-UA" baseline="0" dirty="0" smtClean="0"/>
              <a:t>’</a:t>
            </a:r>
            <a:r>
              <a:rPr lang="en-US" baseline="0" dirty="0" smtClean="0"/>
              <a:t>t have to deal with tokens and activation</a:t>
            </a:r>
          </a:p>
          <a:p>
            <a:r>
              <a:rPr lang="en-US" baseline="0" dirty="0" smtClean="0"/>
              <a:t>Model is: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Before using endpoint call </a:t>
            </a:r>
            <a:r>
              <a:rPr lang="en-US" baseline="0" dirty="0" err="1" smtClean="0"/>
              <a:t>autoactivate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If credentials exist OK; otherwise you get back document telling you how to activate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BACK TO JUPYTER to show </a:t>
            </a:r>
            <a:r>
              <a:rPr lang="en-US" baseline="0" dirty="0" err="1" smtClean="0"/>
              <a:t>autocativation</a:t>
            </a: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e.g. I activated an XSEDE endpoint – can go to another endpoint and Globus is smart enough to reuse that credential to </a:t>
            </a:r>
            <a:r>
              <a:rPr lang="en-US" baseline="0" dirty="0" err="1" smtClean="0"/>
              <a:t>autoactivate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222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careful with path encoding, especially when going between Windows and Linux</a:t>
            </a:r>
          </a:p>
          <a:p>
            <a:r>
              <a:rPr lang="en-US" dirty="0" smtClean="0"/>
              <a:t>We’ve tried to shield you form most of them but</a:t>
            </a:r>
            <a:r>
              <a:rPr lang="en-US" baseline="0" dirty="0" smtClean="0"/>
              <a:t> you may run into some issues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SHOW IN JUPYTER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8319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types of tasks</a:t>
            </a:r>
            <a:r>
              <a:rPr lang="en-US" baseline="0" dirty="0" smtClean="0">
                <a:sym typeface="Wingdings"/>
              </a:rPr>
              <a:t> (think </a:t>
            </a:r>
            <a:r>
              <a:rPr lang="en-US" b="1" baseline="0" dirty="0" smtClean="0">
                <a:sym typeface="Wingdings"/>
              </a:rPr>
              <a:t>jobs</a:t>
            </a:r>
            <a:r>
              <a:rPr lang="en-US" baseline="0" dirty="0" smtClean="0">
                <a:sym typeface="Wingdings"/>
              </a:rPr>
              <a:t>):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>
                <a:sym typeface="Wingdings"/>
              </a:rPr>
              <a:t>Transfer (or sync)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>
                <a:sym typeface="Wingdings"/>
              </a:rPr>
              <a:t>Delete</a:t>
            </a:r>
          </a:p>
          <a:p>
            <a:pPr marL="0" indent="0">
              <a:buFontTx/>
              <a:buNone/>
            </a:pPr>
            <a:endParaRPr lang="en-US" baseline="0" dirty="0" smtClean="0">
              <a:sym typeface="Wingdings"/>
            </a:endParaRPr>
          </a:p>
          <a:p>
            <a:pPr marL="0" indent="0">
              <a:buFontTx/>
              <a:buNone/>
            </a:pPr>
            <a:r>
              <a:rPr lang="en-US" baseline="0" dirty="0" smtClean="0">
                <a:sym typeface="Wingdings"/>
              </a:rPr>
              <a:t>Two-step </a:t>
            </a:r>
            <a:r>
              <a:rPr lang="en-US" baseline="0" dirty="0" err="1" smtClean="0">
                <a:sym typeface="Wingdings"/>
              </a:rPr>
              <a:t>proces</a:t>
            </a:r>
            <a:r>
              <a:rPr lang="en-US" baseline="0" dirty="0" smtClean="0">
                <a:sym typeface="Wingdings"/>
              </a:rPr>
              <a:t>: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/>
              </a:rPr>
              <a:t>- STEP 1: Instantiate a data transfer object to get a </a:t>
            </a:r>
            <a:r>
              <a:rPr lang="en-US" baseline="0" dirty="0" err="1" smtClean="0">
                <a:sym typeface="Wingdings"/>
              </a:rPr>
              <a:t>subsmission_id</a:t>
            </a:r>
            <a:endParaRPr lang="en-US" baseline="0" dirty="0" smtClean="0">
              <a:sym typeface="Wingdings"/>
            </a:endParaRPr>
          </a:p>
          <a:p>
            <a:pPr marL="171450" indent="-171450">
              <a:buFontTx/>
              <a:buChar char="-"/>
            </a:pPr>
            <a:r>
              <a:rPr lang="en-US" baseline="0" dirty="0" smtClean="0">
                <a:sym typeface="Wingdings"/>
              </a:rPr>
              <a:t>Add information about source and destination paths/files, etc.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>
                <a:sym typeface="Wingdings"/>
              </a:rPr>
              <a:t>Can add multiple of these source-</a:t>
            </a:r>
            <a:r>
              <a:rPr lang="en-US" baseline="0" dirty="0" err="1" smtClean="0">
                <a:sym typeface="Wingdings"/>
              </a:rPr>
              <a:t>dest</a:t>
            </a:r>
            <a:r>
              <a:rPr lang="en-US" baseline="0" dirty="0" smtClean="0">
                <a:sym typeface="Wingdings"/>
              </a:rPr>
              <a:t> pairs</a:t>
            </a:r>
          </a:p>
          <a:p>
            <a:pPr marL="171450" indent="-171450">
              <a:buFontTx/>
              <a:buChar char="-"/>
            </a:pPr>
            <a:endParaRPr lang="en-US" baseline="0" dirty="0" smtClean="0">
              <a:sym typeface="Wingdings"/>
            </a:endParaRPr>
          </a:p>
          <a:p>
            <a:pPr marL="171450" indent="-171450">
              <a:buFontTx/>
              <a:buChar char="-"/>
            </a:pPr>
            <a:r>
              <a:rPr lang="en-US" baseline="0" dirty="0" smtClean="0">
                <a:sym typeface="Wingdings"/>
              </a:rPr>
              <a:t>STEP 2: Submit the transfer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887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Events: FAULTS</a:t>
            </a:r>
            <a:r>
              <a:rPr lang="en-US" baseline="0" dirty="0" smtClean="0"/>
              <a:t> and non-FAULTS (e.g. performance monitoring events)</a:t>
            </a:r>
          </a:p>
          <a:p>
            <a:endParaRPr lang="en-US" baseline="0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SHOW JUPYTER CODE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Lists are usually limited to 10 most recent items; can be </a:t>
            </a:r>
            <a:r>
              <a:rPr lang="en-US" dirty="0" err="1" smtClean="0"/>
              <a:t>overriden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Pause info: Why task is paused or about to be paused</a:t>
            </a:r>
          </a:p>
          <a:p>
            <a:r>
              <a:rPr lang="en-US" baseline="0" dirty="0" smtClean="0"/>
              <a:t>Provide some info about pause rules on endpoint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049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point:</a:t>
            </a:r>
            <a:r>
              <a:rPr lang="en-US" baseline="0" dirty="0" smtClean="0"/>
              <a:t> cannot submit tasks against bookmarks</a:t>
            </a:r>
          </a:p>
          <a:p>
            <a:r>
              <a:rPr lang="en-US" baseline="0" dirty="0" smtClean="0"/>
              <a:t>Think of them as a side table that you can get a bookmark information and then go get the actual endpoint and operate on that</a:t>
            </a:r>
          </a:p>
          <a:p>
            <a:r>
              <a:rPr lang="en-US" baseline="0" dirty="0" smtClean="0"/>
              <a:t>You will do one of these in the exercise shortly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23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5121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r>
              <a:rPr lang="en-US" baseline="0" dirty="0" smtClean="0"/>
              <a:t> Access Manager role: someone who can create access rules on an endpoint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e.g. NCAR: storage team created a shared endpoint</a:t>
            </a:r>
          </a:p>
          <a:p>
            <a:r>
              <a:rPr lang="en-US" baseline="0" dirty="0" smtClean="0"/>
              <a:t>Access Manager role for people in the RDA group</a:t>
            </a:r>
          </a:p>
          <a:p>
            <a:r>
              <a:rPr lang="en-US" baseline="0" dirty="0" smtClean="0"/>
              <a:t>These people can then set ACLs on that endpoint for others to get at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51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on Docs site: under</a:t>
            </a:r>
            <a:r>
              <a:rPr lang="en-US" baseline="0" dirty="0" smtClean="0"/>
              <a:t> </a:t>
            </a:r>
            <a:r>
              <a:rPr lang="en-US" dirty="0" smtClean="0"/>
              <a:t>“Advanced Endpoint Management” API</a:t>
            </a:r>
          </a:p>
          <a:p>
            <a:r>
              <a:rPr lang="en-US" dirty="0" smtClean="0"/>
              <a:t>Model is:</a:t>
            </a:r>
            <a:r>
              <a:rPr lang="en-US" baseline="0" dirty="0" smtClean="0"/>
              <a:t> you have a managed endpoint; owner of endpoint can grant management rights to others so they can view information on, and manage pause </a:t>
            </a:r>
            <a:r>
              <a:rPr lang="en-US" baseline="0" dirty="0" err="1" smtClean="0"/>
              <a:t>ruels</a:t>
            </a:r>
            <a:r>
              <a:rPr lang="en-US" baseline="0" dirty="0" smtClean="0"/>
              <a:t> and cancel tasks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010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Strongly recommend you join this list if developing against our 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81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10TB – 50TB datasets</a:t>
            </a:r>
          </a:p>
          <a:p>
            <a:r>
              <a:rPr lang="en-US" dirty="0" smtClean="0"/>
              <a:t>Do data slicing on these offline and share</a:t>
            </a:r>
            <a:r>
              <a:rPr lang="en-US" baseline="0" dirty="0" smtClean="0"/>
              <a:t> subsets of these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43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61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36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81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docs.globus.org</a:t>
            </a:r>
            <a:r>
              <a:rPr lang="en-US" baseline="0" dirty="0" smtClean="0"/>
              <a:t> site</a:t>
            </a:r>
          </a:p>
          <a:p>
            <a:r>
              <a:rPr lang="en-US" baseline="0" dirty="0" smtClean="0"/>
              <a:t>GO TO “Task Management”</a:t>
            </a:r>
          </a:p>
          <a:p>
            <a:r>
              <a:rPr lang="en-US" baseline="0" dirty="0" smtClean="0"/>
              <a:t>Show “GET Task by ID”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to URL</a:t>
            </a:r>
          </a:p>
          <a:p>
            <a:r>
              <a:rPr lang="en-US" dirty="0" smtClean="0"/>
              <a:t>IT’s Open Source</a:t>
            </a:r>
          </a:p>
          <a:p>
            <a:r>
              <a:rPr lang="en-US" dirty="0" smtClean="0"/>
              <a:t>Show it in </a:t>
            </a:r>
            <a:r>
              <a:rPr lang="en-US" dirty="0" err="1" smtClean="0"/>
              <a:t>Github</a:t>
            </a:r>
            <a:r>
              <a:rPr lang="en-US" dirty="0" smtClean="0"/>
              <a:t> repo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88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 low level REST</a:t>
            </a:r>
            <a:r>
              <a:rPr lang="en-US" baseline="0" dirty="0" smtClean="0"/>
              <a:t> </a:t>
            </a:r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8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9" y="532991"/>
            <a:ext cx="8442608" cy="2494850"/>
          </a:xfrm>
        </p:spPr>
        <p:txBody>
          <a:bodyPr anchor="t"/>
          <a:lstStyle>
            <a:lvl1pPr algn="l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310" y="3844336"/>
            <a:ext cx="4700527" cy="1678353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 descr="Globus_White_2013_squar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3260" y="4669227"/>
            <a:ext cx="1686098" cy="170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478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9A62DDD-3F5F-554E-8F55-F59D7AC7F5D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globus-online-2013-large-white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8127" y="271433"/>
            <a:ext cx="804970" cy="59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1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886"/>
            <a:ext cx="8229600" cy="4178553"/>
          </a:xfrm>
        </p:spPr>
        <p:txBody>
          <a:bodyPr>
            <a:normAutofit/>
          </a:bodyPr>
          <a:lstStyle>
            <a:lvl1pPr marL="0" indent="0" algn="ctr">
              <a:buNone/>
              <a:defRPr sz="4800" b="0" i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9A62DDD-3F5F-554E-8F55-F59D7AC7F5D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globus-online-2013-large-white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8127" y="271433"/>
            <a:ext cx="804970" cy="59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9A62DDD-3F5F-554E-8F55-F59D7AC7F5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6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9A62DDD-3F5F-554E-8F55-F59D7AC7F5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9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>
            <a:lvl1pPr marL="0" indent="0" algn="ctr">
              <a:defRPr sz="4800" b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1338" y="6506404"/>
            <a:ext cx="441580" cy="269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  <a:latin typeface="Museo Sans 100"/>
                <a:cs typeface="Museo Sans 10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9A62DDD-3F5F-554E-8F55-F59D7AC7F5D2}" type="slidenum">
              <a:rPr lang="en-US" smtClean="0"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3032668"/>
      </p:ext>
    </p:extLst>
  </p:cSld>
  <p:clrMapOvr>
    <a:masterClrMapping/>
  </p:clrMapOvr>
  <p:transition advClick="0" advTm="5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3F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6434" y="0"/>
            <a:ext cx="80275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2670"/>
            <a:ext cx="8229600" cy="4763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1338" y="6506404"/>
            <a:ext cx="441580" cy="269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  <a:latin typeface="Museo Sans 100"/>
                <a:cs typeface="Museo Sans 10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9A62DDD-3F5F-554E-8F55-F59D7AC7F5D2}" type="slidenum">
              <a:rPr lang="en-US" smtClean="0"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ea typeface="+mn-ea"/>
            </a:endParaRPr>
          </a:p>
        </p:txBody>
      </p:sp>
      <p:pic>
        <p:nvPicPr>
          <p:cNvPr id="7" name="Picture 6" descr="globus-online-2013-large-white.png"/>
          <p:cNvPicPr>
            <a:picLocks noChangeAspect="1"/>
          </p:cNvPicPr>
          <p:nvPr userDrawn="1"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8127" y="271433"/>
            <a:ext cx="804970" cy="59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53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i="0" kern="1200">
          <a:solidFill>
            <a:srgbClr val="D9D9D9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ts val="1400"/>
        </a:spcBef>
        <a:buFont typeface="Arial"/>
        <a:buChar char="•"/>
        <a:defRPr sz="3200" b="1" i="0" kern="1200">
          <a:solidFill>
            <a:srgbClr val="D9D9D9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D9D9D9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SzPct val="80000"/>
        <a:buFont typeface="Courier New"/>
        <a:buChar char="o"/>
        <a:defRPr sz="2400" b="0" i="0" kern="1200">
          <a:solidFill>
            <a:srgbClr val="D9D9D9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bg1">
              <a:lumMod val="95000"/>
            </a:schemeClr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bg1">
              <a:lumMod val="95000"/>
            </a:schemeClr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jpeg"/><Relationship Id="rId13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jpeg"/><Relationship Id="rId13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02310" y="461622"/>
            <a:ext cx="8442608" cy="2150017"/>
          </a:xfrm>
        </p:spPr>
        <p:txBody>
          <a:bodyPr>
            <a:normAutofit/>
          </a:bodyPr>
          <a:lstStyle/>
          <a:p>
            <a:pPr algn="ctr"/>
            <a:r>
              <a:rPr lang="en-US" sz="3600" b="1"/>
              <a:t>Building the </a:t>
            </a:r>
            <a:br>
              <a:rPr lang="en-US" sz="3600" b="1"/>
            </a:br>
            <a:r>
              <a:rPr lang="en-US" sz="3600" b="1"/>
              <a:t>Modern Research Data Portal</a:t>
            </a:r>
            <a:br>
              <a:rPr lang="en-US" sz="3600" b="1"/>
            </a:br>
            <a:r>
              <a:rPr lang="en-US" sz="3600" b="1"/>
              <a:t>using the Globus Platform</a:t>
            </a:r>
            <a:endParaRPr lang="en-US" sz="36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02310" y="4495800"/>
            <a:ext cx="6449752" cy="210587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200"/>
              </a:spcBef>
            </a:pPr>
            <a:r>
              <a:rPr lang="en-US" sz="2800" b="0" dirty="0"/>
              <a:t>Oak Ridge National Lab</a:t>
            </a:r>
          </a:p>
          <a:p>
            <a:pPr>
              <a:spcBef>
                <a:spcPts val="200"/>
              </a:spcBef>
            </a:pPr>
            <a:endParaRPr lang="en-US" sz="2800" b="0" dirty="0" smtClean="0"/>
          </a:p>
          <a:p>
            <a:pPr>
              <a:spcBef>
                <a:spcPts val="200"/>
              </a:spcBef>
            </a:pPr>
            <a:endParaRPr lang="en-US" sz="2800" b="0" dirty="0"/>
          </a:p>
          <a:p>
            <a:pPr>
              <a:spcBef>
                <a:spcPts val="200"/>
              </a:spcBef>
            </a:pPr>
            <a:r>
              <a:rPr lang="en-US" sz="2800" b="0" dirty="0" smtClean="0"/>
              <a:t>Rachana (</a:t>
            </a:r>
            <a:r>
              <a:rPr lang="en-US" sz="2800" b="0" dirty="0" err="1" smtClean="0"/>
              <a:t>rachana@globus.org</a:t>
            </a:r>
            <a:r>
              <a:rPr lang="en-US" sz="2800" b="0" dirty="0" smtClean="0"/>
              <a:t>)</a:t>
            </a:r>
          </a:p>
          <a:p>
            <a:pPr>
              <a:spcBef>
                <a:spcPts val="200"/>
              </a:spcBef>
            </a:pPr>
            <a:r>
              <a:rPr lang="en-US" sz="2800" b="0" dirty="0" smtClean="0"/>
              <a:t>Greg (</a:t>
            </a:r>
            <a:r>
              <a:rPr lang="en-US" sz="2800" b="0" dirty="0" err="1" smtClean="0"/>
              <a:t>greg@globus.org</a:t>
            </a:r>
            <a:r>
              <a:rPr lang="en-US" sz="2800" b="0" smtClean="0"/>
              <a:t>)</a:t>
            </a:r>
            <a:endParaRPr lang="en-US" sz="2800" b="0" dirty="0" smtClean="0"/>
          </a:p>
          <a:p>
            <a:pPr>
              <a:spcBef>
                <a:spcPts val="200"/>
              </a:spcBef>
            </a:pPr>
            <a:endParaRPr lang="en-US" sz="2800" b="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11639"/>
            <a:ext cx="9144000" cy="173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2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Globus </a:t>
            </a:r>
            <a:r>
              <a:rPr lang="en-US" dirty="0" err="1" smtClean="0"/>
              <a:t>PaaS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70095" y="1614167"/>
            <a:ext cx="8799558" cy="4510672"/>
          </a:xfrm>
          <a:prstGeom prst="roundRect">
            <a:avLst>
              <a:gd name="adj" fmla="val 851"/>
            </a:avLst>
          </a:prstGeom>
          <a:solidFill>
            <a:schemeClr val="bg1"/>
          </a:solidFill>
          <a:ln w="38100" cmpd="sng">
            <a:solidFill>
              <a:srgbClr val="2B508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175" algn="ctr" defTabSz="230188">
              <a:tabLst>
                <a:tab pos="1655763" algn="l"/>
              </a:tabLst>
            </a:pPr>
            <a:endParaRPr lang="en-US" sz="2400" dirty="0">
              <a:solidFill>
                <a:schemeClr val="bg1">
                  <a:lumMod val="9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73195" y="4415204"/>
            <a:ext cx="3995633" cy="827836"/>
          </a:xfrm>
          <a:prstGeom prst="roundRect">
            <a:avLst>
              <a:gd name="adj" fmla="val 9622"/>
            </a:avLst>
          </a:prstGeom>
          <a:solidFill>
            <a:srgbClr val="2B508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b="1" dirty="0" err="1">
                <a:solidFill>
                  <a:schemeClr val="bg1"/>
                </a:solidFill>
                <a:latin typeface="Arial"/>
                <a:cs typeface="Arial"/>
              </a:rPr>
              <a:t>Auth</a:t>
            </a: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 &amp; Groups</a:t>
            </a:r>
          </a:p>
        </p:txBody>
      </p:sp>
      <p:sp>
        <p:nvSpPr>
          <p:cNvPr id="8" name="Rounded Rectangle 7"/>
          <p:cNvSpPr/>
          <p:nvPr/>
        </p:nvSpPr>
        <p:spPr>
          <a:xfrm flipV="1">
            <a:off x="2573195" y="1789234"/>
            <a:ext cx="3995633" cy="621271"/>
          </a:xfrm>
          <a:prstGeom prst="roundRect">
            <a:avLst>
              <a:gd name="adj" fmla="val 15952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ts val="4800"/>
              </a:lnSpc>
              <a:spcAft>
                <a:spcPts val="0"/>
              </a:spcAft>
            </a:pPr>
            <a:endParaRPr lang="en-US" sz="4000" b="1" dirty="0" smtClean="0">
              <a:solidFill>
                <a:srgbClr val="29528C"/>
              </a:solidFill>
              <a:latin typeface="Arial"/>
              <a:cs typeface="Arial"/>
            </a:endParaRPr>
          </a:p>
          <a:p>
            <a:pPr algn="ctr">
              <a:lnSpc>
                <a:spcPts val="4800"/>
              </a:lnSpc>
              <a:spcAft>
                <a:spcPts val="0"/>
              </a:spcAft>
            </a:pPr>
            <a:r>
              <a:rPr lang="en-US" sz="7200" dirty="0" smtClean="0">
                <a:solidFill>
                  <a:srgbClr val="29528C"/>
                </a:solidFill>
                <a:latin typeface="Arial"/>
                <a:cs typeface="Arial"/>
              </a:rPr>
              <a:t>…</a:t>
            </a:r>
            <a:endParaRPr lang="en-US" sz="7200" dirty="0">
              <a:solidFill>
                <a:srgbClr val="29528C"/>
              </a:solidFill>
              <a:latin typeface="Arial"/>
              <a:cs typeface="Arial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79421" y="5376465"/>
            <a:ext cx="5595424" cy="623632"/>
          </a:xfrm>
          <a:prstGeom prst="roundRect">
            <a:avLst>
              <a:gd name="adj" fmla="val 8015"/>
            </a:avLst>
          </a:prstGeom>
          <a:solidFill>
            <a:srgbClr val="2B508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  Globus Toolkit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8" name="Picture 17" descr="globus-grid_whit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2115" y="5514551"/>
            <a:ext cx="435917" cy="351998"/>
          </a:xfrm>
          <a:prstGeom prst="rect">
            <a:avLst/>
          </a:prstGeom>
          <a:effectLst>
            <a:innerShdw blurRad="50800" dist="25400" dir="13500000">
              <a:prstClr val="black">
                <a:alpha val="50000"/>
              </a:prstClr>
            </a:innerShdw>
          </a:effectLst>
        </p:spPr>
      </p:pic>
      <p:pic>
        <p:nvPicPr>
          <p:cNvPr id="19" name="Picture 18" descr="globus-online-2013-large-white.pn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38747" y="3179155"/>
            <a:ext cx="455019" cy="338410"/>
          </a:xfrm>
          <a:prstGeom prst="rect">
            <a:avLst/>
          </a:prstGeom>
        </p:spPr>
      </p:pic>
      <p:pic>
        <p:nvPicPr>
          <p:cNvPr id="20" name="Picture 19" descr="globus-online-2013-large-white.pn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00082" y="3794694"/>
            <a:ext cx="455019" cy="338410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779421" y="1789236"/>
            <a:ext cx="691718" cy="3453803"/>
          </a:xfrm>
          <a:prstGeom prst="roundRect">
            <a:avLst>
              <a:gd name="adj" fmla="val 8015"/>
            </a:avLst>
          </a:prstGeom>
          <a:solidFill>
            <a:srgbClr val="2B508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Globus  APIs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683127" y="1800497"/>
            <a:ext cx="691718" cy="3453803"/>
          </a:xfrm>
          <a:prstGeom prst="roundRect">
            <a:avLst>
              <a:gd name="adj" fmla="val 8015"/>
            </a:avLst>
          </a:prstGeom>
          <a:solidFill>
            <a:srgbClr val="2B508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Globus Connect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7" name="Picture 26" descr="logo_Exeter_University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627" y="4501286"/>
            <a:ext cx="1311957" cy="53936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296" y="5222812"/>
            <a:ext cx="651568" cy="651568"/>
          </a:xfrm>
          <a:prstGeom prst="rect">
            <a:avLst/>
          </a:prstGeom>
        </p:spPr>
      </p:pic>
      <p:pic>
        <p:nvPicPr>
          <p:cNvPr id="29" name="Picture 28" descr="globus_genomics_250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541" y="3441793"/>
            <a:ext cx="1317928" cy="843474"/>
          </a:xfrm>
          <a:prstGeom prst="rect">
            <a:avLst/>
          </a:prstGeom>
        </p:spPr>
      </p:pic>
      <p:pic>
        <p:nvPicPr>
          <p:cNvPr id="30" name="Picture 29" descr="logo_umich_logo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7122" y="2585088"/>
            <a:ext cx="1212566" cy="762447"/>
          </a:xfrm>
          <a:prstGeom prst="rect">
            <a:avLst/>
          </a:prstGeom>
        </p:spPr>
      </p:pic>
      <p:pic>
        <p:nvPicPr>
          <p:cNvPr id="31" name="Picture 30" descr="logo_NERSC.png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00006" y="1860873"/>
            <a:ext cx="1322232" cy="491887"/>
          </a:xfrm>
          <a:prstGeom prst="rect">
            <a:avLst/>
          </a:prstGeom>
        </p:spPr>
      </p:pic>
      <p:pic>
        <p:nvPicPr>
          <p:cNvPr id="2" name="Picture 1" descr="logo_CI_Connect.jp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541" y="2618068"/>
            <a:ext cx="1196568" cy="598284"/>
          </a:xfrm>
          <a:prstGeom prst="rect">
            <a:avLst/>
          </a:prstGeom>
        </p:spPr>
      </p:pic>
      <p:sp>
        <p:nvSpPr>
          <p:cNvPr id="34" name="Rounded Rectangle 33"/>
          <p:cNvSpPr/>
          <p:nvPr/>
        </p:nvSpPr>
        <p:spPr>
          <a:xfrm>
            <a:off x="2573195" y="2410506"/>
            <a:ext cx="3995633" cy="623632"/>
          </a:xfrm>
          <a:prstGeom prst="roundRect">
            <a:avLst>
              <a:gd name="adj" fmla="val 8015"/>
            </a:avLst>
          </a:prstGeom>
          <a:solidFill>
            <a:srgbClr val="2B508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Data Publication &amp; Discovery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73195" y="3034138"/>
            <a:ext cx="3995633" cy="623632"/>
          </a:xfrm>
          <a:prstGeom prst="roundRect">
            <a:avLst>
              <a:gd name="adj" fmla="val 8015"/>
            </a:avLst>
          </a:prstGeom>
          <a:solidFill>
            <a:srgbClr val="2B508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File Sharing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73195" y="3655408"/>
            <a:ext cx="3995633" cy="623632"/>
          </a:xfrm>
          <a:prstGeom prst="roundRect">
            <a:avLst>
              <a:gd name="adj" fmla="val 8015"/>
            </a:avLst>
          </a:prstGeom>
          <a:solidFill>
            <a:srgbClr val="2B508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File Transfer &amp; Replication    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3" name="Picture 2" descr="xsede-full-color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627" y="1881629"/>
            <a:ext cx="1398140" cy="529393"/>
          </a:xfrm>
          <a:prstGeom prst="rect">
            <a:avLst/>
          </a:prstGeom>
        </p:spPr>
      </p:pic>
      <p:pic>
        <p:nvPicPr>
          <p:cNvPr id="37" name="Picture 36" descr="xsede-full-color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0006" y="4279040"/>
            <a:ext cx="1398140" cy="529393"/>
          </a:xfrm>
          <a:prstGeom prst="rect">
            <a:avLst/>
          </a:prstGeom>
        </p:spPr>
      </p:pic>
      <p:pic>
        <p:nvPicPr>
          <p:cNvPr id="4" name="Picture 3" descr="logo_Indiana_white.jpg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7092" y="5012519"/>
            <a:ext cx="1092595" cy="881360"/>
          </a:xfrm>
          <a:prstGeom prst="rect">
            <a:avLst/>
          </a:prstGeom>
        </p:spPr>
      </p:pic>
      <p:pic>
        <p:nvPicPr>
          <p:cNvPr id="9" name="Picture 8" descr="logo_NCAR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5576" y="3557565"/>
            <a:ext cx="1333262" cy="374657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1632584" y="2920210"/>
            <a:ext cx="5103263" cy="145434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7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to REST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Remote operations on resources via HTTPS</a:t>
            </a:r>
          </a:p>
          <a:p>
            <a:pPr lvl="1"/>
            <a:r>
              <a:rPr lang="en-US" smtClean="0"/>
              <a:t>POST ~= Create (or other operations)</a:t>
            </a:r>
          </a:p>
          <a:p>
            <a:pPr lvl="1"/>
            <a:r>
              <a:rPr lang="en-US" smtClean="0"/>
              <a:t>GET ~= Read</a:t>
            </a:r>
          </a:p>
          <a:p>
            <a:pPr lvl="1"/>
            <a:r>
              <a:rPr lang="en-US" smtClean="0"/>
              <a:t>PUT ~= Update</a:t>
            </a:r>
          </a:p>
          <a:p>
            <a:pPr lvl="1"/>
            <a:r>
              <a:rPr lang="en-US" smtClean="0"/>
              <a:t>DELETE ~= Delete</a:t>
            </a:r>
          </a:p>
          <a:p>
            <a:r>
              <a:rPr lang="en-US" smtClean="0"/>
              <a:t>Globus APIs use JSON  for documents and resource representations</a:t>
            </a:r>
          </a:p>
          <a:p>
            <a:r>
              <a:rPr lang="en-US" smtClean="0"/>
              <a:t>Resource named by URL</a:t>
            </a:r>
          </a:p>
          <a:p>
            <a:pPr lvl="1"/>
            <a:r>
              <a:rPr lang="en-US" smtClean="0"/>
              <a:t>Query params allow refinement (e.g., subset of fields)</a:t>
            </a:r>
          </a:p>
          <a:p>
            <a:r>
              <a:rPr lang="en-US" smtClean="0"/>
              <a:t>Requests authorized via OAuth2 access token</a:t>
            </a:r>
          </a:p>
          <a:p>
            <a:pPr lvl="1"/>
            <a:r>
              <a:rPr lang="en-US" smtClean="0"/>
              <a:t>Authorization: Bearer asdflkqhafsdafeawk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9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Globus Transfer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Nearly all </a:t>
            </a:r>
            <a:r>
              <a:rPr lang="en-US" dirty="0" err="1" smtClean="0"/>
              <a:t>Globus</a:t>
            </a:r>
            <a:r>
              <a:rPr lang="en-US" dirty="0" smtClean="0"/>
              <a:t> Web App functionality implemented via public Transfer API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sz="3900" u="sng" dirty="0" err="1" smtClean="0">
                <a:solidFill>
                  <a:schemeClr val="accent6"/>
                </a:solidFill>
              </a:rPr>
              <a:t>docs.globus.org/api/transfer</a:t>
            </a:r>
            <a:endParaRPr lang="en-US" sz="3900" u="sng" dirty="0" smtClean="0">
              <a:solidFill>
                <a:schemeClr val="accent6"/>
              </a:solidFill>
            </a:endParaRPr>
          </a:p>
          <a:p>
            <a:endParaRPr lang="en-US" dirty="0" smtClean="0"/>
          </a:p>
          <a:p>
            <a:r>
              <a:rPr lang="is-IS" dirty="0" smtClean="0"/>
              <a:t>Fairly stable, but small changes coming</a:t>
            </a:r>
          </a:p>
          <a:p>
            <a:pPr lvl="1"/>
            <a:r>
              <a:rPr lang="is-IS" dirty="0" smtClean="0"/>
              <a:t>Deprecation policy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Globus Python SDK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 client library for the </a:t>
            </a:r>
            <a:r>
              <a:rPr lang="en-US" dirty="0" err="1" smtClean="0"/>
              <a:t>Globus</a:t>
            </a:r>
            <a:r>
              <a:rPr lang="en-US" dirty="0" smtClean="0"/>
              <a:t> Auth and Transfer REST APIs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600" u="sng" dirty="0" err="1" smtClean="0">
                <a:solidFill>
                  <a:schemeClr val="accent6"/>
                </a:solidFill>
              </a:rPr>
              <a:t>globus.github.io/globus-sdk-python</a:t>
            </a:r>
            <a:endParaRPr lang="en-US" dirty="0" smtClean="0">
              <a:solidFill>
                <a:schemeClr val="accent6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Public beta, likely to change some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TransferClient</a:t>
            </a:r>
            <a:r>
              <a:rPr lang="en-US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smtClean="0">
                <a:latin typeface="Consolas" charset="0"/>
                <a:ea typeface="Consolas" charset="0"/>
                <a:cs typeface="Consolas" charset="0"/>
              </a:rPr>
              <a:t>globus_sdk.TransferClient</a:t>
            </a:r>
            <a:r>
              <a:rPr lang="en-US" smtClean="0"/>
              <a:t> class</a:t>
            </a:r>
          </a:p>
          <a:p>
            <a:endParaRPr lang="en-US" smtClean="0"/>
          </a:p>
          <a:p>
            <a:pPr marL="457200" lvl="1" indent="0">
              <a:buNone/>
            </a:pPr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from globus_sdk import TransferClient</a:t>
            </a:r>
          </a:p>
          <a:p>
            <a:pPr marL="457200" lvl="1" indent="0">
              <a:buNone/>
            </a:pPr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tc = TransferClient()</a:t>
            </a:r>
          </a:p>
          <a:p>
            <a:endParaRPr lang="en-US" smtClean="0"/>
          </a:p>
          <a:p>
            <a:r>
              <a:rPr lang="en-US" smtClean="0"/>
              <a:t>Handles connection management, security, framing, marshaling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2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TransferClient</a:t>
            </a:r>
            <a:r>
              <a:rPr lang="en-US" dirty="0" smtClean="0"/>
              <a:t> low-level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Thin wrapper around REST API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ost(), get(), update(), delete()</a:t>
            </a:r>
          </a:p>
          <a:p>
            <a:endParaRPr lang="en-US" sz="1700" dirty="0" smtClean="0"/>
          </a:p>
          <a:p>
            <a:pPr marL="457200" lvl="1" indent="0">
              <a:lnSpc>
                <a:spcPct val="110000"/>
              </a:lnSpc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get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(path,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params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=None, headers=None,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auth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=None,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response_class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=None)</a:t>
            </a:r>
          </a:p>
          <a:p>
            <a:pPr lvl="2">
              <a:lnSpc>
                <a:spcPct val="110000"/>
              </a:lnSpc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path</a:t>
            </a:r>
            <a:r>
              <a:rPr lang="en-US" dirty="0" smtClean="0"/>
              <a:t> </a:t>
            </a:r>
            <a:r>
              <a:rPr lang="en-US" dirty="0"/>
              <a:t>– path for the request, with or without leading slash</a:t>
            </a:r>
          </a:p>
          <a:p>
            <a:pPr lvl="2">
              <a:lnSpc>
                <a:spcPct val="110000"/>
              </a:lnSpc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params</a:t>
            </a:r>
            <a:r>
              <a:rPr lang="en-US" dirty="0"/>
              <a:t> – </a:t>
            </a:r>
            <a:r>
              <a:rPr lang="en-US" dirty="0" err="1"/>
              <a:t>dict</a:t>
            </a:r>
            <a:r>
              <a:rPr lang="en-US" dirty="0"/>
              <a:t> to be encoded as a query string</a:t>
            </a:r>
          </a:p>
          <a:p>
            <a:pPr lvl="2">
              <a:lnSpc>
                <a:spcPct val="110000"/>
              </a:lnSpc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headers</a:t>
            </a:r>
            <a:r>
              <a:rPr lang="en-US" dirty="0"/>
              <a:t> – </a:t>
            </a:r>
            <a:r>
              <a:rPr lang="en-US" dirty="0" err="1"/>
              <a:t>dict</a:t>
            </a:r>
            <a:r>
              <a:rPr lang="en-US" dirty="0"/>
              <a:t> of HTTP headers to add to the request</a:t>
            </a:r>
          </a:p>
          <a:p>
            <a:pPr lvl="2">
              <a:lnSpc>
                <a:spcPct val="110000"/>
              </a:lnSpc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response_class</a:t>
            </a:r>
            <a:r>
              <a:rPr lang="en-US" dirty="0" smtClean="0"/>
              <a:t> </a:t>
            </a:r>
            <a:r>
              <a:rPr lang="en-US" dirty="0"/>
              <a:t>– class for response object, overrides the client’s </a:t>
            </a:r>
            <a:r>
              <a:rPr lang="en-US" dirty="0" err="1"/>
              <a:t>default_response_class</a:t>
            </a:r>
            <a:endParaRPr lang="en-US" dirty="0"/>
          </a:p>
          <a:p>
            <a:pPr lvl="2">
              <a:lnSpc>
                <a:spcPct val="110000"/>
              </a:lnSpc>
            </a:pPr>
            <a:r>
              <a:rPr lang="en-US" dirty="0"/>
              <a:t>Returns: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GlobusHTTPResponse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TransferClient</a:t>
            </a:r>
            <a:r>
              <a:rPr lang="en-US" dirty="0" smtClean="0"/>
              <a:t> higher-level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method for each API resource and HTTP verb</a:t>
            </a:r>
          </a:p>
          <a:p>
            <a:r>
              <a:rPr lang="en-US" dirty="0" smtClean="0"/>
              <a:t>Largely direct mapping to REST API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endpoint_search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filter_fulltext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=None,</a:t>
            </a:r>
          </a:p>
          <a:p>
            <a:pPr marL="457200" lvl="1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     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filter_scope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=None,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num_results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=25,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         **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params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1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SDK </a:t>
            </a:r>
            <a:r>
              <a:rPr lang="en-US" dirty="0" err="1" smtClean="0"/>
              <a:t>Jupyter</a:t>
            </a:r>
            <a:r>
              <a:rPr lang="en-US" dirty="0" smtClean="0"/>
              <a:t>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Jupyter</a:t>
            </a:r>
            <a:r>
              <a:rPr lang="en-US" dirty="0" smtClean="0"/>
              <a:t> (</a:t>
            </a:r>
            <a:r>
              <a:rPr lang="en-US" dirty="0" err="1" smtClean="0"/>
              <a:t>iPython</a:t>
            </a:r>
            <a:r>
              <a:rPr lang="en-US" dirty="0" smtClean="0"/>
              <a:t>) notebook demonstrating use of Python SDK</a:t>
            </a:r>
          </a:p>
          <a:p>
            <a:pPr marL="0" indent="0" algn="ctr">
              <a:buNone/>
            </a:pPr>
            <a:endParaRPr lang="en-US" sz="2800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900" u="sng" dirty="0" err="1" smtClean="0">
                <a:solidFill>
                  <a:schemeClr val="accent6"/>
                </a:solidFill>
              </a:rPr>
              <a:t>github.com</a:t>
            </a:r>
            <a:r>
              <a:rPr lang="en-US" sz="2900" u="sng" dirty="0" smtClean="0">
                <a:solidFill>
                  <a:schemeClr val="accent6"/>
                </a:solidFill>
              </a:rPr>
              <a:t>/</a:t>
            </a:r>
            <a:r>
              <a:rPr lang="en-US" sz="2900" u="sng" dirty="0" err="1" smtClean="0">
                <a:solidFill>
                  <a:schemeClr val="accent6"/>
                </a:solidFill>
              </a:rPr>
              <a:t>globus</a:t>
            </a:r>
            <a:r>
              <a:rPr lang="en-US" sz="2900" u="sng" dirty="0" smtClean="0">
                <a:solidFill>
                  <a:schemeClr val="accent6"/>
                </a:solidFill>
              </a:rPr>
              <a:t>/</a:t>
            </a:r>
            <a:r>
              <a:rPr lang="en-US" sz="2900" u="sng" dirty="0" err="1" smtClean="0">
                <a:solidFill>
                  <a:schemeClr val="accent6"/>
                </a:solidFill>
              </a:rPr>
              <a:t>globus</a:t>
            </a:r>
            <a:r>
              <a:rPr lang="en-US" sz="2900" u="sng" dirty="0" smtClean="0">
                <a:solidFill>
                  <a:schemeClr val="accent6"/>
                </a:solidFill>
              </a:rPr>
              <a:t>-</a:t>
            </a:r>
            <a:r>
              <a:rPr lang="en-US" sz="2900" u="sng" dirty="0" err="1" smtClean="0">
                <a:solidFill>
                  <a:schemeClr val="accent6"/>
                </a:solidFill>
              </a:rPr>
              <a:t>jupyter</a:t>
            </a:r>
            <a:r>
              <a:rPr lang="en-US" sz="2900" u="sng" dirty="0" smtClean="0">
                <a:solidFill>
                  <a:schemeClr val="accent6"/>
                </a:solidFill>
              </a:rPr>
              <a:t>-notebooks</a:t>
            </a:r>
            <a:endParaRPr lang="en-US" sz="2900" dirty="0">
              <a:solidFill>
                <a:schemeClr val="accent6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Overview</a:t>
            </a:r>
            <a:endParaRPr lang="is-IS" dirty="0" smtClean="0"/>
          </a:p>
          <a:p>
            <a:r>
              <a:rPr lang="is-IS" dirty="0" smtClean="0"/>
              <a:t>Open source, enjoy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Walk-through</a:t>
            </a:r>
          </a:p>
          <a:p>
            <a:endParaRPr lang="en-US" dirty="0" smtClean="0"/>
          </a:p>
          <a:p>
            <a:r>
              <a:rPr lang="en-US" b="1" dirty="0" err="1" smtClean="0"/>
              <a:t>Jupyter</a:t>
            </a:r>
            <a:r>
              <a:rPr lang="en-US" b="1" dirty="0" smtClean="0"/>
              <a:t> Notebook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1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Endpoint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Plain text search for endpoint</a:t>
            </a:r>
          </a:p>
          <a:p>
            <a:pPr lvl="1"/>
            <a:r>
              <a:rPr lang="en-US" dirty="0" smtClean="0"/>
              <a:t>Searches owner, display name, keywords, description, organization, department</a:t>
            </a:r>
          </a:p>
          <a:p>
            <a:pPr lvl="1"/>
            <a:r>
              <a:rPr lang="en-US" dirty="0" smtClean="0"/>
              <a:t>Full word and prefix match</a:t>
            </a:r>
          </a:p>
          <a:p>
            <a:r>
              <a:rPr lang="en-US" dirty="0" smtClean="0"/>
              <a:t>Limit search to pre-defined scopes 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all, my-endpoints, recently-used,  in-use, shared-by-me, shared-with-me</a:t>
            </a:r>
          </a:p>
          <a:p>
            <a:r>
              <a:rPr lang="en-US" dirty="0" smtClean="0"/>
              <a:t>Returns: List of endpoint documents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4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6"/>
          <p:cNvSpPr txBox="1">
            <a:spLocks/>
          </p:cNvSpPr>
          <p:nvPr/>
        </p:nvSpPr>
        <p:spPr>
          <a:xfrm>
            <a:off x="402310" y="3928778"/>
            <a:ext cx="6251480" cy="2672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ts val="1400"/>
              </a:spcBef>
              <a:buFont typeface="Arial"/>
              <a:buNone/>
              <a:defRPr sz="3200" b="1" i="0" kern="1200">
                <a:solidFill>
                  <a:schemeClr val="bg1">
                    <a:lumMod val="9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Museo Sans 300"/>
                <a:ea typeface="+mn-ea"/>
                <a:cs typeface="Museo Sans 30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SzPct val="80000"/>
              <a:buFont typeface="Courier New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Museo Sans 300"/>
                <a:ea typeface="+mn-ea"/>
                <a:cs typeface="Museo Sans 30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Museo Sans 300"/>
                <a:ea typeface="+mn-ea"/>
                <a:cs typeface="Museo Sans 30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Museo Sans 300"/>
                <a:ea typeface="+mn-ea"/>
                <a:cs typeface="Museo Sans 30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endParaRPr lang="en-US" sz="2400" b="0" dirty="0"/>
          </a:p>
        </p:txBody>
      </p:sp>
      <p:sp>
        <p:nvSpPr>
          <p:cNvPr id="7" name="Title 5"/>
          <p:cNvSpPr>
            <a:spLocks noGrp="1"/>
          </p:cNvSpPr>
          <p:nvPr>
            <p:ph type="ctrTitle"/>
          </p:nvPr>
        </p:nvSpPr>
        <p:spPr>
          <a:xfrm>
            <a:off x="402309" y="877823"/>
            <a:ext cx="8442608" cy="2150017"/>
          </a:xfrm>
        </p:spPr>
        <p:txBody>
          <a:bodyPr>
            <a:normAutofit/>
          </a:bodyPr>
          <a:lstStyle/>
          <a:p>
            <a:r>
              <a:rPr lang="en-US" b="1" dirty="0" smtClean="0"/>
              <a:t>Building </a:t>
            </a:r>
            <a:r>
              <a:rPr lang="en-US" b="1" dirty="0"/>
              <a:t>the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Modern Research </a:t>
            </a:r>
            <a:r>
              <a:rPr lang="en-US" b="1" dirty="0"/>
              <a:t>Data </a:t>
            </a:r>
            <a:r>
              <a:rPr lang="en-US" b="1" dirty="0" smtClean="0"/>
              <a:t>Portal</a:t>
            </a:r>
            <a:br>
              <a:rPr lang="en-US" b="1" dirty="0" smtClean="0"/>
            </a:br>
            <a:r>
              <a:rPr lang="en-US" b="1" dirty="0" smtClean="0"/>
              <a:t>using the Globus Platform</a:t>
            </a:r>
            <a:endParaRPr lang="en-US" sz="3600" b="1" dirty="0"/>
          </a:p>
        </p:txBody>
      </p:sp>
      <p:sp>
        <p:nvSpPr>
          <p:cNvPr id="4" name="Subtitle 6"/>
          <p:cNvSpPr>
            <a:spLocks noGrp="1"/>
          </p:cNvSpPr>
          <p:nvPr>
            <p:ph type="subTitle" idx="1"/>
          </p:nvPr>
        </p:nvSpPr>
        <p:spPr>
          <a:xfrm>
            <a:off x="284742" y="3488267"/>
            <a:ext cx="6369047" cy="2596828"/>
          </a:xfrm>
        </p:spPr>
        <p:txBody>
          <a:bodyPr>
            <a:normAutofit fontScale="92500" lnSpcReduction="10000"/>
          </a:bodyPr>
          <a:lstStyle/>
          <a:p>
            <a:r>
              <a:rPr lang="en-US" b="0" dirty="0" smtClean="0"/>
              <a:t>Steve, Vas, Greg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 err="1" smtClean="0"/>
              <a:t>tuecke@globus.org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/>
              <a:t>Presentation material:</a:t>
            </a:r>
            <a:br>
              <a:rPr lang="en-US" b="0" dirty="0"/>
            </a:br>
            <a:r>
              <a:rPr lang="en-US" b="0" dirty="0" err="1" smtClean="0"/>
              <a:t>www.globusworld.org</a:t>
            </a:r>
            <a:r>
              <a:rPr lang="en-US" b="0" dirty="0" smtClean="0"/>
              <a:t>/admin-tutorial</a:t>
            </a:r>
            <a:endParaRPr lang="en-US" b="0" dirty="0"/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01005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Endpoint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endpoint (by id)</a:t>
            </a:r>
          </a:p>
          <a:p>
            <a:r>
              <a:rPr lang="en-US" dirty="0" smtClean="0"/>
              <a:t>Update endpoint</a:t>
            </a:r>
          </a:p>
          <a:p>
            <a:r>
              <a:rPr lang="en-US" dirty="0" smtClean="0"/>
              <a:t>Create &amp; delete (shared) endpoints</a:t>
            </a:r>
          </a:p>
          <a:p>
            <a:r>
              <a:rPr lang="en-US" dirty="0" smtClean="0"/>
              <a:t>Manage endpoint servers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5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Endpoint Activation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Activating endpoint means binding a credential to an endpoint for login</a:t>
            </a:r>
          </a:p>
          <a:p>
            <a:r>
              <a:rPr lang="en-US" dirty="0" err="1" smtClean="0"/>
              <a:t>Globus</a:t>
            </a:r>
            <a:r>
              <a:rPr lang="en-US" dirty="0" smtClean="0"/>
              <a:t> Connect Server endpoint that have </a:t>
            </a:r>
            <a:r>
              <a:rPr lang="en-US" dirty="0" err="1" smtClean="0"/>
              <a:t>MyProxy</a:t>
            </a:r>
            <a:r>
              <a:rPr lang="en-US" dirty="0" smtClean="0"/>
              <a:t> or </a:t>
            </a:r>
            <a:r>
              <a:rPr lang="en-US" dirty="0" err="1" smtClean="0"/>
              <a:t>MyProxy</a:t>
            </a:r>
            <a:r>
              <a:rPr lang="en-US" dirty="0" smtClean="0"/>
              <a:t> </a:t>
            </a:r>
            <a:r>
              <a:rPr lang="en-US" dirty="0" err="1" smtClean="0"/>
              <a:t>OAuth</a:t>
            </a:r>
            <a:r>
              <a:rPr lang="en-US" dirty="0" smtClean="0"/>
              <a:t> identity provider require login via web</a:t>
            </a:r>
          </a:p>
          <a:p>
            <a:r>
              <a:rPr lang="en-US" dirty="0" smtClean="0"/>
              <a:t>Auto-activate</a:t>
            </a:r>
          </a:p>
          <a:p>
            <a:pPr lvl="1"/>
            <a:r>
              <a:rPr lang="en-US" dirty="0" err="1" smtClean="0"/>
              <a:t>Globus</a:t>
            </a:r>
            <a:r>
              <a:rPr lang="en-US" dirty="0" smtClean="0"/>
              <a:t> Connect Personal and shared endpoints use </a:t>
            </a:r>
            <a:r>
              <a:rPr lang="en-US" dirty="0" err="1" smtClean="0"/>
              <a:t>Globus</a:t>
            </a:r>
            <a:r>
              <a:rPr lang="en-US" dirty="0" smtClean="0"/>
              <a:t>-provided credential</a:t>
            </a:r>
          </a:p>
          <a:p>
            <a:pPr lvl="1"/>
            <a:r>
              <a:rPr lang="en-US" dirty="0" smtClean="0"/>
              <a:t>An endpoint that shares an identity provider with another activated endpoint will use credential</a:t>
            </a:r>
          </a:p>
          <a:p>
            <a:r>
              <a:rPr lang="en-US" dirty="0" smtClean="0"/>
              <a:t>Must auto-activate before any API calls to endpoints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9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List directory contents (ls)</a:t>
            </a:r>
          </a:p>
          <a:p>
            <a:r>
              <a:rPr lang="en-US" smtClean="0"/>
              <a:t>Make directory  (mkdir)</a:t>
            </a:r>
          </a:p>
          <a:p>
            <a:r>
              <a:rPr lang="en-US" smtClean="0"/>
              <a:t>Rename</a:t>
            </a:r>
          </a:p>
          <a:p>
            <a:r>
              <a:rPr lang="en-US" smtClean="0"/>
              <a:t>Note:</a:t>
            </a:r>
          </a:p>
          <a:p>
            <a:pPr lvl="1"/>
            <a:r>
              <a:rPr lang="en-US" smtClean="0"/>
              <a:t>Path encoding &amp; UTF gotchas</a:t>
            </a:r>
          </a:p>
          <a:p>
            <a:pPr lvl="1"/>
            <a:r>
              <a:rPr lang="en-US" smtClean="0"/>
              <a:t>Don’t forget to auto-activate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operations</a:t>
            </a:r>
          </a:p>
          <a:p>
            <a:pPr lvl="1"/>
            <a:r>
              <a:rPr lang="en-US" dirty="0" smtClean="0"/>
              <a:t>Transfer</a:t>
            </a:r>
          </a:p>
          <a:p>
            <a:pPr lvl="2"/>
            <a:r>
              <a:rPr lang="en-US" dirty="0" smtClean="0"/>
              <a:t>Sync level option</a:t>
            </a:r>
          </a:p>
          <a:p>
            <a:pPr lvl="1"/>
            <a:r>
              <a:rPr lang="en-US" dirty="0" smtClean="0"/>
              <a:t>Delete</a:t>
            </a:r>
          </a:p>
          <a:p>
            <a:r>
              <a:rPr lang="en-US" dirty="0" smtClean="0"/>
              <a:t>Get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submission_id</a:t>
            </a:r>
            <a:r>
              <a:rPr lang="en-US" dirty="0" smtClean="0"/>
              <a:t>, followed by submit</a:t>
            </a:r>
          </a:p>
          <a:p>
            <a:pPr lvl="1"/>
            <a:r>
              <a:rPr lang="en-US" dirty="0" smtClean="0"/>
              <a:t>Once and only once submission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Get task by id</a:t>
            </a:r>
          </a:p>
          <a:p>
            <a:r>
              <a:rPr lang="en-US" smtClean="0"/>
              <a:t>Get task_list</a:t>
            </a:r>
          </a:p>
          <a:p>
            <a:r>
              <a:rPr lang="en-US" smtClean="0"/>
              <a:t>Update task by id (label, deadline)</a:t>
            </a:r>
          </a:p>
          <a:p>
            <a:r>
              <a:rPr lang="en-US" smtClean="0"/>
              <a:t>Cancel task by id</a:t>
            </a:r>
          </a:p>
          <a:p>
            <a:r>
              <a:rPr lang="en-US" smtClean="0"/>
              <a:t>Get event list for task</a:t>
            </a:r>
          </a:p>
          <a:p>
            <a:r>
              <a:rPr lang="en-US" smtClean="0"/>
              <a:t>Get task pause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7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Bookmarks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Get list of bookmarks</a:t>
            </a:r>
          </a:p>
          <a:p>
            <a:r>
              <a:rPr lang="en-US" smtClean="0"/>
              <a:t>Create bookmark</a:t>
            </a:r>
          </a:p>
          <a:p>
            <a:r>
              <a:rPr lang="en-US" smtClean="0"/>
              <a:t>Get bookmark by id</a:t>
            </a:r>
          </a:p>
          <a:p>
            <a:r>
              <a:rPr lang="en-US" smtClean="0"/>
              <a:t>Update bookmark</a:t>
            </a:r>
          </a:p>
          <a:p>
            <a:r>
              <a:rPr lang="en-US" smtClean="0"/>
              <a:t>Delete bookmark by id</a:t>
            </a:r>
          </a:p>
          <a:p>
            <a:endParaRPr lang="en-US" smtClean="0"/>
          </a:p>
          <a:p>
            <a:r>
              <a:rPr lang="en-US" smtClean="0"/>
              <a:t>Cannot perform other operations directly on bookmarks</a:t>
            </a:r>
          </a:p>
          <a:p>
            <a:pPr lvl="1"/>
            <a:r>
              <a:rPr lang="en-US" smtClean="0"/>
              <a:t>Requires client-side resolution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8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Shared endpoint access rules (</a:t>
            </a:r>
            <a:r>
              <a:rPr lang="en-US" dirty="0" err="1" smtClean="0"/>
              <a:t>ACLs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manager role required to manage permission/</a:t>
            </a:r>
            <a:r>
              <a:rPr lang="en-US" dirty="0" err="1" smtClean="0"/>
              <a:t>ACLs</a:t>
            </a:r>
            <a:endParaRPr lang="en-US" dirty="0" smtClean="0"/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dirty="0" smtClean="0"/>
              <a:t>Get list of access rules</a:t>
            </a:r>
          </a:p>
          <a:p>
            <a:pPr lvl="1"/>
            <a:r>
              <a:rPr lang="en-US" dirty="0" smtClean="0"/>
              <a:t>Get access rule by id</a:t>
            </a:r>
          </a:p>
          <a:p>
            <a:pPr lvl="1"/>
            <a:r>
              <a:rPr lang="en-US" dirty="0" smtClean="0"/>
              <a:t>Create access rule</a:t>
            </a:r>
          </a:p>
          <a:p>
            <a:pPr lvl="1"/>
            <a:r>
              <a:rPr lang="en-US" dirty="0" smtClean="0"/>
              <a:t>Update access rule</a:t>
            </a:r>
          </a:p>
          <a:p>
            <a:pPr lvl="1"/>
            <a:r>
              <a:rPr lang="en-US" dirty="0" smtClean="0"/>
              <a:t>Delete access rule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Management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Allow endpoint administrators to monitor and manage all tasks with endpoint</a:t>
            </a:r>
          </a:p>
          <a:p>
            <a:pPr lvl="1"/>
            <a:r>
              <a:rPr lang="en-US" smtClean="0"/>
              <a:t>Task API is essentially the same as for users</a:t>
            </a:r>
          </a:p>
          <a:p>
            <a:pPr lvl="1"/>
            <a:r>
              <a:rPr lang="en-US" smtClean="0"/>
              <a:t>Information limited to what they could see locally</a:t>
            </a:r>
          </a:p>
          <a:p>
            <a:r>
              <a:rPr lang="en-US" smtClean="0"/>
              <a:t>Cancel tasks</a:t>
            </a:r>
          </a:p>
          <a:p>
            <a:r>
              <a:rPr lang="en-US" smtClean="0"/>
              <a:t>Pause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6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791" y="0"/>
            <a:ext cx="822520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Exercise: </a:t>
            </a:r>
            <a:r>
              <a:rPr lang="en-US" dirty="0" err="1" smtClean="0"/>
              <a:t>Jupyter</a:t>
            </a:r>
            <a:r>
              <a:rPr lang="en-US" dirty="0" smtClean="0"/>
              <a:t>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99"/>
            <a:ext cx="8229600" cy="56327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Install </a:t>
            </a:r>
            <a:r>
              <a:rPr lang="en-US" dirty="0" err="1" smtClean="0"/>
              <a:t>Jupyter</a:t>
            </a:r>
            <a:r>
              <a:rPr lang="en-US" dirty="0" smtClean="0"/>
              <a:t> notebook either </a:t>
            </a:r>
            <a:r>
              <a:rPr lang="en-US" dirty="0"/>
              <a:t>locally or on EC2 </a:t>
            </a:r>
            <a:r>
              <a:rPr lang="en-US" dirty="0" smtClean="0"/>
              <a:t>instance</a:t>
            </a:r>
            <a:endParaRPr lang="en-US" dirty="0"/>
          </a:p>
          <a:p>
            <a:pPr marL="0" indent="0" algn="ctr">
              <a:buNone/>
            </a:pPr>
            <a:r>
              <a:rPr lang="en-US" sz="3400" u="sng" dirty="0" err="1" smtClean="0">
                <a:solidFill>
                  <a:schemeClr val="accent6"/>
                </a:solidFill>
              </a:rPr>
              <a:t>github.com</a:t>
            </a:r>
            <a:r>
              <a:rPr lang="en-US" sz="3400" u="sng" dirty="0" smtClean="0">
                <a:solidFill>
                  <a:schemeClr val="accent6"/>
                </a:solidFill>
              </a:rPr>
              <a:t>/</a:t>
            </a:r>
            <a:r>
              <a:rPr lang="en-US" sz="3400" u="sng" dirty="0" err="1" smtClean="0">
                <a:solidFill>
                  <a:schemeClr val="accent6"/>
                </a:solidFill>
              </a:rPr>
              <a:t>globus</a:t>
            </a:r>
            <a:r>
              <a:rPr lang="en-US" sz="3400" u="sng" dirty="0" smtClean="0">
                <a:solidFill>
                  <a:schemeClr val="accent6"/>
                </a:solidFill>
              </a:rPr>
              <a:t>/</a:t>
            </a:r>
            <a:r>
              <a:rPr lang="en-US" sz="3400" u="sng" dirty="0" err="1" smtClean="0">
                <a:solidFill>
                  <a:schemeClr val="accent6"/>
                </a:solidFill>
              </a:rPr>
              <a:t>globus-jupyter-notebooks.git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Modify </a:t>
            </a:r>
            <a:r>
              <a:rPr lang="en-US" dirty="0" err="1" smtClean="0"/>
              <a:t>Jupyter</a:t>
            </a:r>
            <a:r>
              <a:rPr lang="en-US" dirty="0" smtClean="0"/>
              <a:t> notebook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endpoint id for XSEDE Comet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Set all the metadata fields on your shared endpoint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Set permissions to allow your neighbor to access your shared endpoint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Transfer all files *.txt from the tourexercise directory on the Globus Vault endpoint to any other endpoint.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M</a:t>
            </a:r>
            <a:r>
              <a:rPr lang="is-IS" dirty="0" smtClean="0"/>
              <a:t>onitor for completion, and monitor the event log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Perform </a:t>
            </a:r>
            <a:r>
              <a:rPr lang="is-IS" dirty="0"/>
              <a:t>an </a:t>
            </a:r>
            <a:r>
              <a:rPr lang="is-IS" dirty="0" smtClean="0"/>
              <a:t>‘ls’ </a:t>
            </a:r>
            <a:r>
              <a:rPr lang="is-IS" dirty="0"/>
              <a:t>given a bookmark name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Perform a transfer akin to ‘rsync –av –</a:t>
            </a:r>
            <a:r>
              <a:rPr lang="is-IS" dirty="0" smtClean="0"/>
              <a:t>delete’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Anything else you want to try out</a:t>
            </a:r>
            <a:r>
              <a:rPr lang="is-IS" dirty="0" smtClean="0"/>
              <a:t>...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 the Globus developer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Join developer-discuss@globus.org mailing lists:</a:t>
            </a:r>
            <a:r>
              <a:rPr lang="en-US" dirty="0"/>
              <a:t> </a:t>
            </a:r>
            <a:r>
              <a:rPr lang="en-US" u="sng" dirty="0" err="1" smtClean="0">
                <a:solidFill>
                  <a:schemeClr val="accent6"/>
                </a:solidFill>
              </a:rPr>
              <a:t>globus.org</a:t>
            </a:r>
            <a:r>
              <a:rPr lang="en-US" u="sng" dirty="0" smtClean="0">
                <a:solidFill>
                  <a:schemeClr val="accent6"/>
                </a:solidFill>
              </a:rPr>
              <a:t>/mailing-lists</a:t>
            </a:r>
            <a:endParaRPr lang="en-US" dirty="0" smtClean="0"/>
          </a:p>
          <a:p>
            <a:r>
              <a:rPr lang="en-US" dirty="0" smtClean="0"/>
              <a:t>Python SDK is open source</a:t>
            </a:r>
          </a:p>
          <a:p>
            <a:pPr lvl="1"/>
            <a:r>
              <a:rPr lang="en-US" b="1" u="sng" dirty="0" err="1" smtClean="0">
                <a:solidFill>
                  <a:schemeClr val="accent6"/>
                </a:solidFill>
              </a:rPr>
              <a:t>github.com</a:t>
            </a:r>
            <a:r>
              <a:rPr lang="en-US" b="1" u="sng" dirty="0" smtClean="0">
                <a:solidFill>
                  <a:schemeClr val="accent6"/>
                </a:solidFill>
              </a:rPr>
              <a:t>/</a:t>
            </a:r>
            <a:r>
              <a:rPr lang="en-US" b="1" u="sng" dirty="0" err="1" smtClean="0">
                <a:solidFill>
                  <a:schemeClr val="accent6"/>
                </a:solidFill>
              </a:rPr>
              <a:t>globus</a:t>
            </a:r>
            <a:r>
              <a:rPr lang="en-US" b="1" u="sng" dirty="0" smtClean="0">
                <a:solidFill>
                  <a:schemeClr val="accent6"/>
                </a:solidFill>
              </a:rPr>
              <a:t>/</a:t>
            </a:r>
            <a:r>
              <a:rPr lang="en-US" b="1" u="sng" dirty="0" err="1" smtClean="0">
                <a:solidFill>
                  <a:schemeClr val="accent6"/>
                </a:solidFill>
              </a:rPr>
              <a:t>globus</a:t>
            </a:r>
            <a:r>
              <a:rPr lang="en-US" b="1" u="sng" dirty="0" smtClean="0">
                <a:solidFill>
                  <a:schemeClr val="accent6"/>
                </a:solidFill>
              </a:rPr>
              <a:t>-</a:t>
            </a:r>
            <a:r>
              <a:rPr lang="en-US" b="1" u="sng" dirty="0" err="1" smtClean="0">
                <a:solidFill>
                  <a:schemeClr val="accent6"/>
                </a:solidFill>
              </a:rPr>
              <a:t>sdk</a:t>
            </a:r>
            <a:r>
              <a:rPr lang="en-US" b="1" u="sng" dirty="0" smtClean="0">
                <a:solidFill>
                  <a:schemeClr val="accent6"/>
                </a:solidFill>
              </a:rPr>
              <a:t>-python</a:t>
            </a:r>
          </a:p>
          <a:p>
            <a:pPr lvl="1"/>
            <a:r>
              <a:rPr lang="en-US" dirty="0" smtClean="0"/>
              <a:t>Submit issues, pull requests</a:t>
            </a:r>
          </a:p>
          <a:p>
            <a:pPr lvl="1"/>
            <a:r>
              <a:rPr lang="en-US" dirty="0" smtClean="0"/>
              <a:t>Discussions on </a:t>
            </a:r>
            <a:r>
              <a:rPr lang="en-US" b="1" dirty="0" err="1" smtClean="0">
                <a:solidFill>
                  <a:schemeClr val="accent6"/>
                </a:solidFill>
              </a:rPr>
              <a:t>developer-discuss@globus.org</a:t>
            </a:r>
            <a:endParaRPr lang="en-US" b="1" dirty="0" smtClean="0">
              <a:solidFill>
                <a:schemeClr val="accent6"/>
              </a:solidFill>
            </a:endParaRPr>
          </a:p>
          <a:p>
            <a:r>
              <a:rPr lang="en-US" dirty="0" err="1" smtClean="0"/>
              <a:t>Jupyter</a:t>
            </a:r>
            <a:r>
              <a:rPr lang="en-US" dirty="0" smtClean="0"/>
              <a:t> notebook, sample data portal and native applications are open source on </a:t>
            </a:r>
            <a:r>
              <a:rPr lang="en-US" dirty="0" err="1" smtClean="0"/>
              <a:t>github</a:t>
            </a:r>
            <a:endParaRPr lang="en-US" dirty="0" smtClean="0"/>
          </a:p>
          <a:p>
            <a:r>
              <a:rPr lang="en-US" dirty="0" smtClean="0"/>
              <a:t>Documentation: </a:t>
            </a:r>
            <a:r>
              <a:rPr lang="en-US" sz="2824" dirty="0" err="1" smtClean="0">
                <a:solidFill>
                  <a:schemeClr val="accent6"/>
                </a:solidFill>
              </a:rPr>
              <a:t>docs.globus.org</a:t>
            </a:r>
            <a:endParaRPr lang="en-US" dirty="0" smtClean="0"/>
          </a:p>
          <a:p>
            <a:r>
              <a:rPr lang="en-US" dirty="0" smtClean="0"/>
              <a:t>We’re hiring: </a:t>
            </a:r>
            <a:r>
              <a:rPr lang="en-US" sz="2824" dirty="0" err="1" smtClean="0">
                <a:solidFill>
                  <a:schemeClr val="accent6"/>
                </a:solidFill>
              </a:rPr>
              <a:t>globus.org</a:t>
            </a:r>
            <a:r>
              <a:rPr lang="en-US" sz="2824" dirty="0" smtClean="0">
                <a:solidFill>
                  <a:schemeClr val="accent6"/>
                </a:solidFill>
              </a:rPr>
              <a:t>/jobs</a:t>
            </a:r>
            <a:endParaRPr lang="en-US" sz="2824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489852"/>
            <a:ext cx="8229600" cy="3932231"/>
          </a:xfrm>
        </p:spPr>
        <p:txBody>
          <a:bodyPr>
            <a:normAutofit/>
          </a:bodyPr>
          <a:lstStyle/>
          <a:p>
            <a:pPr algn="ctr">
              <a:spcBef>
                <a:spcPts val="2400"/>
              </a:spcBef>
              <a:spcAft>
                <a:spcPts val="1200"/>
              </a:spcAft>
            </a:pPr>
            <a:r>
              <a:rPr lang="en-US" dirty="0" smtClean="0"/>
              <a:t>Presentation material available at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https://</a:t>
            </a:r>
            <a:r>
              <a:rPr lang="en-US" b="1" dirty="0" err="1" smtClean="0"/>
              <a:t>www.</a:t>
            </a:r>
            <a:r>
              <a:rPr lang="en-US" sz="4200" b="1" dirty="0" err="1" smtClean="0"/>
              <a:t>globusworld.org</a:t>
            </a:r>
            <a:r>
              <a:rPr lang="en-US" sz="4200" b="1" dirty="0" smtClean="0"/>
              <a:t>/</a:t>
            </a:r>
            <a:br>
              <a:rPr lang="en-US" sz="4200" b="1" dirty="0" smtClean="0"/>
            </a:br>
            <a:r>
              <a:rPr lang="en-US" sz="4200" b="1" dirty="0" smtClean="0"/>
              <a:t>admin-tutorial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9A62DDD-3F5F-554E-8F55-F59D7AC7F5D2}" type="slidenum">
              <a:rPr lang="en-US" smtClean="0"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</a:t>
            </a:fld>
            <a:endParaRPr lang="en-US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002059"/>
      </p:ext>
    </p:extLst>
  </p:cSld>
  <p:clrMapOvr>
    <a:masterClrMapping/>
  </p:clrMapOvr>
  <p:transition advClick="0" advTm="5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Platform Questions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How do you leverage Globus services in your own applications?</a:t>
            </a:r>
          </a:p>
          <a:p>
            <a:r>
              <a:rPr lang="en-US" smtClean="0"/>
              <a:t>How do you extend Globus with your own services?</a:t>
            </a:r>
          </a:p>
          <a:p>
            <a:endParaRPr lang="en-US" smtClean="0"/>
          </a:p>
          <a:p>
            <a:r>
              <a:rPr lang="en-US" smtClean="0"/>
              <a:t>How do we empower the research community to create an integrated ecosystem of services and applications?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NCAR RDA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86267" y="1048845"/>
            <a:ext cx="8585861" cy="5551714"/>
            <a:chOff x="286267" y="1048845"/>
            <a:chExt cx="8585861" cy="5551714"/>
          </a:xfrm>
        </p:grpSpPr>
        <p:pic>
          <p:nvPicPr>
            <p:cNvPr id="5" name="Picture 4" descr="Screen Shot 2016-02-11 at 6.16.58 P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857" t="6130" r="3246"/>
            <a:stretch/>
          </p:blipFill>
          <p:spPr>
            <a:xfrm>
              <a:off x="286267" y="1048845"/>
              <a:ext cx="8585861" cy="5551714"/>
            </a:xfrm>
            <a:prstGeom prst="rect">
              <a:avLst/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</p:pic>
        <p:sp>
          <p:nvSpPr>
            <p:cNvPr id="3" name="Rounded Rectangle 2"/>
            <p:cNvSpPr/>
            <p:nvPr/>
          </p:nvSpPr>
          <p:spPr>
            <a:xfrm>
              <a:off x="4298534" y="4008311"/>
              <a:ext cx="999857" cy="1123480"/>
            </a:xfrm>
            <a:prstGeom prst="roundRect">
              <a:avLst>
                <a:gd name="adj" fmla="val 6927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694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Globus </a:t>
            </a:r>
            <a:r>
              <a:rPr lang="en-US" dirty="0" err="1" smtClean="0"/>
              <a:t>PaaS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70095" y="1614167"/>
            <a:ext cx="8799558" cy="4510672"/>
          </a:xfrm>
          <a:prstGeom prst="roundRect">
            <a:avLst>
              <a:gd name="adj" fmla="val 851"/>
            </a:avLst>
          </a:prstGeom>
          <a:solidFill>
            <a:schemeClr val="bg1"/>
          </a:solidFill>
          <a:ln w="38100" cmpd="sng">
            <a:solidFill>
              <a:srgbClr val="2B508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175" algn="ctr" defTabSz="230188">
              <a:tabLst>
                <a:tab pos="1655763" algn="l"/>
              </a:tabLst>
            </a:pPr>
            <a:endParaRPr lang="en-US" sz="2400" dirty="0">
              <a:solidFill>
                <a:schemeClr val="bg1">
                  <a:lumMod val="9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73195" y="4415204"/>
            <a:ext cx="3995633" cy="827836"/>
          </a:xfrm>
          <a:prstGeom prst="roundRect">
            <a:avLst>
              <a:gd name="adj" fmla="val 9622"/>
            </a:avLst>
          </a:prstGeom>
          <a:solidFill>
            <a:srgbClr val="2B508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b="1" dirty="0" err="1">
                <a:solidFill>
                  <a:schemeClr val="bg1"/>
                </a:solidFill>
                <a:latin typeface="Arial"/>
                <a:cs typeface="Arial"/>
              </a:rPr>
              <a:t>Auth</a:t>
            </a: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 &amp; Groups</a:t>
            </a:r>
          </a:p>
        </p:txBody>
      </p:sp>
      <p:sp>
        <p:nvSpPr>
          <p:cNvPr id="8" name="Rounded Rectangle 7"/>
          <p:cNvSpPr/>
          <p:nvPr/>
        </p:nvSpPr>
        <p:spPr>
          <a:xfrm flipV="1">
            <a:off x="2573195" y="1789234"/>
            <a:ext cx="3995633" cy="621271"/>
          </a:xfrm>
          <a:prstGeom prst="roundRect">
            <a:avLst>
              <a:gd name="adj" fmla="val 15952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ts val="4800"/>
              </a:lnSpc>
              <a:spcAft>
                <a:spcPts val="0"/>
              </a:spcAft>
            </a:pPr>
            <a:endParaRPr lang="en-US" sz="4000" b="1" dirty="0" smtClean="0">
              <a:solidFill>
                <a:srgbClr val="29528C"/>
              </a:solidFill>
              <a:latin typeface="Arial"/>
              <a:cs typeface="Arial"/>
            </a:endParaRPr>
          </a:p>
          <a:p>
            <a:pPr algn="ctr">
              <a:lnSpc>
                <a:spcPts val="4800"/>
              </a:lnSpc>
              <a:spcAft>
                <a:spcPts val="0"/>
              </a:spcAft>
            </a:pPr>
            <a:r>
              <a:rPr lang="en-US" sz="7200" dirty="0" smtClean="0">
                <a:solidFill>
                  <a:srgbClr val="29528C"/>
                </a:solidFill>
                <a:latin typeface="Arial"/>
                <a:cs typeface="Arial"/>
              </a:rPr>
              <a:t>…</a:t>
            </a:r>
            <a:endParaRPr lang="en-US" sz="7200" dirty="0">
              <a:solidFill>
                <a:srgbClr val="29528C"/>
              </a:solidFill>
              <a:latin typeface="Arial"/>
              <a:cs typeface="Arial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79421" y="5376465"/>
            <a:ext cx="5595424" cy="623632"/>
          </a:xfrm>
          <a:prstGeom prst="roundRect">
            <a:avLst>
              <a:gd name="adj" fmla="val 8015"/>
            </a:avLst>
          </a:prstGeom>
          <a:solidFill>
            <a:srgbClr val="2B508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  Globus Toolkit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8" name="Picture 17" descr="globus-grid_whit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2115" y="5514551"/>
            <a:ext cx="435917" cy="351998"/>
          </a:xfrm>
          <a:prstGeom prst="rect">
            <a:avLst/>
          </a:prstGeom>
          <a:effectLst>
            <a:innerShdw blurRad="50800" dist="25400" dir="13500000">
              <a:prstClr val="black">
                <a:alpha val="50000"/>
              </a:prstClr>
            </a:innerShdw>
          </a:effectLst>
        </p:spPr>
      </p:pic>
      <p:pic>
        <p:nvPicPr>
          <p:cNvPr id="19" name="Picture 18" descr="globus-online-2013-large-white.pn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38747" y="3179155"/>
            <a:ext cx="455019" cy="338410"/>
          </a:xfrm>
          <a:prstGeom prst="rect">
            <a:avLst/>
          </a:prstGeom>
        </p:spPr>
      </p:pic>
      <p:pic>
        <p:nvPicPr>
          <p:cNvPr id="20" name="Picture 19" descr="globus-online-2013-large-white.pn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00082" y="3794694"/>
            <a:ext cx="455019" cy="338410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779421" y="1789236"/>
            <a:ext cx="691718" cy="3453803"/>
          </a:xfrm>
          <a:prstGeom prst="roundRect">
            <a:avLst>
              <a:gd name="adj" fmla="val 8015"/>
            </a:avLst>
          </a:prstGeom>
          <a:solidFill>
            <a:srgbClr val="2B508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Globus  APIs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683127" y="1800497"/>
            <a:ext cx="691718" cy="3453803"/>
          </a:xfrm>
          <a:prstGeom prst="roundRect">
            <a:avLst>
              <a:gd name="adj" fmla="val 8015"/>
            </a:avLst>
          </a:prstGeom>
          <a:solidFill>
            <a:srgbClr val="2B508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Globus Connect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7" name="Picture 26" descr="logo_Exeter_University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627" y="4501286"/>
            <a:ext cx="1311957" cy="53936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296" y="5222812"/>
            <a:ext cx="651568" cy="651568"/>
          </a:xfrm>
          <a:prstGeom prst="rect">
            <a:avLst/>
          </a:prstGeom>
        </p:spPr>
      </p:pic>
      <p:pic>
        <p:nvPicPr>
          <p:cNvPr id="29" name="Picture 28" descr="globus_genomics_250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541" y="3441793"/>
            <a:ext cx="1317928" cy="843474"/>
          </a:xfrm>
          <a:prstGeom prst="rect">
            <a:avLst/>
          </a:prstGeom>
        </p:spPr>
      </p:pic>
      <p:pic>
        <p:nvPicPr>
          <p:cNvPr id="30" name="Picture 29" descr="logo_umich_logo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7122" y="2585088"/>
            <a:ext cx="1212566" cy="762447"/>
          </a:xfrm>
          <a:prstGeom prst="rect">
            <a:avLst/>
          </a:prstGeom>
        </p:spPr>
      </p:pic>
      <p:pic>
        <p:nvPicPr>
          <p:cNvPr id="31" name="Picture 30" descr="logo_NERSC.png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00006" y="1860873"/>
            <a:ext cx="1322232" cy="491887"/>
          </a:xfrm>
          <a:prstGeom prst="rect">
            <a:avLst/>
          </a:prstGeom>
        </p:spPr>
      </p:pic>
      <p:pic>
        <p:nvPicPr>
          <p:cNvPr id="2" name="Picture 1" descr="logo_CI_Connect.jp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541" y="2618068"/>
            <a:ext cx="1196568" cy="598284"/>
          </a:xfrm>
          <a:prstGeom prst="rect">
            <a:avLst/>
          </a:prstGeom>
        </p:spPr>
      </p:pic>
      <p:sp>
        <p:nvSpPr>
          <p:cNvPr id="34" name="Rounded Rectangle 33"/>
          <p:cNvSpPr/>
          <p:nvPr/>
        </p:nvSpPr>
        <p:spPr>
          <a:xfrm>
            <a:off x="2573195" y="2410506"/>
            <a:ext cx="3995633" cy="623632"/>
          </a:xfrm>
          <a:prstGeom prst="roundRect">
            <a:avLst>
              <a:gd name="adj" fmla="val 8015"/>
            </a:avLst>
          </a:prstGeom>
          <a:solidFill>
            <a:srgbClr val="2B508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Data Publication &amp; Discovery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73195" y="3034138"/>
            <a:ext cx="3995633" cy="623632"/>
          </a:xfrm>
          <a:prstGeom prst="roundRect">
            <a:avLst>
              <a:gd name="adj" fmla="val 8015"/>
            </a:avLst>
          </a:prstGeom>
          <a:solidFill>
            <a:srgbClr val="2B508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File Sharing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73195" y="3655408"/>
            <a:ext cx="3995633" cy="623632"/>
          </a:xfrm>
          <a:prstGeom prst="roundRect">
            <a:avLst>
              <a:gd name="adj" fmla="val 8015"/>
            </a:avLst>
          </a:prstGeom>
          <a:solidFill>
            <a:srgbClr val="2B508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Arial"/>
                <a:cs typeface="Arial"/>
              </a:rPr>
              <a:t>File Transfer &amp; Replication    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3" name="Picture 2" descr="xsede-full-color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627" y="1881629"/>
            <a:ext cx="1398140" cy="529393"/>
          </a:xfrm>
          <a:prstGeom prst="rect">
            <a:avLst/>
          </a:prstGeom>
        </p:spPr>
      </p:pic>
      <p:pic>
        <p:nvPicPr>
          <p:cNvPr id="37" name="Picture 36" descr="xsede-full-color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0006" y="4279040"/>
            <a:ext cx="1398140" cy="529393"/>
          </a:xfrm>
          <a:prstGeom prst="rect">
            <a:avLst/>
          </a:prstGeom>
        </p:spPr>
      </p:pic>
      <p:pic>
        <p:nvPicPr>
          <p:cNvPr id="4" name="Picture 3" descr="logo_Indiana_white.jpg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7092" y="5012519"/>
            <a:ext cx="1092595" cy="881360"/>
          </a:xfrm>
          <a:prstGeom prst="rect">
            <a:avLst/>
          </a:prstGeom>
        </p:spPr>
      </p:pic>
      <p:pic>
        <p:nvPicPr>
          <p:cNvPr id="9" name="Picture 8" descr="logo_NCAR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5576" y="3557565"/>
            <a:ext cx="1333262" cy="37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08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</a:t>
            </a:r>
          </a:p>
          <a:p>
            <a:endParaRPr lang="en-US" dirty="0"/>
          </a:p>
          <a:p>
            <a:r>
              <a:rPr lang="en-US" b="1" dirty="0" smtClean="0"/>
              <a:t>Sample </a:t>
            </a:r>
            <a:br>
              <a:rPr lang="en-US" b="1" dirty="0" smtClean="0"/>
            </a:br>
            <a:r>
              <a:rPr lang="en-US" b="1" dirty="0" smtClean="0"/>
              <a:t>Research Data Portal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8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3498036" y="5483595"/>
            <a:ext cx="3451034" cy="1157457"/>
          </a:xfrm>
          <a:prstGeom prst="roundRect">
            <a:avLst>
              <a:gd name="adj" fmla="val 4173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Science DMZ</a:t>
            </a:r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3498036" y="4053948"/>
            <a:ext cx="2557323" cy="1186781"/>
          </a:xfrm>
          <a:prstGeom prst="roundRect">
            <a:avLst>
              <a:gd name="adj" fmla="val 4173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Firewall</a:t>
            </a:r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970245" y="3196354"/>
            <a:ext cx="1630008" cy="3370035"/>
          </a:xfrm>
          <a:prstGeom prst="roundRect">
            <a:avLst>
              <a:gd name="adj" fmla="val 2954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Desktop</a:t>
            </a:r>
          </a:p>
          <a:p>
            <a:pPr algn="ctr"/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3498036" y="2204411"/>
            <a:ext cx="4243884" cy="1639828"/>
          </a:xfrm>
          <a:prstGeom prst="roundRect">
            <a:avLst>
              <a:gd name="adj" fmla="val 241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Globus</a:t>
            </a:r>
          </a:p>
          <a:p>
            <a:pPr algn="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Cloud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Prototypical research data portal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>
                <a:latin typeface="Arial" charset="0"/>
                <a:ea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5" name="Picture 24" descr="femaleuse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0852" y="2427481"/>
            <a:ext cx="685259" cy="685261"/>
          </a:xfrm>
          <a:prstGeom prst="rect">
            <a:avLst/>
          </a:prstGeom>
        </p:spPr>
      </p:pic>
      <p:cxnSp>
        <p:nvCxnSpPr>
          <p:cNvPr id="28" name="Straight Arrow Connector 27"/>
          <p:cNvCxnSpPr>
            <a:stCxn id="51" idx="2"/>
            <a:endCxn id="69" idx="0"/>
          </p:cNvCxnSpPr>
          <p:nvPr/>
        </p:nvCxnSpPr>
        <p:spPr>
          <a:xfrm flipH="1">
            <a:off x="4645055" y="3738388"/>
            <a:ext cx="102" cy="447422"/>
          </a:xfrm>
          <a:prstGeom prst="straightConnector1">
            <a:avLst/>
          </a:prstGeom>
          <a:ln>
            <a:solidFill>
              <a:srgbClr val="558ED5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533447" y="6207580"/>
            <a:ext cx="1196458" cy="2083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1195437711991895099Machovka_harddisk.svg.hi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5922" y="5643334"/>
            <a:ext cx="570391" cy="612302"/>
          </a:xfrm>
          <a:prstGeom prst="rect">
            <a:avLst/>
          </a:prstGeom>
        </p:spPr>
      </p:pic>
      <p:cxnSp>
        <p:nvCxnSpPr>
          <p:cNvPr id="53" name="Straight Arrow Connector 52"/>
          <p:cNvCxnSpPr>
            <a:stCxn id="36" idx="3"/>
            <a:endCxn id="92" idx="1"/>
          </p:cNvCxnSpPr>
          <p:nvPr/>
        </p:nvCxnSpPr>
        <p:spPr>
          <a:xfrm flipV="1">
            <a:off x="6256313" y="5946074"/>
            <a:ext cx="1067531" cy="3411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403834" y="2721473"/>
            <a:ext cx="773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HTTPS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49070" y="5085871"/>
            <a:ext cx="891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GridFTP</a:t>
            </a:r>
            <a:endParaRPr lang="en-US" sz="1400" b="1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30903" y="4223557"/>
            <a:ext cx="66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558ED5"/>
                </a:solidFill>
                <a:ea typeface="Arial" charset="0"/>
                <a:cs typeface="Arial" charset="0"/>
              </a:rPr>
              <a:t>REST</a:t>
            </a:r>
            <a:endParaRPr lang="en-US" sz="1400" b="1" dirty="0">
              <a:solidFill>
                <a:srgbClr val="558ED5"/>
              </a:solidFill>
              <a:ea typeface="Arial" charset="0"/>
              <a:cs typeface="Arial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323845" y="4185809"/>
            <a:ext cx="1478239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Other Services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498036" y="1014275"/>
            <a:ext cx="2457165" cy="1087111"/>
          </a:xfrm>
          <a:prstGeom prst="roundRect">
            <a:avLst>
              <a:gd name="adj" fmla="val 4956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930489" y="1327103"/>
            <a:ext cx="1478239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829989" y="1214689"/>
            <a:ext cx="1478239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737243" y="1105406"/>
            <a:ext cx="1478239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Identity Provider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3729905" y="2307731"/>
            <a:ext cx="1828444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Globus Web Helper Pages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721805" y="3089169"/>
            <a:ext cx="1846704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Globus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Auth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055360" y="3092168"/>
            <a:ext cx="1498041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Globus Transfer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1044362" y="3293725"/>
            <a:ext cx="1478239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Browser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044362" y="5602696"/>
            <a:ext cx="1478239" cy="860161"/>
          </a:xfrm>
          <a:prstGeom prst="roundRect">
            <a:avLst>
              <a:gd name="adj" fmla="val 6446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User’s Endpoint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(optional)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3731761" y="4185810"/>
            <a:ext cx="1826588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Portal Web Server (Client)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3724245" y="5621464"/>
            <a:ext cx="1478239" cy="767667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Portal Endpoint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7323844" y="5621464"/>
            <a:ext cx="1478239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Other Endpoints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H="1" flipV="1">
            <a:off x="5232964" y="5946074"/>
            <a:ext cx="483438" cy="3411"/>
          </a:xfrm>
          <a:prstGeom prst="straightConnector1">
            <a:avLst/>
          </a:prstGeom>
          <a:ln>
            <a:solidFill>
              <a:srgbClr val="558ED5"/>
            </a:solidFill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72" idx="0"/>
            <a:endCxn id="52" idx="2"/>
          </p:cNvCxnSpPr>
          <p:nvPr/>
        </p:nvCxnSpPr>
        <p:spPr>
          <a:xfrm rot="5400000" flipH="1" flipV="1">
            <a:off x="4693835" y="3510918"/>
            <a:ext cx="1880077" cy="2341016"/>
          </a:xfrm>
          <a:prstGeom prst="bentConnector3">
            <a:avLst>
              <a:gd name="adj1" fmla="val 13252"/>
            </a:avLst>
          </a:prstGeom>
          <a:ln>
            <a:solidFill>
              <a:schemeClr val="bg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65" idx="0"/>
            <a:endCxn id="92" idx="0"/>
          </p:cNvCxnSpPr>
          <p:nvPr/>
        </p:nvCxnSpPr>
        <p:spPr>
          <a:xfrm rot="16200000" flipH="1">
            <a:off x="4913839" y="2472339"/>
            <a:ext cx="18768" cy="6279482"/>
          </a:xfrm>
          <a:prstGeom prst="bentConnector3">
            <a:avLst>
              <a:gd name="adj1" fmla="val -1218031"/>
            </a:avLst>
          </a:prstGeom>
          <a:ln>
            <a:solidFill>
              <a:schemeClr val="bg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9" idx="3"/>
            <a:endCxn id="68" idx="1"/>
          </p:cNvCxnSpPr>
          <p:nvPr/>
        </p:nvCxnSpPr>
        <p:spPr>
          <a:xfrm flipV="1">
            <a:off x="5558349" y="4510419"/>
            <a:ext cx="1765496" cy="1"/>
          </a:xfrm>
          <a:prstGeom prst="straightConnector1">
            <a:avLst/>
          </a:prstGeom>
          <a:ln>
            <a:solidFill>
              <a:srgbClr val="558ED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>
            <a:stCxn id="68" idx="0"/>
            <a:endCxn id="52" idx="3"/>
          </p:cNvCxnSpPr>
          <p:nvPr/>
        </p:nvCxnSpPr>
        <p:spPr>
          <a:xfrm rot="16200000" flipV="1">
            <a:off x="7423668" y="3546512"/>
            <a:ext cx="769031" cy="509564"/>
          </a:xfrm>
          <a:prstGeom prst="bentConnector2">
            <a:avLst/>
          </a:prstGeom>
          <a:ln>
            <a:solidFill>
              <a:srgbClr val="558ED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69" idx="3"/>
            <a:endCxn id="52" idx="1"/>
          </p:cNvCxnSpPr>
          <p:nvPr/>
        </p:nvCxnSpPr>
        <p:spPr>
          <a:xfrm flipV="1">
            <a:off x="5558349" y="3416778"/>
            <a:ext cx="497011" cy="1093642"/>
          </a:xfrm>
          <a:prstGeom prst="bentConnector3">
            <a:avLst>
              <a:gd name="adj1" fmla="val 50000"/>
            </a:avLst>
          </a:prstGeom>
          <a:ln>
            <a:solidFill>
              <a:srgbClr val="558ED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stCxn id="59" idx="3"/>
            <a:endCxn id="50" idx="1"/>
          </p:cNvCxnSpPr>
          <p:nvPr/>
        </p:nvCxnSpPr>
        <p:spPr>
          <a:xfrm flipV="1">
            <a:off x="2522601" y="2632341"/>
            <a:ext cx="1207304" cy="985994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endCxn id="51" idx="1"/>
          </p:cNvCxnSpPr>
          <p:nvPr/>
        </p:nvCxnSpPr>
        <p:spPr>
          <a:xfrm flipV="1">
            <a:off x="2533447" y="3413779"/>
            <a:ext cx="1188358" cy="204555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59" idx="3"/>
            <a:endCxn id="47" idx="1"/>
          </p:cNvCxnSpPr>
          <p:nvPr/>
        </p:nvCxnSpPr>
        <p:spPr>
          <a:xfrm flipV="1">
            <a:off x="2522601" y="1430016"/>
            <a:ext cx="1214642" cy="2188319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59" idx="3"/>
            <a:endCxn id="69" idx="1"/>
          </p:cNvCxnSpPr>
          <p:nvPr/>
        </p:nvCxnSpPr>
        <p:spPr>
          <a:xfrm>
            <a:off x="2522601" y="3618335"/>
            <a:ext cx="1209160" cy="892085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stCxn id="59" idx="3"/>
            <a:endCxn id="72" idx="1"/>
          </p:cNvCxnSpPr>
          <p:nvPr/>
        </p:nvCxnSpPr>
        <p:spPr>
          <a:xfrm>
            <a:off x="2522601" y="3618335"/>
            <a:ext cx="1201644" cy="2386963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881628" y="3263411"/>
            <a:ext cx="67037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Login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073765" y="4064859"/>
            <a:ext cx="1478239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Applications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2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3498036" y="5483595"/>
            <a:ext cx="3451034" cy="1157457"/>
          </a:xfrm>
          <a:prstGeom prst="roundRect">
            <a:avLst>
              <a:gd name="adj" fmla="val 4173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Science DMZ</a:t>
            </a:r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3498036" y="4053948"/>
            <a:ext cx="2557323" cy="1186781"/>
          </a:xfrm>
          <a:prstGeom prst="roundRect">
            <a:avLst>
              <a:gd name="adj" fmla="val 4173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Firewall</a:t>
            </a:r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970245" y="3196354"/>
            <a:ext cx="1630008" cy="3370035"/>
          </a:xfrm>
          <a:prstGeom prst="roundRect">
            <a:avLst>
              <a:gd name="adj" fmla="val 2954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Desktop</a:t>
            </a:r>
          </a:p>
          <a:p>
            <a:pPr algn="ctr"/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3498036" y="2204411"/>
            <a:ext cx="4243884" cy="1639828"/>
          </a:xfrm>
          <a:prstGeom prst="roundRect">
            <a:avLst>
              <a:gd name="adj" fmla="val 241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Globus</a:t>
            </a:r>
          </a:p>
          <a:p>
            <a:pPr algn="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rPr>
              <a:t>Cloud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Prototypical research data portal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2DDD-3F5F-554E-8F55-F59D7AC7F5D2}" type="slidenum">
              <a:rPr lang="en-US" smtClean="0">
                <a:latin typeface="Arial" charset="0"/>
                <a:ea typeface="Arial" charset="0"/>
                <a:cs typeface="Arial" charset="0"/>
              </a:rPr>
              <a:pPr/>
              <a:t>9</a:t>
            </a:fld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5" name="Picture 24" descr="femaleuse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0852" y="2427481"/>
            <a:ext cx="685259" cy="685261"/>
          </a:xfrm>
          <a:prstGeom prst="rect">
            <a:avLst/>
          </a:prstGeom>
        </p:spPr>
      </p:pic>
      <p:cxnSp>
        <p:nvCxnSpPr>
          <p:cNvPr id="28" name="Straight Arrow Connector 27"/>
          <p:cNvCxnSpPr>
            <a:stCxn id="51" idx="2"/>
            <a:endCxn id="69" idx="0"/>
          </p:cNvCxnSpPr>
          <p:nvPr/>
        </p:nvCxnSpPr>
        <p:spPr>
          <a:xfrm flipH="1">
            <a:off x="4645055" y="3738388"/>
            <a:ext cx="102" cy="447422"/>
          </a:xfrm>
          <a:prstGeom prst="straightConnector1">
            <a:avLst/>
          </a:prstGeom>
          <a:ln>
            <a:solidFill>
              <a:srgbClr val="558ED5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533447" y="6207580"/>
            <a:ext cx="1196458" cy="2083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1195437711991895099Machovka_harddisk.svg.hi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5922" y="5643334"/>
            <a:ext cx="570391" cy="612302"/>
          </a:xfrm>
          <a:prstGeom prst="rect">
            <a:avLst/>
          </a:prstGeom>
        </p:spPr>
      </p:pic>
      <p:cxnSp>
        <p:nvCxnSpPr>
          <p:cNvPr id="53" name="Straight Arrow Connector 52"/>
          <p:cNvCxnSpPr>
            <a:stCxn id="36" idx="3"/>
            <a:endCxn id="92" idx="1"/>
          </p:cNvCxnSpPr>
          <p:nvPr/>
        </p:nvCxnSpPr>
        <p:spPr>
          <a:xfrm flipV="1">
            <a:off x="6256313" y="5946074"/>
            <a:ext cx="1067531" cy="3411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403834" y="2721473"/>
            <a:ext cx="773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HTTPS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49070" y="5085871"/>
            <a:ext cx="891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GridFTP</a:t>
            </a:r>
            <a:endParaRPr lang="en-US" sz="1400" b="1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30903" y="4223557"/>
            <a:ext cx="66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558ED5"/>
                </a:solidFill>
                <a:ea typeface="Arial" charset="0"/>
                <a:cs typeface="Arial" charset="0"/>
              </a:rPr>
              <a:t>REST</a:t>
            </a:r>
            <a:endParaRPr lang="en-US" sz="1400" b="1" dirty="0">
              <a:solidFill>
                <a:srgbClr val="558ED5"/>
              </a:solidFill>
              <a:ea typeface="Arial" charset="0"/>
              <a:cs typeface="Arial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323845" y="4185809"/>
            <a:ext cx="1478239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Other Services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498036" y="1014275"/>
            <a:ext cx="2457165" cy="1087111"/>
          </a:xfrm>
          <a:prstGeom prst="roundRect">
            <a:avLst>
              <a:gd name="adj" fmla="val 4956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930489" y="1327103"/>
            <a:ext cx="1478239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829989" y="1214689"/>
            <a:ext cx="1478239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737243" y="1105406"/>
            <a:ext cx="1478239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Identity Provider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3729905" y="2307731"/>
            <a:ext cx="1828444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Globus Web Helper Pages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721805" y="3089169"/>
            <a:ext cx="1846704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Globus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Auth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055360" y="3092168"/>
            <a:ext cx="1498041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Globus Transfer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1044362" y="3293725"/>
            <a:ext cx="1478239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Browser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044362" y="5602696"/>
            <a:ext cx="1478239" cy="860161"/>
          </a:xfrm>
          <a:prstGeom prst="roundRect">
            <a:avLst>
              <a:gd name="adj" fmla="val 6446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User’s Endpoint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(optional)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3731761" y="4185810"/>
            <a:ext cx="1826588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Portal Web Server (Client)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3724245" y="5621464"/>
            <a:ext cx="1478239" cy="767667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Portal Endpoint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7323844" y="5621464"/>
            <a:ext cx="1478239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Other Endpoints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H="1" flipV="1">
            <a:off x="5232964" y="5946074"/>
            <a:ext cx="483438" cy="3411"/>
          </a:xfrm>
          <a:prstGeom prst="straightConnector1">
            <a:avLst/>
          </a:prstGeom>
          <a:ln>
            <a:solidFill>
              <a:srgbClr val="558ED5"/>
            </a:solidFill>
            <a:headEnd type="arrow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72" idx="0"/>
            <a:endCxn id="52" idx="2"/>
          </p:cNvCxnSpPr>
          <p:nvPr/>
        </p:nvCxnSpPr>
        <p:spPr>
          <a:xfrm rot="5400000" flipH="1" flipV="1">
            <a:off x="4693835" y="3510918"/>
            <a:ext cx="1880077" cy="2341016"/>
          </a:xfrm>
          <a:prstGeom prst="bentConnector3">
            <a:avLst>
              <a:gd name="adj1" fmla="val 13252"/>
            </a:avLst>
          </a:prstGeom>
          <a:ln>
            <a:solidFill>
              <a:schemeClr val="bg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65" idx="0"/>
            <a:endCxn id="92" idx="0"/>
          </p:cNvCxnSpPr>
          <p:nvPr/>
        </p:nvCxnSpPr>
        <p:spPr>
          <a:xfrm rot="16200000" flipH="1">
            <a:off x="4913839" y="2472339"/>
            <a:ext cx="18768" cy="6279482"/>
          </a:xfrm>
          <a:prstGeom prst="bentConnector3">
            <a:avLst>
              <a:gd name="adj1" fmla="val -1218031"/>
            </a:avLst>
          </a:prstGeom>
          <a:ln>
            <a:solidFill>
              <a:schemeClr val="bg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9" idx="3"/>
            <a:endCxn id="68" idx="1"/>
          </p:cNvCxnSpPr>
          <p:nvPr/>
        </p:nvCxnSpPr>
        <p:spPr>
          <a:xfrm flipV="1">
            <a:off x="5558349" y="4510419"/>
            <a:ext cx="1765496" cy="1"/>
          </a:xfrm>
          <a:prstGeom prst="straightConnector1">
            <a:avLst/>
          </a:prstGeom>
          <a:ln>
            <a:solidFill>
              <a:srgbClr val="558ED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>
            <a:stCxn id="68" idx="0"/>
            <a:endCxn id="52" idx="3"/>
          </p:cNvCxnSpPr>
          <p:nvPr/>
        </p:nvCxnSpPr>
        <p:spPr>
          <a:xfrm rot="16200000" flipV="1">
            <a:off x="7423668" y="3546512"/>
            <a:ext cx="769031" cy="509564"/>
          </a:xfrm>
          <a:prstGeom prst="bentConnector2">
            <a:avLst/>
          </a:prstGeom>
          <a:ln>
            <a:solidFill>
              <a:srgbClr val="558ED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69" idx="3"/>
            <a:endCxn id="52" idx="1"/>
          </p:cNvCxnSpPr>
          <p:nvPr/>
        </p:nvCxnSpPr>
        <p:spPr>
          <a:xfrm flipV="1">
            <a:off x="5558349" y="3416778"/>
            <a:ext cx="497011" cy="1093642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stCxn id="59" idx="3"/>
            <a:endCxn id="50" idx="1"/>
          </p:cNvCxnSpPr>
          <p:nvPr/>
        </p:nvCxnSpPr>
        <p:spPr>
          <a:xfrm flipV="1">
            <a:off x="2522601" y="2632341"/>
            <a:ext cx="1207304" cy="985994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endCxn id="51" idx="1"/>
          </p:cNvCxnSpPr>
          <p:nvPr/>
        </p:nvCxnSpPr>
        <p:spPr>
          <a:xfrm flipV="1">
            <a:off x="2533447" y="3413779"/>
            <a:ext cx="1188358" cy="204555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59" idx="3"/>
            <a:endCxn id="47" idx="1"/>
          </p:cNvCxnSpPr>
          <p:nvPr/>
        </p:nvCxnSpPr>
        <p:spPr>
          <a:xfrm flipV="1">
            <a:off x="2522601" y="1430016"/>
            <a:ext cx="1214642" cy="2188319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59" idx="3"/>
            <a:endCxn id="69" idx="1"/>
          </p:cNvCxnSpPr>
          <p:nvPr/>
        </p:nvCxnSpPr>
        <p:spPr>
          <a:xfrm>
            <a:off x="2522601" y="3618335"/>
            <a:ext cx="1209160" cy="892085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stCxn id="59" idx="3"/>
            <a:endCxn id="72" idx="1"/>
          </p:cNvCxnSpPr>
          <p:nvPr/>
        </p:nvCxnSpPr>
        <p:spPr>
          <a:xfrm>
            <a:off x="2522601" y="3618335"/>
            <a:ext cx="1201644" cy="2386963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881628" y="3263411"/>
            <a:ext cx="67037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Login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073765" y="4064859"/>
            <a:ext cx="1478239" cy="649219"/>
          </a:xfrm>
          <a:prstGeom prst="roundRect">
            <a:avLst>
              <a:gd name="adj" fmla="val 104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Applications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85922" y="2973721"/>
            <a:ext cx="2190544" cy="100304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0414_Globus_blue_v1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51839</TotalTime>
  <Words>1514</Words>
  <Application>Microsoft Macintosh PowerPoint</Application>
  <PresentationFormat>On-screen Show (4:3)</PresentationFormat>
  <Paragraphs>352</Paragraphs>
  <Slides>29</Slides>
  <Notes>22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Calibri</vt:lpstr>
      <vt:lpstr>Consolas</vt:lpstr>
      <vt:lpstr>Courier New</vt:lpstr>
      <vt:lpstr>ＭＳ Ｐゴシック</vt:lpstr>
      <vt:lpstr>Museo Sans 100</vt:lpstr>
      <vt:lpstr>Museo Sans 300</vt:lpstr>
      <vt:lpstr>Wingdings</vt:lpstr>
      <vt:lpstr>Arial</vt:lpstr>
      <vt:lpstr>130414_Globus_blue_v1</vt:lpstr>
      <vt:lpstr>Building the  Modern Research Data Portal using the Globus Platform</vt:lpstr>
      <vt:lpstr>Building the  Modern Research Data Portal using the Globus Platform</vt:lpstr>
      <vt:lpstr>Presentation material available at   https://www.globusworld.org/ admin-tutorial</vt:lpstr>
      <vt:lpstr>Platform Questions</vt:lpstr>
      <vt:lpstr>Example: NCAR RDA</vt:lpstr>
      <vt:lpstr>Globus PaaS</vt:lpstr>
      <vt:lpstr>PowerPoint Presentation</vt:lpstr>
      <vt:lpstr>Prototypical research data portal</vt:lpstr>
      <vt:lpstr>Prototypical research data portal</vt:lpstr>
      <vt:lpstr>Globus PaaS</vt:lpstr>
      <vt:lpstr>Introduction to REST APIs</vt:lpstr>
      <vt:lpstr>Globus Transfer API</vt:lpstr>
      <vt:lpstr>Globus Python SDK</vt:lpstr>
      <vt:lpstr>TransferClient class</vt:lpstr>
      <vt:lpstr>TransferClient low-level calls</vt:lpstr>
      <vt:lpstr>TransferClient higher-level calls</vt:lpstr>
      <vt:lpstr>Python SDK Jupyter notebook</vt:lpstr>
      <vt:lpstr>PowerPoint Presentation</vt:lpstr>
      <vt:lpstr>Endpoint Search</vt:lpstr>
      <vt:lpstr>Endpoint Management</vt:lpstr>
      <vt:lpstr>Endpoint Activation</vt:lpstr>
      <vt:lpstr>File operations</vt:lpstr>
      <vt:lpstr>Task submission</vt:lpstr>
      <vt:lpstr>Task management</vt:lpstr>
      <vt:lpstr>Bookmarks</vt:lpstr>
      <vt:lpstr>Shared endpoint access rules (ACLs)</vt:lpstr>
      <vt:lpstr>Management API</vt:lpstr>
      <vt:lpstr>Exercise: Jupyter notebook</vt:lpstr>
      <vt:lpstr>Join the Globus developer community</vt:lpstr>
    </vt:vector>
  </TitlesOfParts>
  <Company>Lawrence Berkeley National Laboratory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Title Slide Arial 32 pt</dc:title>
  <dc:creator>Wendy Tsabba</dc:creator>
  <cp:lastModifiedBy>Greg Nawrocki</cp:lastModifiedBy>
  <cp:revision>1480</cp:revision>
  <cp:lastPrinted>2016-09-13T23:28:41Z</cp:lastPrinted>
  <dcterms:created xsi:type="dcterms:W3CDTF">2016-10-25T14:12:36Z</dcterms:created>
  <dcterms:modified xsi:type="dcterms:W3CDTF">2017-03-12T18:01:48Z</dcterms:modified>
</cp:coreProperties>
</file>