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5" r:id="rId1"/>
  </p:sldMasterIdLst>
  <p:notesMasterIdLst>
    <p:notesMasterId r:id="rId78"/>
  </p:notesMasterIdLst>
  <p:handoutMasterIdLst>
    <p:handoutMasterId r:id="rId79"/>
  </p:handoutMasterIdLst>
  <p:sldIdLst>
    <p:sldId id="1309" r:id="rId2"/>
    <p:sldId id="1317" r:id="rId3"/>
    <p:sldId id="1115" r:id="rId4"/>
    <p:sldId id="1072" r:id="rId5"/>
    <p:sldId id="1278" r:id="rId6"/>
    <p:sldId id="1279" r:id="rId7"/>
    <p:sldId id="1174" r:id="rId8"/>
    <p:sldId id="1175" r:id="rId9"/>
    <p:sldId id="1176" r:id="rId10"/>
    <p:sldId id="1177" r:id="rId11"/>
    <p:sldId id="1260" r:id="rId12"/>
    <p:sldId id="1253" r:id="rId13"/>
    <p:sldId id="1275" r:id="rId14"/>
    <p:sldId id="1293" r:id="rId15"/>
    <p:sldId id="1189" r:id="rId16"/>
    <p:sldId id="1190" r:id="rId17"/>
    <p:sldId id="1197" r:id="rId18"/>
    <p:sldId id="1256" r:id="rId19"/>
    <p:sldId id="1255" r:id="rId20"/>
    <p:sldId id="1261" r:id="rId21"/>
    <p:sldId id="1262" r:id="rId22"/>
    <p:sldId id="1263" r:id="rId23"/>
    <p:sldId id="1258" r:id="rId24"/>
    <p:sldId id="1199" r:id="rId25"/>
    <p:sldId id="1201" r:id="rId26"/>
    <p:sldId id="1294" r:id="rId27"/>
    <p:sldId id="1207" r:id="rId28"/>
    <p:sldId id="1208" r:id="rId29"/>
    <p:sldId id="1269" r:id="rId30"/>
    <p:sldId id="1270" r:id="rId31"/>
    <p:sldId id="1210" r:id="rId32"/>
    <p:sldId id="1211" r:id="rId33"/>
    <p:sldId id="1265" r:id="rId34"/>
    <p:sldId id="1308" r:id="rId35"/>
    <p:sldId id="1295" r:id="rId36"/>
    <p:sldId id="1214" r:id="rId37"/>
    <p:sldId id="1215" r:id="rId38"/>
    <p:sldId id="1218" r:id="rId39"/>
    <p:sldId id="1219" r:id="rId40"/>
    <p:sldId id="1217" r:id="rId41"/>
    <p:sldId id="1285" r:id="rId42"/>
    <p:sldId id="1286" r:id="rId43"/>
    <p:sldId id="1287" r:id="rId44"/>
    <p:sldId id="1288" r:id="rId45"/>
    <p:sldId id="1289" r:id="rId46"/>
    <p:sldId id="1290" r:id="rId47"/>
    <p:sldId id="1291" r:id="rId48"/>
    <p:sldId id="1222" r:id="rId49"/>
    <p:sldId id="1223" r:id="rId50"/>
    <p:sldId id="1271" r:id="rId51"/>
    <p:sldId id="1226" r:id="rId52"/>
    <p:sldId id="1225" r:id="rId53"/>
    <p:sldId id="1281" r:id="rId54"/>
    <p:sldId id="1227" r:id="rId55"/>
    <p:sldId id="1228" r:id="rId56"/>
    <p:sldId id="1229" r:id="rId57"/>
    <p:sldId id="1230" r:id="rId58"/>
    <p:sldId id="1273" r:id="rId59"/>
    <p:sldId id="1274" r:id="rId60"/>
    <p:sldId id="1310" r:id="rId61"/>
    <p:sldId id="1314" r:id="rId62"/>
    <p:sldId id="1311" r:id="rId63"/>
    <p:sldId id="1312" r:id="rId64"/>
    <p:sldId id="1315" r:id="rId65"/>
    <p:sldId id="1313" r:id="rId66"/>
    <p:sldId id="1296" r:id="rId67"/>
    <p:sldId id="1316" r:id="rId68"/>
    <p:sldId id="1299" r:id="rId69"/>
    <p:sldId id="1300" r:id="rId70"/>
    <p:sldId id="1301" r:id="rId71"/>
    <p:sldId id="1302" r:id="rId72"/>
    <p:sldId id="1303" r:id="rId73"/>
    <p:sldId id="1304" r:id="rId74"/>
    <p:sldId id="1305" r:id="rId75"/>
    <p:sldId id="1306" r:id="rId76"/>
    <p:sldId id="1307" r:id="rId7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s Vasiliadis" initials="" lastIdx="2" clrIdx="0"/>
  <p:cmAuthor id="2" name="Steve Tuecke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558ED5"/>
    <a:srgbClr val="9AF3FF"/>
    <a:srgbClr val="1F3F7A"/>
    <a:srgbClr val="29528C"/>
    <a:srgbClr val="629FC3"/>
    <a:srgbClr val="204078"/>
    <a:srgbClr val="9FC4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0" autoAdjust="0"/>
    <p:restoredTop sz="83003" autoAdjust="0"/>
  </p:normalViewPr>
  <p:slideViewPr>
    <p:cSldViewPr snapToGrid="0" snapToObjects="1">
      <p:cViewPr>
        <p:scale>
          <a:sx n="85" d="100"/>
          <a:sy n="85" d="100"/>
        </p:scale>
        <p:origin x="226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7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256"/>
    </p:cViewPr>
  </p:sorterViewPr>
  <p:notesViewPr>
    <p:cSldViewPr snapToGrid="0" snapToObjects="1">
      <p:cViewPr varScale="1">
        <p:scale>
          <a:sx n="81" d="100"/>
          <a:sy n="81" d="100"/>
        </p:scale>
        <p:origin x="338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commentAuthors" Target="commentAuthors.xml"/><Relationship Id="rId81" Type="http://schemas.openxmlformats.org/officeDocument/2006/relationships/presProps" Target="presProps.xml"/><Relationship Id="rId82" Type="http://schemas.openxmlformats.org/officeDocument/2006/relationships/viewProps" Target="viewProps.xml"/><Relationship Id="rId83" Type="http://schemas.openxmlformats.org/officeDocument/2006/relationships/theme" Target="theme/theme1.xml"/><Relationship Id="rId84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notesMaster" Target="notesMasters/notesMaster1.xml"/><Relationship Id="rId79" Type="http://schemas.openxmlformats.org/officeDocument/2006/relationships/handoutMaster" Target="handoutMasters/handoutMaster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 smtClean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fld id="{3726BA98-09A7-D845-B362-7ACA0D031074}" type="datetimeFigureOut">
              <a:rPr lang="en-US"/>
              <a:pPr>
                <a:defRPr/>
              </a:pPr>
              <a:t>3/10/17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 smtClean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fld id="{F7EBBC22-62A2-DA42-A7E1-5CA8AEF0CF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4597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8D14DF8-0C36-4546-A1A8-1C89C0A9DD5A}" type="datetime1">
              <a:rPr lang="en-US"/>
              <a:pPr>
                <a:defRPr/>
              </a:pPr>
              <a:t>3/10/17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FAF03E7-0DA5-084C-A73B-84F898909E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6829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665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Guarantee that the ID</a:t>
            </a:r>
            <a:r>
              <a:rPr lang="en-US" baseline="0" dirty="0" smtClean="0"/>
              <a:t> will not change AND that the ID will only be bound to a single identity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232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Allows an application to identify</a:t>
            </a:r>
            <a:r>
              <a:rPr lang="en-US" baseline="0" dirty="0" smtClean="0"/>
              <a:t> itself to Globus </a:t>
            </a:r>
            <a:r>
              <a:rPr lang="en-US" baseline="0" dirty="0" err="1" smtClean="0"/>
              <a:t>Auth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071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544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3799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8030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Portal uses the</a:t>
            </a:r>
            <a:r>
              <a:rPr lang="en-US" baseline="0" dirty="0" smtClean="0"/>
              <a:t> user identity to access the Globus transfer service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2. Portal uses its own identity when</a:t>
            </a:r>
            <a:r>
              <a:rPr lang="en-US" baseline="0" dirty="0" smtClean="0"/>
              <a:t> working with the Graph service, e.g. to create a shared endpoint and put the graph into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7516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Walk through registering a</a:t>
            </a:r>
            <a:r>
              <a:rPr lang="en-US" b="1" baseline="0" dirty="0" smtClean="0"/>
              <a:t> portal on an EC2 instance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2817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2951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810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Strongly recommend you join this list if developing against our API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581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2142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Walk through registering a</a:t>
            </a:r>
            <a:r>
              <a:rPr lang="en-US" b="1" baseline="0" dirty="0" smtClean="0"/>
              <a:t> portal on an EC2 instance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5753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OAuth2:</a:t>
            </a:r>
            <a:r>
              <a:rPr lang="en-US" baseline="0" dirty="0" smtClean="0"/>
              <a:t> </a:t>
            </a:r>
            <a:r>
              <a:rPr lang="en-US" dirty="0" smtClean="0"/>
              <a:t>APP = Client and SERVICE</a:t>
            </a:r>
            <a:r>
              <a:rPr lang="en-US" baseline="0" dirty="0" smtClean="0"/>
              <a:t> = Resource Server</a:t>
            </a:r>
          </a:p>
          <a:p>
            <a:r>
              <a:rPr lang="en-US" dirty="0" smtClean="0"/>
              <a:t>Trying to</a:t>
            </a:r>
            <a:r>
              <a:rPr lang="en-US" baseline="0" dirty="0" smtClean="0"/>
              <a:t> provide login information and get tokens to protect </a:t>
            </a:r>
            <a:r>
              <a:rPr lang="en-US" baseline="0" dirty="0" err="1" smtClean="0"/>
              <a:t>comms</a:t>
            </a:r>
            <a:r>
              <a:rPr lang="en-US" baseline="0" dirty="0" smtClean="0"/>
              <a:t> with the REST API</a:t>
            </a:r>
          </a:p>
          <a:p>
            <a:endParaRPr lang="en-US" baseline="0" dirty="0" smtClean="0"/>
          </a:p>
          <a:p>
            <a:r>
              <a:rPr lang="en-US" baseline="0" dirty="0" smtClean="0"/>
              <a:t>2 problems. Protect the Login, protest the REST communication.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Resource Server </a:t>
            </a:r>
            <a:r>
              <a:rPr lang="mr-IN" baseline="0" dirty="0" smtClean="0"/>
              <a:t>–</a:t>
            </a:r>
            <a:r>
              <a:rPr lang="en-US" baseline="0" dirty="0" smtClean="0"/>
              <a:t> URI with a document.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Stuff in parentheses right from the OAuth spec.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7650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step is redirect to Globus to get a set of scopes</a:t>
            </a:r>
          </a:p>
          <a:p>
            <a:r>
              <a:rPr lang="en-US" dirty="0" smtClean="0"/>
              <a:t>Scopes are a fundamental</a:t>
            </a:r>
            <a:r>
              <a:rPr lang="en-US" baseline="0" dirty="0" smtClean="0"/>
              <a:t> concept</a:t>
            </a:r>
          </a:p>
          <a:p>
            <a:r>
              <a:rPr lang="en-US" baseline="0" dirty="0" smtClean="0"/>
              <a:t>- e.g. scope can be “I want login information”</a:t>
            </a:r>
          </a:p>
          <a:p>
            <a:r>
              <a:rPr lang="en-US" baseline="0" dirty="0" smtClean="0"/>
              <a:t>Talking to services: talk to a scope; service can have multiple scopes</a:t>
            </a:r>
          </a:p>
          <a:p>
            <a:r>
              <a:rPr lang="en-US" baseline="0" dirty="0" smtClean="0"/>
              <a:t>Example: Groups service (API coming soon)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1 scope is full management scope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2</a:t>
            </a:r>
            <a:r>
              <a:rPr lang="en-US" baseline="30000" dirty="0" smtClean="0"/>
              <a:t>nd</a:t>
            </a:r>
            <a:r>
              <a:rPr lang="en-US" baseline="0" dirty="0" smtClean="0"/>
              <a:t> scope is things like “tell me groups that user belongs to”; this is a key action for many other actions in the Globus service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So an app only needs to use 2</a:t>
            </a:r>
            <a:r>
              <a:rPr lang="en-US" baseline="30000" dirty="0" smtClean="0"/>
              <a:t>nd</a:t>
            </a:r>
            <a:r>
              <a:rPr lang="en-US" baseline="0" dirty="0" smtClean="0"/>
              <a:t> scope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070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“Resource Owner” in this case is the user</a:t>
            </a:r>
          </a:p>
          <a:p>
            <a:r>
              <a:rPr lang="en-US" dirty="0" smtClean="0"/>
              <a:t>To</a:t>
            </a:r>
            <a:r>
              <a:rPr lang="en-US" baseline="0" dirty="0" smtClean="0"/>
              <a:t> do this we will redirect to an </a:t>
            </a:r>
            <a:r>
              <a:rPr lang="en-US" baseline="0" dirty="0" err="1" smtClean="0"/>
              <a:t>IdP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7806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Then after authentication from </a:t>
            </a:r>
            <a:r>
              <a:rPr lang="en-US" dirty="0" err="1" smtClean="0"/>
              <a:t>IdP</a:t>
            </a:r>
            <a:r>
              <a:rPr lang="en-US" dirty="0" smtClean="0"/>
              <a:t> Globus gets consent</a:t>
            </a:r>
            <a:r>
              <a:rPr lang="en-US" baseline="0" dirty="0" smtClean="0"/>
              <a:t> for whatever the app needs to do on your behalf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1435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Access token is the thing that allows the client to protect this REST communication</a:t>
            </a:r>
          </a:p>
          <a:p>
            <a:r>
              <a:rPr lang="en-US" dirty="0" smtClean="0"/>
              <a:t>It’s actually a set of access tokens, one for each scope</a:t>
            </a:r>
            <a:r>
              <a:rPr lang="en-US" baseline="0" dirty="0" smtClean="0"/>
              <a:t> - limits effect of compromise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6011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May also get an </a:t>
            </a:r>
            <a:r>
              <a:rPr lang="en-US" b="1" baseline="0" dirty="0" smtClean="0"/>
              <a:t>ID token </a:t>
            </a:r>
            <a:r>
              <a:rPr lang="en-US" baseline="0" dirty="0" smtClean="0"/>
              <a:t>if the client asked for OpenID Connect scopes (</a:t>
            </a:r>
            <a:r>
              <a:rPr lang="en-US" baseline="0" dirty="0" err="1" smtClean="0"/>
              <a:t>openid</a:t>
            </a:r>
            <a:r>
              <a:rPr lang="en-US" baseline="0" dirty="0" smtClean="0"/>
              <a:t>, email, profile)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633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</a:t>
            </a:r>
            <a:r>
              <a:rPr lang="en-US" baseline="0" dirty="0" smtClean="0"/>
              <a:t> the client can use the access token by setting an HTTP header with the appropriate token</a:t>
            </a:r>
          </a:p>
          <a:p>
            <a:endParaRPr lang="en-US" baseline="0" dirty="0" smtClean="0"/>
          </a:p>
          <a:p>
            <a:r>
              <a:rPr lang="en-US" baseline="0" dirty="0" smtClean="0"/>
              <a:t>Everything up to this point is standard OAuth2</a:t>
            </a:r>
          </a:p>
          <a:p>
            <a:r>
              <a:rPr lang="en-US" baseline="0" dirty="0" smtClean="0"/>
              <a:t>BUT, this is where we go a step further...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6863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can build your own services that use these same mechanisms to authorize</a:t>
            </a:r>
            <a:r>
              <a:rPr lang="en-US" baseline="0" dirty="0" smtClean="0"/>
              <a:t> access for your own app</a:t>
            </a:r>
          </a:p>
          <a:p>
            <a:r>
              <a:rPr lang="en-US" baseline="0" dirty="0" smtClean="0"/>
              <a:t>Extension (new RFC) allows the Service to introspect the token “is the token valid”? “who is it for”? “who am I talking to”?,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1956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Can go a step further</a:t>
            </a:r>
          </a:p>
          <a:p>
            <a:r>
              <a:rPr lang="en-US" baseline="0" dirty="0" smtClean="0"/>
              <a:t>Suppose the service wants to call another service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We call that a dependent service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E.g. service wants to call Globus Transfer on behalf of the user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Same token will not work – cannot be used anywhere else outside of the service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We have this extension, specific to Globus </a:t>
            </a:r>
            <a:r>
              <a:rPr lang="en-US" baseline="0" dirty="0" err="1" smtClean="0"/>
              <a:t>Auth</a:t>
            </a: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Uses access token to call Globus </a:t>
            </a:r>
            <a:r>
              <a:rPr lang="en-US" baseline="0" dirty="0" err="1" smtClean="0"/>
              <a:t>Auth</a:t>
            </a:r>
            <a:r>
              <a:rPr lang="en-US" baseline="0" dirty="0" smtClean="0"/>
              <a:t> and request dependent access tokens for my downstream dependent scopes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For example transfer can get the scope for Groups and check if user is member of a group before taking some action like allowing access to a shared endpoint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810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Single sign</a:t>
            </a:r>
            <a:r>
              <a:rPr lang="en-US" baseline="0" dirty="0" smtClean="0"/>
              <a:t> on preferred</a:t>
            </a:r>
          </a:p>
          <a:p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Want to encourage application development to the Globus Service.</a:t>
            </a:r>
          </a:p>
          <a:p>
            <a:r>
              <a:rPr lang="en-US" baseline="0" dirty="0" smtClean="0"/>
              <a:t>Want to encourage others to use Globus </a:t>
            </a:r>
            <a:r>
              <a:rPr lang="en-US" baseline="0" dirty="0" err="1" smtClean="0"/>
              <a:t>Auth</a:t>
            </a:r>
            <a:r>
              <a:rPr lang="en-US" baseline="0" dirty="0" smtClean="0"/>
              <a:t> for their own services.</a:t>
            </a:r>
          </a:p>
          <a:p>
            <a:r>
              <a:rPr lang="en-US" baseline="0" dirty="0" smtClean="0"/>
              <a:t>But not only for Apps, for other service to service communication.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172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Identity provider</a:t>
            </a:r>
            <a:r>
              <a:rPr lang="en-US" baseline="0" dirty="0" smtClean="0"/>
              <a:t> Proxy</a:t>
            </a:r>
          </a:p>
          <a:p>
            <a:endParaRPr lang="en-US" baseline="0" dirty="0" smtClean="0"/>
          </a:p>
          <a:p>
            <a:r>
              <a:rPr lang="en-US" dirty="0" smtClean="0"/>
              <a:t>Getting user authenticated</a:t>
            </a:r>
          </a:p>
          <a:p>
            <a:r>
              <a:rPr lang="en-US" dirty="0" smtClean="0"/>
              <a:t>Consented</a:t>
            </a:r>
            <a:r>
              <a:rPr lang="en-US" baseline="0" dirty="0" smtClean="0"/>
              <a:t> so users are consenting to what tokens are being used for</a:t>
            </a:r>
          </a:p>
          <a:p>
            <a:r>
              <a:rPr lang="en-US" baseline="0" dirty="0" err="1" smtClean="0"/>
              <a:t>Issueing</a:t>
            </a:r>
            <a:r>
              <a:rPr lang="en-US" baseline="0" dirty="0" smtClean="0"/>
              <a:t> tokens</a:t>
            </a:r>
          </a:p>
          <a:p>
            <a:r>
              <a:rPr lang="en-US" baseline="0" dirty="0" smtClean="0"/>
              <a:t>Verifying tokens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Globus </a:t>
            </a:r>
            <a:r>
              <a:rPr lang="en-US" baseline="0" dirty="0" err="1" smtClean="0"/>
              <a:t>Auth</a:t>
            </a:r>
            <a:r>
              <a:rPr lang="en-US" baseline="0" dirty="0" smtClean="0"/>
              <a:t> is a Foundational service for all of these</a:t>
            </a:r>
          </a:p>
          <a:p>
            <a:r>
              <a:rPr lang="en-US" baseline="0" dirty="0" smtClean="0"/>
              <a:t>In some sense it’s an </a:t>
            </a:r>
            <a:r>
              <a:rPr lang="en-US" baseline="0" dirty="0" err="1" smtClean="0"/>
              <a:t>IdP</a:t>
            </a:r>
            <a:r>
              <a:rPr lang="en-US" baseline="0" dirty="0" smtClean="0"/>
              <a:t> but think of it more as an Identity Broker</a:t>
            </a:r>
          </a:p>
          <a:p>
            <a:endParaRPr lang="en-US" baseline="0" dirty="0" smtClean="0"/>
          </a:p>
          <a:p>
            <a:r>
              <a:rPr lang="en-US" baseline="0" dirty="0" smtClean="0"/>
              <a:t>Mission is providing a platform for app/service developers to integrated these capabilities so they can access the growing system of </a:t>
            </a:r>
            <a:r>
              <a:rPr lang="en-US" baseline="0" dirty="0" err="1" smtClean="0"/>
              <a:t>IdPs</a:t>
            </a:r>
            <a:r>
              <a:rPr lang="en-US" baseline="0" dirty="0" smtClean="0"/>
              <a:t> with just a bit of standard code</a:t>
            </a:r>
          </a:p>
          <a:p>
            <a:endParaRPr lang="en-US" baseline="0" dirty="0" smtClean="0"/>
          </a:p>
          <a:p>
            <a:r>
              <a:rPr lang="en-US" baseline="0" dirty="0" smtClean="0"/>
              <a:t>Two protocols:</a:t>
            </a:r>
          </a:p>
          <a:p>
            <a:r>
              <a:rPr lang="en-US" baseline="0" dirty="0" smtClean="0"/>
              <a:t>OAuth2 </a:t>
            </a:r>
            <a:r>
              <a:rPr lang="mr-IN" baseline="0" dirty="0" smtClean="0"/>
              <a:t>–</a:t>
            </a:r>
            <a:r>
              <a:rPr lang="en-US" baseline="0" dirty="0" smtClean="0"/>
              <a:t> OpenID Connect (Web World)</a:t>
            </a:r>
          </a:p>
          <a:p>
            <a:r>
              <a:rPr lang="en-US" baseline="0" dirty="0" smtClean="0"/>
              <a:t>SAML </a:t>
            </a:r>
            <a:r>
              <a:rPr lang="mr-IN" baseline="0" dirty="0" smtClean="0"/>
              <a:t>–</a:t>
            </a:r>
            <a:r>
              <a:rPr lang="en-US" baseline="0" dirty="0" smtClean="0"/>
              <a:t> Shibboleth (Universities)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 and identity manager.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682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the Docs 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680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OAuth2 </a:t>
            </a:r>
            <a:r>
              <a:rPr lang="mr-IN" baseline="0" dirty="0" smtClean="0"/>
              <a:t>–</a:t>
            </a:r>
            <a:r>
              <a:rPr lang="en-US" baseline="0" dirty="0" smtClean="0"/>
              <a:t> OpenID Connect (Web World)</a:t>
            </a:r>
          </a:p>
          <a:p>
            <a:r>
              <a:rPr lang="en-US" baseline="0" dirty="0" smtClean="0"/>
              <a:t>OpenID Connect </a:t>
            </a:r>
            <a:r>
              <a:rPr lang="mr-IN" baseline="0" dirty="0" smtClean="0"/>
              <a:t>–</a:t>
            </a:r>
            <a:r>
              <a:rPr lang="en-US" baseline="0" dirty="0" smtClean="0"/>
              <a:t> Authentication Layer (RESTful / JSON)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462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Collections of identities.</a:t>
            </a:r>
            <a:r>
              <a:rPr lang="en-US" baseline="0" dirty="0" smtClean="0"/>
              <a:t> Now we’re just part of the web.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Primary Identity. If account compromised can just unlink primary identity.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382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444B9-100B-0B42-BDC4-2345808F7C0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06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Service-name +</a:t>
            </a:r>
            <a:r>
              <a:rPr lang="en-US" baseline="0" dirty="0" smtClean="0"/>
              <a:t> scope-name is unique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51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309" y="532991"/>
            <a:ext cx="8442608" cy="2494850"/>
          </a:xfrm>
        </p:spPr>
        <p:txBody>
          <a:bodyPr anchor="t"/>
          <a:lstStyle>
            <a:lvl1pPr algn="l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2310" y="3844336"/>
            <a:ext cx="4700527" cy="1678353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6" name="Picture 5" descr="Globus_White_2013_squar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3260" y="4669227"/>
            <a:ext cx="1686098" cy="170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478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9A62DDD-3F5F-554E-8F55-F59D7AC7F5D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globus-online-2013-large-white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127" y="271433"/>
            <a:ext cx="804970" cy="59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16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1886"/>
            <a:ext cx="8229600" cy="4178553"/>
          </a:xfrm>
        </p:spPr>
        <p:txBody>
          <a:bodyPr>
            <a:normAutofit/>
          </a:bodyPr>
          <a:lstStyle>
            <a:lvl1pPr marL="0" indent="0" algn="ctr">
              <a:buNone/>
              <a:defRPr sz="4800" b="0" i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9A62DDD-3F5F-554E-8F55-F59D7AC7F5D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globus-online-2013-large-white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127" y="271433"/>
            <a:ext cx="804970" cy="59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1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9A62DDD-3F5F-554E-8F55-F59D7AC7F5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169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9A62DDD-3F5F-554E-8F55-F59D7AC7F5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93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3F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6434" y="0"/>
            <a:ext cx="802756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62670"/>
            <a:ext cx="8229600" cy="4763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51338" y="6506404"/>
            <a:ext cx="441580" cy="269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85000"/>
                  </a:schemeClr>
                </a:solidFill>
                <a:latin typeface="Museo Sans 100"/>
                <a:cs typeface="Museo Sans 10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9A62DDD-3F5F-554E-8F55-F59D7AC7F5D2}" type="slidenum">
              <a:rPr lang="en-US" smtClean="0"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ea typeface="+mn-ea"/>
            </a:endParaRPr>
          </a:p>
        </p:txBody>
      </p:sp>
      <p:pic>
        <p:nvPicPr>
          <p:cNvPr id="7" name="Picture 6" descr="globus-online-2013-large-white.png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127" y="271433"/>
            <a:ext cx="804970" cy="59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539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0" i="0" kern="1200">
          <a:solidFill>
            <a:srgbClr val="D9D9D9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ts val="1400"/>
        </a:spcBef>
        <a:buFont typeface="Arial"/>
        <a:buChar char="•"/>
        <a:defRPr sz="3200" b="1" i="0" kern="1200">
          <a:solidFill>
            <a:srgbClr val="D9D9D9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D9D9D9"/>
          </a:solidFill>
          <a:latin typeface="Museo Sans 300"/>
          <a:ea typeface="+mn-ea"/>
          <a:cs typeface="Museo Sans 300"/>
        </a:defRPr>
      </a:lvl2pPr>
      <a:lvl3pPr marL="1143000" indent="-228600" algn="l" defTabSz="457200" rtl="0" eaLnBrk="1" latinLnBrk="0" hangingPunct="1">
        <a:spcBef>
          <a:spcPct val="20000"/>
        </a:spcBef>
        <a:buSzPct val="80000"/>
        <a:buFont typeface="Courier New"/>
        <a:buChar char="o"/>
        <a:defRPr sz="2400" b="0" i="0" kern="1200">
          <a:solidFill>
            <a:srgbClr val="D9D9D9"/>
          </a:solidFill>
          <a:latin typeface="Museo Sans 300"/>
          <a:ea typeface="+mn-ea"/>
          <a:cs typeface="Museo Sans 30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bg1">
              <a:lumMod val="95000"/>
            </a:schemeClr>
          </a:solidFill>
          <a:latin typeface="Museo Sans 300"/>
          <a:ea typeface="+mn-ea"/>
          <a:cs typeface="Museo Sans 30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bg1">
              <a:lumMod val="95000"/>
            </a:schemeClr>
          </a:solidFill>
          <a:latin typeface="Museo Sans 300"/>
          <a:ea typeface="+mn-ea"/>
          <a:cs typeface="Museo Sans 30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lobus.org/api/helper-pages/" TargetMode="External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ocs.globus.org/api/helper-pages/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5.jpeg"/><Relationship Id="rId13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6"/>
          <p:cNvSpPr txBox="1">
            <a:spLocks/>
          </p:cNvSpPr>
          <p:nvPr/>
        </p:nvSpPr>
        <p:spPr>
          <a:xfrm>
            <a:off x="402310" y="3928778"/>
            <a:ext cx="6251480" cy="2672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1400"/>
              </a:spcBef>
              <a:buFont typeface="Arial"/>
              <a:buNone/>
              <a:defRPr sz="3200" b="1" i="0" kern="120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Museo Sans 300"/>
                <a:ea typeface="+mn-ea"/>
                <a:cs typeface="Museo Sans 30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SzPct val="80000"/>
              <a:buFont typeface="Courier New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Museo Sans 300"/>
                <a:ea typeface="+mn-ea"/>
                <a:cs typeface="Museo Sans 30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Museo Sans 300"/>
                <a:ea typeface="+mn-ea"/>
                <a:cs typeface="Museo Sans 30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Museo Sans 300"/>
                <a:ea typeface="+mn-ea"/>
                <a:cs typeface="Museo Sans 30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</a:pPr>
            <a:endParaRPr lang="en-US" sz="2400" b="0" dirty="0"/>
          </a:p>
        </p:txBody>
      </p:sp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402309" y="877823"/>
            <a:ext cx="8442608" cy="2150017"/>
          </a:xfrm>
        </p:spPr>
        <p:txBody>
          <a:bodyPr>
            <a:normAutofit/>
          </a:bodyPr>
          <a:lstStyle/>
          <a:p>
            <a:r>
              <a:rPr lang="en-US" b="1" dirty="0" smtClean="0"/>
              <a:t>Building </a:t>
            </a:r>
            <a:r>
              <a:rPr lang="en-US" b="1" dirty="0"/>
              <a:t>the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Modern Research </a:t>
            </a:r>
            <a:r>
              <a:rPr lang="en-US" b="1" dirty="0"/>
              <a:t>Data </a:t>
            </a:r>
            <a:r>
              <a:rPr lang="en-US" b="1" dirty="0" smtClean="0"/>
              <a:t>Portal</a:t>
            </a:r>
            <a:endParaRPr lang="en-US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11639"/>
            <a:ext cx="9144000" cy="1733341"/>
          </a:xfrm>
          <a:prstGeom prst="rect">
            <a:avLst/>
          </a:prstGeom>
        </p:spPr>
      </p:pic>
      <p:sp>
        <p:nvSpPr>
          <p:cNvPr id="9" name="Subtitle 6"/>
          <p:cNvSpPr txBox="1">
            <a:spLocks/>
          </p:cNvSpPr>
          <p:nvPr/>
        </p:nvSpPr>
        <p:spPr>
          <a:xfrm>
            <a:off x="402310" y="4495800"/>
            <a:ext cx="6449752" cy="21058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ts val="1400"/>
              </a:spcBef>
              <a:buFont typeface="Arial"/>
              <a:buNone/>
              <a:defRPr sz="3200" b="1" i="0" kern="1200">
                <a:solidFill>
                  <a:schemeClr val="bg1">
                    <a:lumMod val="8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Museo Sans 300"/>
                <a:ea typeface="+mn-ea"/>
                <a:cs typeface="Museo Sans 30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SzPct val="80000"/>
              <a:buFont typeface="Courier New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Museo Sans 300"/>
                <a:ea typeface="+mn-ea"/>
                <a:cs typeface="Museo Sans 30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Museo Sans 300"/>
                <a:ea typeface="+mn-ea"/>
                <a:cs typeface="Museo Sans 30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Museo Sans 300"/>
                <a:ea typeface="+mn-ea"/>
                <a:cs typeface="Museo Sans 30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200"/>
              </a:spcBef>
              <a:spcAft>
                <a:spcPts val="0"/>
              </a:spcAft>
            </a:pPr>
            <a:r>
              <a:rPr lang="en-US" sz="2800" b="0" dirty="0" smtClean="0"/>
              <a:t>Oak Ridge National Lab</a:t>
            </a:r>
          </a:p>
          <a:p>
            <a:pPr fontAlgn="auto">
              <a:spcBef>
                <a:spcPts val="200"/>
              </a:spcBef>
              <a:spcAft>
                <a:spcPts val="0"/>
              </a:spcAft>
            </a:pPr>
            <a:endParaRPr lang="en-US" sz="2800" b="0" dirty="0" smtClean="0"/>
          </a:p>
          <a:p>
            <a:pPr fontAlgn="auto">
              <a:spcBef>
                <a:spcPts val="200"/>
              </a:spcBef>
              <a:spcAft>
                <a:spcPts val="0"/>
              </a:spcAft>
            </a:pPr>
            <a:endParaRPr lang="en-US" sz="2800" b="0" dirty="0" smtClean="0"/>
          </a:p>
          <a:p>
            <a:pPr fontAlgn="auto">
              <a:spcBef>
                <a:spcPts val="200"/>
              </a:spcBef>
              <a:spcAft>
                <a:spcPts val="0"/>
              </a:spcAft>
            </a:pPr>
            <a:r>
              <a:rPr lang="en-US" sz="2800" b="0" dirty="0" smtClean="0"/>
              <a:t>Rachana (</a:t>
            </a:r>
            <a:r>
              <a:rPr lang="en-US" sz="2800" b="0" smtClean="0"/>
              <a:t>rachana@globus.org)</a:t>
            </a:r>
          </a:p>
          <a:p>
            <a:pPr fontAlgn="auto">
              <a:spcBef>
                <a:spcPts val="200"/>
              </a:spcBef>
              <a:spcAft>
                <a:spcPts val="0"/>
              </a:spcAft>
            </a:pPr>
            <a:r>
              <a:rPr lang="en-US" sz="2800" b="0" smtClean="0"/>
              <a:t>Greg </a:t>
            </a:r>
            <a:r>
              <a:rPr lang="en-US" sz="2800" b="0" dirty="0" smtClean="0"/>
              <a:t>(</a:t>
            </a:r>
            <a:r>
              <a:rPr lang="en-US" sz="2800" b="0" dirty="0" err="1" smtClean="0"/>
              <a:t>greg@globus.org</a:t>
            </a:r>
            <a:r>
              <a:rPr lang="en-US" sz="2800" b="0" dirty="0" smtClean="0"/>
              <a:t>)</a:t>
            </a:r>
          </a:p>
          <a:p>
            <a:pPr fontAlgn="auto">
              <a:spcBef>
                <a:spcPts val="200"/>
              </a:spcBef>
              <a:spcAft>
                <a:spcPts val="0"/>
              </a:spcAft>
            </a:pPr>
            <a:endParaRPr lang="en-US" sz="2800" b="0" dirty="0" smtClean="0"/>
          </a:p>
        </p:txBody>
      </p:sp>
    </p:spTree>
    <p:extLst>
      <p:ext uri="{BB962C8B-B14F-4D97-AF65-F5344CB8AC3E}">
        <p14:creationId xmlns:p14="http://schemas.microsoft.com/office/powerpoint/2010/main" val="126882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Globus Auth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203"/>
          </a:xfrm>
        </p:spPr>
        <p:txBody>
          <a:bodyPr>
            <a:normAutofit fontScale="85000" lnSpcReduction="20000"/>
          </a:bodyPr>
          <a:lstStyle/>
          <a:p>
            <a:r>
              <a:rPr lang="en-US" smtClean="0"/>
              <a:t>Foundational identity and access management (IAM) platform service</a:t>
            </a:r>
          </a:p>
          <a:p>
            <a:r>
              <a:rPr lang="en-US" smtClean="0"/>
              <a:t>Simplify creation and integration of advanced </a:t>
            </a:r>
            <a:br>
              <a:rPr lang="en-US" smtClean="0"/>
            </a:br>
            <a:r>
              <a:rPr lang="en-US" smtClean="0"/>
              <a:t>apps and services</a:t>
            </a:r>
          </a:p>
          <a:p>
            <a:r>
              <a:rPr lang="en-US" smtClean="0"/>
              <a:t>Brokers authentication and authorization interactions between:</a:t>
            </a:r>
          </a:p>
          <a:p>
            <a:pPr lvl="1"/>
            <a:r>
              <a:rPr lang="en-US" smtClean="0"/>
              <a:t>end-users</a:t>
            </a:r>
          </a:p>
          <a:p>
            <a:pPr lvl="1"/>
            <a:r>
              <a:rPr lang="en-US" smtClean="0"/>
              <a:t>identity providers: InCommon, XSEDE, Google, portals</a:t>
            </a:r>
          </a:p>
          <a:p>
            <a:pPr lvl="1"/>
            <a:r>
              <a:rPr lang="en-US" smtClean="0"/>
              <a:t>services: resource servers with REST APIs</a:t>
            </a:r>
          </a:p>
          <a:p>
            <a:pPr lvl="1"/>
            <a:r>
              <a:rPr lang="en-US" smtClean="0"/>
              <a:t>apps:  web, mobile, desktop, command line clients</a:t>
            </a:r>
          </a:p>
          <a:p>
            <a:pPr lvl="1"/>
            <a:r>
              <a:rPr lang="en-US" smtClean="0"/>
              <a:t>services acting as clients to other services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Globus </a:t>
            </a:r>
            <a:r>
              <a:rPr lang="en-US" dirty="0" err="1" smtClean="0"/>
              <a:t>Auth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Identity and access management </a:t>
            </a:r>
            <a:r>
              <a:rPr lang="en-US" dirty="0" err="1" smtClean="0"/>
              <a:t>PaaS</a:t>
            </a:r>
            <a:endParaRPr lang="en-US" dirty="0" smtClean="0"/>
          </a:p>
          <a:p>
            <a:pPr marL="0" indent="0" algn="ctr">
              <a:buNone/>
            </a:pPr>
            <a:endParaRPr lang="en-US" sz="2000" u="sng" dirty="0" smtClean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r>
              <a:rPr lang="en-US" sz="4000" u="sng" dirty="0" err="1" smtClean="0">
                <a:solidFill>
                  <a:schemeClr val="accent6"/>
                </a:solidFill>
              </a:rPr>
              <a:t>docs.globus.org</a:t>
            </a:r>
            <a:r>
              <a:rPr lang="en-US" sz="4000" u="sng" dirty="0" smtClean="0">
                <a:solidFill>
                  <a:schemeClr val="accent6"/>
                </a:solidFill>
              </a:rPr>
              <a:t>/</a:t>
            </a:r>
            <a:r>
              <a:rPr lang="en-US" sz="4000" u="sng" dirty="0" err="1" smtClean="0">
                <a:solidFill>
                  <a:schemeClr val="accent6"/>
                </a:solidFill>
              </a:rPr>
              <a:t>api</a:t>
            </a:r>
            <a:r>
              <a:rPr lang="en-US" sz="4000" u="sng" dirty="0" smtClean="0">
                <a:solidFill>
                  <a:schemeClr val="accent6"/>
                </a:solidFill>
              </a:rPr>
              <a:t>/</a:t>
            </a:r>
            <a:r>
              <a:rPr lang="en-US" sz="4000" u="sng" dirty="0" err="1" smtClean="0">
                <a:solidFill>
                  <a:schemeClr val="accent6"/>
                </a:solidFill>
              </a:rPr>
              <a:t>auth</a:t>
            </a:r>
            <a:r>
              <a:rPr lang="en-US" sz="4000" i="1" dirty="0" smtClean="0"/>
              <a:t> </a:t>
            </a:r>
            <a:endParaRPr lang="en-US" sz="4000" i="1" dirty="0"/>
          </a:p>
          <a:p>
            <a:endParaRPr lang="en-US" dirty="0" smtClean="0"/>
          </a:p>
          <a:p>
            <a:r>
              <a:rPr lang="en-US" dirty="0" smtClean="0"/>
              <a:t>Specification</a:t>
            </a:r>
          </a:p>
          <a:p>
            <a:r>
              <a:rPr lang="en-US" dirty="0" smtClean="0"/>
              <a:t>Developer Guide</a:t>
            </a:r>
            <a:endParaRPr lang="is-IS" dirty="0" smtClean="0"/>
          </a:p>
          <a:p>
            <a:r>
              <a:rPr lang="is-IS" dirty="0" smtClean="0"/>
              <a:t>API Reference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9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Based on widely used web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OAuth</a:t>
            </a:r>
            <a:r>
              <a:rPr lang="en-US" dirty="0" smtClean="0"/>
              <a:t> </a:t>
            </a:r>
            <a:r>
              <a:rPr lang="en-US" dirty="0"/>
              <a:t>2.0 Authorization </a:t>
            </a:r>
            <a:r>
              <a:rPr lang="en-US" dirty="0" smtClean="0"/>
              <a:t>Framework</a:t>
            </a:r>
          </a:p>
          <a:p>
            <a:pPr lvl="1"/>
            <a:r>
              <a:rPr lang="en-US" dirty="0" smtClean="0"/>
              <a:t>aka OAuth2</a:t>
            </a:r>
          </a:p>
          <a:p>
            <a:r>
              <a:rPr lang="en-US" dirty="0" err="1" smtClean="0"/>
              <a:t>OpenID</a:t>
            </a:r>
            <a:r>
              <a:rPr lang="en-US" dirty="0" smtClean="0"/>
              <a:t> Connect Core 1.0</a:t>
            </a:r>
          </a:p>
          <a:p>
            <a:pPr lvl="1"/>
            <a:r>
              <a:rPr lang="en-US" dirty="0" smtClean="0"/>
              <a:t>aka OIDC</a:t>
            </a:r>
          </a:p>
          <a:p>
            <a:endParaRPr lang="en-US" dirty="0" smtClean="0"/>
          </a:p>
          <a:p>
            <a:r>
              <a:rPr lang="en-US" dirty="0" smtClean="0"/>
              <a:t>Use various OAuth2 and OIDC libraries</a:t>
            </a:r>
          </a:p>
          <a:p>
            <a:pPr lvl="1"/>
            <a:r>
              <a:rPr lang="en-US" dirty="0" smtClean="0"/>
              <a:t>Google OAuth Client Libraries (Java, Python, etc.), Apache </a:t>
            </a:r>
            <a:r>
              <a:rPr lang="en-US" dirty="0" err="1" smtClean="0"/>
              <a:t>mod_auth_openidc</a:t>
            </a:r>
            <a:r>
              <a:rPr lang="en-US" dirty="0" smtClean="0"/>
              <a:t>, etc.</a:t>
            </a:r>
          </a:p>
          <a:p>
            <a:pPr lvl="1"/>
            <a:r>
              <a:rPr lang="en-US" dirty="0" smtClean="0"/>
              <a:t>Globus Python SDK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7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Globus account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57381" cy="4525963"/>
          </a:xfrm>
        </p:spPr>
        <p:txBody>
          <a:bodyPr/>
          <a:lstStyle/>
          <a:p>
            <a:r>
              <a:rPr lang="en-US" dirty="0" smtClean="0"/>
              <a:t>A Globus account is a set of identities</a:t>
            </a:r>
          </a:p>
          <a:p>
            <a:pPr lvl="1"/>
            <a:r>
              <a:rPr lang="en-US" dirty="0" smtClean="0"/>
              <a:t>A </a:t>
            </a:r>
            <a:r>
              <a:rPr lang="en-US" i="1" dirty="0" smtClean="0"/>
              <a:t>primary identity</a:t>
            </a:r>
          </a:p>
          <a:p>
            <a:pPr lvl="2"/>
            <a:r>
              <a:rPr lang="en-US" dirty="0" smtClean="0"/>
              <a:t>Identity can be primary of only one account</a:t>
            </a:r>
            <a:endParaRPr lang="en-US" dirty="0"/>
          </a:p>
          <a:p>
            <a:pPr lvl="1"/>
            <a:r>
              <a:rPr lang="en-US" dirty="0" smtClean="0"/>
              <a:t>One or more </a:t>
            </a:r>
            <a:r>
              <a:rPr lang="en-US" i="1" dirty="0" smtClean="0"/>
              <a:t>linked identities</a:t>
            </a:r>
          </a:p>
          <a:p>
            <a:pPr lvl="2"/>
            <a:r>
              <a:rPr lang="en-US" dirty="0" smtClean="0"/>
              <a:t>Identity can (currently) be linked to only one account</a:t>
            </a:r>
          </a:p>
          <a:p>
            <a:r>
              <a:rPr lang="en-US" dirty="0" smtClean="0"/>
              <a:t>Account does not have own identifier</a:t>
            </a:r>
          </a:p>
          <a:p>
            <a:pPr lvl="1"/>
            <a:r>
              <a:rPr lang="en-US" dirty="0" smtClean="0"/>
              <a:t>An account is uniquely identified using its primary identity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38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ounded Rectangle 70"/>
          <p:cNvSpPr/>
          <p:nvPr/>
        </p:nvSpPr>
        <p:spPr>
          <a:xfrm>
            <a:off x="3498036" y="5483595"/>
            <a:ext cx="3451034" cy="1157457"/>
          </a:xfrm>
          <a:prstGeom prst="roundRect">
            <a:avLst>
              <a:gd name="adj" fmla="val 4173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Science DMZ</a:t>
            </a:r>
            <a:endParaRPr lang="en-US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3498036" y="4053948"/>
            <a:ext cx="2557323" cy="1186781"/>
          </a:xfrm>
          <a:prstGeom prst="roundRect">
            <a:avLst>
              <a:gd name="adj" fmla="val 4173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Firewall</a:t>
            </a:r>
            <a:endParaRPr lang="en-US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970245" y="3196354"/>
            <a:ext cx="1630008" cy="3370035"/>
          </a:xfrm>
          <a:prstGeom prst="roundRect">
            <a:avLst>
              <a:gd name="adj" fmla="val 2954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Desktop</a:t>
            </a:r>
          </a:p>
          <a:p>
            <a:pPr algn="ctr"/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3498036" y="2204411"/>
            <a:ext cx="4243884" cy="1639828"/>
          </a:xfrm>
          <a:prstGeom prst="roundRect">
            <a:avLst>
              <a:gd name="adj" fmla="val 2410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Globus</a:t>
            </a:r>
          </a:p>
          <a:p>
            <a:pPr algn="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Cloud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Sample Research Data Portal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>
                <a:latin typeface="Arial" charset="0"/>
                <a:ea typeface="Arial" charset="0"/>
                <a:cs typeface="Arial" charset="0"/>
              </a:rPr>
              <a:pPr/>
              <a:t>14</a:t>
            </a:fld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5" name="Picture 24" descr="femaleus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852" y="2427481"/>
            <a:ext cx="685259" cy="685261"/>
          </a:xfrm>
          <a:prstGeom prst="rect">
            <a:avLst/>
          </a:prstGeom>
        </p:spPr>
      </p:pic>
      <p:cxnSp>
        <p:nvCxnSpPr>
          <p:cNvPr id="28" name="Straight Arrow Connector 27"/>
          <p:cNvCxnSpPr>
            <a:stCxn id="51" idx="2"/>
            <a:endCxn id="69" idx="0"/>
          </p:cNvCxnSpPr>
          <p:nvPr/>
        </p:nvCxnSpPr>
        <p:spPr>
          <a:xfrm flipH="1">
            <a:off x="4645055" y="3738388"/>
            <a:ext cx="102" cy="447422"/>
          </a:xfrm>
          <a:prstGeom prst="straightConnector1">
            <a:avLst/>
          </a:prstGeom>
          <a:ln>
            <a:solidFill>
              <a:srgbClr val="558ED5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533447" y="6207580"/>
            <a:ext cx="1196458" cy="2083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1195437711991895099Machovka_harddisk.svg.hi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5922" y="5643334"/>
            <a:ext cx="570391" cy="612302"/>
          </a:xfrm>
          <a:prstGeom prst="rect">
            <a:avLst/>
          </a:prstGeom>
        </p:spPr>
      </p:pic>
      <p:cxnSp>
        <p:nvCxnSpPr>
          <p:cNvPr id="53" name="Straight Arrow Connector 52"/>
          <p:cNvCxnSpPr>
            <a:stCxn id="36" idx="3"/>
            <a:endCxn id="92" idx="1"/>
          </p:cNvCxnSpPr>
          <p:nvPr/>
        </p:nvCxnSpPr>
        <p:spPr>
          <a:xfrm>
            <a:off x="6256313" y="5949485"/>
            <a:ext cx="1067531" cy="92676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403834" y="2721473"/>
            <a:ext cx="773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ea typeface="Arial" charset="0"/>
                <a:cs typeface="Arial" charset="0"/>
              </a:rPr>
              <a:t>HTTPS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ea typeface="Arial" charset="0"/>
              <a:cs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49070" y="5085871"/>
            <a:ext cx="891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bg1"/>
                </a:solidFill>
                <a:ea typeface="Arial" charset="0"/>
                <a:cs typeface="Arial" charset="0"/>
              </a:rPr>
              <a:t>GridFTP</a:t>
            </a:r>
            <a:endParaRPr lang="en-US" sz="1400" b="1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30903" y="4223557"/>
            <a:ext cx="660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558ED5"/>
                </a:solidFill>
                <a:ea typeface="Arial" charset="0"/>
                <a:cs typeface="Arial" charset="0"/>
              </a:rPr>
              <a:t>REST</a:t>
            </a:r>
            <a:endParaRPr lang="en-US" sz="1400" b="1" dirty="0">
              <a:solidFill>
                <a:srgbClr val="558ED5"/>
              </a:solidFill>
              <a:ea typeface="Arial" charset="0"/>
              <a:cs typeface="Arial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7323845" y="4185809"/>
            <a:ext cx="1478239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Graph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Services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3498036" y="1014275"/>
            <a:ext cx="2457165" cy="1087111"/>
          </a:xfrm>
          <a:prstGeom prst="roundRect">
            <a:avLst>
              <a:gd name="adj" fmla="val 4956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3930489" y="1327103"/>
            <a:ext cx="1478239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829989" y="1214689"/>
            <a:ext cx="1478239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737242" y="1105406"/>
            <a:ext cx="2217959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UChicago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Identity </a:t>
            </a:r>
            <a:r>
              <a:rPr lang="en-US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Provider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3729905" y="2307731"/>
            <a:ext cx="1828444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Globus Web Helper Pages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3721805" y="3089169"/>
            <a:ext cx="1846704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Globus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Auth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6055360" y="3092168"/>
            <a:ext cx="1498041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Globus Transfer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1044362" y="3293725"/>
            <a:ext cx="1478239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Browser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1044362" y="5602696"/>
            <a:ext cx="1478239" cy="860161"/>
          </a:xfrm>
          <a:prstGeom prst="roundRect">
            <a:avLst>
              <a:gd name="adj" fmla="val 6446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My Laptop</a:t>
            </a:r>
            <a:endParaRPr lang="en-US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3731761" y="4185810"/>
            <a:ext cx="1826588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Demo Portal 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(Client)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3724245" y="5621464"/>
            <a:ext cx="1478239" cy="767667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Portal Endpoint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7323844" y="5621464"/>
            <a:ext cx="1478239" cy="841393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UChicago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Midway Endpoints</a:t>
            </a:r>
            <a:endParaRPr lang="en-US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97" name="Straight Arrow Connector 96"/>
          <p:cNvCxnSpPr/>
          <p:nvPr/>
        </p:nvCxnSpPr>
        <p:spPr>
          <a:xfrm flipH="1" flipV="1">
            <a:off x="5232964" y="5946074"/>
            <a:ext cx="483438" cy="3411"/>
          </a:xfrm>
          <a:prstGeom prst="straightConnector1">
            <a:avLst/>
          </a:prstGeom>
          <a:ln>
            <a:solidFill>
              <a:srgbClr val="558ED5"/>
            </a:solidFill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Elbow Connector 99"/>
          <p:cNvCxnSpPr>
            <a:stCxn id="72" idx="0"/>
            <a:endCxn id="52" idx="2"/>
          </p:cNvCxnSpPr>
          <p:nvPr/>
        </p:nvCxnSpPr>
        <p:spPr>
          <a:xfrm rot="5400000" flipH="1" flipV="1">
            <a:off x="4693835" y="3510918"/>
            <a:ext cx="1880077" cy="2341016"/>
          </a:xfrm>
          <a:prstGeom prst="bentConnector3">
            <a:avLst>
              <a:gd name="adj1" fmla="val 13252"/>
            </a:avLst>
          </a:prstGeom>
          <a:ln>
            <a:solidFill>
              <a:schemeClr val="bg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Elbow Connector 83"/>
          <p:cNvCxnSpPr>
            <a:stCxn id="65" idx="0"/>
            <a:endCxn id="92" idx="0"/>
          </p:cNvCxnSpPr>
          <p:nvPr/>
        </p:nvCxnSpPr>
        <p:spPr>
          <a:xfrm rot="16200000" flipH="1">
            <a:off x="4913839" y="2472339"/>
            <a:ext cx="18768" cy="6279482"/>
          </a:xfrm>
          <a:prstGeom prst="bentConnector3">
            <a:avLst>
              <a:gd name="adj1" fmla="val -1218031"/>
            </a:avLst>
          </a:prstGeom>
          <a:ln>
            <a:solidFill>
              <a:schemeClr val="bg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69" idx="3"/>
            <a:endCxn id="68" idx="1"/>
          </p:cNvCxnSpPr>
          <p:nvPr/>
        </p:nvCxnSpPr>
        <p:spPr>
          <a:xfrm flipV="1">
            <a:off x="5558349" y="4510419"/>
            <a:ext cx="1765496" cy="1"/>
          </a:xfrm>
          <a:prstGeom prst="straightConnector1">
            <a:avLst/>
          </a:prstGeom>
          <a:ln>
            <a:solidFill>
              <a:srgbClr val="558ED5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Elbow Connector 111"/>
          <p:cNvCxnSpPr>
            <a:stCxn id="68" idx="0"/>
            <a:endCxn id="52" idx="3"/>
          </p:cNvCxnSpPr>
          <p:nvPr/>
        </p:nvCxnSpPr>
        <p:spPr>
          <a:xfrm rot="16200000" flipV="1">
            <a:off x="7423668" y="3546512"/>
            <a:ext cx="769031" cy="509564"/>
          </a:xfrm>
          <a:prstGeom prst="bentConnector2">
            <a:avLst/>
          </a:prstGeom>
          <a:ln>
            <a:solidFill>
              <a:srgbClr val="558ED5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Elbow Connector 113"/>
          <p:cNvCxnSpPr>
            <a:stCxn id="69" idx="3"/>
            <a:endCxn id="52" idx="1"/>
          </p:cNvCxnSpPr>
          <p:nvPr/>
        </p:nvCxnSpPr>
        <p:spPr>
          <a:xfrm flipV="1">
            <a:off x="5558349" y="3416778"/>
            <a:ext cx="497011" cy="1093642"/>
          </a:xfrm>
          <a:prstGeom prst="bentConnector3">
            <a:avLst>
              <a:gd name="adj1" fmla="val 50000"/>
            </a:avLst>
          </a:prstGeom>
          <a:ln>
            <a:solidFill>
              <a:srgbClr val="558ED5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Elbow Connector 124"/>
          <p:cNvCxnSpPr>
            <a:stCxn id="59" idx="3"/>
            <a:endCxn id="50" idx="1"/>
          </p:cNvCxnSpPr>
          <p:nvPr/>
        </p:nvCxnSpPr>
        <p:spPr>
          <a:xfrm flipV="1">
            <a:off x="2522601" y="2632341"/>
            <a:ext cx="1207304" cy="985994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Elbow Connector 127"/>
          <p:cNvCxnSpPr>
            <a:endCxn id="51" idx="1"/>
          </p:cNvCxnSpPr>
          <p:nvPr/>
        </p:nvCxnSpPr>
        <p:spPr>
          <a:xfrm flipV="1">
            <a:off x="2533447" y="3413779"/>
            <a:ext cx="1188358" cy="204555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Elbow Connector 120"/>
          <p:cNvCxnSpPr>
            <a:stCxn id="59" idx="3"/>
            <a:endCxn id="47" idx="1"/>
          </p:cNvCxnSpPr>
          <p:nvPr/>
        </p:nvCxnSpPr>
        <p:spPr>
          <a:xfrm flipV="1">
            <a:off x="2522601" y="1430016"/>
            <a:ext cx="1214641" cy="2188319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Elbow Connector 133"/>
          <p:cNvCxnSpPr>
            <a:stCxn id="59" idx="3"/>
            <a:endCxn id="69" idx="1"/>
          </p:cNvCxnSpPr>
          <p:nvPr/>
        </p:nvCxnSpPr>
        <p:spPr>
          <a:xfrm>
            <a:off x="2522601" y="3618335"/>
            <a:ext cx="1209160" cy="892085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Elbow Connector 130"/>
          <p:cNvCxnSpPr>
            <a:stCxn id="59" idx="3"/>
            <a:endCxn id="72" idx="1"/>
          </p:cNvCxnSpPr>
          <p:nvPr/>
        </p:nvCxnSpPr>
        <p:spPr>
          <a:xfrm>
            <a:off x="2522601" y="3618335"/>
            <a:ext cx="1201644" cy="2386963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881628" y="3263411"/>
            <a:ext cx="670376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chemeClr val="accent6">
                    <a:lumMod val="75000"/>
                  </a:schemeClr>
                </a:solidFill>
                <a:ea typeface="Arial" charset="0"/>
                <a:cs typeface="Arial" charset="0"/>
              </a:rPr>
              <a:t>Login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ea typeface="Arial" charset="0"/>
              <a:cs typeface="Arial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574143" y="4090555"/>
            <a:ext cx="2160171" cy="88155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1073765" y="4064859"/>
            <a:ext cx="1478239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Applications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75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case: Log in with Globus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853382" y="1178621"/>
            <a:ext cx="3880850" cy="1946202"/>
          </a:xfrm>
        </p:spPr>
        <p:txBody>
          <a:bodyPr>
            <a:normAutofit fontScale="62500" lnSpcReduction="20000"/>
          </a:bodyPr>
          <a:lstStyle/>
          <a:p>
            <a:pPr marL="228600" indent="-228600"/>
            <a:r>
              <a:rPr lang="en-US" dirty="0" smtClean="0"/>
              <a:t>Similar to: </a:t>
            </a:r>
            <a:br>
              <a:rPr lang="en-US" dirty="0" smtClean="0"/>
            </a:br>
            <a:r>
              <a:rPr lang="en-US" dirty="0" smtClean="0"/>
              <a:t>“Log in with Google”</a:t>
            </a:r>
            <a:br>
              <a:rPr lang="en-US" dirty="0" smtClean="0"/>
            </a:br>
            <a:r>
              <a:rPr lang="en-US" dirty="0" smtClean="0"/>
              <a:t>“Log in with Facebook”</a:t>
            </a:r>
          </a:p>
          <a:p>
            <a:pPr marL="228600" indent="-228600"/>
            <a:r>
              <a:rPr lang="en-US" dirty="0" smtClean="0"/>
              <a:t>Using existing identities</a:t>
            </a:r>
          </a:p>
          <a:p>
            <a:pPr marL="228600" indent="-228600"/>
            <a:r>
              <a:rPr lang="en-US" dirty="0" smtClean="0"/>
              <a:t>Providing access to community services</a:t>
            </a:r>
            <a:endParaRPr lang="en-US" dirty="0"/>
          </a:p>
        </p:txBody>
      </p:sp>
      <p:pic>
        <p:nvPicPr>
          <p:cNvPr id="3" name="Picture 2" descr="Screen Shot 2016-02-11 at 5.48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6182" y="1506961"/>
            <a:ext cx="4269635" cy="2764290"/>
          </a:xfrm>
          <a:prstGeom prst="rect">
            <a:avLst/>
          </a:prstGeom>
          <a:ln w="28575">
            <a:solidFill>
              <a:schemeClr val="tx2">
                <a:lumMod val="20000"/>
                <a:lumOff val="80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564" y="3306803"/>
            <a:ext cx="5747657" cy="2598349"/>
          </a:xfrm>
          <a:prstGeom prst="rect">
            <a:avLst/>
          </a:prstGeom>
          <a:ln w="28575">
            <a:solidFill>
              <a:schemeClr val="tx2">
                <a:lumMod val="20000"/>
                <a:lumOff val="80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944" b="21311"/>
          <a:stretch/>
        </p:blipFill>
        <p:spPr>
          <a:xfrm>
            <a:off x="5245363" y="4692350"/>
            <a:ext cx="3698925" cy="1873369"/>
          </a:xfrm>
          <a:prstGeom prst="rect">
            <a:avLst/>
          </a:prstGeom>
          <a:ln w="28575">
            <a:solidFill>
              <a:schemeClr val="tx2">
                <a:lumMod val="20000"/>
                <a:lumOff val="8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787" y="4084595"/>
            <a:ext cx="4506444" cy="2481124"/>
          </a:xfrm>
          <a:prstGeom prst="rect">
            <a:avLst/>
          </a:prstGeom>
          <a:ln w="28575">
            <a:solidFill>
              <a:schemeClr val="tx2">
                <a:lumMod val="20000"/>
                <a:lumOff val="80000"/>
              </a:schemeClr>
            </a:solidFill>
          </a:ln>
        </p:spPr>
      </p:pic>
      <p:sp>
        <p:nvSpPr>
          <p:cNvPr id="16" name="Rectangle 15"/>
          <p:cNvSpPr/>
          <p:nvPr/>
        </p:nvSpPr>
        <p:spPr>
          <a:xfrm flipV="1">
            <a:off x="7941654" y="1368317"/>
            <a:ext cx="1002634" cy="46376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flipV="1">
            <a:off x="5794513" y="3634926"/>
            <a:ext cx="787034" cy="31072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flipV="1">
            <a:off x="3937258" y="4141215"/>
            <a:ext cx="787034" cy="31072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5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</a:t>
            </a:r>
          </a:p>
          <a:p>
            <a:endParaRPr lang="en-US" dirty="0" smtClean="0"/>
          </a:p>
          <a:p>
            <a:r>
              <a:rPr lang="en-US" b="1" dirty="0" err="1" smtClean="0"/>
              <a:t>Jetstream</a:t>
            </a:r>
            <a:r>
              <a:rPr lang="en-US" b="1" dirty="0" smtClean="0"/>
              <a:t> App use of </a:t>
            </a:r>
            <a:r>
              <a:rPr lang="en-US" b="1" dirty="0" err="1" smtClean="0"/>
              <a:t>Globus</a:t>
            </a:r>
            <a:r>
              <a:rPr lang="en-US" b="1" dirty="0" smtClean="0"/>
              <a:t> Auth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2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ounded Rectangle 70"/>
          <p:cNvSpPr/>
          <p:nvPr/>
        </p:nvSpPr>
        <p:spPr>
          <a:xfrm>
            <a:off x="3498036" y="5483595"/>
            <a:ext cx="3451034" cy="1157457"/>
          </a:xfrm>
          <a:prstGeom prst="roundRect">
            <a:avLst>
              <a:gd name="adj" fmla="val 4173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Science DMZ</a:t>
            </a:r>
            <a:endParaRPr lang="en-US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3498036" y="4053948"/>
            <a:ext cx="2557323" cy="1186781"/>
          </a:xfrm>
          <a:prstGeom prst="roundRect">
            <a:avLst>
              <a:gd name="adj" fmla="val 4173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Firewall</a:t>
            </a:r>
            <a:endParaRPr lang="en-US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970245" y="3196354"/>
            <a:ext cx="1630008" cy="3370035"/>
          </a:xfrm>
          <a:prstGeom prst="roundRect">
            <a:avLst>
              <a:gd name="adj" fmla="val 2954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Desktop</a:t>
            </a:r>
          </a:p>
          <a:p>
            <a:pPr algn="ctr"/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3498036" y="2204411"/>
            <a:ext cx="4243884" cy="1639828"/>
          </a:xfrm>
          <a:prstGeom prst="roundRect">
            <a:avLst>
              <a:gd name="adj" fmla="val 2410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Globus</a:t>
            </a:r>
          </a:p>
          <a:p>
            <a:pPr algn="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Cloud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Sample Research Data Portal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>
                <a:latin typeface="Arial" charset="0"/>
                <a:ea typeface="Arial" charset="0"/>
                <a:cs typeface="Arial" charset="0"/>
              </a:rPr>
              <a:pPr/>
              <a:t>17</a:t>
            </a:fld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5" name="Picture 24" descr="femaleus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852" y="2427481"/>
            <a:ext cx="685259" cy="685261"/>
          </a:xfrm>
          <a:prstGeom prst="rect">
            <a:avLst/>
          </a:prstGeom>
        </p:spPr>
      </p:pic>
      <p:cxnSp>
        <p:nvCxnSpPr>
          <p:cNvPr id="28" name="Straight Arrow Connector 27"/>
          <p:cNvCxnSpPr>
            <a:stCxn id="51" idx="2"/>
            <a:endCxn id="69" idx="0"/>
          </p:cNvCxnSpPr>
          <p:nvPr/>
        </p:nvCxnSpPr>
        <p:spPr>
          <a:xfrm flipH="1">
            <a:off x="4645055" y="3738388"/>
            <a:ext cx="102" cy="447422"/>
          </a:xfrm>
          <a:prstGeom prst="straightConnector1">
            <a:avLst/>
          </a:prstGeom>
          <a:ln>
            <a:solidFill>
              <a:srgbClr val="558ED5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533447" y="6207580"/>
            <a:ext cx="1196458" cy="2083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1195437711991895099Machovka_harddisk.svg.hi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5922" y="5643334"/>
            <a:ext cx="570391" cy="612302"/>
          </a:xfrm>
          <a:prstGeom prst="rect">
            <a:avLst/>
          </a:prstGeom>
        </p:spPr>
      </p:pic>
      <p:cxnSp>
        <p:nvCxnSpPr>
          <p:cNvPr id="53" name="Straight Arrow Connector 52"/>
          <p:cNvCxnSpPr>
            <a:stCxn id="36" idx="3"/>
            <a:endCxn id="92" idx="1"/>
          </p:cNvCxnSpPr>
          <p:nvPr/>
        </p:nvCxnSpPr>
        <p:spPr>
          <a:xfrm>
            <a:off x="6256313" y="5949485"/>
            <a:ext cx="1067531" cy="92676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403834" y="2721473"/>
            <a:ext cx="773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ea typeface="Arial" charset="0"/>
                <a:cs typeface="Arial" charset="0"/>
              </a:rPr>
              <a:t>HTTPS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ea typeface="Arial" charset="0"/>
              <a:cs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49070" y="5085871"/>
            <a:ext cx="891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bg1"/>
                </a:solidFill>
                <a:ea typeface="Arial" charset="0"/>
                <a:cs typeface="Arial" charset="0"/>
              </a:rPr>
              <a:t>GridFTP</a:t>
            </a:r>
            <a:endParaRPr lang="en-US" sz="1400" b="1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30903" y="4223557"/>
            <a:ext cx="660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558ED5"/>
                </a:solidFill>
                <a:ea typeface="Arial" charset="0"/>
                <a:cs typeface="Arial" charset="0"/>
              </a:rPr>
              <a:t>REST</a:t>
            </a:r>
            <a:endParaRPr lang="en-US" sz="1400" b="1" dirty="0">
              <a:solidFill>
                <a:srgbClr val="558ED5"/>
              </a:solidFill>
              <a:ea typeface="Arial" charset="0"/>
              <a:cs typeface="Arial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7323845" y="4185809"/>
            <a:ext cx="1478239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Graph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Services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3498036" y="1014275"/>
            <a:ext cx="2457165" cy="1087111"/>
          </a:xfrm>
          <a:prstGeom prst="roundRect">
            <a:avLst>
              <a:gd name="adj" fmla="val 4956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3930489" y="1327103"/>
            <a:ext cx="1478239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829989" y="1214689"/>
            <a:ext cx="1478239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737242" y="1105406"/>
            <a:ext cx="2217959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UChicago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Identity </a:t>
            </a:r>
            <a:r>
              <a:rPr lang="en-US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Provider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3729905" y="2307731"/>
            <a:ext cx="1828444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Globus Web Helper Pages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3721805" y="3089169"/>
            <a:ext cx="1846704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Globus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Auth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6055360" y="3092168"/>
            <a:ext cx="1498041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Globus Transfer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1044362" y="3293725"/>
            <a:ext cx="1478239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Browser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1044362" y="5602696"/>
            <a:ext cx="1478239" cy="860161"/>
          </a:xfrm>
          <a:prstGeom prst="roundRect">
            <a:avLst>
              <a:gd name="adj" fmla="val 6446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My Laptop</a:t>
            </a:r>
            <a:endParaRPr lang="en-US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3731761" y="4185810"/>
            <a:ext cx="1826588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Demo Portal 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(Client)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3724245" y="5621464"/>
            <a:ext cx="1478239" cy="767667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Portal Endpoint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7323844" y="5621464"/>
            <a:ext cx="1478239" cy="841393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UChicago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Midway Endpoints</a:t>
            </a:r>
            <a:endParaRPr lang="en-US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97" name="Straight Arrow Connector 96"/>
          <p:cNvCxnSpPr/>
          <p:nvPr/>
        </p:nvCxnSpPr>
        <p:spPr>
          <a:xfrm flipH="1" flipV="1">
            <a:off x="5232964" y="5946074"/>
            <a:ext cx="483438" cy="3411"/>
          </a:xfrm>
          <a:prstGeom prst="straightConnector1">
            <a:avLst/>
          </a:prstGeom>
          <a:ln>
            <a:solidFill>
              <a:srgbClr val="558ED5"/>
            </a:solidFill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Elbow Connector 99"/>
          <p:cNvCxnSpPr>
            <a:stCxn id="72" idx="0"/>
            <a:endCxn id="52" idx="2"/>
          </p:cNvCxnSpPr>
          <p:nvPr/>
        </p:nvCxnSpPr>
        <p:spPr>
          <a:xfrm rot="5400000" flipH="1" flipV="1">
            <a:off x="4693835" y="3510918"/>
            <a:ext cx="1880077" cy="2341016"/>
          </a:xfrm>
          <a:prstGeom prst="bentConnector3">
            <a:avLst>
              <a:gd name="adj1" fmla="val 13252"/>
            </a:avLst>
          </a:prstGeom>
          <a:ln>
            <a:solidFill>
              <a:schemeClr val="bg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Elbow Connector 83"/>
          <p:cNvCxnSpPr>
            <a:stCxn id="65" idx="0"/>
            <a:endCxn id="92" idx="0"/>
          </p:cNvCxnSpPr>
          <p:nvPr/>
        </p:nvCxnSpPr>
        <p:spPr>
          <a:xfrm rot="16200000" flipH="1">
            <a:off x="4913839" y="2472339"/>
            <a:ext cx="18768" cy="6279482"/>
          </a:xfrm>
          <a:prstGeom prst="bentConnector3">
            <a:avLst>
              <a:gd name="adj1" fmla="val -1218031"/>
            </a:avLst>
          </a:prstGeom>
          <a:ln>
            <a:solidFill>
              <a:schemeClr val="bg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69" idx="3"/>
            <a:endCxn id="68" idx="1"/>
          </p:cNvCxnSpPr>
          <p:nvPr/>
        </p:nvCxnSpPr>
        <p:spPr>
          <a:xfrm flipV="1">
            <a:off x="5558349" y="4510419"/>
            <a:ext cx="1765496" cy="1"/>
          </a:xfrm>
          <a:prstGeom prst="straightConnector1">
            <a:avLst/>
          </a:prstGeom>
          <a:ln>
            <a:solidFill>
              <a:srgbClr val="558ED5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Elbow Connector 111"/>
          <p:cNvCxnSpPr>
            <a:stCxn id="68" idx="0"/>
            <a:endCxn id="52" idx="3"/>
          </p:cNvCxnSpPr>
          <p:nvPr/>
        </p:nvCxnSpPr>
        <p:spPr>
          <a:xfrm rot="16200000" flipV="1">
            <a:off x="7423668" y="3546512"/>
            <a:ext cx="769031" cy="509564"/>
          </a:xfrm>
          <a:prstGeom prst="bentConnector2">
            <a:avLst/>
          </a:prstGeom>
          <a:ln>
            <a:solidFill>
              <a:srgbClr val="558ED5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Elbow Connector 113"/>
          <p:cNvCxnSpPr>
            <a:stCxn id="69" idx="3"/>
            <a:endCxn id="52" idx="1"/>
          </p:cNvCxnSpPr>
          <p:nvPr/>
        </p:nvCxnSpPr>
        <p:spPr>
          <a:xfrm flipV="1">
            <a:off x="5558349" y="3416778"/>
            <a:ext cx="497011" cy="1093642"/>
          </a:xfrm>
          <a:prstGeom prst="bentConnector3">
            <a:avLst>
              <a:gd name="adj1" fmla="val 50000"/>
            </a:avLst>
          </a:prstGeom>
          <a:ln>
            <a:solidFill>
              <a:srgbClr val="558ED5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Elbow Connector 124"/>
          <p:cNvCxnSpPr>
            <a:stCxn id="59" idx="3"/>
            <a:endCxn id="50" idx="1"/>
          </p:cNvCxnSpPr>
          <p:nvPr/>
        </p:nvCxnSpPr>
        <p:spPr>
          <a:xfrm flipV="1">
            <a:off x="2522601" y="2632341"/>
            <a:ext cx="1207304" cy="985994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Elbow Connector 127"/>
          <p:cNvCxnSpPr>
            <a:endCxn id="51" idx="1"/>
          </p:cNvCxnSpPr>
          <p:nvPr/>
        </p:nvCxnSpPr>
        <p:spPr>
          <a:xfrm flipV="1">
            <a:off x="2533447" y="3413779"/>
            <a:ext cx="1188358" cy="204555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Elbow Connector 120"/>
          <p:cNvCxnSpPr>
            <a:stCxn id="59" idx="3"/>
            <a:endCxn id="47" idx="1"/>
          </p:cNvCxnSpPr>
          <p:nvPr/>
        </p:nvCxnSpPr>
        <p:spPr>
          <a:xfrm flipV="1">
            <a:off x="2522601" y="1430016"/>
            <a:ext cx="1214641" cy="2188319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Elbow Connector 133"/>
          <p:cNvCxnSpPr>
            <a:stCxn id="59" idx="3"/>
            <a:endCxn id="69" idx="1"/>
          </p:cNvCxnSpPr>
          <p:nvPr/>
        </p:nvCxnSpPr>
        <p:spPr>
          <a:xfrm>
            <a:off x="2522601" y="3618335"/>
            <a:ext cx="1209160" cy="892085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Elbow Connector 130"/>
          <p:cNvCxnSpPr>
            <a:stCxn id="59" idx="3"/>
            <a:endCxn id="72" idx="1"/>
          </p:cNvCxnSpPr>
          <p:nvPr/>
        </p:nvCxnSpPr>
        <p:spPr>
          <a:xfrm>
            <a:off x="2522601" y="3618335"/>
            <a:ext cx="1201644" cy="2386963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881628" y="3263411"/>
            <a:ext cx="670376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chemeClr val="accent6">
                    <a:lumMod val="75000"/>
                  </a:schemeClr>
                </a:solidFill>
                <a:ea typeface="Arial" charset="0"/>
                <a:cs typeface="Arial" charset="0"/>
              </a:rPr>
              <a:t>Login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ea typeface="Arial" charset="0"/>
              <a:cs typeface="Arial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399733" y="4180985"/>
            <a:ext cx="2061303" cy="46035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1073765" y="4064859"/>
            <a:ext cx="1478239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Applications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95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case: Portal calling services on user’s behalf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Portal starting transfer for user</a:t>
            </a:r>
          </a:p>
          <a:p>
            <a:r>
              <a:rPr lang="en-US" dirty="0" smtClean="0"/>
              <a:t>Authorization Code Grant</a:t>
            </a:r>
          </a:p>
          <a:p>
            <a:pPr lvl="1"/>
            <a:r>
              <a:rPr lang="en-US" dirty="0" smtClean="0"/>
              <a:t>With service scopes</a:t>
            </a:r>
          </a:p>
          <a:p>
            <a:pPr lvl="1"/>
            <a:r>
              <a:rPr lang="en-US" dirty="0" smtClean="0"/>
              <a:t>Can also request OIDC scopes</a:t>
            </a:r>
          </a:p>
          <a:p>
            <a:r>
              <a:rPr lang="en-US" dirty="0" smtClean="0"/>
              <a:t>Confidential client</a:t>
            </a:r>
          </a:p>
          <a:p>
            <a:r>
              <a:rPr lang="en-US" dirty="0" err="1" smtClean="0"/>
              <a:t>Globus</a:t>
            </a:r>
            <a:r>
              <a:rPr lang="en-US" dirty="0" smtClean="0"/>
              <a:t> SDK: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To get tokens: </a:t>
            </a:r>
            <a:r>
              <a:rPr lang="en-US" dirty="0" err="1" smtClean="0">
                <a:solidFill>
                  <a:schemeClr val="bg1"/>
                </a:solidFill>
              </a:rPr>
              <a:t>ConfidentialAppAuthClient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To use tokens: </a:t>
            </a:r>
            <a:r>
              <a:rPr lang="en-US" dirty="0" err="1" smtClean="0">
                <a:solidFill>
                  <a:schemeClr val="bg1"/>
                </a:solidFill>
              </a:rPr>
              <a:t>AccessTokenAuthorizer</a:t>
            </a:r>
            <a:endParaRPr lang="en-US" dirty="0" smtClean="0">
              <a:solidFill>
                <a:schemeClr val="bg1"/>
              </a:solidFill>
            </a:endParaRP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6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004510" y="-3498319"/>
            <a:ext cx="8027566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8469606" y="3008085"/>
            <a:ext cx="441580" cy="269297"/>
          </a:xfrm>
        </p:spPr>
        <p:txBody>
          <a:bodyPr/>
          <a:lstStyle/>
          <a:p>
            <a:fld id="{F9A62DDD-3F5F-554E-8F55-F59D7AC7F5D2}" type="slidenum">
              <a:rPr lang="en-US" smtClean="0"/>
              <a:pPr/>
              <a:t>19</a:t>
            </a:fld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454792" y="2696394"/>
            <a:ext cx="1127890" cy="1588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317521" y="3329447"/>
            <a:ext cx="2060668" cy="1762538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Portal 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(Client)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5" name="Picture 24" descr="Screen Shot 2016-10-18 at , Oct 18 2016,6.43.5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601" y="3329447"/>
            <a:ext cx="1826588" cy="525778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5923981" y="4930872"/>
            <a:ext cx="2661310" cy="1540621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Globus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Transfer (Resource Server)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862921" y="2590012"/>
            <a:ext cx="2661310" cy="185478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Globus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Auth (Authorization Server)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rot="10800000">
            <a:off x="2426060" y="3855228"/>
            <a:ext cx="3362596" cy="28451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698406" y="3052679"/>
            <a:ext cx="304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5. Authenticate using client id and secret,  send authorization code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1116434" y="0"/>
            <a:ext cx="802756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Authorization Code </a:t>
            </a:r>
            <a:r>
              <a:rPr lang="en-US" sz="4000" noProof="0" dirty="0" smtClean="0">
                <a:solidFill>
                  <a:schemeClr val="bg1">
                    <a:lumMod val="85000"/>
                  </a:schemeClr>
                </a:solidFill>
                <a:latin typeface="Arial"/>
                <a:ea typeface="+mj-ea"/>
                <a:cs typeface="Arial"/>
              </a:rPr>
              <a:t>Grant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51602" y="1344031"/>
            <a:ext cx="5139356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Browser 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(User)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Picture 16" descr="femaleuse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803" y="1307989"/>
            <a:ext cx="685259" cy="68526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-205747" y="2467903"/>
            <a:ext cx="142067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1. Access portal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17227" y="2084139"/>
            <a:ext cx="12625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2. Redirects user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>
            <a:endCxn id="15" idx="3"/>
          </p:cNvCxnSpPr>
          <p:nvPr/>
        </p:nvCxnSpPr>
        <p:spPr>
          <a:xfrm rot="10800000">
            <a:off x="5690959" y="1668641"/>
            <a:ext cx="1407177" cy="799262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336271" y="1668640"/>
            <a:ext cx="266098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3. User authenticates and consents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132127" y="2253416"/>
            <a:ext cx="201960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4. Authorization token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0" name="Freeform 59"/>
          <p:cNvSpPr/>
          <p:nvPr/>
        </p:nvSpPr>
        <p:spPr>
          <a:xfrm>
            <a:off x="1465482" y="1792981"/>
            <a:ext cx="4323174" cy="1467355"/>
          </a:xfrm>
          <a:custGeom>
            <a:avLst/>
            <a:gdLst>
              <a:gd name="connsiteX0" fmla="*/ 0 w 4323174"/>
              <a:gd name="connsiteY0" fmla="*/ 1467355 h 1467355"/>
              <a:gd name="connsiteX1" fmla="*/ 1807429 w 4323174"/>
              <a:gd name="connsiteY1" fmla="*/ 87512 h 1467355"/>
              <a:gd name="connsiteX2" fmla="*/ 4323174 w 4323174"/>
              <a:gd name="connsiteY2" fmla="*/ 942282 h 146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23174" h="1467355">
                <a:moveTo>
                  <a:pt x="0" y="1467355"/>
                </a:moveTo>
                <a:cubicBezTo>
                  <a:pt x="543450" y="821189"/>
                  <a:pt x="1086900" y="175024"/>
                  <a:pt x="1807429" y="87512"/>
                </a:cubicBezTo>
                <a:cubicBezTo>
                  <a:pt x="2527958" y="0"/>
                  <a:pt x="4323174" y="942282"/>
                  <a:pt x="4323174" y="942282"/>
                </a:cubicBezTo>
              </a:path>
            </a:pathLst>
          </a:custGeom>
          <a:ln w="38100" cmpd="sng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2112737" y="1827579"/>
            <a:ext cx="3627069" cy="1420546"/>
          </a:xfrm>
          <a:custGeom>
            <a:avLst/>
            <a:gdLst>
              <a:gd name="connsiteX0" fmla="*/ 3627069 w 3627069"/>
              <a:gd name="connsiteY0" fmla="*/ 1322858 h 1420546"/>
              <a:gd name="connsiteX1" fmla="*/ 2381409 w 3627069"/>
              <a:gd name="connsiteY1" fmla="*/ 16281 h 1420546"/>
              <a:gd name="connsiteX2" fmla="*/ 0 w 3627069"/>
              <a:gd name="connsiteY2" fmla="*/ 1420546 h 142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7069" h="1420546">
                <a:moveTo>
                  <a:pt x="3627069" y="1322858"/>
                </a:moveTo>
                <a:cubicBezTo>
                  <a:pt x="3306494" y="661429"/>
                  <a:pt x="2985920" y="0"/>
                  <a:pt x="2381409" y="16281"/>
                </a:cubicBezTo>
                <a:cubicBezTo>
                  <a:pt x="1776898" y="32562"/>
                  <a:pt x="0" y="1420546"/>
                  <a:pt x="0" y="1420546"/>
                </a:cubicBezTo>
              </a:path>
            </a:pathLst>
          </a:custGeom>
          <a:ln w="38100" cmpd="sng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Arrow Connector 66"/>
          <p:cNvCxnSpPr/>
          <p:nvPr/>
        </p:nvCxnSpPr>
        <p:spPr>
          <a:xfrm rot="10800000">
            <a:off x="2426060" y="4036080"/>
            <a:ext cx="3362596" cy="2845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2698406" y="4088954"/>
            <a:ext cx="2660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6. Access tokens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 rot="10800000">
            <a:off x="2426062" y="4930873"/>
            <a:ext cx="3362595" cy="1001303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2112737" y="5593621"/>
            <a:ext cx="2660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7. Authenticate with access tokens to invoke transfer service as user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24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2" grpId="0"/>
      <p:bldP spid="28" grpId="0"/>
      <p:bldP spid="35" grpId="0"/>
      <p:bldP spid="44" grpId="0"/>
      <p:bldP spid="60" grpId="0" animBg="1"/>
      <p:bldP spid="61" grpId="0" animBg="1"/>
      <p:bldP spid="68" grpId="0"/>
      <p:bldP spid="7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</a:pPr>
            <a:endParaRPr lang="en-US" dirty="0" smtClean="0"/>
          </a:p>
          <a:p>
            <a:pPr fontAlgn="auto">
              <a:spcAft>
                <a:spcPts val="0"/>
              </a:spcAft>
            </a:pPr>
            <a:r>
              <a:rPr lang="en-US" dirty="0" smtClean="0"/>
              <a:t>All </a:t>
            </a:r>
            <a:r>
              <a:rPr lang="en-US" dirty="0"/>
              <a:t>tutorial materials at </a:t>
            </a:r>
          </a:p>
          <a:p>
            <a:pPr fontAlgn="auto">
              <a:spcAft>
                <a:spcPts val="0"/>
              </a:spcAft>
            </a:pPr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globus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5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Scopes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APIs that client is requesting access to</a:t>
            </a:r>
          </a:p>
          <a:p>
            <a:r>
              <a:rPr lang="en-US" dirty="0" smtClean="0"/>
              <a:t>Scope syntax:</a:t>
            </a:r>
          </a:p>
          <a:p>
            <a:pPr lvl="1"/>
            <a:r>
              <a:rPr lang="en-US" dirty="0" smtClean="0"/>
              <a:t>OpenID Connect: </a:t>
            </a:r>
            <a:r>
              <a:rPr lang="en-US" dirty="0" err="1" smtClean="0"/>
              <a:t>openid</a:t>
            </a:r>
            <a:r>
              <a:rPr lang="en-US" dirty="0" smtClean="0"/>
              <a:t>, email, profile</a:t>
            </a:r>
          </a:p>
          <a:p>
            <a:pPr lvl="1"/>
            <a:r>
              <a:rPr lang="en-US" dirty="0" err="1" smtClean="0"/>
              <a:t>urn:globus:auth:scope</a:t>
            </a:r>
            <a:r>
              <a:rPr lang="en-US" dirty="0" smtClean="0"/>
              <a:t>:&lt;service-name&gt;:&lt;scope-name&gt;</a:t>
            </a:r>
          </a:p>
          <a:p>
            <a:r>
              <a:rPr lang="en-US" dirty="0" smtClean="0"/>
              <a:t>If client requests multiple scopes</a:t>
            </a:r>
          </a:p>
          <a:p>
            <a:pPr lvl="1"/>
            <a:r>
              <a:rPr lang="en-US" dirty="0" smtClean="0"/>
              <a:t>Token response has tokens for first scope</a:t>
            </a:r>
          </a:p>
          <a:p>
            <a:pPr lvl="1"/>
            <a:r>
              <a:rPr lang="en-US" dirty="0" err="1" smtClean="0"/>
              <a:t>other_tokens</a:t>
            </a:r>
            <a:r>
              <a:rPr lang="en-US" dirty="0" smtClean="0"/>
              <a:t> field in response has list of token responses for other scopes</a:t>
            </a:r>
          </a:p>
          <a:p>
            <a:pPr lvl="1"/>
            <a:r>
              <a:rPr lang="en-US" dirty="0" smtClean="0"/>
              <a:t>Client must use correct token with each request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4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Consent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Resource owner authorization that a client can request access to a service scope on the resource owner's behalf within a limited scope</a:t>
            </a:r>
          </a:p>
          <a:p>
            <a:pPr lvl="1"/>
            <a:r>
              <a:rPr lang="en-US" dirty="0" smtClean="0"/>
              <a:t>If service has dependent scopes, they are part of the consent</a:t>
            </a:r>
          </a:p>
          <a:p>
            <a:r>
              <a:rPr lang="en-US" dirty="0" smtClean="0"/>
              <a:t>User can rescind a consent at any time</a:t>
            </a:r>
          </a:p>
          <a:p>
            <a:pPr lvl="1"/>
            <a:r>
              <a:rPr lang="en-US" dirty="0" smtClean="0"/>
              <a:t>Invalidates all access, dependent, and refresh tokens originating from the client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5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Identity id vs. username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Identity id:</a:t>
            </a:r>
          </a:p>
          <a:p>
            <a:pPr lvl="1"/>
            <a:r>
              <a:rPr lang="en-US" smtClean="0"/>
              <a:t>Guaranteed unique among all Globus Auth identities, and will never be reused</a:t>
            </a:r>
          </a:p>
          <a:p>
            <a:pPr lvl="1"/>
            <a:r>
              <a:rPr lang="en-US" smtClean="0"/>
              <a:t>UUID</a:t>
            </a:r>
          </a:p>
          <a:p>
            <a:pPr lvl="1"/>
            <a:r>
              <a:rPr lang="en-US" smtClean="0"/>
              <a:t>Always use this to refer to an identity</a:t>
            </a:r>
          </a:p>
          <a:p>
            <a:r>
              <a:rPr lang="en-US" smtClean="0"/>
              <a:t>Identity username:</a:t>
            </a:r>
          </a:p>
          <a:p>
            <a:pPr lvl="1"/>
            <a:r>
              <a:rPr lang="en-US" smtClean="0"/>
              <a:t>Unique at any point in time</a:t>
            </a:r>
          </a:p>
          <a:p>
            <a:pPr lvl="2"/>
            <a:r>
              <a:rPr lang="en-US" smtClean="0"/>
              <a:t>May change, may be re-used</a:t>
            </a:r>
          </a:p>
          <a:p>
            <a:pPr lvl="1"/>
            <a:r>
              <a:rPr lang="en-US" smtClean="0"/>
              <a:t>Case-insensitive user@domain</a:t>
            </a:r>
          </a:p>
          <a:p>
            <a:pPr lvl="1"/>
            <a:r>
              <a:rPr lang="en-US" smtClean="0"/>
              <a:t>Can map to/from id, for user experience</a:t>
            </a:r>
          </a:p>
          <a:p>
            <a:r>
              <a:rPr lang="en-US" smtClean="0"/>
              <a:t>Auth API allows mapping back and forth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81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 registration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2670"/>
            <a:ext cx="8229600" cy="5143734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Client_id</a:t>
            </a:r>
            <a:r>
              <a:rPr lang="en-US" dirty="0" smtClean="0"/>
              <a:t> and </a:t>
            </a:r>
            <a:r>
              <a:rPr lang="en-US" dirty="0" err="1" smtClean="0"/>
              <a:t>client_secret</a:t>
            </a:r>
            <a:r>
              <a:rPr lang="en-US" dirty="0" smtClean="0"/>
              <a:t> for service</a:t>
            </a:r>
          </a:p>
          <a:p>
            <a:r>
              <a:rPr lang="en-US" dirty="0" smtClean="0"/>
              <a:t>App display name</a:t>
            </a:r>
          </a:p>
          <a:p>
            <a:r>
              <a:rPr lang="en-US" dirty="0" smtClean="0"/>
              <a:t>Declare required scopes</a:t>
            </a:r>
          </a:p>
          <a:p>
            <a:pPr lvl="1"/>
            <a:r>
              <a:rPr lang="en-US" dirty="0" smtClean="0"/>
              <a:t>Need long-term, offline refresh tokens?</a:t>
            </a:r>
          </a:p>
          <a:p>
            <a:pPr lvl="1"/>
            <a:r>
              <a:rPr lang="en-US" dirty="0" smtClean="0"/>
              <a:t>May require authorization from scope admin</a:t>
            </a:r>
          </a:p>
          <a:p>
            <a:r>
              <a:rPr lang="en-US" dirty="0" smtClean="0"/>
              <a:t>OAuth2 redirect URIs</a:t>
            </a:r>
          </a:p>
          <a:p>
            <a:r>
              <a:rPr lang="en-US" dirty="0" smtClean="0"/>
              <a:t>Links for terms of service &amp; privacy policy</a:t>
            </a:r>
          </a:p>
          <a:p>
            <a:r>
              <a:rPr lang="en-US" dirty="0" smtClean="0"/>
              <a:t>Effective identity policy (optional)</a:t>
            </a:r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4300" dirty="0" err="1">
                <a:solidFill>
                  <a:schemeClr val="accent6"/>
                </a:solidFill>
              </a:rPr>
              <a:t>d</a:t>
            </a:r>
            <a:r>
              <a:rPr lang="en-US" sz="4300" dirty="0" err="1" smtClean="0">
                <a:solidFill>
                  <a:schemeClr val="accent6"/>
                </a:solidFill>
              </a:rPr>
              <a:t>evelopers.globus.org</a:t>
            </a:r>
            <a:endParaRPr lang="en-US" dirty="0" smtClean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9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Sample Research Data Portal 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Demo: Install and Register</a:t>
            </a:r>
          </a:p>
          <a:p>
            <a:r>
              <a:rPr lang="en-US" b="1" dirty="0" smtClean="0"/>
              <a:t>Code walk through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64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Exercise: Install sample data portal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 smtClean="0"/>
              <a:t>Install sample data portal</a:t>
            </a:r>
          </a:p>
          <a:p>
            <a:pPr lvl="1"/>
            <a:r>
              <a:rPr lang="en-US" dirty="0" smtClean="0"/>
              <a:t>either locally or on EC2 instance</a:t>
            </a:r>
          </a:p>
          <a:p>
            <a:pPr marL="0" indent="0" algn="ctr">
              <a:buNone/>
            </a:pPr>
            <a:r>
              <a:rPr lang="en-US" sz="4000" dirty="0" err="1">
                <a:solidFill>
                  <a:schemeClr val="accent6"/>
                </a:solidFill>
              </a:rPr>
              <a:t>github.com</a:t>
            </a:r>
            <a:r>
              <a:rPr lang="en-US" sz="4000" dirty="0">
                <a:solidFill>
                  <a:schemeClr val="accent6"/>
                </a:solidFill>
              </a:rPr>
              <a:t>/</a:t>
            </a:r>
            <a:r>
              <a:rPr lang="en-US" sz="4000" dirty="0" err="1">
                <a:solidFill>
                  <a:schemeClr val="accent6"/>
                </a:solidFill>
              </a:rPr>
              <a:t>globus</a:t>
            </a:r>
            <a:r>
              <a:rPr lang="en-US" sz="4000" dirty="0" smtClean="0">
                <a:solidFill>
                  <a:schemeClr val="accent6"/>
                </a:solidFill>
              </a:rPr>
              <a:t>/</a:t>
            </a:r>
            <a:br>
              <a:rPr lang="en-US" sz="4000" dirty="0" smtClean="0">
                <a:solidFill>
                  <a:schemeClr val="accent6"/>
                </a:solidFill>
              </a:rPr>
            </a:br>
            <a:r>
              <a:rPr lang="en-US" sz="4000" dirty="0" err="1" smtClean="0">
                <a:solidFill>
                  <a:schemeClr val="accent6"/>
                </a:solidFill>
              </a:rPr>
              <a:t>globus</a:t>
            </a:r>
            <a:r>
              <a:rPr lang="en-US" sz="4000" dirty="0" smtClean="0">
                <a:solidFill>
                  <a:schemeClr val="accent6"/>
                </a:solidFill>
              </a:rPr>
              <a:t>-sample-data-</a:t>
            </a:r>
            <a:r>
              <a:rPr lang="en-US" sz="4000" dirty="0" err="1" smtClean="0">
                <a:solidFill>
                  <a:schemeClr val="accent6"/>
                </a:solidFill>
              </a:rPr>
              <a:t>portal.git</a:t>
            </a:r>
            <a:endParaRPr lang="en-US" sz="4000" dirty="0" smtClean="0"/>
          </a:p>
          <a:p>
            <a:r>
              <a:rPr lang="en-US" sz="4000" dirty="0" smtClean="0"/>
              <a:t>Register your application at:</a:t>
            </a:r>
          </a:p>
          <a:p>
            <a:pPr marL="457200" lvl="1" indent="0" algn="ctr">
              <a:buNone/>
            </a:pPr>
            <a:r>
              <a:rPr lang="en-US" sz="3600" dirty="0" err="1" smtClean="0">
                <a:solidFill>
                  <a:schemeClr val="accent6"/>
                </a:solidFill>
              </a:rPr>
              <a:t>developers.globus.org</a:t>
            </a:r>
            <a:endParaRPr lang="en-US" sz="3600" dirty="0" smtClean="0">
              <a:solidFill>
                <a:schemeClr val="accent6"/>
              </a:solidFill>
            </a:endParaRPr>
          </a:p>
          <a:p>
            <a:r>
              <a:rPr lang="en-US" sz="4000" dirty="0" smtClean="0"/>
              <a:t>Instructions in the README file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9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ounded Rectangle 70"/>
          <p:cNvSpPr/>
          <p:nvPr/>
        </p:nvSpPr>
        <p:spPr>
          <a:xfrm>
            <a:off x="3498036" y="5483595"/>
            <a:ext cx="3451034" cy="1157457"/>
          </a:xfrm>
          <a:prstGeom prst="roundRect">
            <a:avLst>
              <a:gd name="adj" fmla="val 4173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Science DMZ</a:t>
            </a:r>
            <a:endParaRPr lang="en-US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3498036" y="4053948"/>
            <a:ext cx="2557323" cy="1186781"/>
          </a:xfrm>
          <a:prstGeom prst="roundRect">
            <a:avLst>
              <a:gd name="adj" fmla="val 4173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Firewall</a:t>
            </a:r>
            <a:endParaRPr lang="en-US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970245" y="3196354"/>
            <a:ext cx="1630008" cy="3370035"/>
          </a:xfrm>
          <a:prstGeom prst="roundRect">
            <a:avLst>
              <a:gd name="adj" fmla="val 2954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Desktop</a:t>
            </a:r>
          </a:p>
          <a:p>
            <a:pPr algn="ctr"/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3498036" y="2204411"/>
            <a:ext cx="4243884" cy="1639828"/>
          </a:xfrm>
          <a:prstGeom prst="roundRect">
            <a:avLst>
              <a:gd name="adj" fmla="val 2410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Globus</a:t>
            </a:r>
          </a:p>
          <a:p>
            <a:pPr algn="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Cloud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Prototypical research data portal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>
                <a:latin typeface="Arial" charset="0"/>
                <a:ea typeface="Arial" charset="0"/>
                <a:cs typeface="Arial" charset="0"/>
              </a:rPr>
              <a:pPr/>
              <a:t>26</a:t>
            </a:fld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5" name="Picture 24" descr="femaleus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852" y="2427481"/>
            <a:ext cx="685259" cy="685261"/>
          </a:xfrm>
          <a:prstGeom prst="rect">
            <a:avLst/>
          </a:prstGeom>
        </p:spPr>
      </p:pic>
      <p:cxnSp>
        <p:nvCxnSpPr>
          <p:cNvPr id="28" name="Straight Arrow Connector 27"/>
          <p:cNvCxnSpPr>
            <a:stCxn id="51" idx="2"/>
            <a:endCxn id="69" idx="0"/>
          </p:cNvCxnSpPr>
          <p:nvPr/>
        </p:nvCxnSpPr>
        <p:spPr>
          <a:xfrm flipH="1">
            <a:off x="4645055" y="3738388"/>
            <a:ext cx="102" cy="447422"/>
          </a:xfrm>
          <a:prstGeom prst="straightConnector1">
            <a:avLst/>
          </a:prstGeom>
          <a:ln>
            <a:solidFill>
              <a:srgbClr val="558ED5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533447" y="6207580"/>
            <a:ext cx="1196458" cy="2083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1195437711991895099Machovka_harddisk.svg.hi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5922" y="5643334"/>
            <a:ext cx="570391" cy="612302"/>
          </a:xfrm>
          <a:prstGeom prst="rect">
            <a:avLst/>
          </a:prstGeom>
        </p:spPr>
      </p:pic>
      <p:cxnSp>
        <p:nvCxnSpPr>
          <p:cNvPr id="53" name="Straight Arrow Connector 52"/>
          <p:cNvCxnSpPr>
            <a:stCxn id="36" idx="3"/>
            <a:endCxn id="92" idx="1"/>
          </p:cNvCxnSpPr>
          <p:nvPr/>
        </p:nvCxnSpPr>
        <p:spPr>
          <a:xfrm flipV="1">
            <a:off x="6256313" y="5946074"/>
            <a:ext cx="1067531" cy="3411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403834" y="2721473"/>
            <a:ext cx="773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ea typeface="Arial" charset="0"/>
                <a:cs typeface="Arial" charset="0"/>
              </a:rPr>
              <a:t>HTTPS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ea typeface="Arial" charset="0"/>
              <a:cs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49070" y="5085871"/>
            <a:ext cx="891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bg1"/>
                </a:solidFill>
                <a:ea typeface="Arial" charset="0"/>
                <a:cs typeface="Arial" charset="0"/>
              </a:rPr>
              <a:t>GridFTP</a:t>
            </a:r>
            <a:endParaRPr lang="en-US" sz="1400" b="1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30903" y="4223557"/>
            <a:ext cx="660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558ED5"/>
                </a:solidFill>
                <a:ea typeface="Arial" charset="0"/>
                <a:cs typeface="Arial" charset="0"/>
              </a:rPr>
              <a:t>REST</a:t>
            </a:r>
            <a:endParaRPr lang="en-US" sz="1400" b="1" dirty="0">
              <a:solidFill>
                <a:srgbClr val="558ED5"/>
              </a:solidFill>
              <a:ea typeface="Arial" charset="0"/>
              <a:cs typeface="Arial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7323845" y="4185809"/>
            <a:ext cx="1478239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Other Services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3498036" y="1014275"/>
            <a:ext cx="2457165" cy="1087111"/>
          </a:xfrm>
          <a:prstGeom prst="roundRect">
            <a:avLst>
              <a:gd name="adj" fmla="val 4956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3930489" y="1327103"/>
            <a:ext cx="1478239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829989" y="1214689"/>
            <a:ext cx="1478239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737243" y="1105406"/>
            <a:ext cx="1478239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Identity Provider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3729905" y="2307731"/>
            <a:ext cx="1828444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Globus Web Helper Pages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3721805" y="3089169"/>
            <a:ext cx="1846704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Globus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Auth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6055360" y="3092168"/>
            <a:ext cx="1498041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Globus Transfer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1044362" y="3293725"/>
            <a:ext cx="1478239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Browser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1044362" y="5602696"/>
            <a:ext cx="1478239" cy="860161"/>
          </a:xfrm>
          <a:prstGeom prst="roundRect">
            <a:avLst>
              <a:gd name="adj" fmla="val 6446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User’s Endpoint </a:t>
            </a:r>
            <a:r>
              <a:rPr lang="en-US" sz="1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(optional)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3731761" y="4185810"/>
            <a:ext cx="1826588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Portal Web Server (Client)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3724245" y="5621464"/>
            <a:ext cx="1478239" cy="767667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Portal Endpoint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7323844" y="5621464"/>
            <a:ext cx="1478239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Other Endpoints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97" name="Straight Arrow Connector 96"/>
          <p:cNvCxnSpPr/>
          <p:nvPr/>
        </p:nvCxnSpPr>
        <p:spPr>
          <a:xfrm flipH="1" flipV="1">
            <a:off x="5232964" y="5946074"/>
            <a:ext cx="483438" cy="3411"/>
          </a:xfrm>
          <a:prstGeom prst="straightConnector1">
            <a:avLst/>
          </a:prstGeom>
          <a:ln>
            <a:solidFill>
              <a:srgbClr val="558ED5"/>
            </a:solidFill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Elbow Connector 99"/>
          <p:cNvCxnSpPr>
            <a:stCxn id="72" idx="0"/>
            <a:endCxn id="52" idx="2"/>
          </p:cNvCxnSpPr>
          <p:nvPr/>
        </p:nvCxnSpPr>
        <p:spPr>
          <a:xfrm rot="5400000" flipH="1" flipV="1">
            <a:off x="4693835" y="3510918"/>
            <a:ext cx="1880077" cy="2341016"/>
          </a:xfrm>
          <a:prstGeom prst="bentConnector3">
            <a:avLst>
              <a:gd name="adj1" fmla="val 13252"/>
            </a:avLst>
          </a:prstGeom>
          <a:ln>
            <a:solidFill>
              <a:schemeClr val="bg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Elbow Connector 83"/>
          <p:cNvCxnSpPr>
            <a:stCxn id="65" idx="0"/>
            <a:endCxn id="92" idx="0"/>
          </p:cNvCxnSpPr>
          <p:nvPr/>
        </p:nvCxnSpPr>
        <p:spPr>
          <a:xfrm rot="16200000" flipH="1">
            <a:off x="4913839" y="2472339"/>
            <a:ext cx="18768" cy="6279482"/>
          </a:xfrm>
          <a:prstGeom prst="bentConnector3">
            <a:avLst>
              <a:gd name="adj1" fmla="val -1218031"/>
            </a:avLst>
          </a:prstGeom>
          <a:ln>
            <a:solidFill>
              <a:schemeClr val="bg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69" idx="3"/>
            <a:endCxn id="68" idx="1"/>
          </p:cNvCxnSpPr>
          <p:nvPr/>
        </p:nvCxnSpPr>
        <p:spPr>
          <a:xfrm flipV="1">
            <a:off x="5558349" y="4510419"/>
            <a:ext cx="1765496" cy="1"/>
          </a:xfrm>
          <a:prstGeom prst="straightConnector1">
            <a:avLst/>
          </a:prstGeom>
          <a:ln>
            <a:solidFill>
              <a:srgbClr val="558ED5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Elbow Connector 111"/>
          <p:cNvCxnSpPr>
            <a:stCxn id="68" idx="0"/>
            <a:endCxn id="52" idx="3"/>
          </p:cNvCxnSpPr>
          <p:nvPr/>
        </p:nvCxnSpPr>
        <p:spPr>
          <a:xfrm rot="16200000" flipV="1">
            <a:off x="7423668" y="3546512"/>
            <a:ext cx="769031" cy="509564"/>
          </a:xfrm>
          <a:prstGeom prst="bentConnector2">
            <a:avLst/>
          </a:prstGeom>
          <a:ln>
            <a:solidFill>
              <a:srgbClr val="558ED5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Elbow Connector 113"/>
          <p:cNvCxnSpPr>
            <a:stCxn id="69" idx="3"/>
            <a:endCxn id="52" idx="1"/>
          </p:cNvCxnSpPr>
          <p:nvPr/>
        </p:nvCxnSpPr>
        <p:spPr>
          <a:xfrm flipV="1">
            <a:off x="5558349" y="3416778"/>
            <a:ext cx="497011" cy="1093642"/>
          </a:xfrm>
          <a:prstGeom prst="bentConnector3">
            <a:avLst>
              <a:gd name="adj1" fmla="val 50000"/>
            </a:avLst>
          </a:prstGeom>
          <a:ln>
            <a:solidFill>
              <a:srgbClr val="558ED5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Elbow Connector 124"/>
          <p:cNvCxnSpPr>
            <a:stCxn id="59" idx="3"/>
            <a:endCxn id="50" idx="1"/>
          </p:cNvCxnSpPr>
          <p:nvPr/>
        </p:nvCxnSpPr>
        <p:spPr>
          <a:xfrm flipV="1">
            <a:off x="2522601" y="2632341"/>
            <a:ext cx="1207304" cy="985994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Elbow Connector 127"/>
          <p:cNvCxnSpPr>
            <a:endCxn id="51" idx="1"/>
          </p:cNvCxnSpPr>
          <p:nvPr/>
        </p:nvCxnSpPr>
        <p:spPr>
          <a:xfrm flipV="1">
            <a:off x="2533447" y="3413779"/>
            <a:ext cx="1188358" cy="204555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Elbow Connector 120"/>
          <p:cNvCxnSpPr>
            <a:stCxn id="59" idx="3"/>
            <a:endCxn id="47" idx="1"/>
          </p:cNvCxnSpPr>
          <p:nvPr/>
        </p:nvCxnSpPr>
        <p:spPr>
          <a:xfrm flipV="1">
            <a:off x="2522601" y="1430016"/>
            <a:ext cx="1214642" cy="2188319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Elbow Connector 133"/>
          <p:cNvCxnSpPr>
            <a:stCxn id="59" idx="3"/>
            <a:endCxn id="69" idx="1"/>
          </p:cNvCxnSpPr>
          <p:nvPr/>
        </p:nvCxnSpPr>
        <p:spPr>
          <a:xfrm>
            <a:off x="2522601" y="3618335"/>
            <a:ext cx="1209160" cy="892085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Elbow Connector 130"/>
          <p:cNvCxnSpPr>
            <a:stCxn id="59" idx="3"/>
            <a:endCxn id="72" idx="1"/>
          </p:cNvCxnSpPr>
          <p:nvPr/>
        </p:nvCxnSpPr>
        <p:spPr>
          <a:xfrm>
            <a:off x="2522601" y="3618335"/>
            <a:ext cx="1201644" cy="2386963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872058" y="4013474"/>
            <a:ext cx="1842121" cy="80718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881628" y="3263411"/>
            <a:ext cx="670376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chemeClr val="accent6">
                    <a:lumMod val="75000"/>
                  </a:schemeClr>
                </a:solidFill>
                <a:ea typeface="Arial" charset="0"/>
                <a:cs typeface="Arial" charset="0"/>
              </a:rPr>
              <a:t>Login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ea typeface="Arial" charset="0"/>
              <a:cs typeface="Arial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073765" y="4064859"/>
            <a:ext cx="1478239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Applications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7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case: Native 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2670"/>
            <a:ext cx="8229600" cy="514373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Command line, desktop apps</a:t>
            </a:r>
          </a:p>
          <a:p>
            <a:pPr lvl="1"/>
            <a:r>
              <a:rPr lang="en-US" dirty="0" smtClean="0"/>
              <a:t>Mobile apps</a:t>
            </a:r>
          </a:p>
          <a:p>
            <a:pPr lvl="1"/>
            <a:r>
              <a:rPr lang="en-US" dirty="0" err="1" smtClean="0"/>
              <a:t>Jupyter</a:t>
            </a:r>
            <a:r>
              <a:rPr lang="en-US" dirty="0" smtClean="0"/>
              <a:t> notebooks</a:t>
            </a:r>
          </a:p>
          <a:p>
            <a:pPr lvl="1"/>
            <a:r>
              <a:rPr lang="en-US" dirty="0" smtClean="0"/>
              <a:t>Any client that cannot keep a secret (downloaded)</a:t>
            </a:r>
          </a:p>
          <a:p>
            <a:r>
              <a:rPr lang="en-US" dirty="0" smtClean="0"/>
              <a:t>Native app is registered with </a:t>
            </a:r>
            <a:r>
              <a:rPr lang="en-US" dirty="0" err="1" smtClean="0"/>
              <a:t>Globus</a:t>
            </a:r>
            <a:r>
              <a:rPr lang="en-US" dirty="0" smtClean="0"/>
              <a:t> Auth</a:t>
            </a:r>
          </a:p>
          <a:p>
            <a:pPr lvl="1"/>
            <a:r>
              <a:rPr lang="en-US" dirty="0" smtClean="0"/>
              <a:t>Not a confidential client</a:t>
            </a:r>
          </a:p>
          <a:p>
            <a:r>
              <a:rPr lang="en-US" dirty="0" smtClean="0"/>
              <a:t>Native App Grant is used</a:t>
            </a:r>
          </a:p>
          <a:p>
            <a:pPr lvl="1"/>
            <a:r>
              <a:rPr lang="en-US" dirty="0" smtClean="0"/>
              <a:t>Variation on the Authorization Code Grant</a:t>
            </a:r>
          </a:p>
          <a:p>
            <a:r>
              <a:rPr lang="en-US" dirty="0" err="1" smtClean="0"/>
              <a:t>Globus</a:t>
            </a:r>
            <a:r>
              <a:rPr lang="en-US" dirty="0" smtClean="0"/>
              <a:t> SDK: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To get tokens: </a:t>
            </a:r>
            <a:r>
              <a:rPr lang="en-US" dirty="0" err="1" smtClean="0">
                <a:solidFill>
                  <a:schemeClr val="bg1"/>
                </a:solidFill>
              </a:rPr>
              <a:t>NativeAppAuthClient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To use tokens: </a:t>
            </a:r>
            <a:r>
              <a:rPr lang="en-US" dirty="0" err="1" smtClean="0">
                <a:solidFill>
                  <a:schemeClr val="bg1"/>
                </a:solidFill>
              </a:rPr>
              <a:t>AccessTokenAuthorizer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1781002" y="1324182"/>
            <a:ext cx="1266946" cy="750294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Browser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968225" y="-3353179"/>
            <a:ext cx="8027566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8433321" y="3153225"/>
            <a:ext cx="441580" cy="269297"/>
          </a:xfrm>
        </p:spPr>
        <p:txBody>
          <a:bodyPr/>
          <a:lstStyle/>
          <a:p>
            <a:fld id="{F9A62DDD-3F5F-554E-8F55-F59D7AC7F5D2}" type="slidenum">
              <a:rPr lang="en-US" smtClean="0"/>
              <a:pPr/>
              <a:t>28</a:t>
            </a:fld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rot="10800000" flipV="1">
            <a:off x="3404900" y="1871658"/>
            <a:ext cx="2322344" cy="1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404900" y="2074476"/>
            <a:ext cx="2322344" cy="1588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587886" y="3523431"/>
            <a:ext cx="1826588" cy="1270677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Native App 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(Client)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1152719" y="60475"/>
            <a:ext cx="802756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Native App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grant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19" name="Picture 18" descr="Screen Shot 2016-10-22 at , Oct 22 2016,1.03.4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87" y="3523431"/>
            <a:ext cx="1826588" cy="525778"/>
          </a:xfrm>
          <a:prstGeom prst="rect">
            <a:avLst/>
          </a:prstGeom>
        </p:spPr>
      </p:pic>
      <p:pic>
        <p:nvPicPr>
          <p:cNvPr id="20" name="Picture 19" descr="femaleuse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88" y="1134320"/>
            <a:ext cx="685259" cy="685261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 rot="5400000" flipH="1" flipV="1">
            <a:off x="-24511" y="2808534"/>
            <a:ext cx="1226387" cy="1588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-38552" y="1489700"/>
            <a:ext cx="142067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1. Run application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rot="5400000" flipH="1" flipV="1">
            <a:off x="228313" y="2723508"/>
            <a:ext cx="1226387" cy="15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48377" y="2449663"/>
            <a:ext cx="142067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2. URL to authenticate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590080" y="1255570"/>
            <a:ext cx="20331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3. Authenticate and consent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681420" y="2111109"/>
            <a:ext cx="2033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4. Auth code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rot="5400000" flipH="1" flipV="1">
            <a:off x="1519361" y="2808533"/>
            <a:ext cx="1226387" cy="1588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946580" y="2544027"/>
            <a:ext cx="14583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5. Register auth code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rot="10800000" flipV="1">
            <a:off x="2639104" y="2695884"/>
            <a:ext cx="2984096" cy="1155333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404900" y="2695884"/>
            <a:ext cx="14583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6. Exchange code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 rot="10800000" flipV="1">
            <a:off x="2639104" y="2893875"/>
            <a:ext cx="3075435" cy="1155335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590080" y="3574140"/>
            <a:ext cx="2033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7. Access tokens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 rot="10800000">
            <a:off x="2536611" y="4464411"/>
            <a:ext cx="3362595" cy="1001303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223286" y="5127159"/>
            <a:ext cx="2660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8. Authenticate with access tokens to invoke transfer service as user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6056442" y="5216029"/>
            <a:ext cx="2661310" cy="130878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Globus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Transfer (Resource Server)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6056442" y="1134320"/>
            <a:ext cx="2661310" cy="3800237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Globus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Auth (Authorization Server)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83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4" grpId="0"/>
      <p:bldP spid="41" grpId="0"/>
      <p:bldP spid="44" grpId="0"/>
      <p:bldP spid="50" grpId="0"/>
      <p:bldP spid="55" grpId="0"/>
      <p:bldP spid="59" grpId="0"/>
      <p:bldP spid="6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35718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Globus </a:t>
            </a:r>
            <a:r>
              <a:rPr lang="en-US" dirty="0" err="1" smtClean="0"/>
              <a:t>Auth</a:t>
            </a:r>
            <a:r>
              <a:rPr lang="en-US" dirty="0" smtClean="0"/>
              <a:t> supports mobile apps</a:t>
            </a:r>
          </a:p>
          <a:p>
            <a:pPr lvl="1"/>
            <a:r>
              <a:rPr lang="en-US" dirty="0"/>
              <a:t>“Log in with Globus” in mobile apps</a:t>
            </a:r>
          </a:p>
          <a:p>
            <a:pPr lvl="2"/>
            <a:r>
              <a:rPr lang="en-US" dirty="0" smtClean="0"/>
              <a:t>RFC 7636: </a:t>
            </a:r>
            <a:r>
              <a:rPr lang="en-US" dirty="0"/>
              <a:t>Proof Key for Code Exchange by OAuth Public </a:t>
            </a:r>
            <a:r>
              <a:rPr lang="en-US" dirty="0" smtClean="0"/>
              <a:t>Clients (PKCE, pronounced “pixy”)</a:t>
            </a:r>
            <a:endParaRPr lang="en-US" dirty="0"/>
          </a:p>
          <a:p>
            <a:pPr lvl="2"/>
            <a:r>
              <a:rPr lang="en-US" dirty="0" smtClean="0"/>
              <a:t>Extension to OAuth2 to allow OAuth2 Authorization Code Grant to work from mobile apps</a:t>
            </a:r>
          </a:p>
          <a:p>
            <a:pPr lvl="1"/>
            <a:r>
              <a:rPr lang="en-US" dirty="0" smtClean="0"/>
              <a:t>Uses mobile browser for web-based login</a:t>
            </a:r>
          </a:p>
          <a:p>
            <a:pPr lvl="1"/>
            <a:r>
              <a:rPr lang="en-US" dirty="0" smtClean="0"/>
              <a:t>Mobile apps can call any service REST APIs that use Globus </a:t>
            </a:r>
            <a:r>
              <a:rPr lang="en-US" dirty="0" err="1" smtClean="0"/>
              <a:t>Auth</a:t>
            </a:r>
            <a:endParaRPr lang="en-US" dirty="0" smtClean="0"/>
          </a:p>
          <a:p>
            <a:pPr lvl="1"/>
            <a:r>
              <a:rPr lang="en-US" dirty="0" smtClean="0"/>
              <a:t>iOS and Android</a:t>
            </a:r>
          </a:p>
          <a:p>
            <a:pPr lvl="1"/>
            <a:r>
              <a:rPr lang="en-US" dirty="0" smtClean="0"/>
              <a:t>Same approach as used by Google, Facebook,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6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ounded Rectangle 70"/>
          <p:cNvSpPr/>
          <p:nvPr/>
        </p:nvSpPr>
        <p:spPr>
          <a:xfrm>
            <a:off x="3498036" y="5483595"/>
            <a:ext cx="3451034" cy="1157457"/>
          </a:xfrm>
          <a:prstGeom prst="roundRect">
            <a:avLst>
              <a:gd name="adj" fmla="val 4173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Science DMZ</a:t>
            </a:r>
            <a:endParaRPr lang="en-US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3498036" y="4053948"/>
            <a:ext cx="2557323" cy="1186781"/>
          </a:xfrm>
          <a:prstGeom prst="roundRect">
            <a:avLst>
              <a:gd name="adj" fmla="val 4173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Firewall</a:t>
            </a:r>
            <a:endParaRPr lang="en-US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970245" y="3196354"/>
            <a:ext cx="1630008" cy="3370035"/>
          </a:xfrm>
          <a:prstGeom prst="roundRect">
            <a:avLst>
              <a:gd name="adj" fmla="val 2954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Desktop</a:t>
            </a:r>
          </a:p>
          <a:p>
            <a:pPr algn="ctr"/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3498036" y="2204411"/>
            <a:ext cx="4243884" cy="1639828"/>
          </a:xfrm>
          <a:prstGeom prst="roundRect">
            <a:avLst>
              <a:gd name="adj" fmla="val 2410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Globus</a:t>
            </a:r>
          </a:p>
          <a:p>
            <a:pPr algn="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Cloud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Prototypical research data portal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>
                <a:latin typeface="Arial" charset="0"/>
                <a:ea typeface="Arial" charset="0"/>
                <a:cs typeface="Arial" charset="0"/>
              </a:rPr>
              <a:pPr/>
              <a:t>3</a:t>
            </a:fld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5" name="Picture 24" descr="femaleus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852" y="2427481"/>
            <a:ext cx="685259" cy="685261"/>
          </a:xfrm>
          <a:prstGeom prst="rect">
            <a:avLst/>
          </a:prstGeom>
        </p:spPr>
      </p:pic>
      <p:cxnSp>
        <p:nvCxnSpPr>
          <p:cNvPr id="28" name="Straight Arrow Connector 27"/>
          <p:cNvCxnSpPr>
            <a:stCxn id="51" idx="2"/>
            <a:endCxn id="69" idx="0"/>
          </p:cNvCxnSpPr>
          <p:nvPr/>
        </p:nvCxnSpPr>
        <p:spPr>
          <a:xfrm flipH="1">
            <a:off x="4645055" y="3738388"/>
            <a:ext cx="102" cy="447422"/>
          </a:xfrm>
          <a:prstGeom prst="straightConnector1">
            <a:avLst/>
          </a:prstGeom>
          <a:ln>
            <a:solidFill>
              <a:srgbClr val="558ED5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533447" y="6207580"/>
            <a:ext cx="1196458" cy="2083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1195437711991895099Machovka_harddisk.svg.hi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5922" y="5643334"/>
            <a:ext cx="570391" cy="612302"/>
          </a:xfrm>
          <a:prstGeom prst="rect">
            <a:avLst/>
          </a:prstGeom>
        </p:spPr>
      </p:pic>
      <p:cxnSp>
        <p:nvCxnSpPr>
          <p:cNvPr id="53" name="Straight Arrow Connector 52"/>
          <p:cNvCxnSpPr>
            <a:stCxn id="36" idx="3"/>
            <a:endCxn id="92" idx="1"/>
          </p:cNvCxnSpPr>
          <p:nvPr/>
        </p:nvCxnSpPr>
        <p:spPr>
          <a:xfrm flipV="1">
            <a:off x="6256313" y="5946074"/>
            <a:ext cx="1067531" cy="3411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403834" y="2721473"/>
            <a:ext cx="773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ea typeface="Arial" charset="0"/>
                <a:cs typeface="Arial" charset="0"/>
              </a:rPr>
              <a:t>HTTPS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ea typeface="Arial" charset="0"/>
              <a:cs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49070" y="5085871"/>
            <a:ext cx="891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bg1"/>
                </a:solidFill>
                <a:ea typeface="Arial" charset="0"/>
                <a:cs typeface="Arial" charset="0"/>
              </a:rPr>
              <a:t>GridFTP</a:t>
            </a:r>
            <a:endParaRPr lang="en-US" sz="1400" b="1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30903" y="4223557"/>
            <a:ext cx="660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558ED5"/>
                </a:solidFill>
                <a:ea typeface="Arial" charset="0"/>
                <a:cs typeface="Arial" charset="0"/>
              </a:rPr>
              <a:t>REST</a:t>
            </a:r>
            <a:endParaRPr lang="en-US" sz="1400" b="1" dirty="0">
              <a:solidFill>
                <a:srgbClr val="558ED5"/>
              </a:solidFill>
              <a:ea typeface="Arial" charset="0"/>
              <a:cs typeface="Arial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7323845" y="4185809"/>
            <a:ext cx="1478239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Other Services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3498036" y="1014275"/>
            <a:ext cx="2457165" cy="1087111"/>
          </a:xfrm>
          <a:prstGeom prst="roundRect">
            <a:avLst>
              <a:gd name="adj" fmla="val 4956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3930489" y="1327103"/>
            <a:ext cx="1478239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829989" y="1214689"/>
            <a:ext cx="1478239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737243" y="1105406"/>
            <a:ext cx="1478239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Identity Provider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3729905" y="2307731"/>
            <a:ext cx="1828444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Globus Web Helper Pages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3721805" y="3089169"/>
            <a:ext cx="1846704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Globus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Auth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6055360" y="3092168"/>
            <a:ext cx="1498041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Globus Transfer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1044362" y="3293725"/>
            <a:ext cx="1478239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Browser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1044362" y="5602696"/>
            <a:ext cx="1478239" cy="860161"/>
          </a:xfrm>
          <a:prstGeom prst="roundRect">
            <a:avLst>
              <a:gd name="adj" fmla="val 6446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User’s Endpoint </a:t>
            </a:r>
            <a:r>
              <a:rPr lang="en-US" sz="1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(optional)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3731761" y="4185810"/>
            <a:ext cx="1826588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Portal Web Server (Client)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3724245" y="5621464"/>
            <a:ext cx="1478239" cy="767667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Portal Endpoint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7323844" y="5621464"/>
            <a:ext cx="1478239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Other Endpoints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97" name="Straight Arrow Connector 96"/>
          <p:cNvCxnSpPr/>
          <p:nvPr/>
        </p:nvCxnSpPr>
        <p:spPr>
          <a:xfrm flipH="1" flipV="1">
            <a:off x="5232964" y="5946074"/>
            <a:ext cx="483438" cy="3411"/>
          </a:xfrm>
          <a:prstGeom prst="straightConnector1">
            <a:avLst/>
          </a:prstGeom>
          <a:ln>
            <a:solidFill>
              <a:srgbClr val="558ED5"/>
            </a:solidFill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Elbow Connector 99"/>
          <p:cNvCxnSpPr>
            <a:stCxn id="72" idx="0"/>
            <a:endCxn id="52" idx="2"/>
          </p:cNvCxnSpPr>
          <p:nvPr/>
        </p:nvCxnSpPr>
        <p:spPr>
          <a:xfrm rot="5400000" flipH="1" flipV="1">
            <a:off x="4693835" y="3510918"/>
            <a:ext cx="1880077" cy="2341016"/>
          </a:xfrm>
          <a:prstGeom prst="bentConnector3">
            <a:avLst>
              <a:gd name="adj1" fmla="val 13252"/>
            </a:avLst>
          </a:prstGeom>
          <a:ln>
            <a:solidFill>
              <a:schemeClr val="bg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Elbow Connector 83"/>
          <p:cNvCxnSpPr>
            <a:stCxn id="65" idx="0"/>
            <a:endCxn id="92" idx="0"/>
          </p:cNvCxnSpPr>
          <p:nvPr/>
        </p:nvCxnSpPr>
        <p:spPr>
          <a:xfrm rot="16200000" flipH="1">
            <a:off x="4913839" y="2472339"/>
            <a:ext cx="18768" cy="6279482"/>
          </a:xfrm>
          <a:prstGeom prst="bentConnector3">
            <a:avLst>
              <a:gd name="adj1" fmla="val -1218031"/>
            </a:avLst>
          </a:prstGeom>
          <a:ln>
            <a:solidFill>
              <a:schemeClr val="bg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69" idx="3"/>
            <a:endCxn id="68" idx="1"/>
          </p:cNvCxnSpPr>
          <p:nvPr/>
        </p:nvCxnSpPr>
        <p:spPr>
          <a:xfrm flipV="1">
            <a:off x="5558349" y="4510419"/>
            <a:ext cx="1765496" cy="1"/>
          </a:xfrm>
          <a:prstGeom prst="straightConnector1">
            <a:avLst/>
          </a:prstGeom>
          <a:ln>
            <a:solidFill>
              <a:srgbClr val="558ED5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Elbow Connector 111"/>
          <p:cNvCxnSpPr>
            <a:stCxn id="68" idx="0"/>
            <a:endCxn id="52" idx="3"/>
          </p:cNvCxnSpPr>
          <p:nvPr/>
        </p:nvCxnSpPr>
        <p:spPr>
          <a:xfrm rot="16200000" flipV="1">
            <a:off x="7423668" y="3546512"/>
            <a:ext cx="769031" cy="509564"/>
          </a:xfrm>
          <a:prstGeom prst="bentConnector2">
            <a:avLst/>
          </a:prstGeom>
          <a:ln>
            <a:solidFill>
              <a:srgbClr val="558ED5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Elbow Connector 113"/>
          <p:cNvCxnSpPr>
            <a:stCxn id="69" idx="3"/>
            <a:endCxn id="52" idx="1"/>
          </p:cNvCxnSpPr>
          <p:nvPr/>
        </p:nvCxnSpPr>
        <p:spPr>
          <a:xfrm flipV="1">
            <a:off x="5558349" y="3416778"/>
            <a:ext cx="497011" cy="1093642"/>
          </a:xfrm>
          <a:prstGeom prst="bentConnector3">
            <a:avLst>
              <a:gd name="adj1" fmla="val 50000"/>
            </a:avLst>
          </a:prstGeom>
          <a:ln>
            <a:solidFill>
              <a:srgbClr val="558ED5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Elbow Connector 124"/>
          <p:cNvCxnSpPr>
            <a:stCxn id="59" idx="3"/>
            <a:endCxn id="50" idx="1"/>
          </p:cNvCxnSpPr>
          <p:nvPr/>
        </p:nvCxnSpPr>
        <p:spPr>
          <a:xfrm flipV="1">
            <a:off x="2522601" y="2632341"/>
            <a:ext cx="1207304" cy="985994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Elbow Connector 127"/>
          <p:cNvCxnSpPr>
            <a:endCxn id="51" idx="1"/>
          </p:cNvCxnSpPr>
          <p:nvPr/>
        </p:nvCxnSpPr>
        <p:spPr>
          <a:xfrm flipV="1">
            <a:off x="2533447" y="3413779"/>
            <a:ext cx="1188358" cy="204555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Elbow Connector 120"/>
          <p:cNvCxnSpPr>
            <a:stCxn id="59" idx="3"/>
            <a:endCxn id="47" idx="1"/>
          </p:cNvCxnSpPr>
          <p:nvPr/>
        </p:nvCxnSpPr>
        <p:spPr>
          <a:xfrm flipV="1">
            <a:off x="2522601" y="1430016"/>
            <a:ext cx="1214642" cy="2188319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Elbow Connector 133"/>
          <p:cNvCxnSpPr>
            <a:stCxn id="59" idx="3"/>
            <a:endCxn id="69" idx="1"/>
          </p:cNvCxnSpPr>
          <p:nvPr/>
        </p:nvCxnSpPr>
        <p:spPr>
          <a:xfrm>
            <a:off x="2522601" y="3618335"/>
            <a:ext cx="1209160" cy="892085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Elbow Connector 130"/>
          <p:cNvCxnSpPr>
            <a:stCxn id="59" idx="3"/>
            <a:endCxn id="72" idx="1"/>
          </p:cNvCxnSpPr>
          <p:nvPr/>
        </p:nvCxnSpPr>
        <p:spPr>
          <a:xfrm>
            <a:off x="2522601" y="3618335"/>
            <a:ext cx="1201644" cy="2386963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398573" y="5240730"/>
            <a:ext cx="3681957" cy="153497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881628" y="3263411"/>
            <a:ext cx="670376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chemeClr val="accent6">
                    <a:lumMod val="75000"/>
                  </a:schemeClr>
                </a:solidFill>
                <a:ea typeface="Arial" charset="0"/>
                <a:cs typeface="Arial" charset="0"/>
              </a:rPr>
              <a:t>Login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ea typeface="Arial" charset="0"/>
              <a:cs typeface="Arial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073765" y="4064859"/>
            <a:ext cx="1478239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Applications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11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Desktop &amp; command line 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8560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Globus </a:t>
            </a:r>
            <a:r>
              <a:rPr lang="en-US" dirty="0" err="1" smtClean="0"/>
              <a:t>Auth</a:t>
            </a:r>
            <a:r>
              <a:rPr lang="en-US" dirty="0" smtClean="0"/>
              <a:t> “Native App” PKCE support </a:t>
            </a:r>
          </a:p>
          <a:p>
            <a:r>
              <a:rPr lang="en-US" dirty="0" smtClean="0"/>
              <a:t>Use browser if possible</a:t>
            </a:r>
          </a:p>
          <a:p>
            <a:pPr lvl="1"/>
            <a:r>
              <a:rPr lang="en-US" dirty="0"/>
              <a:t>“</a:t>
            </a:r>
            <a:r>
              <a:rPr lang="en-US" dirty="0" err="1"/>
              <a:t>OAuth</a:t>
            </a:r>
            <a:r>
              <a:rPr lang="en-US" dirty="0"/>
              <a:t> 2.0 for Native Apps</a:t>
            </a:r>
            <a:r>
              <a:rPr lang="en-US" dirty="0" smtClean="0"/>
              <a:t>”</a:t>
            </a:r>
          </a:p>
          <a:p>
            <a:pPr lvl="2"/>
            <a:r>
              <a:rPr lang="en-US" dirty="0" smtClean="0"/>
              <a:t>draft-ietf-oauth-native-apps-02</a:t>
            </a:r>
            <a:endParaRPr lang="en-US" dirty="0"/>
          </a:p>
          <a:p>
            <a:pPr lvl="2"/>
            <a:r>
              <a:rPr lang="en-US" dirty="0" smtClean="0"/>
              <a:t>Use </a:t>
            </a:r>
            <a:r>
              <a:rPr lang="en-US" dirty="0"/>
              <a:t>external browser if possible</a:t>
            </a:r>
          </a:p>
          <a:p>
            <a:pPr lvl="2"/>
            <a:r>
              <a:rPr lang="en-US" dirty="0" smtClean="0"/>
              <a:t>Embed browser in app</a:t>
            </a:r>
          </a:p>
          <a:p>
            <a:pPr lvl="2"/>
            <a:r>
              <a:rPr lang="en-US" dirty="0" smtClean="0"/>
              <a:t>Embed mini web server in app</a:t>
            </a:r>
          </a:p>
          <a:p>
            <a:r>
              <a:rPr lang="en-US" dirty="0" smtClean="0"/>
              <a:t>Allows copy-n-paste of authorization code</a:t>
            </a:r>
          </a:p>
          <a:p>
            <a:pPr lvl="1"/>
            <a:r>
              <a:rPr lang="en-US" dirty="0" smtClean="0"/>
              <a:t>A little like app passwords, but OAuth2 compliant</a:t>
            </a:r>
          </a:p>
          <a:p>
            <a:r>
              <a:rPr lang="en-US" dirty="0" smtClean="0"/>
              <a:t>Globus Python SDK and CLI support Native App login</a:t>
            </a:r>
          </a:p>
          <a:p>
            <a:endParaRPr lang="en-US" dirty="0" smtClean="0"/>
          </a:p>
          <a:p>
            <a:r>
              <a:rPr lang="en-US" dirty="0" smtClean="0"/>
              <a:t>Limited support for username/password authentication</a:t>
            </a:r>
          </a:p>
          <a:p>
            <a:pPr lvl="1"/>
            <a:r>
              <a:rPr lang="en-US" dirty="0" smtClean="0"/>
              <a:t>Not recommended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3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case: Apps that need access tokens	 for long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2670"/>
            <a:ext cx="8229600" cy="5143734"/>
          </a:xfrm>
        </p:spPr>
        <p:txBody>
          <a:bodyPr>
            <a:normAutofit/>
          </a:bodyPr>
          <a:lstStyle/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Portal checks for transfer status when user is not logged in</a:t>
            </a:r>
          </a:p>
          <a:p>
            <a:pPr lvl="1"/>
            <a:r>
              <a:rPr lang="en-US" dirty="0" smtClean="0"/>
              <a:t>Run command line app from script</a:t>
            </a:r>
          </a:p>
          <a:p>
            <a:r>
              <a:rPr lang="en-US" dirty="0" smtClean="0"/>
              <a:t>App requests refresh tokens</a:t>
            </a:r>
          </a:p>
          <a:p>
            <a:r>
              <a:rPr lang="en-US" dirty="0" smtClean="0"/>
              <a:t>Globus SDK: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To get token: </a:t>
            </a:r>
            <a:r>
              <a:rPr lang="en-US" dirty="0" err="1" smtClean="0">
                <a:solidFill>
                  <a:schemeClr val="bg1"/>
                </a:solidFill>
              </a:rPr>
              <a:t>ConfidentialAppClient</a:t>
            </a:r>
            <a:r>
              <a:rPr lang="en-US" dirty="0" smtClean="0">
                <a:solidFill>
                  <a:schemeClr val="bg1"/>
                </a:solidFill>
              </a:rPr>
              <a:t> or </a:t>
            </a:r>
            <a:r>
              <a:rPr lang="en-US" dirty="0" err="1" smtClean="0">
                <a:solidFill>
                  <a:schemeClr val="bg1"/>
                </a:solidFill>
              </a:rPr>
              <a:t>NativeAppClient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To use tokens: </a:t>
            </a:r>
            <a:r>
              <a:rPr lang="en-US" dirty="0" err="1" smtClean="0">
                <a:solidFill>
                  <a:schemeClr val="bg1"/>
                </a:solidFill>
              </a:rPr>
              <a:t>RefreshTokenAuthorizer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0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004510" y="-3498319"/>
            <a:ext cx="8027566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8469606" y="3008085"/>
            <a:ext cx="441580" cy="269297"/>
          </a:xfrm>
        </p:spPr>
        <p:txBody>
          <a:bodyPr/>
          <a:lstStyle/>
          <a:p>
            <a:fld id="{F9A62DDD-3F5F-554E-8F55-F59D7AC7F5D2}" type="slidenum">
              <a:rPr lang="en-US" smtClean="0"/>
              <a:pPr/>
              <a:t>32</a:t>
            </a:fld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rot="10800000">
            <a:off x="3368615" y="1724931"/>
            <a:ext cx="2322344" cy="1588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421759" y="1929336"/>
            <a:ext cx="2269200" cy="1588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432539" y="3873698"/>
            <a:ext cx="1826588" cy="1579886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Native App 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(Client)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1116434" y="0"/>
            <a:ext cx="802756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Refresh tokens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19" name="Picture 18" descr="Screen Shot 2016-10-22 at , Oct 22 2016,1.03.4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38" y="3873698"/>
            <a:ext cx="1826588" cy="525778"/>
          </a:xfrm>
          <a:prstGeom prst="rect">
            <a:avLst/>
          </a:prstGeom>
        </p:spPr>
      </p:pic>
      <p:pic>
        <p:nvPicPr>
          <p:cNvPr id="20" name="Picture 19" descr="femaleuse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434" y="1302227"/>
            <a:ext cx="685259" cy="685261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6225776" y="5192138"/>
            <a:ext cx="2661310" cy="130878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Globus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Transfer (Resource Server)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225776" y="1110429"/>
            <a:ext cx="2661310" cy="3800237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Globus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Auth (Authorization Server)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16200000" flipV="1">
            <a:off x="-320816" y="2816150"/>
            <a:ext cx="1530311" cy="3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-74837" y="1344560"/>
            <a:ext cx="1420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1. Run application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rot="5400000" flipH="1" flipV="1">
            <a:off x="-20216" y="2848999"/>
            <a:ext cx="1463029" cy="15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35498" y="2315190"/>
            <a:ext cx="1420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2. URL to authenticate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2056168" y="1416115"/>
            <a:ext cx="1175605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Browser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553795" y="1110430"/>
            <a:ext cx="2033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3. Authenticate and consent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645135" y="1965969"/>
            <a:ext cx="2033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4. Auth code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rot="5400000" flipH="1" flipV="1">
            <a:off x="1113734" y="2900926"/>
            <a:ext cx="1671186" cy="1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963439" y="2225366"/>
            <a:ext cx="1458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5. Register auth code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rot="10800000" flipV="1">
            <a:off x="2378191" y="3008084"/>
            <a:ext cx="3582080" cy="714099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378189" y="2838410"/>
            <a:ext cx="2312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6. Exchange code,  request refresh tokens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 rot="10800000" flipV="1">
            <a:off x="2384945" y="3168526"/>
            <a:ext cx="3575329" cy="754793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4179952" y="3460575"/>
            <a:ext cx="2045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7. Access tokens and refresh tokens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 rot="10800000" flipV="1">
            <a:off x="2378192" y="4245429"/>
            <a:ext cx="3582082" cy="804804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384944" y="4137866"/>
            <a:ext cx="2520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9. Exchange refresh token for new access tokens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821" y="5540416"/>
            <a:ext cx="2033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8. Store refresh tokens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73" name="Straight Arrow Connector 72"/>
          <p:cNvCxnSpPr/>
          <p:nvPr/>
        </p:nvCxnSpPr>
        <p:spPr>
          <a:xfrm rot="10800000" flipV="1">
            <a:off x="2384944" y="4399476"/>
            <a:ext cx="3575330" cy="834356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3368615" y="4926055"/>
            <a:ext cx="3332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10. Access tokens 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 rot="10800000">
            <a:off x="2500328" y="5540417"/>
            <a:ext cx="3725448" cy="653027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2500327" y="5854886"/>
            <a:ext cx="26609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11. Authenticate with access tokens to invoke transfer service as user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54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9" grpId="0"/>
      <p:bldP spid="61" grpId="0"/>
      <p:bldP spid="35" grpId="0"/>
      <p:bldP spid="74" grpId="0"/>
      <p:bldP spid="7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Refresh tokens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For “offline services”</a:t>
            </a:r>
          </a:p>
          <a:p>
            <a:pPr lvl="1"/>
            <a:r>
              <a:rPr lang="en-US" dirty="0" smtClean="0"/>
              <a:t>E.g., Globus transfer service working on your behalf even when you are offline</a:t>
            </a:r>
          </a:p>
          <a:p>
            <a:r>
              <a:rPr lang="en-US" dirty="0" smtClean="0"/>
              <a:t>Refresh tokens issued to a particular client for use with a particular scope</a:t>
            </a:r>
          </a:p>
          <a:p>
            <a:r>
              <a:rPr lang="en-US" dirty="0" smtClean="0"/>
              <a:t>Client uses refresh token to get access token</a:t>
            </a:r>
          </a:p>
          <a:p>
            <a:pPr lvl="1"/>
            <a:r>
              <a:rPr lang="en-US" dirty="0" smtClean="0"/>
              <a:t>Confidential client: </a:t>
            </a:r>
            <a:r>
              <a:rPr lang="en-US" dirty="0" err="1" smtClean="0"/>
              <a:t>client_id</a:t>
            </a:r>
            <a:r>
              <a:rPr lang="en-US" dirty="0" smtClean="0"/>
              <a:t> and </a:t>
            </a:r>
            <a:r>
              <a:rPr lang="en-US" dirty="0" err="1" smtClean="0"/>
              <a:t>client_secret</a:t>
            </a:r>
            <a:r>
              <a:rPr lang="en-US" dirty="0" smtClean="0"/>
              <a:t> required</a:t>
            </a:r>
          </a:p>
          <a:p>
            <a:pPr lvl="1"/>
            <a:r>
              <a:rPr lang="en-US" dirty="0" smtClean="0"/>
              <a:t>Native app: </a:t>
            </a:r>
            <a:r>
              <a:rPr lang="en-US" dirty="0" err="1" smtClean="0"/>
              <a:t>client_secret</a:t>
            </a:r>
            <a:r>
              <a:rPr lang="en-US" dirty="0" smtClean="0"/>
              <a:t> not required</a:t>
            </a:r>
          </a:p>
          <a:p>
            <a:r>
              <a:rPr lang="en-US" dirty="0" smtClean="0"/>
              <a:t>Refresh token good for 6 months after last use</a:t>
            </a:r>
          </a:p>
          <a:p>
            <a:r>
              <a:rPr lang="en-US" dirty="0" smtClean="0"/>
              <a:t>Consent rescindment revokes resource token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13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Sample Research Data Portal 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Demo: Native Apps and Refresh tokens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3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Exercise: Native 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https://</a:t>
            </a:r>
            <a:r>
              <a:rPr lang="en-US" u="sng" dirty="0" err="1" smtClean="0">
                <a:solidFill>
                  <a:schemeClr val="accent6">
                    <a:lumMod val="75000"/>
                  </a:schemeClr>
                </a:solidFill>
              </a:rPr>
              <a:t>github.com/globus/native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-app-examples </a:t>
            </a:r>
          </a:p>
          <a:p>
            <a:r>
              <a:rPr lang="en-US" dirty="0" smtClean="0"/>
              <a:t>README for install instructions</a:t>
            </a:r>
          </a:p>
          <a:p>
            <a:r>
              <a:rPr lang="en-US" dirty="0" smtClean="0"/>
              <a:t>./</a:t>
            </a:r>
            <a:r>
              <a:rPr lang="en-US" dirty="0" err="1" smtClean="0"/>
              <a:t>example_copy_paste.py</a:t>
            </a:r>
            <a:endParaRPr lang="en-US" dirty="0" smtClean="0"/>
          </a:p>
          <a:p>
            <a:pPr lvl="1"/>
            <a:r>
              <a:rPr lang="en-US" dirty="0" smtClean="0"/>
              <a:t>Copy paste code to the app</a:t>
            </a:r>
          </a:p>
          <a:p>
            <a:r>
              <a:rPr lang="en-US" dirty="0" smtClean="0"/>
              <a:t>./</a:t>
            </a:r>
            <a:r>
              <a:rPr lang="en-US" dirty="0" err="1" smtClean="0"/>
              <a:t>example_local_server.py</a:t>
            </a:r>
            <a:endParaRPr lang="en-US" dirty="0" smtClean="0"/>
          </a:p>
          <a:p>
            <a:pPr lvl="1"/>
            <a:r>
              <a:rPr lang="en-US" dirty="0" smtClean="0"/>
              <a:t>Local server to get the code</a:t>
            </a:r>
          </a:p>
          <a:p>
            <a:r>
              <a:rPr lang="en-US" sz="2800" dirty="0"/>
              <a:t>./</a:t>
            </a:r>
            <a:r>
              <a:rPr lang="en-US" sz="2800" dirty="0" err="1"/>
              <a:t>example_copy_paste_refresh_token.py</a:t>
            </a:r>
            <a:endParaRPr lang="en-US" sz="2800" dirty="0"/>
          </a:p>
          <a:p>
            <a:pPr lvl="1"/>
            <a:r>
              <a:rPr lang="en-US" sz="2400" dirty="0"/>
              <a:t>Stores refresh token locally, uses it to get new access tokens</a:t>
            </a:r>
            <a:endParaRPr lang="en-US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4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case: </a:t>
            </a:r>
            <a:r>
              <a:rPr lang="en-US" dirty="0"/>
              <a:t>A</a:t>
            </a:r>
            <a:r>
              <a:rPr lang="en-US" dirty="0" smtClean="0"/>
              <a:t>pp invoking services as itself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Sample portal invoking graph service and accessing endpoints as itself </a:t>
            </a:r>
          </a:p>
          <a:p>
            <a:pPr lvl="1"/>
            <a:r>
              <a:rPr lang="en-US" dirty="0" smtClean="0"/>
              <a:t>Robots, agents, services</a:t>
            </a:r>
          </a:p>
          <a:p>
            <a:r>
              <a:rPr lang="en-US" dirty="0" smtClean="0"/>
              <a:t>App registers with Globus to get client id and secret</a:t>
            </a:r>
          </a:p>
          <a:p>
            <a:pPr lvl="1"/>
            <a:r>
              <a:rPr lang="en-US" dirty="0" smtClean="0"/>
              <a:t>Native app cannot do this, because no </a:t>
            </a:r>
            <a:r>
              <a:rPr lang="en-US" dirty="0" err="1" smtClean="0"/>
              <a:t>client_secret</a:t>
            </a:r>
            <a:endParaRPr lang="en-US" dirty="0" smtClean="0"/>
          </a:p>
          <a:p>
            <a:r>
              <a:rPr lang="en-US" dirty="0" smtClean="0"/>
              <a:t>Client Credential Grant is used</a:t>
            </a:r>
          </a:p>
          <a:p>
            <a:r>
              <a:rPr lang="en-US" dirty="0" err="1" smtClean="0"/>
              <a:t>Globus</a:t>
            </a:r>
            <a:r>
              <a:rPr lang="en-US" dirty="0" smtClean="0"/>
              <a:t> SDK:</a:t>
            </a:r>
          </a:p>
          <a:p>
            <a:pPr lvl="1"/>
            <a:r>
              <a:rPr lang="en-US" sz="2811" dirty="0" smtClean="0">
                <a:solidFill>
                  <a:schemeClr val="bg1"/>
                </a:solidFill>
              </a:rPr>
              <a:t>To get tokens</a:t>
            </a:r>
            <a:r>
              <a:rPr lang="en-US" dirty="0" smtClean="0">
                <a:solidFill>
                  <a:schemeClr val="bg1"/>
                </a:solidFill>
              </a:rPr>
              <a:t>:  </a:t>
            </a:r>
            <a:r>
              <a:rPr lang="en-US" dirty="0" err="1" smtClean="0">
                <a:solidFill>
                  <a:schemeClr val="bg1"/>
                </a:solidFill>
              </a:rPr>
              <a:t>ConfidentialAppAuthClient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sz="2811" dirty="0" smtClean="0">
                <a:solidFill>
                  <a:schemeClr val="bg1"/>
                </a:solidFill>
              </a:rPr>
              <a:t>To use tokens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 err="1" smtClean="0">
                <a:solidFill>
                  <a:schemeClr val="bg1"/>
                </a:solidFill>
              </a:rPr>
              <a:t>AccessTokenAuthorizer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5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004510" y="-3498319"/>
            <a:ext cx="8027566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8469606" y="3008085"/>
            <a:ext cx="441580" cy="269297"/>
          </a:xfrm>
        </p:spPr>
        <p:txBody>
          <a:bodyPr/>
          <a:lstStyle/>
          <a:p>
            <a:fld id="{F9A62DDD-3F5F-554E-8F55-F59D7AC7F5D2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28915" y="2014814"/>
            <a:ext cx="3443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1. </a:t>
            </a:r>
            <a:r>
              <a:rPr lang="en-US" sz="2000" dirty="0" smtClean="0">
                <a:solidFill>
                  <a:schemeClr val="bg1"/>
                </a:solidFill>
              </a:rPr>
              <a:t>Authenticate with portal client id and secret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10800000" flipV="1">
            <a:off x="2524741" y="1778000"/>
            <a:ext cx="3399241" cy="1623644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729638" y="3077327"/>
            <a:ext cx="2194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2. Access Tokens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565685" y="2180706"/>
            <a:ext cx="3358297" cy="1578328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551601" y="3048594"/>
            <a:ext cx="1826588" cy="1270677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Portal 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(Client)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5" name="Picture 24" descr="Screen Shot 2016-10-18 at , Oct 18 2016,6.43.5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601" y="3048594"/>
            <a:ext cx="1826588" cy="525778"/>
          </a:xfrm>
          <a:prstGeom prst="rect">
            <a:avLst/>
          </a:prstGeom>
        </p:spPr>
      </p:pic>
      <p:cxnSp>
        <p:nvCxnSpPr>
          <p:cNvPr id="33" name="Straight Arrow Connector 32"/>
          <p:cNvCxnSpPr/>
          <p:nvPr/>
        </p:nvCxnSpPr>
        <p:spPr>
          <a:xfrm rot="10800000">
            <a:off x="2565685" y="4115106"/>
            <a:ext cx="3358296" cy="1412419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377657" y="4910666"/>
            <a:ext cx="21943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3. Authenticate as portal with access tokens to invoke service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1116434" y="0"/>
            <a:ext cx="802756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Client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credential grant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225776" y="5192138"/>
            <a:ext cx="2661310" cy="130878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Globus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Transfer (Resource Server)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225776" y="1110429"/>
            <a:ext cx="2661310" cy="3800237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Globus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Auth (Authorization Server)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84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3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User identity vs. portal identity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User logging into portal results in portal having user’s identity and access token</a:t>
            </a:r>
          </a:p>
          <a:p>
            <a:pPr lvl="1"/>
            <a:r>
              <a:rPr lang="en-US" smtClean="0"/>
              <a:t>Used to make requests on the user’s behalf</a:t>
            </a:r>
          </a:p>
          <a:p>
            <a:r>
              <a:rPr lang="en-US" smtClean="0"/>
              <a:t>Portal may also need its own identity</a:t>
            </a:r>
          </a:p>
          <a:p>
            <a:pPr lvl="1"/>
            <a:r>
              <a:rPr lang="en-US" smtClean="0"/>
              <a:t>Access and refresh tokens for this identity</a:t>
            </a:r>
          </a:p>
          <a:p>
            <a:pPr lvl="1"/>
            <a:r>
              <a:rPr lang="en-US" smtClean="0"/>
              <a:t>Used to make requests on its own behalf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33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Client identity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Portal App has client_id &amp; client_secret</a:t>
            </a:r>
          </a:p>
          <a:p>
            <a:r>
              <a:rPr lang="en-US" smtClean="0"/>
              <a:t>Globus Auth client_id is an identity_id</a:t>
            </a:r>
          </a:p>
          <a:p>
            <a:pPr lvl="1"/>
            <a:r>
              <a:rPr lang="en-US" smtClean="0"/>
              <a:t>&lt;client_id&gt;@clients.auth.globus.org</a:t>
            </a:r>
          </a:p>
          <a:p>
            <a:r>
              <a:rPr lang="en-US" smtClean="0"/>
              <a:t>Use OAuth2 Client Credentials Grant to authenticate the client identity</a:t>
            </a:r>
          </a:p>
          <a:p>
            <a:pPr lvl="1"/>
            <a:r>
              <a:rPr lang="en-US" smtClean="0"/>
              <a:t>Using client_id and client_secret</a:t>
            </a:r>
          </a:p>
          <a:p>
            <a:r>
              <a:rPr lang="en-US" smtClean="0"/>
              <a:t>Can use the client_id just like any other identity_id</a:t>
            </a:r>
          </a:p>
          <a:p>
            <a:pPr lvl="1"/>
            <a:r>
              <a:rPr lang="en-US" smtClean="0"/>
              <a:t>Sharing access manager role, permissions, group membership,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8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Maximizing the value of the Science DMZ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8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Exercise: Using Client credential grant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2671"/>
            <a:ext cx="8229600" cy="514373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Start with native app examples</a:t>
            </a:r>
          </a:p>
          <a:p>
            <a:r>
              <a:rPr lang="en-US" dirty="0" smtClean="0"/>
              <a:t>Register a new app to get client id and secret</a:t>
            </a:r>
          </a:p>
          <a:p>
            <a:r>
              <a:rPr lang="en-US" dirty="0" err="1" smtClean="0"/>
              <a:t>Globus</a:t>
            </a:r>
            <a:r>
              <a:rPr lang="en-US" dirty="0" smtClean="0"/>
              <a:t> SDK:</a:t>
            </a:r>
          </a:p>
          <a:p>
            <a:pPr lvl="1"/>
            <a:r>
              <a:rPr lang="en-US" sz="3059" dirty="0" err="1" smtClean="0">
                <a:solidFill>
                  <a:schemeClr val="bg1"/>
                </a:solidFill>
              </a:rPr>
              <a:t>ConfidentialClientApp</a:t>
            </a:r>
            <a:endParaRPr lang="en-US" sz="3059" dirty="0" smtClean="0">
              <a:solidFill>
                <a:schemeClr val="bg1"/>
              </a:solidFill>
            </a:endParaRPr>
          </a:p>
          <a:p>
            <a:pPr lvl="1"/>
            <a:r>
              <a:rPr lang="en-US" sz="3059" dirty="0" err="1" smtClean="0">
                <a:solidFill>
                  <a:schemeClr val="bg1"/>
                </a:solidFill>
              </a:rPr>
              <a:t>AccessTokenAuthorizer</a:t>
            </a:r>
            <a:endParaRPr lang="en-US" sz="3059" dirty="0" smtClean="0">
              <a:solidFill>
                <a:schemeClr val="bg1"/>
              </a:solidFill>
            </a:endParaRPr>
          </a:p>
          <a:p>
            <a:r>
              <a:rPr lang="en-US" dirty="0"/>
              <a:t>Using the Globus </a:t>
            </a:r>
            <a:r>
              <a:rPr lang="en-US" dirty="0" err="1" smtClean="0"/>
              <a:t>webapp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Create a shared endpoint</a:t>
            </a:r>
          </a:p>
          <a:p>
            <a:pPr lvl="1"/>
            <a:r>
              <a:rPr lang="en-US" dirty="0"/>
              <a:t>Set Access Manager role for the </a:t>
            </a:r>
            <a:r>
              <a:rPr lang="en-US" dirty="0" smtClean="0"/>
              <a:t>new client id</a:t>
            </a:r>
            <a:endParaRPr lang="en-US" dirty="0"/>
          </a:p>
          <a:p>
            <a:r>
              <a:rPr lang="en-US" dirty="0" smtClean="0"/>
              <a:t>List </a:t>
            </a:r>
            <a:r>
              <a:rPr lang="en-US" dirty="0"/>
              <a:t>files on the shared endpoint as the client </a:t>
            </a:r>
            <a:r>
              <a:rPr lang="en-US" dirty="0" smtClean="0"/>
              <a:t>identity</a:t>
            </a:r>
            <a:endParaRPr lang="en-US" dirty="0"/>
          </a:p>
          <a:p>
            <a:r>
              <a:rPr lang="en-US" dirty="0" smtClean="0"/>
              <a:t>Change permissions </a:t>
            </a:r>
            <a:r>
              <a:rPr lang="en-US" dirty="0"/>
              <a:t>on the shared endpoint as the client identity</a:t>
            </a:r>
          </a:p>
          <a:p>
            <a:r>
              <a:rPr lang="en-US" dirty="0"/>
              <a:t>Hint: Look at </a:t>
            </a:r>
            <a:r>
              <a:rPr lang="en-US" dirty="0" err="1"/>
              <a:t>Jupyter</a:t>
            </a:r>
            <a:r>
              <a:rPr lang="en-US" dirty="0"/>
              <a:t> notebook for SDK calls for the transfer operations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ounded Rectangle 70"/>
          <p:cNvSpPr/>
          <p:nvPr/>
        </p:nvSpPr>
        <p:spPr>
          <a:xfrm>
            <a:off x="3498036" y="5483595"/>
            <a:ext cx="3451034" cy="1157457"/>
          </a:xfrm>
          <a:prstGeom prst="roundRect">
            <a:avLst>
              <a:gd name="adj" fmla="val 4173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Science DMZ</a:t>
            </a:r>
            <a:endParaRPr lang="en-US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3498036" y="4053948"/>
            <a:ext cx="2557323" cy="1186781"/>
          </a:xfrm>
          <a:prstGeom prst="roundRect">
            <a:avLst>
              <a:gd name="adj" fmla="val 4173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Firewall</a:t>
            </a:r>
            <a:endParaRPr lang="en-US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970245" y="3196354"/>
            <a:ext cx="1630008" cy="3370035"/>
          </a:xfrm>
          <a:prstGeom prst="roundRect">
            <a:avLst>
              <a:gd name="adj" fmla="val 2954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Desktop</a:t>
            </a:r>
          </a:p>
          <a:p>
            <a:pPr algn="ctr"/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3498036" y="2204411"/>
            <a:ext cx="4243884" cy="1639828"/>
          </a:xfrm>
          <a:prstGeom prst="roundRect">
            <a:avLst>
              <a:gd name="adj" fmla="val 2410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Globus</a:t>
            </a:r>
          </a:p>
          <a:p>
            <a:pPr algn="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Cloud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Prototypical research data portal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>
                <a:latin typeface="Arial" charset="0"/>
                <a:ea typeface="Arial" charset="0"/>
                <a:cs typeface="Arial" charset="0"/>
              </a:rPr>
              <a:pPr/>
              <a:t>41</a:t>
            </a:fld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5" name="Picture 24" descr="femaleus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852" y="2427481"/>
            <a:ext cx="685259" cy="685261"/>
          </a:xfrm>
          <a:prstGeom prst="rect">
            <a:avLst/>
          </a:prstGeom>
        </p:spPr>
      </p:pic>
      <p:cxnSp>
        <p:nvCxnSpPr>
          <p:cNvPr id="28" name="Straight Arrow Connector 27"/>
          <p:cNvCxnSpPr>
            <a:stCxn id="51" idx="2"/>
            <a:endCxn id="69" idx="0"/>
          </p:cNvCxnSpPr>
          <p:nvPr/>
        </p:nvCxnSpPr>
        <p:spPr>
          <a:xfrm flipH="1">
            <a:off x="4645055" y="3738388"/>
            <a:ext cx="102" cy="447422"/>
          </a:xfrm>
          <a:prstGeom prst="straightConnector1">
            <a:avLst/>
          </a:prstGeom>
          <a:ln>
            <a:solidFill>
              <a:srgbClr val="558ED5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533447" y="6207580"/>
            <a:ext cx="1196458" cy="2083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1195437711991895099Machovka_harddisk.svg.hi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5922" y="5643334"/>
            <a:ext cx="570391" cy="612302"/>
          </a:xfrm>
          <a:prstGeom prst="rect">
            <a:avLst/>
          </a:prstGeom>
        </p:spPr>
      </p:pic>
      <p:cxnSp>
        <p:nvCxnSpPr>
          <p:cNvPr id="53" name="Straight Arrow Connector 52"/>
          <p:cNvCxnSpPr>
            <a:stCxn id="36" idx="3"/>
            <a:endCxn id="92" idx="1"/>
          </p:cNvCxnSpPr>
          <p:nvPr/>
        </p:nvCxnSpPr>
        <p:spPr>
          <a:xfrm flipV="1">
            <a:off x="6256313" y="5946074"/>
            <a:ext cx="1067531" cy="3411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403834" y="2721473"/>
            <a:ext cx="773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ea typeface="Arial" charset="0"/>
                <a:cs typeface="Arial" charset="0"/>
              </a:rPr>
              <a:t>HTTPS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ea typeface="Arial" charset="0"/>
              <a:cs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49070" y="5085871"/>
            <a:ext cx="891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bg1"/>
                </a:solidFill>
                <a:ea typeface="Arial" charset="0"/>
                <a:cs typeface="Arial" charset="0"/>
              </a:rPr>
              <a:t>GridFTP</a:t>
            </a:r>
            <a:endParaRPr lang="en-US" sz="1400" b="1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30903" y="4223557"/>
            <a:ext cx="660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558ED5"/>
                </a:solidFill>
                <a:ea typeface="Arial" charset="0"/>
                <a:cs typeface="Arial" charset="0"/>
              </a:rPr>
              <a:t>REST</a:t>
            </a:r>
            <a:endParaRPr lang="en-US" sz="1400" b="1" dirty="0">
              <a:solidFill>
                <a:srgbClr val="558ED5"/>
              </a:solidFill>
              <a:ea typeface="Arial" charset="0"/>
              <a:cs typeface="Arial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7323845" y="4185809"/>
            <a:ext cx="1478239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Other Services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3498036" y="1014275"/>
            <a:ext cx="2457165" cy="1087111"/>
          </a:xfrm>
          <a:prstGeom prst="roundRect">
            <a:avLst>
              <a:gd name="adj" fmla="val 4956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3930489" y="1327103"/>
            <a:ext cx="1478239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829989" y="1214689"/>
            <a:ext cx="1478239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737243" y="1105406"/>
            <a:ext cx="1478239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Identity Provider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3729905" y="2307731"/>
            <a:ext cx="1828444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Globus Web Helper Pages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3721805" y="3089169"/>
            <a:ext cx="1846704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Globus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Auth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6055360" y="3092168"/>
            <a:ext cx="1498041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Globus Transfer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1044362" y="3293725"/>
            <a:ext cx="1478239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Browser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1044362" y="5602696"/>
            <a:ext cx="1478239" cy="860161"/>
          </a:xfrm>
          <a:prstGeom prst="roundRect">
            <a:avLst>
              <a:gd name="adj" fmla="val 6446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User’s Endpoint </a:t>
            </a:r>
            <a:r>
              <a:rPr lang="en-US" sz="1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(optional)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3731761" y="4185810"/>
            <a:ext cx="1826588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Portal Web Server (Client)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3724245" y="5621464"/>
            <a:ext cx="1478239" cy="767667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Portal Endpoint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7323844" y="5621464"/>
            <a:ext cx="1478239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Other Endpoints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97" name="Straight Arrow Connector 96"/>
          <p:cNvCxnSpPr/>
          <p:nvPr/>
        </p:nvCxnSpPr>
        <p:spPr>
          <a:xfrm flipH="1" flipV="1">
            <a:off x="5232964" y="5946074"/>
            <a:ext cx="483438" cy="3411"/>
          </a:xfrm>
          <a:prstGeom prst="straightConnector1">
            <a:avLst/>
          </a:prstGeom>
          <a:ln>
            <a:solidFill>
              <a:srgbClr val="558ED5"/>
            </a:solidFill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Elbow Connector 99"/>
          <p:cNvCxnSpPr>
            <a:stCxn id="72" idx="0"/>
            <a:endCxn id="52" idx="2"/>
          </p:cNvCxnSpPr>
          <p:nvPr/>
        </p:nvCxnSpPr>
        <p:spPr>
          <a:xfrm rot="5400000" flipH="1" flipV="1">
            <a:off x="4693835" y="3510918"/>
            <a:ext cx="1880077" cy="2341016"/>
          </a:xfrm>
          <a:prstGeom prst="bentConnector3">
            <a:avLst>
              <a:gd name="adj1" fmla="val 13252"/>
            </a:avLst>
          </a:prstGeom>
          <a:ln>
            <a:solidFill>
              <a:schemeClr val="bg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Elbow Connector 83"/>
          <p:cNvCxnSpPr>
            <a:stCxn id="65" idx="0"/>
            <a:endCxn id="92" idx="0"/>
          </p:cNvCxnSpPr>
          <p:nvPr/>
        </p:nvCxnSpPr>
        <p:spPr>
          <a:xfrm rot="16200000" flipH="1">
            <a:off x="4913839" y="2472339"/>
            <a:ext cx="18768" cy="6279482"/>
          </a:xfrm>
          <a:prstGeom prst="bentConnector3">
            <a:avLst>
              <a:gd name="adj1" fmla="val -1218031"/>
            </a:avLst>
          </a:prstGeom>
          <a:ln>
            <a:solidFill>
              <a:schemeClr val="bg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69" idx="3"/>
            <a:endCxn id="68" idx="1"/>
          </p:cNvCxnSpPr>
          <p:nvPr/>
        </p:nvCxnSpPr>
        <p:spPr>
          <a:xfrm flipV="1">
            <a:off x="5558349" y="4510419"/>
            <a:ext cx="1765496" cy="1"/>
          </a:xfrm>
          <a:prstGeom prst="straightConnector1">
            <a:avLst/>
          </a:prstGeom>
          <a:ln>
            <a:solidFill>
              <a:srgbClr val="558ED5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Elbow Connector 111"/>
          <p:cNvCxnSpPr>
            <a:stCxn id="68" idx="0"/>
            <a:endCxn id="52" idx="3"/>
          </p:cNvCxnSpPr>
          <p:nvPr/>
        </p:nvCxnSpPr>
        <p:spPr>
          <a:xfrm rot="16200000" flipV="1">
            <a:off x="7423668" y="3546512"/>
            <a:ext cx="769031" cy="509564"/>
          </a:xfrm>
          <a:prstGeom prst="bentConnector2">
            <a:avLst/>
          </a:prstGeom>
          <a:ln>
            <a:solidFill>
              <a:srgbClr val="558ED5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Elbow Connector 113"/>
          <p:cNvCxnSpPr>
            <a:stCxn id="69" idx="3"/>
            <a:endCxn id="52" idx="1"/>
          </p:cNvCxnSpPr>
          <p:nvPr/>
        </p:nvCxnSpPr>
        <p:spPr>
          <a:xfrm flipV="1">
            <a:off x="5558349" y="3416778"/>
            <a:ext cx="497011" cy="1093642"/>
          </a:xfrm>
          <a:prstGeom prst="bentConnector3">
            <a:avLst>
              <a:gd name="adj1" fmla="val 50000"/>
            </a:avLst>
          </a:prstGeom>
          <a:ln>
            <a:solidFill>
              <a:srgbClr val="558ED5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Elbow Connector 124"/>
          <p:cNvCxnSpPr>
            <a:stCxn id="59" idx="3"/>
            <a:endCxn id="50" idx="1"/>
          </p:cNvCxnSpPr>
          <p:nvPr/>
        </p:nvCxnSpPr>
        <p:spPr>
          <a:xfrm flipV="1">
            <a:off x="2522601" y="2632341"/>
            <a:ext cx="1207304" cy="985994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Elbow Connector 127"/>
          <p:cNvCxnSpPr>
            <a:endCxn id="51" idx="1"/>
          </p:cNvCxnSpPr>
          <p:nvPr/>
        </p:nvCxnSpPr>
        <p:spPr>
          <a:xfrm flipV="1">
            <a:off x="2533447" y="3413779"/>
            <a:ext cx="1188358" cy="204555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Elbow Connector 120"/>
          <p:cNvCxnSpPr>
            <a:stCxn id="59" idx="3"/>
            <a:endCxn id="47" idx="1"/>
          </p:cNvCxnSpPr>
          <p:nvPr/>
        </p:nvCxnSpPr>
        <p:spPr>
          <a:xfrm flipV="1">
            <a:off x="2522601" y="1430016"/>
            <a:ext cx="1214642" cy="2188319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Elbow Connector 133"/>
          <p:cNvCxnSpPr>
            <a:stCxn id="59" idx="3"/>
            <a:endCxn id="69" idx="1"/>
          </p:cNvCxnSpPr>
          <p:nvPr/>
        </p:nvCxnSpPr>
        <p:spPr>
          <a:xfrm>
            <a:off x="2522601" y="3618335"/>
            <a:ext cx="1209160" cy="892085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Elbow Connector 130"/>
          <p:cNvCxnSpPr>
            <a:stCxn id="59" idx="3"/>
            <a:endCxn id="72" idx="1"/>
          </p:cNvCxnSpPr>
          <p:nvPr/>
        </p:nvCxnSpPr>
        <p:spPr>
          <a:xfrm>
            <a:off x="2522601" y="3618335"/>
            <a:ext cx="1201644" cy="2386963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582613" y="2190057"/>
            <a:ext cx="2160171" cy="88155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881628" y="3263411"/>
            <a:ext cx="670376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chemeClr val="accent6">
                    <a:lumMod val="75000"/>
                  </a:schemeClr>
                </a:solidFill>
                <a:ea typeface="Arial" charset="0"/>
                <a:cs typeface="Arial" charset="0"/>
              </a:rPr>
              <a:t>Login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ea typeface="Arial" charset="0"/>
              <a:cs typeface="Arial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073765" y="4064859"/>
            <a:ext cx="1478239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Applications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41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2342" y="2112808"/>
            <a:ext cx="2407517" cy="13854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Globus Helper 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7550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Globus provided web pages designed for use by your web apps</a:t>
            </a:r>
          </a:p>
          <a:p>
            <a:pPr lvl="1"/>
            <a:r>
              <a:rPr lang="en-US" dirty="0" smtClean="0"/>
              <a:t>Browse Endpoint</a:t>
            </a:r>
          </a:p>
          <a:p>
            <a:pPr lvl="1"/>
            <a:r>
              <a:rPr lang="en-US" dirty="0"/>
              <a:t>Activate Endpoint</a:t>
            </a:r>
          </a:p>
          <a:p>
            <a:pPr lvl="1"/>
            <a:r>
              <a:rPr lang="en-US" dirty="0" smtClean="0"/>
              <a:t>Select Group</a:t>
            </a:r>
          </a:p>
          <a:p>
            <a:pPr lvl="1"/>
            <a:r>
              <a:rPr lang="en-US" dirty="0" smtClean="0"/>
              <a:t>Manage Identities</a:t>
            </a:r>
          </a:p>
          <a:p>
            <a:pPr lvl="1"/>
            <a:r>
              <a:rPr lang="en-US" dirty="0" smtClean="0"/>
              <a:t>Manage Consents</a:t>
            </a:r>
          </a:p>
          <a:p>
            <a:pPr lvl="1"/>
            <a:r>
              <a:rPr lang="en-US" dirty="0" smtClean="0"/>
              <a:t>Logout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u="sng" dirty="0" err="1" smtClean="0">
                <a:solidFill>
                  <a:schemeClr val="accent6"/>
                </a:solidFill>
              </a:rPr>
              <a:t>docs.globus.org</a:t>
            </a:r>
            <a:r>
              <a:rPr lang="en-US" u="sng" dirty="0" smtClean="0">
                <a:solidFill>
                  <a:schemeClr val="accent6"/>
                </a:solidFill>
              </a:rPr>
              <a:t>/</a:t>
            </a:r>
            <a:r>
              <a:rPr lang="en-US" u="sng" dirty="0" err="1" smtClean="0">
                <a:solidFill>
                  <a:schemeClr val="accent6"/>
                </a:solidFill>
              </a:rPr>
              <a:t>api</a:t>
            </a:r>
            <a:r>
              <a:rPr lang="en-US" u="sng" dirty="0" smtClean="0">
                <a:solidFill>
                  <a:schemeClr val="accent6"/>
                </a:solidFill>
              </a:rPr>
              <a:t>/helper-pages</a:t>
            </a:r>
            <a:endParaRPr lang="en-US" i="1" dirty="0">
              <a:hlinkClick r:id="rId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5" name="Picture 4" descr="Screen Shot 2016-04-15 at 4.27.35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1008" y="2725775"/>
            <a:ext cx="2442758" cy="2046509"/>
          </a:xfrm>
          <a:prstGeom prst="rect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</p:pic>
      <p:pic>
        <p:nvPicPr>
          <p:cNvPr id="6" name="Picture 5" descr="Screen Shot 2016-04-15 at 4.30.35 P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7570" y="3428334"/>
            <a:ext cx="2810564" cy="2345256"/>
          </a:xfrm>
          <a:prstGeom prst="rect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1278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Screen Shot 2016-04-15 at 4.46.51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5550" y="4292600"/>
            <a:ext cx="2689996" cy="1481392"/>
          </a:xfrm>
          <a:prstGeom prst="rect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195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4999" y="4772284"/>
            <a:ext cx="2188210" cy="115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Logout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6470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Call token revocation on access tokens</a:t>
            </a:r>
          </a:p>
          <a:p>
            <a:pPr lvl="1"/>
            <a:r>
              <a:rPr lang="en-US" dirty="0" smtClean="0"/>
              <a:t>https://auth.globus.org/v2/oauth2/token/revoke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/>
              <a:t>Doc</a:t>
            </a:r>
            <a:r>
              <a:rPr lang="en-US" dirty="0" smtClean="0"/>
              <a:t>: </a:t>
            </a:r>
            <a:r>
              <a:rPr lang="en-US" b="1" u="sng" dirty="0" err="1" smtClean="0">
                <a:solidFill>
                  <a:schemeClr val="accent6"/>
                </a:solidFill>
              </a:rPr>
              <a:t>docs.globus.org</a:t>
            </a:r>
            <a:r>
              <a:rPr lang="en-US" b="1" u="sng" dirty="0" smtClean="0">
                <a:solidFill>
                  <a:schemeClr val="accent6"/>
                </a:solidFill>
              </a:rPr>
              <a:t>/</a:t>
            </a:r>
            <a:r>
              <a:rPr lang="en-US" b="1" u="sng" dirty="0" err="1" smtClean="0">
                <a:solidFill>
                  <a:schemeClr val="accent6"/>
                </a:solidFill>
              </a:rPr>
              <a:t>api</a:t>
            </a:r>
            <a:r>
              <a:rPr lang="en-US" b="1" u="sng" dirty="0" smtClean="0">
                <a:solidFill>
                  <a:schemeClr val="accent6"/>
                </a:solidFill>
              </a:rPr>
              <a:t>/</a:t>
            </a:r>
            <a:r>
              <a:rPr lang="en-US" b="1" u="sng" dirty="0" err="1" smtClean="0">
                <a:solidFill>
                  <a:schemeClr val="accent6"/>
                </a:solidFill>
              </a:rPr>
              <a:t>auth</a:t>
            </a:r>
            <a:r>
              <a:rPr lang="en-US" b="1" u="sng" dirty="0" smtClean="0">
                <a:solidFill>
                  <a:schemeClr val="accent6"/>
                </a:solidFill>
              </a:rPr>
              <a:t>/reference</a:t>
            </a:r>
            <a:endParaRPr lang="en-US" b="1" i="1" dirty="0">
              <a:hlinkClick r:id="rId2"/>
            </a:endParaRPr>
          </a:p>
          <a:p>
            <a:pPr lvl="1"/>
            <a:r>
              <a:rPr lang="en-US" dirty="0" smtClean="0"/>
              <a:t>Note: Does not revoke dependent tokens</a:t>
            </a:r>
            <a:endParaRPr lang="en-US" dirty="0"/>
          </a:p>
          <a:p>
            <a:r>
              <a:rPr lang="en-US" dirty="0" smtClean="0"/>
              <a:t>Delete </a:t>
            </a:r>
            <a:r>
              <a:rPr lang="en-US" dirty="0"/>
              <a:t>access tokens</a:t>
            </a:r>
          </a:p>
          <a:p>
            <a:r>
              <a:rPr lang="en-US" dirty="0" smtClean="0"/>
              <a:t>Redirect to logout helper page</a:t>
            </a:r>
          </a:p>
          <a:p>
            <a:pPr lvl="1"/>
            <a:r>
              <a:rPr lang="en-US" dirty="0" smtClean="0"/>
              <a:t>https://auth.globus.org/v2/web/logout</a:t>
            </a:r>
          </a:p>
          <a:p>
            <a:pPr lvl="1"/>
            <a:r>
              <a:rPr lang="en-US" dirty="0" smtClean="0"/>
              <a:t>Doc: </a:t>
            </a:r>
            <a:r>
              <a:rPr lang="en-US" b="1" u="sng" dirty="0" err="1" smtClean="0">
                <a:solidFill>
                  <a:schemeClr val="accent6"/>
                </a:solidFill>
              </a:rPr>
              <a:t>docs.globus.org</a:t>
            </a:r>
            <a:r>
              <a:rPr lang="en-US" b="1" u="sng" dirty="0" smtClean="0">
                <a:solidFill>
                  <a:schemeClr val="accent6"/>
                </a:solidFill>
              </a:rPr>
              <a:t>/</a:t>
            </a:r>
            <a:r>
              <a:rPr lang="en-US" b="1" u="sng" dirty="0" err="1" smtClean="0">
                <a:solidFill>
                  <a:schemeClr val="accent6"/>
                </a:solidFill>
              </a:rPr>
              <a:t>api</a:t>
            </a:r>
            <a:r>
              <a:rPr lang="en-US" b="1" u="sng" dirty="0" smtClean="0">
                <a:solidFill>
                  <a:schemeClr val="accent6"/>
                </a:solidFill>
              </a:rPr>
              <a:t>/helper-pages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69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ounded Rectangle 70"/>
          <p:cNvSpPr/>
          <p:nvPr/>
        </p:nvSpPr>
        <p:spPr>
          <a:xfrm>
            <a:off x="3498036" y="5483595"/>
            <a:ext cx="3451034" cy="1157457"/>
          </a:xfrm>
          <a:prstGeom prst="roundRect">
            <a:avLst>
              <a:gd name="adj" fmla="val 4173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Science DMZ</a:t>
            </a:r>
            <a:endParaRPr lang="en-US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3498036" y="4053948"/>
            <a:ext cx="2557323" cy="1186781"/>
          </a:xfrm>
          <a:prstGeom prst="roundRect">
            <a:avLst>
              <a:gd name="adj" fmla="val 4173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Firewall</a:t>
            </a:r>
            <a:endParaRPr lang="en-US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970245" y="3196354"/>
            <a:ext cx="1630008" cy="3370035"/>
          </a:xfrm>
          <a:prstGeom prst="roundRect">
            <a:avLst>
              <a:gd name="adj" fmla="val 2954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Desktop</a:t>
            </a:r>
          </a:p>
          <a:p>
            <a:pPr algn="ctr"/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3498036" y="2204411"/>
            <a:ext cx="4243884" cy="1639828"/>
          </a:xfrm>
          <a:prstGeom prst="roundRect">
            <a:avLst>
              <a:gd name="adj" fmla="val 2410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Globus</a:t>
            </a:r>
          </a:p>
          <a:p>
            <a:pPr algn="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Cloud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Prototypical research data portal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>
                <a:latin typeface="Arial" charset="0"/>
                <a:ea typeface="Arial" charset="0"/>
                <a:cs typeface="Arial" charset="0"/>
              </a:rPr>
              <a:pPr/>
              <a:t>44</a:t>
            </a:fld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5" name="Picture 24" descr="femaleus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852" y="2427481"/>
            <a:ext cx="685259" cy="685261"/>
          </a:xfrm>
          <a:prstGeom prst="rect">
            <a:avLst/>
          </a:prstGeom>
        </p:spPr>
      </p:pic>
      <p:cxnSp>
        <p:nvCxnSpPr>
          <p:cNvPr id="28" name="Straight Arrow Connector 27"/>
          <p:cNvCxnSpPr>
            <a:stCxn id="51" idx="2"/>
            <a:endCxn id="69" idx="0"/>
          </p:cNvCxnSpPr>
          <p:nvPr/>
        </p:nvCxnSpPr>
        <p:spPr>
          <a:xfrm flipH="1">
            <a:off x="4645055" y="3738388"/>
            <a:ext cx="102" cy="447422"/>
          </a:xfrm>
          <a:prstGeom prst="straightConnector1">
            <a:avLst/>
          </a:prstGeom>
          <a:ln>
            <a:solidFill>
              <a:srgbClr val="558ED5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533447" y="6207580"/>
            <a:ext cx="1196458" cy="2083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1195437711991895099Machovka_harddisk.svg.hi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5922" y="5643334"/>
            <a:ext cx="570391" cy="612302"/>
          </a:xfrm>
          <a:prstGeom prst="rect">
            <a:avLst/>
          </a:prstGeom>
        </p:spPr>
      </p:pic>
      <p:cxnSp>
        <p:nvCxnSpPr>
          <p:cNvPr id="53" name="Straight Arrow Connector 52"/>
          <p:cNvCxnSpPr>
            <a:stCxn id="36" idx="3"/>
            <a:endCxn id="92" idx="1"/>
          </p:cNvCxnSpPr>
          <p:nvPr/>
        </p:nvCxnSpPr>
        <p:spPr>
          <a:xfrm flipV="1">
            <a:off x="6256313" y="5946074"/>
            <a:ext cx="1067531" cy="3411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403834" y="2721473"/>
            <a:ext cx="773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ea typeface="Arial" charset="0"/>
                <a:cs typeface="Arial" charset="0"/>
              </a:rPr>
              <a:t>HTTPS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ea typeface="Arial" charset="0"/>
              <a:cs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49070" y="5085871"/>
            <a:ext cx="891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bg1"/>
                </a:solidFill>
                <a:ea typeface="Arial" charset="0"/>
                <a:cs typeface="Arial" charset="0"/>
              </a:rPr>
              <a:t>GridFTP</a:t>
            </a:r>
            <a:endParaRPr lang="en-US" sz="1400" b="1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30903" y="4223557"/>
            <a:ext cx="660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558ED5"/>
                </a:solidFill>
                <a:ea typeface="Arial" charset="0"/>
                <a:cs typeface="Arial" charset="0"/>
              </a:rPr>
              <a:t>REST</a:t>
            </a:r>
            <a:endParaRPr lang="en-US" sz="1400" b="1" dirty="0">
              <a:solidFill>
                <a:srgbClr val="558ED5"/>
              </a:solidFill>
              <a:ea typeface="Arial" charset="0"/>
              <a:cs typeface="Arial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7323845" y="4185809"/>
            <a:ext cx="1478239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Other Services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3498036" y="1014275"/>
            <a:ext cx="2457165" cy="1087111"/>
          </a:xfrm>
          <a:prstGeom prst="roundRect">
            <a:avLst>
              <a:gd name="adj" fmla="val 4956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3930489" y="1327103"/>
            <a:ext cx="1478239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829989" y="1214689"/>
            <a:ext cx="1478239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737243" y="1105406"/>
            <a:ext cx="1478239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Identity Provider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3729905" y="2307731"/>
            <a:ext cx="1828444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Globus Web Helper Pages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3721805" y="3089169"/>
            <a:ext cx="1846704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Globus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Auth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6055360" y="3092168"/>
            <a:ext cx="1498041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Globus Transfer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1044362" y="3293725"/>
            <a:ext cx="1478239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Browser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1044362" y="5602696"/>
            <a:ext cx="1478239" cy="860161"/>
          </a:xfrm>
          <a:prstGeom prst="roundRect">
            <a:avLst>
              <a:gd name="adj" fmla="val 6446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User’s Endpoint </a:t>
            </a:r>
            <a:r>
              <a:rPr lang="en-US" sz="1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(optional)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3731761" y="4185810"/>
            <a:ext cx="1826588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Portal Web Server (Client)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3724245" y="5621464"/>
            <a:ext cx="1478239" cy="767667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Portal Endpoint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7323844" y="5621464"/>
            <a:ext cx="1478239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Other Endpoints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97" name="Straight Arrow Connector 96"/>
          <p:cNvCxnSpPr/>
          <p:nvPr/>
        </p:nvCxnSpPr>
        <p:spPr>
          <a:xfrm flipH="1" flipV="1">
            <a:off x="5232964" y="5946074"/>
            <a:ext cx="483438" cy="3411"/>
          </a:xfrm>
          <a:prstGeom prst="straightConnector1">
            <a:avLst/>
          </a:prstGeom>
          <a:ln>
            <a:solidFill>
              <a:srgbClr val="558ED5"/>
            </a:solidFill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Elbow Connector 99"/>
          <p:cNvCxnSpPr>
            <a:stCxn id="72" idx="0"/>
            <a:endCxn id="52" idx="2"/>
          </p:cNvCxnSpPr>
          <p:nvPr/>
        </p:nvCxnSpPr>
        <p:spPr>
          <a:xfrm rot="5400000" flipH="1" flipV="1">
            <a:off x="4693835" y="3510918"/>
            <a:ext cx="1880077" cy="2341016"/>
          </a:xfrm>
          <a:prstGeom prst="bentConnector3">
            <a:avLst>
              <a:gd name="adj1" fmla="val 13252"/>
            </a:avLst>
          </a:prstGeom>
          <a:ln>
            <a:solidFill>
              <a:schemeClr val="bg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Elbow Connector 83"/>
          <p:cNvCxnSpPr>
            <a:stCxn id="65" idx="0"/>
            <a:endCxn id="92" idx="0"/>
          </p:cNvCxnSpPr>
          <p:nvPr/>
        </p:nvCxnSpPr>
        <p:spPr>
          <a:xfrm rot="16200000" flipH="1">
            <a:off x="4913839" y="2472339"/>
            <a:ext cx="18768" cy="6279482"/>
          </a:xfrm>
          <a:prstGeom prst="bentConnector3">
            <a:avLst>
              <a:gd name="adj1" fmla="val -1218031"/>
            </a:avLst>
          </a:prstGeom>
          <a:ln>
            <a:solidFill>
              <a:schemeClr val="bg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69" idx="3"/>
            <a:endCxn id="68" idx="1"/>
          </p:cNvCxnSpPr>
          <p:nvPr/>
        </p:nvCxnSpPr>
        <p:spPr>
          <a:xfrm flipV="1">
            <a:off x="5558349" y="4510419"/>
            <a:ext cx="1765496" cy="1"/>
          </a:xfrm>
          <a:prstGeom prst="straightConnector1">
            <a:avLst/>
          </a:prstGeom>
          <a:ln>
            <a:solidFill>
              <a:srgbClr val="558ED5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Elbow Connector 111"/>
          <p:cNvCxnSpPr>
            <a:stCxn id="68" idx="0"/>
            <a:endCxn id="52" idx="3"/>
          </p:cNvCxnSpPr>
          <p:nvPr/>
        </p:nvCxnSpPr>
        <p:spPr>
          <a:xfrm rot="16200000" flipV="1">
            <a:off x="7423668" y="3546512"/>
            <a:ext cx="769031" cy="509564"/>
          </a:xfrm>
          <a:prstGeom prst="bentConnector2">
            <a:avLst/>
          </a:prstGeom>
          <a:ln>
            <a:solidFill>
              <a:srgbClr val="558ED5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Elbow Connector 113"/>
          <p:cNvCxnSpPr>
            <a:stCxn id="69" idx="3"/>
            <a:endCxn id="52" idx="1"/>
          </p:cNvCxnSpPr>
          <p:nvPr/>
        </p:nvCxnSpPr>
        <p:spPr>
          <a:xfrm flipV="1">
            <a:off x="5558349" y="3416778"/>
            <a:ext cx="497011" cy="1093642"/>
          </a:xfrm>
          <a:prstGeom prst="bentConnector3">
            <a:avLst>
              <a:gd name="adj1" fmla="val 50000"/>
            </a:avLst>
          </a:prstGeom>
          <a:ln>
            <a:solidFill>
              <a:srgbClr val="558ED5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Elbow Connector 124"/>
          <p:cNvCxnSpPr>
            <a:stCxn id="59" idx="3"/>
            <a:endCxn id="50" idx="1"/>
          </p:cNvCxnSpPr>
          <p:nvPr/>
        </p:nvCxnSpPr>
        <p:spPr>
          <a:xfrm flipV="1">
            <a:off x="2522601" y="2632341"/>
            <a:ext cx="1207304" cy="985994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Elbow Connector 127"/>
          <p:cNvCxnSpPr>
            <a:endCxn id="51" idx="1"/>
          </p:cNvCxnSpPr>
          <p:nvPr/>
        </p:nvCxnSpPr>
        <p:spPr>
          <a:xfrm flipV="1">
            <a:off x="2533447" y="3413779"/>
            <a:ext cx="1188358" cy="204555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Elbow Connector 120"/>
          <p:cNvCxnSpPr>
            <a:stCxn id="59" idx="3"/>
            <a:endCxn id="47" idx="1"/>
          </p:cNvCxnSpPr>
          <p:nvPr/>
        </p:nvCxnSpPr>
        <p:spPr>
          <a:xfrm flipV="1">
            <a:off x="2522601" y="1430016"/>
            <a:ext cx="1214642" cy="2188319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Elbow Connector 133"/>
          <p:cNvCxnSpPr>
            <a:stCxn id="59" idx="3"/>
            <a:endCxn id="69" idx="1"/>
          </p:cNvCxnSpPr>
          <p:nvPr/>
        </p:nvCxnSpPr>
        <p:spPr>
          <a:xfrm>
            <a:off x="2522601" y="3618335"/>
            <a:ext cx="1209160" cy="892085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Elbow Connector 130"/>
          <p:cNvCxnSpPr>
            <a:stCxn id="59" idx="3"/>
            <a:endCxn id="72" idx="1"/>
          </p:cNvCxnSpPr>
          <p:nvPr/>
        </p:nvCxnSpPr>
        <p:spPr>
          <a:xfrm>
            <a:off x="2522601" y="3618335"/>
            <a:ext cx="1201644" cy="2386963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 flipV="1">
            <a:off x="3638940" y="1063958"/>
            <a:ext cx="1875453" cy="86748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881628" y="3263411"/>
            <a:ext cx="670376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chemeClr val="accent6">
                    <a:lumMod val="75000"/>
                  </a:schemeClr>
                </a:solidFill>
                <a:ea typeface="Arial" charset="0"/>
                <a:cs typeface="Arial" charset="0"/>
              </a:rPr>
              <a:t>Login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ea typeface="Arial" charset="0"/>
              <a:cs typeface="Arial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073765" y="4064859"/>
            <a:ext cx="1478239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Applications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83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Adding your identity provider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InCommon</a:t>
            </a:r>
            <a:r>
              <a:rPr lang="en-US" dirty="0" smtClean="0"/>
              <a:t> identity providers that release research &amp; scholarship attributes to </a:t>
            </a:r>
            <a:r>
              <a:rPr lang="en-US" dirty="0" err="1" smtClean="0"/>
              <a:t>CILogon</a:t>
            </a:r>
            <a:r>
              <a:rPr lang="en-US" dirty="0" smtClean="0"/>
              <a:t> </a:t>
            </a:r>
            <a:r>
              <a:rPr lang="en-US" sz="2000" i="1" dirty="0" smtClean="0"/>
              <a:t>(free)</a:t>
            </a:r>
            <a:endParaRPr lang="en-US" i="1" dirty="0" smtClean="0"/>
          </a:p>
          <a:p>
            <a:endParaRPr lang="en-US" dirty="0"/>
          </a:p>
          <a:p>
            <a:r>
              <a:rPr lang="en-US" dirty="0" smtClean="0"/>
              <a:t>Any other OpenID Connect identity provider </a:t>
            </a:r>
            <a:r>
              <a:rPr lang="en-US" sz="2000" i="1" dirty="0" smtClean="0"/>
              <a:t>(subscription)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0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Adding an identity provider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your portal has identities already:</a:t>
            </a:r>
          </a:p>
          <a:p>
            <a:pPr lvl="1"/>
            <a:r>
              <a:rPr lang="en-US" dirty="0" smtClean="0"/>
              <a:t>Deploy OIDC server in front of it</a:t>
            </a:r>
          </a:p>
          <a:p>
            <a:pPr lvl="2"/>
            <a:r>
              <a:rPr lang="en-US" dirty="0" err="1" smtClean="0"/>
              <a:t>Globus</a:t>
            </a:r>
            <a:r>
              <a:rPr lang="en-US" dirty="0" smtClean="0"/>
              <a:t> Python OIDC (coming soon)</a:t>
            </a:r>
          </a:p>
          <a:p>
            <a:pPr lvl="2"/>
            <a:r>
              <a:rPr lang="en-US" dirty="0" smtClean="0"/>
              <a:t>Any standard OIDC server should work</a:t>
            </a:r>
          </a:p>
          <a:p>
            <a:pPr lvl="2"/>
            <a:r>
              <a:rPr lang="en-US" dirty="0" smtClean="0"/>
              <a:t>Requires claim that can map to username</a:t>
            </a:r>
          </a:p>
          <a:p>
            <a:pPr lvl="2"/>
            <a:r>
              <a:rPr lang="en-US" dirty="0" smtClean="0"/>
              <a:t>Optional claims: name, email, organization</a:t>
            </a:r>
          </a:p>
          <a:p>
            <a:pPr lvl="1"/>
            <a:r>
              <a:rPr lang="en-US" dirty="0" smtClean="0"/>
              <a:t>Can register apps and services with an effective identity policy</a:t>
            </a:r>
          </a:p>
          <a:p>
            <a:pPr lvl="2"/>
            <a:r>
              <a:rPr lang="en-US" dirty="0" smtClean="0"/>
              <a:t>Requires account to have identity from your identity provider when logging into your app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61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Portal accounts for users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Your app portal can still have portal accounts for users</a:t>
            </a:r>
          </a:p>
          <a:p>
            <a:r>
              <a:rPr lang="en-US" smtClean="0"/>
              <a:t>Tie portal account to Globus account identity, rather than username/password</a:t>
            </a:r>
          </a:p>
          <a:p>
            <a:r>
              <a:rPr lang="en-US" smtClean="0"/>
              <a:t>Associate your profile with this account</a:t>
            </a:r>
          </a:p>
          <a:p>
            <a:r>
              <a:rPr lang="en-US" smtClean="0"/>
              <a:t>Globus Auth handles authentication of that identity, in order to log user into your portal account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0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ounded Rectangle 70"/>
          <p:cNvSpPr/>
          <p:nvPr/>
        </p:nvSpPr>
        <p:spPr>
          <a:xfrm>
            <a:off x="3498036" y="5483595"/>
            <a:ext cx="3451034" cy="1157457"/>
          </a:xfrm>
          <a:prstGeom prst="roundRect">
            <a:avLst>
              <a:gd name="adj" fmla="val 4173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Science DMZ</a:t>
            </a:r>
            <a:endParaRPr lang="en-US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3498036" y="4053948"/>
            <a:ext cx="2557323" cy="1186781"/>
          </a:xfrm>
          <a:prstGeom prst="roundRect">
            <a:avLst>
              <a:gd name="adj" fmla="val 4173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Firewall</a:t>
            </a:r>
            <a:endParaRPr lang="en-US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970245" y="3196354"/>
            <a:ext cx="1630008" cy="3370035"/>
          </a:xfrm>
          <a:prstGeom prst="roundRect">
            <a:avLst>
              <a:gd name="adj" fmla="val 2954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Desktop</a:t>
            </a:r>
          </a:p>
          <a:p>
            <a:pPr algn="ctr"/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3498036" y="2204411"/>
            <a:ext cx="4243884" cy="1639828"/>
          </a:xfrm>
          <a:prstGeom prst="roundRect">
            <a:avLst>
              <a:gd name="adj" fmla="val 2410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Globus</a:t>
            </a:r>
          </a:p>
          <a:p>
            <a:pPr algn="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Cloud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Prototypical research data portal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>
                <a:latin typeface="Arial" charset="0"/>
                <a:ea typeface="Arial" charset="0"/>
                <a:cs typeface="Arial" charset="0"/>
              </a:rPr>
              <a:pPr/>
              <a:t>48</a:t>
            </a:fld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5" name="Picture 24" descr="femaleus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852" y="2427481"/>
            <a:ext cx="685259" cy="685261"/>
          </a:xfrm>
          <a:prstGeom prst="rect">
            <a:avLst/>
          </a:prstGeom>
        </p:spPr>
      </p:pic>
      <p:cxnSp>
        <p:nvCxnSpPr>
          <p:cNvPr id="28" name="Straight Arrow Connector 27"/>
          <p:cNvCxnSpPr>
            <a:stCxn id="51" idx="2"/>
            <a:endCxn id="69" idx="0"/>
          </p:cNvCxnSpPr>
          <p:nvPr/>
        </p:nvCxnSpPr>
        <p:spPr>
          <a:xfrm flipH="1">
            <a:off x="4645055" y="3738388"/>
            <a:ext cx="102" cy="447422"/>
          </a:xfrm>
          <a:prstGeom prst="straightConnector1">
            <a:avLst/>
          </a:prstGeom>
          <a:ln>
            <a:solidFill>
              <a:srgbClr val="558ED5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533447" y="6207580"/>
            <a:ext cx="1196458" cy="2083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1195437711991895099Machovka_harddisk.svg.hi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5922" y="5643334"/>
            <a:ext cx="570391" cy="612302"/>
          </a:xfrm>
          <a:prstGeom prst="rect">
            <a:avLst/>
          </a:prstGeom>
        </p:spPr>
      </p:pic>
      <p:cxnSp>
        <p:nvCxnSpPr>
          <p:cNvPr id="53" name="Straight Arrow Connector 52"/>
          <p:cNvCxnSpPr>
            <a:stCxn id="36" idx="3"/>
            <a:endCxn id="92" idx="1"/>
          </p:cNvCxnSpPr>
          <p:nvPr/>
        </p:nvCxnSpPr>
        <p:spPr>
          <a:xfrm flipV="1">
            <a:off x="6256313" y="5946074"/>
            <a:ext cx="1067531" cy="3411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403834" y="2721473"/>
            <a:ext cx="773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ea typeface="Arial" charset="0"/>
                <a:cs typeface="Arial" charset="0"/>
              </a:rPr>
              <a:t>HTTPS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ea typeface="Arial" charset="0"/>
              <a:cs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49070" y="5085871"/>
            <a:ext cx="891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bg1"/>
                </a:solidFill>
                <a:ea typeface="Arial" charset="0"/>
                <a:cs typeface="Arial" charset="0"/>
              </a:rPr>
              <a:t>GridFTP</a:t>
            </a:r>
            <a:endParaRPr lang="en-US" sz="1400" b="1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30903" y="4223557"/>
            <a:ext cx="660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558ED5"/>
                </a:solidFill>
                <a:ea typeface="Arial" charset="0"/>
                <a:cs typeface="Arial" charset="0"/>
              </a:rPr>
              <a:t>REST</a:t>
            </a:r>
            <a:endParaRPr lang="en-US" sz="1400" b="1" dirty="0">
              <a:solidFill>
                <a:srgbClr val="558ED5"/>
              </a:solidFill>
              <a:ea typeface="Arial" charset="0"/>
              <a:cs typeface="Arial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7323845" y="4185809"/>
            <a:ext cx="1478239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Other Services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3498036" y="1014275"/>
            <a:ext cx="2457165" cy="1087111"/>
          </a:xfrm>
          <a:prstGeom prst="roundRect">
            <a:avLst>
              <a:gd name="adj" fmla="val 4956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3930489" y="1327103"/>
            <a:ext cx="1478239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829989" y="1214689"/>
            <a:ext cx="1478239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737243" y="1105406"/>
            <a:ext cx="1478239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Identity Provider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3729905" y="2307731"/>
            <a:ext cx="1828444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Globus Web Helper Pages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3721805" y="3089169"/>
            <a:ext cx="1846704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Globus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Auth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6055360" y="3092168"/>
            <a:ext cx="1498041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Globus Transfer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1044362" y="3293725"/>
            <a:ext cx="1478239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Browser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1044362" y="5602696"/>
            <a:ext cx="1478239" cy="860161"/>
          </a:xfrm>
          <a:prstGeom prst="roundRect">
            <a:avLst>
              <a:gd name="adj" fmla="val 6446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User’s Endpoint </a:t>
            </a:r>
            <a:r>
              <a:rPr lang="en-US" sz="1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(optional)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3731761" y="4185810"/>
            <a:ext cx="1826588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Portal Web Server (Client)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3724245" y="5621464"/>
            <a:ext cx="1478239" cy="767667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Portal Endpoint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7323844" y="5621464"/>
            <a:ext cx="1478239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Other Endpoints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97" name="Straight Arrow Connector 96"/>
          <p:cNvCxnSpPr/>
          <p:nvPr/>
        </p:nvCxnSpPr>
        <p:spPr>
          <a:xfrm flipH="1" flipV="1">
            <a:off x="5232964" y="5946074"/>
            <a:ext cx="483438" cy="3411"/>
          </a:xfrm>
          <a:prstGeom prst="straightConnector1">
            <a:avLst/>
          </a:prstGeom>
          <a:ln>
            <a:solidFill>
              <a:srgbClr val="558ED5"/>
            </a:solidFill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Elbow Connector 99"/>
          <p:cNvCxnSpPr>
            <a:stCxn id="72" idx="0"/>
            <a:endCxn id="52" idx="2"/>
          </p:cNvCxnSpPr>
          <p:nvPr/>
        </p:nvCxnSpPr>
        <p:spPr>
          <a:xfrm rot="5400000" flipH="1" flipV="1">
            <a:off x="4693835" y="3510918"/>
            <a:ext cx="1880077" cy="2341016"/>
          </a:xfrm>
          <a:prstGeom prst="bentConnector3">
            <a:avLst>
              <a:gd name="adj1" fmla="val 13252"/>
            </a:avLst>
          </a:prstGeom>
          <a:ln>
            <a:solidFill>
              <a:schemeClr val="bg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Elbow Connector 83"/>
          <p:cNvCxnSpPr>
            <a:stCxn id="65" idx="0"/>
            <a:endCxn id="92" idx="0"/>
          </p:cNvCxnSpPr>
          <p:nvPr/>
        </p:nvCxnSpPr>
        <p:spPr>
          <a:xfrm rot="16200000" flipH="1">
            <a:off x="4913839" y="2472339"/>
            <a:ext cx="18768" cy="6279482"/>
          </a:xfrm>
          <a:prstGeom prst="bentConnector3">
            <a:avLst>
              <a:gd name="adj1" fmla="val -1218031"/>
            </a:avLst>
          </a:prstGeom>
          <a:ln>
            <a:solidFill>
              <a:schemeClr val="bg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69" idx="3"/>
            <a:endCxn id="68" idx="1"/>
          </p:cNvCxnSpPr>
          <p:nvPr/>
        </p:nvCxnSpPr>
        <p:spPr>
          <a:xfrm flipV="1">
            <a:off x="5558349" y="4510419"/>
            <a:ext cx="1765496" cy="1"/>
          </a:xfrm>
          <a:prstGeom prst="straightConnector1">
            <a:avLst/>
          </a:prstGeom>
          <a:ln>
            <a:solidFill>
              <a:srgbClr val="558ED5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Elbow Connector 111"/>
          <p:cNvCxnSpPr>
            <a:stCxn id="68" idx="0"/>
            <a:endCxn id="52" idx="3"/>
          </p:cNvCxnSpPr>
          <p:nvPr/>
        </p:nvCxnSpPr>
        <p:spPr>
          <a:xfrm rot="16200000" flipV="1">
            <a:off x="7423668" y="3546512"/>
            <a:ext cx="769031" cy="509564"/>
          </a:xfrm>
          <a:prstGeom prst="bentConnector2">
            <a:avLst/>
          </a:prstGeom>
          <a:ln>
            <a:solidFill>
              <a:srgbClr val="558ED5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Elbow Connector 113"/>
          <p:cNvCxnSpPr>
            <a:stCxn id="69" idx="3"/>
            <a:endCxn id="52" idx="1"/>
          </p:cNvCxnSpPr>
          <p:nvPr/>
        </p:nvCxnSpPr>
        <p:spPr>
          <a:xfrm flipV="1">
            <a:off x="5558349" y="3416778"/>
            <a:ext cx="497011" cy="1093642"/>
          </a:xfrm>
          <a:prstGeom prst="bentConnector3">
            <a:avLst>
              <a:gd name="adj1" fmla="val 50000"/>
            </a:avLst>
          </a:prstGeom>
          <a:ln>
            <a:solidFill>
              <a:srgbClr val="558ED5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Elbow Connector 124"/>
          <p:cNvCxnSpPr>
            <a:stCxn id="59" idx="3"/>
            <a:endCxn id="50" idx="1"/>
          </p:cNvCxnSpPr>
          <p:nvPr/>
        </p:nvCxnSpPr>
        <p:spPr>
          <a:xfrm flipV="1">
            <a:off x="2522601" y="2632341"/>
            <a:ext cx="1207304" cy="985994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Elbow Connector 127"/>
          <p:cNvCxnSpPr>
            <a:endCxn id="51" idx="1"/>
          </p:cNvCxnSpPr>
          <p:nvPr/>
        </p:nvCxnSpPr>
        <p:spPr>
          <a:xfrm flipV="1">
            <a:off x="2533447" y="3413779"/>
            <a:ext cx="1188358" cy="204555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Elbow Connector 120"/>
          <p:cNvCxnSpPr>
            <a:stCxn id="59" idx="3"/>
            <a:endCxn id="47" idx="1"/>
          </p:cNvCxnSpPr>
          <p:nvPr/>
        </p:nvCxnSpPr>
        <p:spPr>
          <a:xfrm flipV="1">
            <a:off x="2522601" y="1430016"/>
            <a:ext cx="1214642" cy="2188319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Elbow Connector 133"/>
          <p:cNvCxnSpPr>
            <a:stCxn id="59" idx="3"/>
            <a:endCxn id="69" idx="1"/>
          </p:cNvCxnSpPr>
          <p:nvPr/>
        </p:nvCxnSpPr>
        <p:spPr>
          <a:xfrm>
            <a:off x="2522601" y="3618335"/>
            <a:ext cx="1209160" cy="892085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Elbow Connector 130"/>
          <p:cNvCxnSpPr>
            <a:stCxn id="59" idx="3"/>
            <a:endCxn id="72" idx="1"/>
          </p:cNvCxnSpPr>
          <p:nvPr/>
        </p:nvCxnSpPr>
        <p:spPr>
          <a:xfrm>
            <a:off x="2522601" y="3618335"/>
            <a:ext cx="1201644" cy="2386963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150343" y="4074507"/>
            <a:ext cx="1796791" cy="88155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881628" y="3263411"/>
            <a:ext cx="670376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chemeClr val="accent6">
                    <a:lumMod val="75000"/>
                  </a:schemeClr>
                </a:solidFill>
                <a:ea typeface="Arial" charset="0"/>
                <a:cs typeface="Arial" charset="0"/>
              </a:rPr>
              <a:t>Login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ea typeface="Arial" charset="0"/>
              <a:cs typeface="Arial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073765" y="4089049"/>
            <a:ext cx="1478239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Applications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08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create your own services?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Front-end / back-end within your portal</a:t>
            </a:r>
          </a:p>
          <a:p>
            <a:pPr lvl="1"/>
            <a:r>
              <a:rPr lang="en-US" dirty="0" smtClean="0"/>
              <a:t>Remote backend for portal</a:t>
            </a:r>
          </a:p>
          <a:p>
            <a:pPr lvl="1"/>
            <a:r>
              <a:rPr lang="en-US" dirty="0" smtClean="0"/>
              <a:t>Backend for pure </a:t>
            </a:r>
            <a:r>
              <a:rPr lang="en-US" dirty="0" err="1" smtClean="0"/>
              <a:t>Javascript</a:t>
            </a:r>
            <a:r>
              <a:rPr lang="en-US" dirty="0" smtClean="0"/>
              <a:t> browser apps</a:t>
            </a:r>
          </a:p>
          <a:p>
            <a:endParaRPr lang="en-US" dirty="0" smtClean="0"/>
          </a:p>
          <a:p>
            <a:r>
              <a:rPr lang="en-US" dirty="0" smtClean="0"/>
              <a:t>Extend your portal with a public REST API, so that other app and service developers can integrate with and extend your portal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7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ounded Rectangle 70"/>
          <p:cNvSpPr/>
          <p:nvPr/>
        </p:nvSpPr>
        <p:spPr>
          <a:xfrm>
            <a:off x="3498036" y="5483595"/>
            <a:ext cx="3451034" cy="1157457"/>
          </a:xfrm>
          <a:prstGeom prst="roundRect">
            <a:avLst>
              <a:gd name="adj" fmla="val 4173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Science DMZ</a:t>
            </a:r>
            <a:endParaRPr lang="en-US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3498036" y="4053948"/>
            <a:ext cx="2557323" cy="1186781"/>
          </a:xfrm>
          <a:prstGeom prst="roundRect">
            <a:avLst>
              <a:gd name="adj" fmla="val 4173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Firewall</a:t>
            </a:r>
            <a:endParaRPr lang="en-US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970245" y="3196354"/>
            <a:ext cx="1630008" cy="3370035"/>
          </a:xfrm>
          <a:prstGeom prst="roundRect">
            <a:avLst>
              <a:gd name="adj" fmla="val 2954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Desktop</a:t>
            </a:r>
          </a:p>
          <a:p>
            <a:pPr algn="ctr"/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3498036" y="2204411"/>
            <a:ext cx="4243884" cy="1639828"/>
          </a:xfrm>
          <a:prstGeom prst="roundRect">
            <a:avLst>
              <a:gd name="adj" fmla="val 2410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Globus</a:t>
            </a:r>
          </a:p>
          <a:p>
            <a:pPr algn="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Cloud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Prototypical research data portal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>
                <a:latin typeface="Arial" charset="0"/>
                <a:ea typeface="Arial" charset="0"/>
                <a:cs typeface="Arial" charset="0"/>
              </a:rPr>
              <a:pPr/>
              <a:t>5</a:t>
            </a:fld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5" name="Picture 24" descr="femaleus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852" y="2427481"/>
            <a:ext cx="685259" cy="685261"/>
          </a:xfrm>
          <a:prstGeom prst="rect">
            <a:avLst/>
          </a:prstGeom>
        </p:spPr>
      </p:pic>
      <p:cxnSp>
        <p:nvCxnSpPr>
          <p:cNvPr id="28" name="Straight Arrow Connector 27"/>
          <p:cNvCxnSpPr>
            <a:stCxn id="51" idx="2"/>
            <a:endCxn id="69" idx="0"/>
          </p:cNvCxnSpPr>
          <p:nvPr/>
        </p:nvCxnSpPr>
        <p:spPr>
          <a:xfrm flipH="1">
            <a:off x="4645055" y="3738388"/>
            <a:ext cx="102" cy="447422"/>
          </a:xfrm>
          <a:prstGeom prst="straightConnector1">
            <a:avLst/>
          </a:prstGeom>
          <a:ln>
            <a:solidFill>
              <a:srgbClr val="558ED5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533447" y="6207580"/>
            <a:ext cx="1196458" cy="2083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1195437711991895099Machovka_harddisk.svg.hi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5922" y="5643334"/>
            <a:ext cx="570391" cy="612302"/>
          </a:xfrm>
          <a:prstGeom prst="rect">
            <a:avLst/>
          </a:prstGeom>
        </p:spPr>
      </p:pic>
      <p:cxnSp>
        <p:nvCxnSpPr>
          <p:cNvPr id="53" name="Straight Arrow Connector 52"/>
          <p:cNvCxnSpPr>
            <a:stCxn id="36" idx="3"/>
            <a:endCxn id="92" idx="1"/>
          </p:cNvCxnSpPr>
          <p:nvPr/>
        </p:nvCxnSpPr>
        <p:spPr>
          <a:xfrm flipV="1">
            <a:off x="6256313" y="5946074"/>
            <a:ext cx="1067531" cy="3411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403834" y="2721473"/>
            <a:ext cx="773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ea typeface="Arial" charset="0"/>
                <a:cs typeface="Arial" charset="0"/>
              </a:rPr>
              <a:t>HTTPS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ea typeface="Arial" charset="0"/>
              <a:cs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49070" y="5085871"/>
            <a:ext cx="891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bg1"/>
                </a:solidFill>
                <a:ea typeface="Arial" charset="0"/>
                <a:cs typeface="Arial" charset="0"/>
              </a:rPr>
              <a:t>GridFTP</a:t>
            </a:r>
            <a:endParaRPr lang="en-US" sz="1400" b="1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30903" y="4223557"/>
            <a:ext cx="660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558ED5"/>
                </a:solidFill>
                <a:ea typeface="Arial" charset="0"/>
                <a:cs typeface="Arial" charset="0"/>
              </a:rPr>
              <a:t>REST</a:t>
            </a:r>
            <a:endParaRPr lang="en-US" sz="1400" b="1" dirty="0">
              <a:solidFill>
                <a:srgbClr val="558ED5"/>
              </a:solidFill>
              <a:ea typeface="Arial" charset="0"/>
              <a:cs typeface="Arial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7323845" y="4185809"/>
            <a:ext cx="1478239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Other Services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3498036" y="1014275"/>
            <a:ext cx="2457165" cy="1087111"/>
          </a:xfrm>
          <a:prstGeom prst="roundRect">
            <a:avLst>
              <a:gd name="adj" fmla="val 4956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3930489" y="1327103"/>
            <a:ext cx="1478239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829989" y="1214689"/>
            <a:ext cx="1478239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737243" y="1105406"/>
            <a:ext cx="1478239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Identity Provider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3729905" y="2307731"/>
            <a:ext cx="1828444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Globus Web Helper Pages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3721805" y="3089169"/>
            <a:ext cx="1846704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Globus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Auth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6055360" y="3092168"/>
            <a:ext cx="1498041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Globus Transfer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1044362" y="3293725"/>
            <a:ext cx="1478239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Browser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1044362" y="5602696"/>
            <a:ext cx="1478239" cy="860161"/>
          </a:xfrm>
          <a:prstGeom prst="roundRect">
            <a:avLst>
              <a:gd name="adj" fmla="val 6446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User’s Endpoint </a:t>
            </a:r>
            <a:r>
              <a:rPr lang="en-US" sz="1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(optional)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3731761" y="4185810"/>
            <a:ext cx="1826588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Portal Web Server (Client)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3724245" y="5621464"/>
            <a:ext cx="1478239" cy="767667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Portal Endpoint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7323844" y="5621464"/>
            <a:ext cx="1478239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Other Endpoints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97" name="Straight Arrow Connector 96"/>
          <p:cNvCxnSpPr/>
          <p:nvPr/>
        </p:nvCxnSpPr>
        <p:spPr>
          <a:xfrm flipH="1" flipV="1">
            <a:off x="5232964" y="5946074"/>
            <a:ext cx="483438" cy="3411"/>
          </a:xfrm>
          <a:prstGeom prst="straightConnector1">
            <a:avLst/>
          </a:prstGeom>
          <a:ln>
            <a:solidFill>
              <a:srgbClr val="558ED5"/>
            </a:solidFill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Elbow Connector 99"/>
          <p:cNvCxnSpPr>
            <a:stCxn id="72" idx="0"/>
            <a:endCxn id="52" idx="2"/>
          </p:cNvCxnSpPr>
          <p:nvPr/>
        </p:nvCxnSpPr>
        <p:spPr>
          <a:xfrm rot="5400000" flipH="1" flipV="1">
            <a:off x="4693835" y="3510918"/>
            <a:ext cx="1880077" cy="2341016"/>
          </a:xfrm>
          <a:prstGeom prst="bentConnector3">
            <a:avLst>
              <a:gd name="adj1" fmla="val 13252"/>
            </a:avLst>
          </a:prstGeom>
          <a:ln>
            <a:solidFill>
              <a:schemeClr val="bg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Elbow Connector 83"/>
          <p:cNvCxnSpPr>
            <a:stCxn id="65" idx="0"/>
            <a:endCxn id="92" idx="0"/>
          </p:cNvCxnSpPr>
          <p:nvPr/>
        </p:nvCxnSpPr>
        <p:spPr>
          <a:xfrm rot="16200000" flipH="1">
            <a:off x="4913839" y="2472339"/>
            <a:ext cx="18768" cy="6279482"/>
          </a:xfrm>
          <a:prstGeom prst="bentConnector3">
            <a:avLst>
              <a:gd name="adj1" fmla="val -1218031"/>
            </a:avLst>
          </a:prstGeom>
          <a:ln>
            <a:solidFill>
              <a:schemeClr val="bg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69" idx="3"/>
            <a:endCxn id="68" idx="1"/>
          </p:cNvCxnSpPr>
          <p:nvPr/>
        </p:nvCxnSpPr>
        <p:spPr>
          <a:xfrm flipV="1">
            <a:off x="5558349" y="4510419"/>
            <a:ext cx="1765496" cy="1"/>
          </a:xfrm>
          <a:prstGeom prst="straightConnector1">
            <a:avLst/>
          </a:prstGeom>
          <a:ln>
            <a:solidFill>
              <a:srgbClr val="558ED5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Elbow Connector 111"/>
          <p:cNvCxnSpPr>
            <a:stCxn id="68" idx="0"/>
            <a:endCxn id="52" idx="3"/>
          </p:cNvCxnSpPr>
          <p:nvPr/>
        </p:nvCxnSpPr>
        <p:spPr>
          <a:xfrm rot="16200000" flipV="1">
            <a:off x="7423668" y="3546512"/>
            <a:ext cx="769031" cy="509564"/>
          </a:xfrm>
          <a:prstGeom prst="bentConnector2">
            <a:avLst/>
          </a:prstGeom>
          <a:ln>
            <a:solidFill>
              <a:srgbClr val="558ED5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Elbow Connector 113"/>
          <p:cNvCxnSpPr>
            <a:stCxn id="69" idx="3"/>
            <a:endCxn id="52" idx="1"/>
          </p:cNvCxnSpPr>
          <p:nvPr/>
        </p:nvCxnSpPr>
        <p:spPr>
          <a:xfrm flipV="1">
            <a:off x="5558349" y="3416778"/>
            <a:ext cx="497011" cy="1093642"/>
          </a:xfrm>
          <a:prstGeom prst="bentConnector3">
            <a:avLst>
              <a:gd name="adj1" fmla="val 50000"/>
            </a:avLst>
          </a:prstGeom>
          <a:ln>
            <a:solidFill>
              <a:srgbClr val="558ED5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Elbow Connector 124"/>
          <p:cNvCxnSpPr>
            <a:stCxn id="59" idx="3"/>
            <a:endCxn id="50" idx="1"/>
          </p:cNvCxnSpPr>
          <p:nvPr/>
        </p:nvCxnSpPr>
        <p:spPr>
          <a:xfrm flipV="1">
            <a:off x="2522601" y="2632341"/>
            <a:ext cx="1207304" cy="985994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Elbow Connector 127"/>
          <p:cNvCxnSpPr>
            <a:endCxn id="51" idx="1"/>
          </p:cNvCxnSpPr>
          <p:nvPr/>
        </p:nvCxnSpPr>
        <p:spPr>
          <a:xfrm flipV="1">
            <a:off x="2533447" y="3413779"/>
            <a:ext cx="1188358" cy="204555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Elbow Connector 120"/>
          <p:cNvCxnSpPr>
            <a:stCxn id="59" idx="3"/>
            <a:endCxn id="47" idx="1"/>
          </p:cNvCxnSpPr>
          <p:nvPr/>
        </p:nvCxnSpPr>
        <p:spPr>
          <a:xfrm flipV="1">
            <a:off x="2522601" y="1430016"/>
            <a:ext cx="1214642" cy="2188319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Elbow Connector 133"/>
          <p:cNvCxnSpPr>
            <a:stCxn id="59" idx="3"/>
            <a:endCxn id="69" idx="1"/>
          </p:cNvCxnSpPr>
          <p:nvPr/>
        </p:nvCxnSpPr>
        <p:spPr>
          <a:xfrm>
            <a:off x="2522601" y="3618335"/>
            <a:ext cx="1209160" cy="892085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Elbow Connector 130"/>
          <p:cNvCxnSpPr>
            <a:stCxn id="59" idx="3"/>
            <a:endCxn id="72" idx="1"/>
          </p:cNvCxnSpPr>
          <p:nvPr/>
        </p:nvCxnSpPr>
        <p:spPr>
          <a:xfrm>
            <a:off x="2522601" y="3618335"/>
            <a:ext cx="1201644" cy="2386963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589757" y="5555190"/>
            <a:ext cx="1718472" cy="95121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881628" y="3263411"/>
            <a:ext cx="670376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chemeClr val="accent6">
                    <a:lumMod val="75000"/>
                  </a:schemeClr>
                </a:solidFill>
                <a:ea typeface="Arial" charset="0"/>
                <a:cs typeface="Arial" charset="0"/>
              </a:rPr>
              <a:t>Login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ea typeface="Arial" charset="0"/>
              <a:cs typeface="Arial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073765" y="4064859"/>
            <a:ext cx="1478239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Applications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25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Globus </a:t>
            </a:r>
            <a:r>
              <a:rPr lang="en-US" dirty="0" err="1" smtClean="0"/>
              <a:t>Auth</a:t>
            </a:r>
            <a:r>
              <a:rPr lang="en-US" dirty="0" smtClean="0"/>
              <a:t> for your service?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81961" cy="490620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Outsource all identity management and authentication</a:t>
            </a:r>
          </a:p>
          <a:p>
            <a:pPr lvl="1"/>
            <a:r>
              <a:rPr lang="en-US" dirty="0" smtClean="0"/>
              <a:t>Federated identity with </a:t>
            </a:r>
            <a:r>
              <a:rPr lang="en-US" dirty="0" err="1" smtClean="0"/>
              <a:t>InCommon</a:t>
            </a:r>
            <a:r>
              <a:rPr lang="en-US" dirty="0" smtClean="0"/>
              <a:t>, Google, etc.</a:t>
            </a:r>
          </a:p>
          <a:p>
            <a:r>
              <a:rPr lang="en-US" dirty="0" smtClean="0"/>
              <a:t>Outsource your REST API security</a:t>
            </a:r>
          </a:p>
          <a:p>
            <a:pPr lvl="1"/>
            <a:r>
              <a:rPr lang="en-US" dirty="0" smtClean="0"/>
              <a:t>Consent, token issuance, validation, revocation</a:t>
            </a:r>
          </a:p>
          <a:p>
            <a:pPr lvl="1"/>
            <a:r>
              <a:rPr lang="en-US" dirty="0" smtClean="0"/>
              <a:t>You provide service-specific authorization</a:t>
            </a:r>
          </a:p>
          <a:p>
            <a:r>
              <a:rPr lang="en-US" dirty="0" smtClean="0"/>
              <a:t>Apps use your service like all others</a:t>
            </a:r>
          </a:p>
          <a:p>
            <a:pPr lvl="1"/>
            <a:r>
              <a:rPr lang="en-US" dirty="0" smtClean="0"/>
              <a:t>Its standard OAuth2 and OIDC</a:t>
            </a:r>
          </a:p>
          <a:p>
            <a:r>
              <a:rPr lang="en-US" dirty="0" smtClean="0"/>
              <a:t>Your service can seamlessly leverage other services</a:t>
            </a:r>
          </a:p>
          <a:p>
            <a:r>
              <a:rPr lang="en-US" dirty="0" smtClean="0"/>
              <a:t>Other services can leverage your service</a:t>
            </a:r>
          </a:p>
          <a:p>
            <a:r>
              <a:rPr lang="en-US" dirty="0" smtClean="0"/>
              <a:t>Implement your service using any language and framework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i="1" dirty="0" smtClean="0"/>
              <a:t>Add your service to the science cyberinfrastructure platform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2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004510" y="-3498319"/>
            <a:ext cx="8027566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8469606" y="3008085"/>
            <a:ext cx="441580" cy="269297"/>
          </a:xfrm>
        </p:spPr>
        <p:txBody>
          <a:bodyPr/>
          <a:lstStyle/>
          <a:p>
            <a:fld id="{F9A62DDD-3F5F-554E-8F55-F59D7AC7F5D2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260776" y="4107531"/>
            <a:ext cx="1189906" cy="1285244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Portal 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(Client)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5" name="Picture 24" descr="Screen Shot 2016-10-18 at , Oct 18 2016,6.43.5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09" y="4107531"/>
            <a:ext cx="1184073" cy="387958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4567996" y="4936350"/>
            <a:ext cx="2660915" cy="1540621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Graph Service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(Resource Server)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160762" y="1307989"/>
            <a:ext cx="4363469" cy="185478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Globus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Auth (Authorization Server)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1116434" y="0"/>
            <a:ext cx="802756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Portal to Graph service interaction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 rot="10800000">
            <a:off x="1664744" y="5122333"/>
            <a:ext cx="2850813" cy="562426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822062" y="4069336"/>
            <a:ext cx="2446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3. Authenticate with access tokens to invoke graph service: HTTPS with access token as header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rot="16200000" flipH="1">
            <a:off x="5643265" y="4032518"/>
            <a:ext cx="1510278" cy="6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293794" y="3672935"/>
            <a:ext cx="21046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4. Authenticate with graph service client id and secret to introspect token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rot="16200000" flipH="1">
            <a:off x="5907901" y="4029879"/>
            <a:ext cx="1440550" cy="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628181" y="3429000"/>
            <a:ext cx="19231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5. Return validity, client, scope, effective identity, identity set (for the portal)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160363" y="5595864"/>
            <a:ext cx="1765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6. Verifies token, authorization checks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rot="10800000">
            <a:off x="1664744" y="5392776"/>
            <a:ext cx="2754053" cy="541753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450682" y="5888252"/>
            <a:ext cx="24468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7. Graph service response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65" name="Picture 64" descr="femaleuse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760" y="1143000"/>
            <a:ext cx="685259" cy="685261"/>
          </a:xfrm>
          <a:prstGeom prst="rect">
            <a:avLst/>
          </a:prstGeom>
        </p:spPr>
      </p:pic>
      <p:cxnSp>
        <p:nvCxnSpPr>
          <p:cNvPr id="70" name="Straight Arrow Connector 69"/>
          <p:cNvCxnSpPr/>
          <p:nvPr/>
        </p:nvCxnSpPr>
        <p:spPr>
          <a:xfrm rot="16200000" flipH="1">
            <a:off x="-181723" y="2959318"/>
            <a:ext cx="1927146" cy="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781849" y="1828261"/>
            <a:ext cx="22636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1. Login and consent for portal and use of  graph  &amp; transfer service.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0" name="Left-Right Arrow 79"/>
          <p:cNvSpPr/>
          <p:nvPr/>
        </p:nvSpPr>
        <p:spPr>
          <a:xfrm rot="20276290">
            <a:off x="1563826" y="3581931"/>
            <a:ext cx="2660143" cy="182009"/>
          </a:xfrm>
          <a:prstGeom prst="left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1131019" y="3013501"/>
            <a:ext cx="2263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2. Client credential grant to get access tokens 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22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1" grpId="1"/>
      <p:bldP spid="41" grpId="0"/>
      <p:bldP spid="43" grpId="0"/>
      <p:bldP spid="47" grpId="0"/>
      <p:bldP spid="58" grpId="0"/>
      <p:bldP spid="74" grpId="0"/>
      <p:bldP spid="80" grpId="0" animBg="1"/>
      <p:bldP spid="8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Service registration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62670"/>
            <a:ext cx="8460745" cy="5143734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Client_id</a:t>
            </a:r>
            <a:r>
              <a:rPr lang="en-US" dirty="0" smtClean="0"/>
              <a:t> and </a:t>
            </a:r>
            <a:r>
              <a:rPr lang="en-US" dirty="0" err="1" smtClean="0"/>
              <a:t>client_secret</a:t>
            </a:r>
            <a:r>
              <a:rPr lang="en-US" dirty="0" smtClean="0"/>
              <a:t> for service</a:t>
            </a:r>
          </a:p>
          <a:p>
            <a:r>
              <a:rPr lang="en-US" dirty="0" smtClean="0"/>
              <a:t>Service display name</a:t>
            </a:r>
          </a:p>
          <a:p>
            <a:r>
              <a:rPr lang="en-US" dirty="0" smtClean="0"/>
              <a:t>Validated DNS name for service</a:t>
            </a:r>
          </a:p>
          <a:p>
            <a:r>
              <a:rPr lang="en-US" dirty="0" smtClean="0"/>
              <a:t>One or more scopes</a:t>
            </a:r>
          </a:p>
          <a:p>
            <a:r>
              <a:rPr lang="en-US" dirty="0" smtClean="0"/>
              <a:t>Authorize clients to use each scope</a:t>
            </a:r>
          </a:p>
          <a:p>
            <a:pPr lvl="1"/>
            <a:r>
              <a:rPr lang="en-US" dirty="0" smtClean="0"/>
              <a:t>All clients (public API), or specific clients</a:t>
            </a:r>
          </a:p>
          <a:p>
            <a:r>
              <a:rPr lang="en-US" dirty="0" smtClean="0"/>
              <a:t>Declare dependent scopes</a:t>
            </a:r>
          </a:p>
          <a:p>
            <a:pPr lvl="1"/>
            <a:r>
              <a:rPr lang="en-US" dirty="0" smtClean="0"/>
              <a:t>Need long-term, offline refresh tokens?</a:t>
            </a:r>
          </a:p>
          <a:p>
            <a:pPr lvl="1"/>
            <a:r>
              <a:rPr lang="en-US" dirty="0" smtClean="0"/>
              <a:t>May require authorization from scope admin</a:t>
            </a:r>
          </a:p>
          <a:p>
            <a:r>
              <a:rPr lang="en-US" dirty="0" smtClean="0"/>
              <a:t>Links for terms of service &amp; privacy policy</a:t>
            </a:r>
          </a:p>
          <a:p>
            <a:r>
              <a:rPr lang="en-US" dirty="0" smtClean="0"/>
              <a:t>Effective identity policy (optional)</a:t>
            </a:r>
          </a:p>
          <a:p>
            <a:r>
              <a:rPr lang="en-US" dirty="0" smtClean="0"/>
              <a:t>Email: </a:t>
            </a:r>
            <a:r>
              <a:rPr lang="en-US" dirty="0" err="1" smtClean="0"/>
              <a:t>support@globus.org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service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608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Service receives HTTPS request with header</a:t>
            </a:r>
          </a:p>
          <a:p>
            <a:pPr lvl="1"/>
            <a:r>
              <a:rPr lang="en-US" dirty="0"/>
              <a:t>Authorization: </a:t>
            </a:r>
            <a:r>
              <a:rPr lang="en-US" dirty="0" smtClean="0"/>
              <a:t>Bearer &lt;request-access-token&gt;</a:t>
            </a:r>
          </a:p>
          <a:p>
            <a:r>
              <a:rPr lang="en-US" dirty="0" smtClean="0"/>
              <a:t>Introspects the request access token</a:t>
            </a:r>
          </a:p>
          <a:p>
            <a:pPr lvl="1"/>
            <a:r>
              <a:rPr lang="en-US" dirty="0" err="1" smtClean="0"/>
              <a:t>Auth</a:t>
            </a:r>
            <a:r>
              <a:rPr lang="en-US" dirty="0"/>
              <a:t> API: POST /v2/oauth2/token/</a:t>
            </a:r>
            <a:r>
              <a:rPr lang="en-US" dirty="0" smtClean="0"/>
              <a:t>introspect</a:t>
            </a:r>
          </a:p>
          <a:p>
            <a:pPr lvl="1"/>
            <a:r>
              <a:rPr lang="en-US" dirty="0" smtClean="0"/>
              <a:t>Authorized by </a:t>
            </a:r>
            <a:r>
              <a:rPr lang="en-US" dirty="0" err="1" smtClean="0"/>
              <a:t>client_id</a:t>
            </a:r>
            <a:r>
              <a:rPr lang="en-US" dirty="0" smtClean="0"/>
              <a:t> and </a:t>
            </a:r>
            <a:r>
              <a:rPr lang="en-US" dirty="0" err="1" smtClean="0"/>
              <a:t>client_secret</a:t>
            </a:r>
            <a:endParaRPr lang="en-US" dirty="0" smtClean="0"/>
          </a:p>
          <a:p>
            <a:pPr lvl="1"/>
            <a:r>
              <a:rPr lang="en-US" dirty="0" smtClean="0"/>
              <a:t>Returns: validity, client, scope, </a:t>
            </a:r>
            <a:r>
              <a:rPr lang="en-US" dirty="0" err="1" smtClean="0"/>
              <a:t>effective_identity</a:t>
            </a:r>
            <a:r>
              <a:rPr lang="en-US" dirty="0" smtClean="0"/>
              <a:t>, </a:t>
            </a:r>
            <a:r>
              <a:rPr lang="en-US" dirty="0" err="1" smtClean="0"/>
              <a:t>identities_set</a:t>
            </a:r>
            <a:endParaRPr lang="en-US" dirty="0" smtClean="0"/>
          </a:p>
          <a:p>
            <a:r>
              <a:rPr lang="en-US" dirty="0" smtClean="0"/>
              <a:t>Verifies token info</a:t>
            </a:r>
          </a:p>
          <a:p>
            <a:r>
              <a:rPr lang="en-US" dirty="0"/>
              <a:t>A</a:t>
            </a:r>
            <a:r>
              <a:rPr lang="en-US" dirty="0" smtClean="0"/>
              <a:t>uthorizes request</a:t>
            </a:r>
          </a:p>
          <a:p>
            <a:r>
              <a:rPr lang="en-US" dirty="0" smtClean="0"/>
              <a:t>If service needs to act as client to other services:</a:t>
            </a:r>
          </a:p>
          <a:p>
            <a:pPr lvl="1"/>
            <a:r>
              <a:rPr lang="en-US" dirty="0" smtClean="0"/>
              <a:t>Calls Globus </a:t>
            </a:r>
            <a:r>
              <a:rPr lang="en-US" dirty="0" err="1" smtClean="0"/>
              <a:t>Auth</a:t>
            </a:r>
            <a:r>
              <a:rPr lang="en-US" dirty="0" smtClean="0"/>
              <a:t> </a:t>
            </a:r>
            <a:r>
              <a:rPr lang="en-US" dirty="0"/>
              <a:t>Dependent Token </a:t>
            </a:r>
            <a:r>
              <a:rPr lang="en-US" dirty="0" smtClean="0"/>
              <a:t>Grant</a:t>
            </a:r>
          </a:p>
          <a:p>
            <a:pPr lvl="2"/>
            <a:r>
              <a:rPr lang="en-US" dirty="0" smtClean="0"/>
              <a:t>Returns a token for each dependent service</a:t>
            </a:r>
          </a:p>
          <a:p>
            <a:pPr lvl="1"/>
            <a:r>
              <a:rPr lang="en-US" dirty="0" smtClean="0"/>
              <a:t>Uses correct dependent token for downstream REST call</a:t>
            </a:r>
          </a:p>
          <a:p>
            <a:r>
              <a:rPr lang="en-US" dirty="0" smtClean="0"/>
              <a:t>Responds to client HTTPS request as appropriate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7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ounded Rectangle 70"/>
          <p:cNvSpPr/>
          <p:nvPr/>
        </p:nvSpPr>
        <p:spPr>
          <a:xfrm>
            <a:off x="3498036" y="5483595"/>
            <a:ext cx="3451034" cy="1157457"/>
          </a:xfrm>
          <a:prstGeom prst="roundRect">
            <a:avLst>
              <a:gd name="adj" fmla="val 4173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Science DMZ</a:t>
            </a:r>
            <a:endParaRPr lang="en-US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3498036" y="4053948"/>
            <a:ext cx="2557323" cy="1186781"/>
          </a:xfrm>
          <a:prstGeom prst="roundRect">
            <a:avLst>
              <a:gd name="adj" fmla="val 4173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Firewall</a:t>
            </a:r>
            <a:endParaRPr lang="en-US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970245" y="3196354"/>
            <a:ext cx="1630008" cy="3370035"/>
          </a:xfrm>
          <a:prstGeom prst="roundRect">
            <a:avLst>
              <a:gd name="adj" fmla="val 2954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Desktop</a:t>
            </a:r>
          </a:p>
          <a:p>
            <a:pPr algn="ctr"/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3498036" y="2204411"/>
            <a:ext cx="4243884" cy="1639828"/>
          </a:xfrm>
          <a:prstGeom prst="roundRect">
            <a:avLst>
              <a:gd name="adj" fmla="val 2410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Globus</a:t>
            </a:r>
          </a:p>
          <a:p>
            <a:pPr algn="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Cloud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Prototypical research data portal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>
                <a:latin typeface="Arial" charset="0"/>
                <a:ea typeface="Arial" charset="0"/>
                <a:cs typeface="Arial" charset="0"/>
              </a:rPr>
              <a:pPr/>
              <a:t>54</a:t>
            </a:fld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5" name="Picture 24" descr="femaleus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852" y="2427481"/>
            <a:ext cx="685259" cy="685261"/>
          </a:xfrm>
          <a:prstGeom prst="rect">
            <a:avLst/>
          </a:prstGeom>
        </p:spPr>
      </p:pic>
      <p:cxnSp>
        <p:nvCxnSpPr>
          <p:cNvPr id="28" name="Straight Arrow Connector 27"/>
          <p:cNvCxnSpPr>
            <a:stCxn id="51" idx="2"/>
            <a:endCxn id="69" idx="0"/>
          </p:cNvCxnSpPr>
          <p:nvPr/>
        </p:nvCxnSpPr>
        <p:spPr>
          <a:xfrm flipH="1">
            <a:off x="4645055" y="3738388"/>
            <a:ext cx="102" cy="447422"/>
          </a:xfrm>
          <a:prstGeom prst="straightConnector1">
            <a:avLst/>
          </a:prstGeom>
          <a:ln>
            <a:solidFill>
              <a:srgbClr val="558ED5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533447" y="6207580"/>
            <a:ext cx="1196458" cy="2083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1195437711991895099Machovka_harddisk.svg.hi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5922" y="5643334"/>
            <a:ext cx="570391" cy="612302"/>
          </a:xfrm>
          <a:prstGeom prst="rect">
            <a:avLst/>
          </a:prstGeom>
        </p:spPr>
      </p:pic>
      <p:cxnSp>
        <p:nvCxnSpPr>
          <p:cNvPr id="53" name="Straight Arrow Connector 52"/>
          <p:cNvCxnSpPr>
            <a:stCxn id="36" idx="3"/>
            <a:endCxn id="92" idx="1"/>
          </p:cNvCxnSpPr>
          <p:nvPr/>
        </p:nvCxnSpPr>
        <p:spPr>
          <a:xfrm flipV="1">
            <a:off x="6256313" y="5946074"/>
            <a:ext cx="1067531" cy="3411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403834" y="2721473"/>
            <a:ext cx="773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ea typeface="Arial" charset="0"/>
                <a:cs typeface="Arial" charset="0"/>
              </a:rPr>
              <a:t>HTTPS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ea typeface="Arial" charset="0"/>
              <a:cs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49070" y="5085871"/>
            <a:ext cx="891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bg1"/>
                </a:solidFill>
                <a:ea typeface="Arial" charset="0"/>
                <a:cs typeface="Arial" charset="0"/>
              </a:rPr>
              <a:t>GridFTP</a:t>
            </a:r>
            <a:endParaRPr lang="en-US" sz="1400" b="1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30903" y="4223557"/>
            <a:ext cx="660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558ED5"/>
                </a:solidFill>
                <a:ea typeface="Arial" charset="0"/>
                <a:cs typeface="Arial" charset="0"/>
              </a:rPr>
              <a:t>REST</a:t>
            </a:r>
            <a:endParaRPr lang="en-US" sz="1400" b="1" dirty="0">
              <a:solidFill>
                <a:srgbClr val="558ED5"/>
              </a:solidFill>
              <a:ea typeface="Arial" charset="0"/>
              <a:cs typeface="Arial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7323845" y="4185809"/>
            <a:ext cx="1478239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Other Services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3498036" y="1014275"/>
            <a:ext cx="2457165" cy="1087111"/>
          </a:xfrm>
          <a:prstGeom prst="roundRect">
            <a:avLst>
              <a:gd name="adj" fmla="val 4956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3930489" y="1327103"/>
            <a:ext cx="1478239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829989" y="1214689"/>
            <a:ext cx="1478239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737243" y="1105406"/>
            <a:ext cx="1478239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Identity Provider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3729905" y="2307731"/>
            <a:ext cx="1828444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Globus Web Helper Pages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3721805" y="3089169"/>
            <a:ext cx="1846704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Globus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Auth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6055360" y="3092168"/>
            <a:ext cx="1498041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Globus Transfer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1044362" y="3293725"/>
            <a:ext cx="1478239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Browser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1044362" y="5602696"/>
            <a:ext cx="1478239" cy="860161"/>
          </a:xfrm>
          <a:prstGeom prst="roundRect">
            <a:avLst>
              <a:gd name="adj" fmla="val 6446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User’s Endpoint </a:t>
            </a:r>
            <a:r>
              <a:rPr lang="en-US" sz="1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(optional)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3731761" y="4185810"/>
            <a:ext cx="1826588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Portal Web Server (Client)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3724245" y="5621464"/>
            <a:ext cx="1478239" cy="767667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Portal Endpoint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7323844" y="5621464"/>
            <a:ext cx="1478239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Other Endpoints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97" name="Straight Arrow Connector 96"/>
          <p:cNvCxnSpPr/>
          <p:nvPr/>
        </p:nvCxnSpPr>
        <p:spPr>
          <a:xfrm flipH="1" flipV="1">
            <a:off x="5232964" y="5946074"/>
            <a:ext cx="483438" cy="3411"/>
          </a:xfrm>
          <a:prstGeom prst="straightConnector1">
            <a:avLst/>
          </a:prstGeom>
          <a:ln>
            <a:solidFill>
              <a:srgbClr val="558ED5"/>
            </a:solidFill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Elbow Connector 99"/>
          <p:cNvCxnSpPr>
            <a:stCxn id="72" idx="0"/>
            <a:endCxn id="52" idx="2"/>
          </p:cNvCxnSpPr>
          <p:nvPr/>
        </p:nvCxnSpPr>
        <p:spPr>
          <a:xfrm rot="5400000" flipH="1" flipV="1">
            <a:off x="4693835" y="3510918"/>
            <a:ext cx="1880077" cy="2341016"/>
          </a:xfrm>
          <a:prstGeom prst="bentConnector3">
            <a:avLst>
              <a:gd name="adj1" fmla="val 13252"/>
            </a:avLst>
          </a:prstGeom>
          <a:ln>
            <a:solidFill>
              <a:schemeClr val="bg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Elbow Connector 83"/>
          <p:cNvCxnSpPr>
            <a:stCxn id="65" idx="0"/>
            <a:endCxn id="92" idx="0"/>
          </p:cNvCxnSpPr>
          <p:nvPr/>
        </p:nvCxnSpPr>
        <p:spPr>
          <a:xfrm rot="16200000" flipH="1">
            <a:off x="4913839" y="2472339"/>
            <a:ext cx="18768" cy="6279482"/>
          </a:xfrm>
          <a:prstGeom prst="bentConnector3">
            <a:avLst>
              <a:gd name="adj1" fmla="val -1218031"/>
            </a:avLst>
          </a:prstGeom>
          <a:ln>
            <a:solidFill>
              <a:schemeClr val="bg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69" idx="3"/>
            <a:endCxn id="68" idx="1"/>
          </p:cNvCxnSpPr>
          <p:nvPr/>
        </p:nvCxnSpPr>
        <p:spPr>
          <a:xfrm flipV="1">
            <a:off x="5558349" y="4510419"/>
            <a:ext cx="1765496" cy="1"/>
          </a:xfrm>
          <a:prstGeom prst="straightConnector1">
            <a:avLst/>
          </a:prstGeom>
          <a:ln>
            <a:solidFill>
              <a:srgbClr val="558ED5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Elbow Connector 111"/>
          <p:cNvCxnSpPr>
            <a:stCxn id="68" idx="0"/>
            <a:endCxn id="52" idx="3"/>
          </p:cNvCxnSpPr>
          <p:nvPr/>
        </p:nvCxnSpPr>
        <p:spPr>
          <a:xfrm rot="16200000" flipV="1">
            <a:off x="7423668" y="3546512"/>
            <a:ext cx="769031" cy="509564"/>
          </a:xfrm>
          <a:prstGeom prst="bentConnector2">
            <a:avLst/>
          </a:prstGeom>
          <a:ln>
            <a:solidFill>
              <a:srgbClr val="558ED5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Elbow Connector 113"/>
          <p:cNvCxnSpPr>
            <a:stCxn id="69" idx="3"/>
            <a:endCxn id="52" idx="1"/>
          </p:cNvCxnSpPr>
          <p:nvPr/>
        </p:nvCxnSpPr>
        <p:spPr>
          <a:xfrm flipV="1">
            <a:off x="5558349" y="3416778"/>
            <a:ext cx="497011" cy="1093642"/>
          </a:xfrm>
          <a:prstGeom prst="bentConnector3">
            <a:avLst>
              <a:gd name="adj1" fmla="val 50000"/>
            </a:avLst>
          </a:prstGeom>
          <a:ln>
            <a:solidFill>
              <a:srgbClr val="558ED5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Elbow Connector 124"/>
          <p:cNvCxnSpPr>
            <a:stCxn id="59" idx="3"/>
            <a:endCxn id="50" idx="1"/>
          </p:cNvCxnSpPr>
          <p:nvPr/>
        </p:nvCxnSpPr>
        <p:spPr>
          <a:xfrm flipV="1">
            <a:off x="2522601" y="2632341"/>
            <a:ext cx="1207304" cy="985994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Elbow Connector 127"/>
          <p:cNvCxnSpPr>
            <a:endCxn id="51" idx="1"/>
          </p:cNvCxnSpPr>
          <p:nvPr/>
        </p:nvCxnSpPr>
        <p:spPr>
          <a:xfrm flipV="1">
            <a:off x="2533447" y="3413779"/>
            <a:ext cx="1188358" cy="204555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Elbow Connector 120"/>
          <p:cNvCxnSpPr>
            <a:stCxn id="59" idx="3"/>
            <a:endCxn id="47" idx="1"/>
          </p:cNvCxnSpPr>
          <p:nvPr/>
        </p:nvCxnSpPr>
        <p:spPr>
          <a:xfrm flipV="1">
            <a:off x="2522601" y="1430016"/>
            <a:ext cx="1214642" cy="2188319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Elbow Connector 133"/>
          <p:cNvCxnSpPr>
            <a:stCxn id="59" idx="3"/>
            <a:endCxn id="69" idx="1"/>
          </p:cNvCxnSpPr>
          <p:nvPr/>
        </p:nvCxnSpPr>
        <p:spPr>
          <a:xfrm>
            <a:off x="2522601" y="3618335"/>
            <a:ext cx="1209160" cy="892085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Elbow Connector 130"/>
          <p:cNvCxnSpPr>
            <a:stCxn id="59" idx="3"/>
            <a:endCxn id="72" idx="1"/>
          </p:cNvCxnSpPr>
          <p:nvPr/>
        </p:nvCxnSpPr>
        <p:spPr>
          <a:xfrm>
            <a:off x="2522601" y="3618335"/>
            <a:ext cx="1201644" cy="2386963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440166" y="3048691"/>
            <a:ext cx="892071" cy="145106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881628" y="3263411"/>
            <a:ext cx="670376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chemeClr val="accent6">
                    <a:lumMod val="75000"/>
                  </a:schemeClr>
                </a:solidFill>
                <a:ea typeface="Arial" charset="0"/>
                <a:cs typeface="Arial" charset="0"/>
              </a:rPr>
              <a:t>Login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ea typeface="Arial" charset="0"/>
              <a:cs typeface="Arial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073765" y="4064859"/>
            <a:ext cx="1478239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Applications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02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Dependent tokens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Your service can act as client to other services (scopes)</a:t>
            </a:r>
          </a:p>
          <a:p>
            <a:pPr lvl="1"/>
            <a:r>
              <a:rPr lang="en-US" dirty="0" err="1" smtClean="0"/>
              <a:t>Globus</a:t>
            </a:r>
            <a:r>
              <a:rPr lang="en-US" dirty="0" smtClean="0"/>
              <a:t> Transfer and Auth</a:t>
            </a:r>
          </a:p>
          <a:p>
            <a:pPr lvl="1"/>
            <a:r>
              <a:rPr lang="en-US" dirty="0" smtClean="0"/>
              <a:t>XSEDE (e.g., </a:t>
            </a:r>
            <a:r>
              <a:rPr lang="en-US" dirty="0" err="1" smtClean="0"/>
              <a:t>Jetstream</a:t>
            </a:r>
            <a:r>
              <a:rPr lang="en-US" dirty="0" smtClean="0"/>
              <a:t>, XUP)</a:t>
            </a:r>
          </a:p>
          <a:p>
            <a:pPr lvl="1"/>
            <a:r>
              <a:rPr lang="en-US" dirty="0" smtClean="0"/>
              <a:t>Other community services</a:t>
            </a:r>
          </a:p>
          <a:p>
            <a:pPr lvl="1"/>
            <a:r>
              <a:rPr lang="en-US" dirty="0" smtClean="0"/>
              <a:t>Future: Commercial services (e.g., Google Drive)</a:t>
            </a:r>
          </a:p>
          <a:p>
            <a:r>
              <a:rPr lang="en-US" dirty="0" smtClean="0"/>
              <a:t>Entire service call tree consented by user and service owners</a:t>
            </a:r>
          </a:p>
          <a:p>
            <a:pPr lvl="1"/>
            <a:r>
              <a:rPr lang="en-US" dirty="0" smtClean="0"/>
              <a:t>Rescinding consent revokes all dependent tokens</a:t>
            </a:r>
          </a:p>
          <a:p>
            <a:r>
              <a:rPr lang="en-US" dirty="0" smtClean="0"/>
              <a:t>Dependent tokens are restricted to a particular client, calling a particular scope, on behalf of a particular resource owner (e.g., user)</a:t>
            </a:r>
          </a:p>
          <a:p>
            <a:pPr lvl="1"/>
            <a:r>
              <a:rPr lang="en-US" dirty="0" smtClean="0"/>
              <a:t>Restricted delegation!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7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004510" y="-3498319"/>
            <a:ext cx="8027566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8469606" y="3008085"/>
            <a:ext cx="441580" cy="269297"/>
          </a:xfrm>
        </p:spPr>
        <p:txBody>
          <a:bodyPr/>
          <a:lstStyle/>
          <a:p>
            <a:fld id="{F9A62DDD-3F5F-554E-8F55-F59D7AC7F5D2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358400" y="1143000"/>
            <a:ext cx="1189906" cy="1285244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Portal 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(Client)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5" name="Picture 24" descr="Screen Shot 2016-10-18 at , Oct 18 2016,6.43.5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233" y="1199444"/>
            <a:ext cx="1184073" cy="387958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443065" y="4995337"/>
            <a:ext cx="3556262" cy="1099807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Graph Service (Resource Server)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572000" y="1344031"/>
            <a:ext cx="4363469" cy="992122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Globus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Auth (Authorization Server)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1116434" y="0"/>
            <a:ext cx="802756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Graph service to transfer interaction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-110490" y="3185788"/>
            <a:ext cx="1913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2. Authenticate with access tokens to invoke graph service, user identity as parameter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089094" y="4932613"/>
            <a:ext cx="2660915" cy="929034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Transfer Service (Resource Server)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16200000" flipV="1">
            <a:off x="746151" y="3326223"/>
            <a:ext cx="2290614" cy="686304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3508021" y="2742856"/>
            <a:ext cx="2127956" cy="1897231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723212" y="2524068"/>
            <a:ext cx="19132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4. Request dependent tokens, authenticate with graph client id and secret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rot="5400000">
            <a:off x="3742207" y="2762264"/>
            <a:ext cx="2305125" cy="2035573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312119" y="3185788"/>
            <a:ext cx="24489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5. Returns access tokens for use with transfer service &amp; any other downstream service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rot="10800000" flipV="1">
            <a:off x="4167852" y="5221966"/>
            <a:ext cx="1744705" cy="16405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999327" y="5238372"/>
            <a:ext cx="1913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6. Invoke transfer service with access token to move files and set permissions for user to access files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0" name="Left-Right Arrow 59"/>
          <p:cNvSpPr/>
          <p:nvPr/>
        </p:nvSpPr>
        <p:spPr>
          <a:xfrm>
            <a:off x="1664351" y="1745475"/>
            <a:ext cx="2649090" cy="186488"/>
          </a:xfrm>
          <a:prstGeom prst="left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1904198" y="868611"/>
            <a:ext cx="2263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1. Client credential grant to get access tokens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81380" y="6095144"/>
            <a:ext cx="315032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3. Verifies token, authorization checks and generate graph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03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44" grpId="0"/>
      <p:bldP spid="46" grpId="0"/>
      <p:bldP spid="51" grpId="0"/>
      <p:bldP spid="60" grpId="0" animBg="1"/>
      <p:bldP spid="60" grpId="1" animBg="1"/>
      <p:bldP spid="61" grpId="0"/>
      <p:bldP spid="61" grpId="1"/>
      <p:bldP spid="7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004510" y="-3498319"/>
            <a:ext cx="8027566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8469606" y="3008085"/>
            <a:ext cx="441580" cy="269297"/>
          </a:xfrm>
        </p:spPr>
        <p:txBody>
          <a:bodyPr/>
          <a:lstStyle/>
          <a:p>
            <a:fld id="{F9A62DDD-3F5F-554E-8F55-F59D7AC7F5D2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358400" y="1143000"/>
            <a:ext cx="1189906" cy="1285244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Portal 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(Client)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5" name="Picture 24" descr="Screen Shot 2016-10-18 at , Oct 18 2016,6.43.5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233" y="1199444"/>
            <a:ext cx="1184073" cy="387958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443065" y="4995337"/>
            <a:ext cx="3556262" cy="1099807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Graph Service (Resource Server)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572000" y="1344031"/>
            <a:ext cx="4363469" cy="992122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Globus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Auth (Authorization Server)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1116434" y="0"/>
            <a:ext cx="802756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Graph service to transfer interaction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089094" y="4932613"/>
            <a:ext cx="2660915" cy="929034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Transfer Service (Resource Server)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955941" y="3008085"/>
            <a:ext cx="191322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7. Token introspection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rot="10800000" flipV="1">
            <a:off x="4167852" y="5221966"/>
            <a:ext cx="1744705" cy="16405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309770" y="5362924"/>
            <a:ext cx="1489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9. Transfer service  response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1" name="Left-Right Arrow 20"/>
          <p:cNvSpPr/>
          <p:nvPr/>
        </p:nvSpPr>
        <p:spPr>
          <a:xfrm rot="5400000">
            <a:off x="5815793" y="3478621"/>
            <a:ext cx="2223354" cy="330307"/>
          </a:xfrm>
          <a:prstGeom prst="left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406563" y="6024589"/>
            <a:ext cx="191322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8. Authorize, process request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16200000" flipV="1">
            <a:off x="368012" y="3345463"/>
            <a:ext cx="1933231" cy="886747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322529" y="3300473"/>
            <a:ext cx="191322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9. Graph service response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2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1" grpId="0"/>
      <p:bldP spid="21" grpId="0" animBg="1"/>
      <p:bldP spid="26" grpId="0"/>
      <p:bldP spid="2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Walk-through</a:t>
            </a:r>
          </a:p>
          <a:p>
            <a:endParaRPr lang="en-US" dirty="0" smtClean="0"/>
          </a:p>
          <a:p>
            <a:r>
              <a:rPr lang="en-US" b="1" dirty="0" smtClean="0"/>
              <a:t>Graph Service Code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434" y="0"/>
            <a:ext cx="8027566" cy="1143000"/>
          </a:xfrm>
        </p:spPr>
        <p:txBody>
          <a:bodyPr/>
          <a:lstStyle/>
          <a:p>
            <a:r>
              <a:rPr lang="en-US" dirty="0" smtClean="0"/>
              <a:t>Exercise: Graph service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1600200"/>
            <a:ext cx="8342671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Either locally or on EC2 instance</a:t>
            </a:r>
          </a:p>
          <a:p>
            <a:r>
              <a:rPr lang="en-US" dirty="0" smtClean="0"/>
              <a:t>Modify service/</a:t>
            </a:r>
            <a:r>
              <a:rPr lang="en-US" dirty="0" err="1" smtClean="0"/>
              <a:t>service.conf</a:t>
            </a:r>
            <a:endParaRPr lang="en-US" dirty="0" smtClean="0"/>
          </a:p>
          <a:p>
            <a:pPr lvl="1"/>
            <a:r>
              <a:rPr lang="en-US" dirty="0" smtClean="0"/>
              <a:t>PORTAL_CLIENT_ID should be set to your portal’s client id from portal/</a:t>
            </a:r>
            <a:r>
              <a:rPr lang="en-US" dirty="0" err="1" smtClean="0"/>
              <a:t>portal.conf</a:t>
            </a:r>
            <a:endParaRPr lang="en-US" dirty="0" smtClean="0"/>
          </a:p>
          <a:p>
            <a:pPr marL="0" indent="0" algn="ctr">
              <a:buNone/>
            </a:pPr>
            <a:r>
              <a:rPr lang="en-US" sz="2600" u="sng" dirty="0" err="1" smtClean="0">
                <a:solidFill>
                  <a:schemeClr val="accent6"/>
                </a:solidFill>
              </a:rPr>
              <a:t>github.com/globus/globus-sample-data-portal.git</a:t>
            </a:r>
            <a:endParaRPr lang="en-US" sz="2600" i="1" dirty="0" smtClean="0"/>
          </a:p>
          <a:p>
            <a:r>
              <a:rPr lang="en-US" dirty="0"/>
              <a:t>Find and print to console:</a:t>
            </a:r>
          </a:p>
          <a:p>
            <a:pPr lvl="1"/>
            <a:r>
              <a:rPr lang="en-US" dirty="0"/>
              <a:t>Expiration time of each of dependent tokens</a:t>
            </a:r>
          </a:p>
          <a:p>
            <a:pPr lvl="1"/>
            <a:r>
              <a:rPr lang="en-US" dirty="0"/>
              <a:t>The complete ACL rule added to the folder for the user</a:t>
            </a:r>
          </a:p>
          <a:p>
            <a:pPr lvl="1"/>
            <a:r>
              <a:rPr lang="en-US" dirty="0"/>
              <a:t>The full response from token introspection</a:t>
            </a:r>
          </a:p>
          <a:p>
            <a:r>
              <a:rPr lang="en-US" dirty="0"/>
              <a:t>Modify cleanup to wait for files to be deleted before </a:t>
            </a:r>
            <a:r>
              <a:rPr lang="en-US" dirty="0" smtClean="0"/>
              <a:t>returning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09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HTTPS to Endpoints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endpoint HTTPS server is a Globus </a:t>
            </a:r>
            <a:r>
              <a:rPr lang="en-US" dirty="0" err="1" smtClean="0"/>
              <a:t>Auth</a:t>
            </a:r>
            <a:r>
              <a:rPr lang="en-US" dirty="0" smtClean="0"/>
              <a:t> service (resource server)</a:t>
            </a:r>
          </a:p>
          <a:p>
            <a:r>
              <a:rPr lang="en-US" dirty="0" smtClean="0"/>
              <a:t>Web page can link to file on server</a:t>
            </a:r>
          </a:p>
          <a:p>
            <a:pPr lvl="1"/>
            <a:r>
              <a:rPr lang="en-US" dirty="0" smtClean="0"/>
              <a:t>Browser GET will cause HTTPS server to authorize request via Globus </a:t>
            </a:r>
            <a:r>
              <a:rPr lang="en-US" dirty="0" err="1" smtClean="0"/>
              <a:t>Auth</a:t>
            </a:r>
            <a:r>
              <a:rPr lang="en-US" dirty="0" smtClean="0"/>
              <a:t> (note SSO)</a:t>
            </a:r>
          </a:p>
          <a:p>
            <a:r>
              <a:rPr lang="en-US" dirty="0" smtClean="0"/>
              <a:t>Portal (client) can request scope for endpoint resource server</a:t>
            </a:r>
          </a:p>
          <a:p>
            <a:pPr lvl="1"/>
            <a:r>
              <a:rPr lang="en-US" dirty="0" smtClean="0"/>
              <a:t>Use access token in requests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7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51887"/>
            <a:ext cx="8401792" cy="2077114"/>
          </a:xfrm>
        </p:spPr>
        <p:txBody>
          <a:bodyPr>
            <a:normAutofit/>
          </a:bodyPr>
          <a:lstStyle/>
          <a:p>
            <a:r>
              <a:rPr lang="en-US" dirty="0" smtClean="0"/>
              <a:t>Additional Features for Service Developers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0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Effective identity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App or service can choose to operate only with identities from a particular identity provider</a:t>
            </a:r>
          </a:p>
          <a:p>
            <a:pPr lvl="1"/>
            <a:r>
              <a:rPr lang="en-US" dirty="0" smtClean="0"/>
              <a:t>Globus </a:t>
            </a:r>
            <a:r>
              <a:rPr lang="en-US" dirty="0" err="1" smtClean="0"/>
              <a:t>Auth</a:t>
            </a:r>
            <a:r>
              <a:rPr lang="en-US" dirty="0" smtClean="0"/>
              <a:t> login will require an identity from that provider to be linked to user’s account</a:t>
            </a:r>
          </a:p>
          <a:p>
            <a:pPr lvl="1"/>
            <a:r>
              <a:rPr lang="en-US" dirty="0" smtClean="0"/>
              <a:t>OIDC </a:t>
            </a:r>
            <a:r>
              <a:rPr lang="en-US" dirty="0" err="1" smtClean="0"/>
              <a:t>id_token</a:t>
            </a:r>
            <a:r>
              <a:rPr lang="en-US" dirty="0" smtClean="0"/>
              <a:t> uses this “effective identity” </a:t>
            </a:r>
          </a:p>
          <a:p>
            <a:r>
              <a:rPr lang="en-US" dirty="0" smtClean="0"/>
              <a:t>If app </a:t>
            </a:r>
            <a:r>
              <a:rPr lang="en-US" smtClean="0"/>
              <a:t>or service does </a:t>
            </a:r>
            <a:r>
              <a:rPr lang="en-US" dirty="0" smtClean="0"/>
              <a:t>not set an effective identity policy, then the primary identity of the account is used as the effective identity for that app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Authorization based on identity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Use identities_set when authorizing a request based on the resource owner associated with an access token</a:t>
            </a:r>
          </a:p>
          <a:p>
            <a:pPr lvl="1"/>
            <a:r>
              <a:rPr lang="en-US" smtClean="0"/>
              <a:t>E.g., ACLs on Globus shared endpoints</a:t>
            </a:r>
          </a:p>
          <a:p>
            <a:r>
              <a:rPr lang="en-US" smtClean="0"/>
              <a:t>Authorizing based on set of identities is same complexity as authorizing based on group membership set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7927" cy="45259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Globus</a:t>
            </a:r>
            <a:r>
              <a:rPr lang="en-US" dirty="0" smtClean="0"/>
              <a:t> group service is identity set aware</a:t>
            </a:r>
          </a:p>
          <a:p>
            <a:pPr lvl="1"/>
            <a:r>
              <a:rPr lang="en-US" dirty="0" smtClean="0"/>
              <a:t>“Tell me all groups for all identities of the logged in user”</a:t>
            </a:r>
          </a:p>
          <a:p>
            <a:r>
              <a:rPr lang="en-US" dirty="0" smtClean="0"/>
              <a:t>Services can leverage this for authorization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0974" y="1814785"/>
            <a:ext cx="4321154" cy="3841668"/>
          </a:xfrm>
          <a:prstGeom prst="rect">
            <a:avLst/>
          </a:prstGeom>
          <a:ln w="28575">
            <a:solidFill>
              <a:schemeClr val="tx2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7334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skin Globus </a:t>
            </a:r>
            <a:r>
              <a:rPr lang="en-US" dirty="0" err="1" smtClean="0"/>
              <a:t>Auth</a:t>
            </a:r>
            <a:r>
              <a:rPr lang="en-US" dirty="0" smtClean="0"/>
              <a:t> pages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Header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Text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Default </a:t>
            </a:r>
            <a:r>
              <a:rPr lang="en-US" dirty="0" err="1" smtClean="0"/>
              <a:t>IdP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5" name="Picture 4" descr="Screen Shot 2016-04-14 at 5.19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1545" y="2376308"/>
            <a:ext cx="5948516" cy="4014660"/>
          </a:xfrm>
          <a:prstGeom prst="rect">
            <a:avLst/>
          </a:prstGeom>
          <a:ln w="28575">
            <a:solidFill>
              <a:schemeClr val="tx2">
                <a:lumMod val="20000"/>
                <a:lumOff val="80000"/>
              </a:schemeClr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2242298" y="2990645"/>
            <a:ext cx="1450258" cy="139290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752600" y="4003368"/>
            <a:ext cx="2267698" cy="216309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895600" y="5016091"/>
            <a:ext cx="2755214" cy="72103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9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Token caching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>
            <a:normAutofit fontScale="40000" lnSpcReduction="20000"/>
          </a:bodyPr>
          <a:lstStyle/>
          <a:p>
            <a:r>
              <a:rPr lang="en-US" sz="4545" dirty="0" smtClean="0"/>
              <a:t>Service should cache tokens and related information</a:t>
            </a:r>
          </a:p>
          <a:p>
            <a:pPr lvl="1"/>
            <a:r>
              <a:rPr lang="en-US" sz="4145" b="1" dirty="0" smtClean="0"/>
              <a:t>Improves performance of service</a:t>
            </a:r>
          </a:p>
          <a:p>
            <a:pPr lvl="1"/>
            <a:r>
              <a:rPr lang="en-US" sz="4182" b="1" dirty="0" smtClean="0"/>
              <a:t>Reduces load on </a:t>
            </a:r>
            <a:r>
              <a:rPr lang="en-US" sz="4182" b="1" dirty="0" err="1" smtClean="0"/>
              <a:t>Globus</a:t>
            </a:r>
            <a:r>
              <a:rPr lang="en-US" sz="4182" b="1" dirty="0" smtClean="0"/>
              <a:t> Auth</a:t>
            </a:r>
          </a:p>
          <a:p>
            <a:r>
              <a:rPr lang="en-US" sz="4545" dirty="0" smtClean="0"/>
              <a:t>Access token -&gt; </a:t>
            </a:r>
            <a:r>
              <a:rPr lang="en-US" sz="4545" smtClean="0"/>
              <a:t>introspect response</a:t>
            </a:r>
            <a:endParaRPr lang="en-US" dirty="0" smtClean="0"/>
          </a:p>
          <a:p>
            <a:pPr lvl="1"/>
            <a:r>
              <a:rPr lang="en-US" sz="4182" b="1" dirty="0" smtClean="0"/>
              <a:t>Cache timeout: 1-30 seconds recommended</a:t>
            </a:r>
          </a:p>
          <a:p>
            <a:pPr lvl="1"/>
            <a:r>
              <a:rPr lang="en-US" sz="4182" b="1" dirty="0" smtClean="0"/>
              <a:t>To improve performance and load related to </a:t>
            </a:r>
            <a:r>
              <a:rPr lang="en-US" sz="4182" b="1" dirty="0" err="1" smtClean="0"/>
              <a:t>bursty</a:t>
            </a:r>
            <a:r>
              <a:rPr lang="en-US" sz="4182" b="1" dirty="0" smtClean="0"/>
              <a:t> use of REST API</a:t>
            </a:r>
          </a:p>
          <a:p>
            <a:pPr lvl="1"/>
            <a:r>
              <a:rPr lang="en-US" sz="4182" b="1" dirty="0" smtClean="0"/>
              <a:t>Validity: Timeout duration determines responsiveness to token revocation and rescinding consent</a:t>
            </a:r>
          </a:p>
          <a:p>
            <a:pPr lvl="1"/>
            <a:r>
              <a:rPr lang="en-US" sz="4182" b="1" dirty="0" smtClean="0"/>
              <a:t>client, scope, </a:t>
            </a:r>
            <a:r>
              <a:rPr lang="en-US" sz="4182" b="1" dirty="0" err="1" smtClean="0"/>
              <a:t>effective_identity</a:t>
            </a:r>
            <a:r>
              <a:rPr lang="en-US" sz="4182" b="1" dirty="0" smtClean="0"/>
              <a:t>: These will never change for an access token</a:t>
            </a:r>
          </a:p>
          <a:p>
            <a:pPr lvl="1"/>
            <a:r>
              <a:rPr lang="en-US" sz="4182" b="1" dirty="0" err="1" smtClean="0"/>
              <a:t>identities_set</a:t>
            </a:r>
            <a:r>
              <a:rPr lang="en-US" sz="4182" b="1" dirty="0" smtClean="0"/>
              <a:t>: This may change at any time, due to identity (</a:t>
            </a:r>
            <a:r>
              <a:rPr lang="en-US" sz="4182" b="1" dirty="0" err="1" smtClean="0"/>
              <a:t>un)linking</a:t>
            </a:r>
            <a:r>
              <a:rPr lang="en-US" sz="4182" b="1" dirty="0" smtClean="0"/>
              <a:t>. May affect authorization. Timeout duration affect responsiveness to linking changes.</a:t>
            </a:r>
          </a:p>
          <a:p>
            <a:pPr lvl="1"/>
            <a:r>
              <a:rPr lang="en-US" sz="4182" b="1" dirty="0" smtClean="0"/>
              <a:t>Future: add group membership to this, which is dependent on </a:t>
            </a:r>
            <a:r>
              <a:rPr lang="en-US" sz="4182" b="1" dirty="0" err="1" smtClean="0"/>
              <a:t>identities_set</a:t>
            </a:r>
            <a:endParaRPr lang="en-US" sz="4182" b="1" dirty="0" smtClean="0"/>
          </a:p>
          <a:p>
            <a:r>
              <a:rPr lang="en-US" sz="4500" dirty="0" smtClean="0"/>
              <a:t>Access token -&gt; dependent access tokens</a:t>
            </a:r>
          </a:p>
          <a:p>
            <a:pPr lvl="1"/>
            <a:r>
              <a:rPr lang="en-US" sz="4250" b="1" dirty="0" smtClean="0"/>
              <a:t>Cache timeout: lifetime of access token</a:t>
            </a:r>
          </a:p>
          <a:p>
            <a:pPr lvl="1"/>
            <a:r>
              <a:rPr lang="en-US" sz="4250" b="1" dirty="0" smtClean="0"/>
              <a:t>To avoid costly dependent token re-issuance</a:t>
            </a:r>
          </a:p>
          <a:p>
            <a:pPr lvl="1"/>
            <a:r>
              <a:rPr lang="en-US" sz="4250" b="1" dirty="0" smtClean="0"/>
              <a:t>Rescinding consent will invalidate everything</a:t>
            </a:r>
          </a:p>
          <a:p>
            <a:r>
              <a:rPr lang="en-US" sz="4500" dirty="0" smtClean="0"/>
              <a:t>Refresh tokens</a:t>
            </a:r>
          </a:p>
          <a:p>
            <a:pPr lvl="1"/>
            <a:r>
              <a:rPr lang="en-US" sz="4250" b="1" dirty="0" smtClean="0"/>
              <a:t>For however long they are needed for specific operations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5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Join the Globus developer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Join developer-discuss@globus.org mailing lists:</a:t>
            </a:r>
            <a:r>
              <a:rPr lang="en-US" dirty="0"/>
              <a:t> </a:t>
            </a:r>
            <a:r>
              <a:rPr lang="en-US" u="sng" dirty="0" err="1" smtClean="0">
                <a:solidFill>
                  <a:schemeClr val="accent6"/>
                </a:solidFill>
              </a:rPr>
              <a:t>globus.org</a:t>
            </a:r>
            <a:r>
              <a:rPr lang="en-US" u="sng" dirty="0" smtClean="0">
                <a:solidFill>
                  <a:schemeClr val="accent6"/>
                </a:solidFill>
              </a:rPr>
              <a:t>/mailing-lists</a:t>
            </a:r>
            <a:endParaRPr lang="en-US" dirty="0" smtClean="0"/>
          </a:p>
          <a:p>
            <a:r>
              <a:rPr lang="en-US" dirty="0" smtClean="0"/>
              <a:t>Python SDK is open source</a:t>
            </a:r>
          </a:p>
          <a:p>
            <a:pPr lvl="1"/>
            <a:r>
              <a:rPr lang="en-US" b="1" u="sng" dirty="0" err="1" smtClean="0">
                <a:solidFill>
                  <a:schemeClr val="accent6"/>
                </a:solidFill>
              </a:rPr>
              <a:t>github.com</a:t>
            </a:r>
            <a:r>
              <a:rPr lang="en-US" b="1" u="sng" dirty="0" smtClean="0">
                <a:solidFill>
                  <a:schemeClr val="accent6"/>
                </a:solidFill>
              </a:rPr>
              <a:t>/</a:t>
            </a:r>
            <a:r>
              <a:rPr lang="en-US" b="1" u="sng" dirty="0" err="1" smtClean="0">
                <a:solidFill>
                  <a:schemeClr val="accent6"/>
                </a:solidFill>
              </a:rPr>
              <a:t>globus</a:t>
            </a:r>
            <a:r>
              <a:rPr lang="en-US" b="1" u="sng" dirty="0" smtClean="0">
                <a:solidFill>
                  <a:schemeClr val="accent6"/>
                </a:solidFill>
              </a:rPr>
              <a:t>/</a:t>
            </a:r>
            <a:r>
              <a:rPr lang="en-US" b="1" u="sng" dirty="0" err="1" smtClean="0">
                <a:solidFill>
                  <a:schemeClr val="accent6"/>
                </a:solidFill>
              </a:rPr>
              <a:t>globus</a:t>
            </a:r>
            <a:r>
              <a:rPr lang="en-US" b="1" u="sng" dirty="0" smtClean="0">
                <a:solidFill>
                  <a:schemeClr val="accent6"/>
                </a:solidFill>
              </a:rPr>
              <a:t>-</a:t>
            </a:r>
            <a:r>
              <a:rPr lang="en-US" b="1" u="sng" dirty="0" err="1" smtClean="0">
                <a:solidFill>
                  <a:schemeClr val="accent6"/>
                </a:solidFill>
              </a:rPr>
              <a:t>sdk</a:t>
            </a:r>
            <a:r>
              <a:rPr lang="en-US" b="1" u="sng" dirty="0" smtClean="0">
                <a:solidFill>
                  <a:schemeClr val="accent6"/>
                </a:solidFill>
              </a:rPr>
              <a:t>-python</a:t>
            </a:r>
          </a:p>
          <a:p>
            <a:pPr lvl="1"/>
            <a:r>
              <a:rPr lang="en-US" dirty="0" smtClean="0"/>
              <a:t>Submit issues, pull requests</a:t>
            </a:r>
          </a:p>
          <a:p>
            <a:pPr lvl="1"/>
            <a:r>
              <a:rPr lang="en-US" dirty="0" smtClean="0"/>
              <a:t>Discussions on </a:t>
            </a:r>
            <a:r>
              <a:rPr lang="en-US" b="1" dirty="0" err="1" smtClean="0">
                <a:solidFill>
                  <a:schemeClr val="accent6"/>
                </a:solidFill>
              </a:rPr>
              <a:t>developer-discuss@globus.org</a:t>
            </a:r>
            <a:endParaRPr lang="en-US" b="1" dirty="0" smtClean="0">
              <a:solidFill>
                <a:schemeClr val="accent6"/>
              </a:solidFill>
            </a:endParaRPr>
          </a:p>
          <a:p>
            <a:r>
              <a:rPr lang="en-US" dirty="0" err="1" smtClean="0"/>
              <a:t>Jupyter</a:t>
            </a:r>
            <a:r>
              <a:rPr lang="en-US" dirty="0" smtClean="0"/>
              <a:t> notebook, sample data portal and native applications are open source on </a:t>
            </a:r>
            <a:r>
              <a:rPr lang="en-US" dirty="0" err="1" smtClean="0"/>
              <a:t>github</a:t>
            </a:r>
            <a:endParaRPr lang="en-US" dirty="0" smtClean="0"/>
          </a:p>
          <a:p>
            <a:r>
              <a:rPr lang="en-US" dirty="0" smtClean="0"/>
              <a:t>Documentation: </a:t>
            </a:r>
            <a:r>
              <a:rPr lang="en-US" sz="2824" dirty="0" err="1" smtClean="0">
                <a:solidFill>
                  <a:schemeClr val="accent6"/>
                </a:solidFill>
              </a:rPr>
              <a:t>docs.globus.org</a:t>
            </a:r>
            <a:endParaRPr lang="en-US" dirty="0" smtClean="0"/>
          </a:p>
          <a:p>
            <a:r>
              <a:rPr lang="en-US" dirty="0" smtClean="0"/>
              <a:t>We’re hiring: </a:t>
            </a:r>
            <a:r>
              <a:rPr lang="en-US" sz="2824" dirty="0" err="1" smtClean="0">
                <a:solidFill>
                  <a:schemeClr val="accent6"/>
                </a:solidFill>
              </a:rPr>
              <a:t>globus.org</a:t>
            </a:r>
            <a:r>
              <a:rPr lang="en-US" sz="2824" dirty="0" smtClean="0">
                <a:solidFill>
                  <a:schemeClr val="accent6"/>
                </a:solidFill>
              </a:rPr>
              <a:t>/jobs</a:t>
            </a:r>
            <a:endParaRPr lang="en-US" sz="2824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b="1" dirty="0" smtClean="0"/>
              <a:t>OAuth Flows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79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Globus </a:t>
            </a:r>
            <a:r>
              <a:rPr lang="en-US" dirty="0" err="1"/>
              <a:t>Auth</a:t>
            </a:r>
            <a:r>
              <a:rPr lang="en-US" dirty="0"/>
              <a:t> interactions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627820" y="1349647"/>
            <a:ext cx="2286000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Service</a:t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(Resource Server)</a:t>
            </a:r>
          </a:p>
        </p:txBody>
      </p:sp>
      <p:cxnSp>
        <p:nvCxnSpPr>
          <p:cNvPr id="13" name="Straight Arrow Connector 12"/>
          <p:cNvCxnSpPr>
            <a:stCxn id="22" idx="3"/>
            <a:endCxn id="6" idx="1"/>
          </p:cNvCxnSpPr>
          <p:nvPr/>
        </p:nvCxnSpPr>
        <p:spPr>
          <a:xfrm>
            <a:off x="2943831" y="1692547"/>
            <a:ext cx="3683989" cy="0"/>
          </a:xfrm>
          <a:prstGeom prst="straightConnector1">
            <a:avLst/>
          </a:prstGeom>
          <a:ln w="38100" cmpd="sng">
            <a:solidFill>
              <a:schemeClr val="accent6"/>
            </a:solidFill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4269721" y="4016772"/>
            <a:ext cx="1371600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Identity Provider</a:t>
            </a:r>
          </a:p>
        </p:txBody>
      </p:sp>
      <p:cxnSp>
        <p:nvCxnSpPr>
          <p:cNvPr id="20" name="Straight Arrow Connector 19"/>
          <p:cNvCxnSpPr>
            <a:stCxn id="22" idx="2"/>
            <a:endCxn id="19" idx="1"/>
          </p:cNvCxnSpPr>
          <p:nvPr/>
        </p:nvCxnSpPr>
        <p:spPr>
          <a:xfrm>
            <a:off x="2143731" y="2035447"/>
            <a:ext cx="2125990" cy="2324225"/>
          </a:xfrm>
          <a:prstGeom prst="straightConnector1">
            <a:avLst/>
          </a:prstGeom>
          <a:ln w="38100">
            <a:headEnd type="arrow" w="sm" len="med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869360" y="1392559"/>
            <a:ext cx="1649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HTTPS/REST call</a:t>
            </a:r>
            <a:endParaRPr lang="en-US" sz="1400" b="1" dirty="0">
              <a:solidFill>
                <a:schemeClr val="accent6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17726" y="1305646"/>
            <a:ext cx="1010212" cy="1384145"/>
            <a:chOff x="217726" y="1305646"/>
            <a:chExt cx="1010212" cy="1384145"/>
          </a:xfrm>
        </p:grpSpPr>
        <p:pic>
          <p:nvPicPr>
            <p:cNvPr id="57" name="Picture 56" descr="femaleuser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6742" y="1305646"/>
              <a:ext cx="685259" cy="685261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217726" y="1951127"/>
              <a:ext cx="101021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User</a:t>
              </a:r>
              <a:br>
                <a:rPr lang="en-US" sz="1400" dirty="0" smtClean="0">
                  <a:solidFill>
                    <a:schemeClr val="bg1"/>
                  </a:solidFill>
                </a:rPr>
              </a:br>
              <a:r>
                <a:rPr lang="en-US" sz="1400" dirty="0" smtClean="0">
                  <a:solidFill>
                    <a:schemeClr val="bg1"/>
                  </a:solidFill>
                </a:rPr>
                <a:t>(Resource</a:t>
              </a:r>
              <a:br>
                <a:rPr lang="en-US" sz="1400" dirty="0" smtClean="0">
                  <a:solidFill>
                    <a:schemeClr val="bg1"/>
                  </a:solidFill>
                </a:rPr>
              </a:br>
              <a:r>
                <a:rPr lang="en-US" sz="1400" dirty="0" smtClean="0">
                  <a:solidFill>
                    <a:schemeClr val="bg1"/>
                  </a:solidFill>
                </a:rPr>
                <a:t>Owner)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180650" y="1099541"/>
            <a:ext cx="670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Login</a:t>
            </a:r>
            <a:endParaRPr lang="en-US" sz="1400" b="1" dirty="0">
              <a:solidFill>
                <a:schemeClr val="accent6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775111" y="2844800"/>
            <a:ext cx="2307032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Globus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Auth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(Authorization Server)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5914716" y="2035447"/>
            <a:ext cx="1400484" cy="903696"/>
          </a:xfrm>
          <a:prstGeom prst="straightConnector1">
            <a:avLst/>
          </a:prstGeom>
          <a:ln w="38100">
            <a:headEnd type="arrow" w="sm" len="med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1343631" y="1349647"/>
            <a:ext cx="1600200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App</a:t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(Client)</a:t>
            </a:r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2601686" y="2035447"/>
            <a:ext cx="1327763" cy="888985"/>
          </a:xfrm>
          <a:prstGeom prst="straightConnector1">
            <a:avLst/>
          </a:prstGeom>
          <a:ln w="38100">
            <a:headEnd type="arrow" w="sm" len="med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4955521" y="3530600"/>
            <a:ext cx="0" cy="486172"/>
          </a:xfrm>
          <a:prstGeom prst="straightConnector1">
            <a:avLst/>
          </a:prstGeom>
          <a:ln w="38100">
            <a:headEnd type="arrow" w="sm" len="med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53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775111" y="2844800"/>
            <a:ext cx="2307032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Globus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Auth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(Authorization Server)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Globus </a:t>
            </a:r>
            <a:r>
              <a:rPr lang="en-US" dirty="0" err="1"/>
              <a:t>Auth</a:t>
            </a:r>
            <a:r>
              <a:rPr lang="en-US" dirty="0"/>
              <a:t> interactions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627820" y="1349647"/>
            <a:ext cx="2286000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Service</a:t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(Resource Server)</a:t>
            </a:r>
          </a:p>
        </p:txBody>
      </p:sp>
      <p:cxnSp>
        <p:nvCxnSpPr>
          <p:cNvPr id="13" name="Straight Arrow Connector 12"/>
          <p:cNvCxnSpPr>
            <a:stCxn id="22" idx="3"/>
            <a:endCxn id="6" idx="1"/>
          </p:cNvCxnSpPr>
          <p:nvPr/>
        </p:nvCxnSpPr>
        <p:spPr>
          <a:xfrm>
            <a:off x="2943831" y="1692547"/>
            <a:ext cx="3683989" cy="0"/>
          </a:xfrm>
          <a:prstGeom prst="straightConnector1">
            <a:avLst/>
          </a:prstGeom>
          <a:ln w="38100" cmpd="sng">
            <a:solidFill>
              <a:schemeClr val="accent6"/>
            </a:solidFill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4269721" y="4016772"/>
            <a:ext cx="1371600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Identity Provider</a:t>
            </a:r>
          </a:p>
        </p:txBody>
      </p:sp>
      <p:cxnSp>
        <p:nvCxnSpPr>
          <p:cNvPr id="20" name="Straight Arrow Connector 19"/>
          <p:cNvCxnSpPr>
            <a:stCxn id="22" idx="2"/>
            <a:endCxn id="19" idx="1"/>
          </p:cNvCxnSpPr>
          <p:nvPr/>
        </p:nvCxnSpPr>
        <p:spPr>
          <a:xfrm>
            <a:off x="2143731" y="2035447"/>
            <a:ext cx="2125990" cy="2324225"/>
          </a:xfrm>
          <a:prstGeom prst="straightConnector1">
            <a:avLst/>
          </a:prstGeom>
          <a:ln w="38100">
            <a:headEnd type="arrow" w="sm" len="med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869360" y="1392559"/>
            <a:ext cx="1649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HTTPS/REST call</a:t>
            </a:r>
            <a:endParaRPr lang="en-US" sz="1400" b="1" dirty="0">
              <a:solidFill>
                <a:schemeClr val="accent6"/>
              </a:solidFill>
            </a:endParaRPr>
          </a:p>
        </p:txBody>
      </p:sp>
      <p:sp>
        <p:nvSpPr>
          <p:cNvPr id="76" name="Content Placeholder 69"/>
          <p:cNvSpPr txBox="1">
            <a:spLocks/>
          </p:cNvSpPr>
          <p:nvPr/>
        </p:nvSpPr>
        <p:spPr>
          <a:xfrm>
            <a:off x="122482" y="3034463"/>
            <a:ext cx="3583877" cy="3741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400"/>
              </a:spcBef>
              <a:buFont typeface="Arial"/>
              <a:buChar char="•"/>
              <a:defRPr sz="3200" b="1" i="0" kern="1200">
                <a:solidFill>
                  <a:schemeClr val="bg1">
                    <a:lumMod val="8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bg1">
                    <a:lumMod val="8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0000"/>
              <a:buFont typeface="Courier New"/>
              <a:buChar char="o"/>
              <a:defRPr sz="2400" b="0" i="0" kern="1200">
                <a:solidFill>
                  <a:schemeClr val="bg1">
                    <a:lumMod val="8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bg1">
                    <a:lumMod val="95000"/>
                  </a:schemeClr>
                </a:solidFill>
                <a:latin typeface="Museo Sans 300"/>
                <a:ea typeface="+mn-ea"/>
                <a:cs typeface="Museo Sans 30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bg1">
                    <a:lumMod val="95000"/>
                  </a:schemeClr>
                </a:solidFill>
                <a:latin typeface="Museo Sans 300"/>
                <a:ea typeface="+mn-ea"/>
                <a:cs typeface="Museo Sans 30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1600" b="0" dirty="0" smtClean="0"/>
              <a:t>Request authorization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180650" y="1099541"/>
            <a:ext cx="670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Login</a:t>
            </a:r>
            <a:endParaRPr lang="en-US" sz="1400" b="1" dirty="0">
              <a:solidFill>
                <a:schemeClr val="accent6"/>
              </a:solidFill>
            </a:endParaRPr>
          </a:p>
        </p:txBody>
      </p:sp>
      <p:sp>
        <p:nvSpPr>
          <p:cNvPr id="68" name="Content Placeholder 69"/>
          <p:cNvSpPr txBox="1">
            <a:spLocks/>
          </p:cNvSpPr>
          <p:nvPr/>
        </p:nvSpPr>
        <p:spPr>
          <a:xfrm>
            <a:off x="6204683" y="3187700"/>
            <a:ext cx="2939316" cy="3670299"/>
          </a:xfrm>
          <a:prstGeom prst="rect">
            <a:avLst/>
          </a:prstGeom>
          <a:ln w="38100">
            <a:noFill/>
            <a:headEnd type="arrow" w="sm" len="med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400"/>
              </a:spcBef>
              <a:buFont typeface="Arial"/>
              <a:buChar char="•"/>
              <a:defRPr sz="3200" b="1" i="0" kern="1200">
                <a:solidFill>
                  <a:srgbClr val="D9D9D9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D9D9D9"/>
                </a:solidFill>
                <a:latin typeface="Museo Sans 300"/>
                <a:ea typeface="+mn-ea"/>
                <a:cs typeface="Museo Sans 30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0000"/>
              <a:buFont typeface="Courier New"/>
              <a:buChar char="o"/>
              <a:defRPr sz="2400" b="0" i="0" kern="1200">
                <a:solidFill>
                  <a:srgbClr val="D9D9D9"/>
                </a:solidFill>
                <a:latin typeface="Museo Sans 300"/>
                <a:ea typeface="+mn-ea"/>
                <a:cs typeface="Museo Sans 30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bg1">
                    <a:lumMod val="95000"/>
                  </a:schemeClr>
                </a:solidFill>
                <a:latin typeface="Museo Sans 300"/>
                <a:ea typeface="+mn-ea"/>
                <a:cs typeface="Museo Sans 30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bg1">
                    <a:lumMod val="95000"/>
                  </a:schemeClr>
                </a:solidFill>
                <a:latin typeface="Museo Sans 300"/>
                <a:ea typeface="+mn-ea"/>
                <a:cs typeface="Museo Sans 30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063" indent="-119063">
              <a:lnSpc>
                <a:spcPct val="90000"/>
              </a:lnSpc>
              <a:spcBef>
                <a:spcPts val="800"/>
              </a:spcBef>
            </a:pPr>
            <a:r>
              <a:rPr lang="en-US" sz="1600" b="0" dirty="0" smtClean="0">
                <a:latin typeface="Arial" charset="0"/>
                <a:ea typeface="Arial" charset="0"/>
                <a:cs typeface="Arial" charset="0"/>
              </a:rPr>
              <a:t>For a set of scopes</a:t>
            </a:r>
          </a:p>
          <a:p>
            <a:pPr marL="292100" lvl="1" indent="-173038">
              <a:lnSpc>
                <a:spcPct val="90000"/>
              </a:lnSpc>
              <a:spcBef>
                <a:spcPts val="800"/>
              </a:spcBef>
            </a:pPr>
            <a:r>
              <a:rPr lang="en-US" sz="1400" b="0" dirty="0" smtClean="0">
                <a:latin typeface="Arial" charset="0"/>
                <a:ea typeface="Arial" charset="0"/>
                <a:cs typeface="Arial" charset="0"/>
              </a:rPr>
              <a:t>Login: </a:t>
            </a:r>
            <a:r>
              <a:rPr lang="en-US" sz="1400" b="0" dirty="0" err="1" smtClean="0">
                <a:latin typeface="Arial" charset="0"/>
                <a:ea typeface="Arial" charset="0"/>
                <a:cs typeface="Arial" charset="0"/>
              </a:rPr>
              <a:t>openid</a:t>
            </a:r>
            <a:r>
              <a:rPr lang="en-US" sz="1400" b="0" dirty="0" smtClean="0">
                <a:latin typeface="Arial" charset="0"/>
                <a:ea typeface="Arial" charset="0"/>
                <a:cs typeface="Arial" charset="0"/>
              </a:rPr>
              <a:t>, email, profile</a:t>
            </a:r>
          </a:p>
          <a:p>
            <a:pPr marL="292100" lvl="1" indent="-173038">
              <a:lnSpc>
                <a:spcPct val="90000"/>
              </a:lnSpc>
              <a:spcBef>
                <a:spcPts val="800"/>
              </a:spcBef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HTTPS/REST APIs</a:t>
            </a:r>
            <a:endParaRPr lang="en-US" sz="1200" b="0" dirty="0">
              <a:latin typeface="Arial" charset="0"/>
              <a:ea typeface="Arial" charset="0"/>
              <a:cs typeface="Arial" charset="0"/>
            </a:endParaRPr>
          </a:p>
          <a:p>
            <a:pPr marL="119063" indent="-119063">
              <a:lnSpc>
                <a:spcPct val="90000"/>
              </a:lnSpc>
              <a:spcBef>
                <a:spcPts val="800"/>
              </a:spcBef>
            </a:pPr>
            <a:r>
              <a:rPr lang="en-US" sz="1600" b="0" dirty="0" smtClean="0">
                <a:latin typeface="Arial" charset="0"/>
                <a:ea typeface="Arial" charset="0"/>
                <a:cs typeface="Arial" charset="0"/>
              </a:rPr>
              <a:t>User selects identity provider</a:t>
            </a:r>
            <a:endParaRPr lang="en-US" sz="1600" b="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5914716" y="2035447"/>
            <a:ext cx="1400484" cy="903696"/>
          </a:xfrm>
          <a:prstGeom prst="straightConnector1">
            <a:avLst/>
          </a:prstGeom>
          <a:ln w="38100">
            <a:headEnd type="arrow" w="sm" len="med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1343631" y="1349647"/>
            <a:ext cx="1600200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App</a:t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(Client)</a:t>
            </a:r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2601686" y="2035447"/>
            <a:ext cx="1327763" cy="888985"/>
          </a:xfrm>
          <a:prstGeom prst="straightConnector1">
            <a:avLst/>
          </a:prstGeom>
          <a:ln w="76200">
            <a:solidFill>
              <a:schemeClr val="bg1"/>
            </a:solidFill>
            <a:headEnd type="arrow" w="sm" len="sm"/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4955521" y="3530600"/>
            <a:ext cx="0" cy="486172"/>
          </a:xfrm>
          <a:prstGeom prst="straightConnector1">
            <a:avLst/>
          </a:prstGeom>
          <a:ln w="38100">
            <a:headEnd type="arrow" w="sm" len="med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217726" y="1305646"/>
            <a:ext cx="1010212" cy="1384145"/>
            <a:chOff x="217726" y="1305646"/>
            <a:chExt cx="1010212" cy="1384145"/>
          </a:xfrm>
        </p:grpSpPr>
        <p:pic>
          <p:nvPicPr>
            <p:cNvPr id="24" name="Picture 23" descr="femaleuser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6742" y="1305646"/>
              <a:ext cx="685259" cy="685261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217726" y="1951127"/>
              <a:ext cx="101021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User</a:t>
              </a:r>
              <a:br>
                <a:rPr lang="en-US" sz="1400" dirty="0" smtClean="0">
                  <a:solidFill>
                    <a:schemeClr val="bg1"/>
                  </a:solidFill>
                </a:rPr>
              </a:br>
              <a:r>
                <a:rPr lang="en-US" sz="1400" dirty="0" smtClean="0">
                  <a:solidFill>
                    <a:schemeClr val="bg1"/>
                  </a:solidFill>
                </a:rPr>
                <a:t>(Resource</a:t>
              </a:r>
              <a:br>
                <a:rPr lang="en-US" sz="1400" dirty="0" smtClean="0">
                  <a:solidFill>
                    <a:schemeClr val="bg1"/>
                  </a:solidFill>
                </a:rPr>
              </a:br>
              <a:r>
                <a:rPr lang="en-US" sz="1400" dirty="0" smtClean="0">
                  <a:solidFill>
                    <a:schemeClr val="bg1"/>
                  </a:solidFill>
                </a:rPr>
                <a:t>Owner)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9245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ounded Rectangle 70"/>
          <p:cNvSpPr/>
          <p:nvPr/>
        </p:nvSpPr>
        <p:spPr>
          <a:xfrm>
            <a:off x="3498036" y="5483595"/>
            <a:ext cx="3451034" cy="1157457"/>
          </a:xfrm>
          <a:prstGeom prst="roundRect">
            <a:avLst>
              <a:gd name="adj" fmla="val 4173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Science DMZ</a:t>
            </a:r>
            <a:endParaRPr lang="en-US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3498036" y="4053948"/>
            <a:ext cx="2557323" cy="1186781"/>
          </a:xfrm>
          <a:prstGeom prst="roundRect">
            <a:avLst>
              <a:gd name="adj" fmla="val 4173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Firewall</a:t>
            </a:r>
            <a:endParaRPr lang="en-US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970245" y="3196354"/>
            <a:ext cx="1630008" cy="3370035"/>
          </a:xfrm>
          <a:prstGeom prst="roundRect">
            <a:avLst>
              <a:gd name="adj" fmla="val 2954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Desktop</a:t>
            </a:r>
          </a:p>
          <a:p>
            <a:pPr algn="ctr"/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3498036" y="2204411"/>
            <a:ext cx="4243884" cy="1639828"/>
          </a:xfrm>
          <a:prstGeom prst="roundRect">
            <a:avLst>
              <a:gd name="adj" fmla="val 2410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Globus</a:t>
            </a:r>
          </a:p>
          <a:p>
            <a:pPr algn="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Cloud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Prototypical research data portal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>
                <a:latin typeface="Arial" charset="0"/>
                <a:ea typeface="Arial" charset="0"/>
                <a:cs typeface="Arial" charset="0"/>
              </a:rPr>
              <a:pPr/>
              <a:t>7</a:t>
            </a:fld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5" name="Picture 24" descr="femaleus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852" y="2427481"/>
            <a:ext cx="685259" cy="685261"/>
          </a:xfrm>
          <a:prstGeom prst="rect">
            <a:avLst/>
          </a:prstGeom>
        </p:spPr>
      </p:pic>
      <p:cxnSp>
        <p:nvCxnSpPr>
          <p:cNvPr id="28" name="Straight Arrow Connector 27"/>
          <p:cNvCxnSpPr>
            <a:stCxn id="51" idx="2"/>
            <a:endCxn id="69" idx="0"/>
          </p:cNvCxnSpPr>
          <p:nvPr/>
        </p:nvCxnSpPr>
        <p:spPr>
          <a:xfrm flipH="1">
            <a:off x="4645055" y="3738388"/>
            <a:ext cx="102" cy="447422"/>
          </a:xfrm>
          <a:prstGeom prst="straightConnector1">
            <a:avLst/>
          </a:prstGeom>
          <a:ln>
            <a:solidFill>
              <a:srgbClr val="558ED5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533447" y="6207580"/>
            <a:ext cx="1196458" cy="2083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1195437711991895099Machovka_harddisk.svg.hi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5922" y="5643334"/>
            <a:ext cx="570391" cy="612302"/>
          </a:xfrm>
          <a:prstGeom prst="rect">
            <a:avLst/>
          </a:prstGeom>
        </p:spPr>
      </p:pic>
      <p:cxnSp>
        <p:nvCxnSpPr>
          <p:cNvPr id="53" name="Straight Arrow Connector 52"/>
          <p:cNvCxnSpPr>
            <a:stCxn id="36" idx="3"/>
            <a:endCxn id="92" idx="1"/>
          </p:cNvCxnSpPr>
          <p:nvPr/>
        </p:nvCxnSpPr>
        <p:spPr>
          <a:xfrm flipV="1">
            <a:off x="6256313" y="5946074"/>
            <a:ext cx="1067531" cy="3411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403834" y="2721473"/>
            <a:ext cx="773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ea typeface="Arial" charset="0"/>
                <a:cs typeface="Arial" charset="0"/>
              </a:rPr>
              <a:t>HTTPS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ea typeface="Arial" charset="0"/>
              <a:cs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49070" y="5085871"/>
            <a:ext cx="891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bg1"/>
                </a:solidFill>
                <a:ea typeface="Arial" charset="0"/>
                <a:cs typeface="Arial" charset="0"/>
              </a:rPr>
              <a:t>GridFTP</a:t>
            </a:r>
            <a:endParaRPr lang="en-US" sz="1400" b="1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30903" y="4223557"/>
            <a:ext cx="660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558ED5"/>
                </a:solidFill>
                <a:ea typeface="Arial" charset="0"/>
                <a:cs typeface="Arial" charset="0"/>
              </a:rPr>
              <a:t>REST</a:t>
            </a:r>
            <a:endParaRPr lang="en-US" sz="1400" b="1" dirty="0">
              <a:solidFill>
                <a:srgbClr val="558ED5"/>
              </a:solidFill>
              <a:ea typeface="Arial" charset="0"/>
              <a:cs typeface="Arial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7323845" y="4185809"/>
            <a:ext cx="1478239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Other Services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3498036" y="1014275"/>
            <a:ext cx="2457165" cy="1087111"/>
          </a:xfrm>
          <a:prstGeom prst="roundRect">
            <a:avLst>
              <a:gd name="adj" fmla="val 4956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3930489" y="1327103"/>
            <a:ext cx="1478239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829989" y="1214689"/>
            <a:ext cx="1478239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737243" y="1105406"/>
            <a:ext cx="1478239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Identity Provider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3729905" y="2307731"/>
            <a:ext cx="1828444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Globus Web Helper Pages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3721805" y="3089169"/>
            <a:ext cx="1846704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Globus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Auth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6055360" y="3092168"/>
            <a:ext cx="1498041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Globus Transfer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1044362" y="3293725"/>
            <a:ext cx="1478239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Browser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1044362" y="5602696"/>
            <a:ext cx="1478239" cy="860161"/>
          </a:xfrm>
          <a:prstGeom prst="roundRect">
            <a:avLst>
              <a:gd name="adj" fmla="val 6446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User’s Endpoint </a:t>
            </a:r>
            <a:r>
              <a:rPr lang="en-US" sz="1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(optional)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3731761" y="4185810"/>
            <a:ext cx="1826588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Portal Web Server (Client)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3724245" y="5621464"/>
            <a:ext cx="1478239" cy="767667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Portal Endpoint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7323844" y="5621464"/>
            <a:ext cx="1478239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Other Endpoints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97" name="Straight Arrow Connector 96"/>
          <p:cNvCxnSpPr/>
          <p:nvPr/>
        </p:nvCxnSpPr>
        <p:spPr>
          <a:xfrm flipH="1" flipV="1">
            <a:off x="5232964" y="5946074"/>
            <a:ext cx="483438" cy="3411"/>
          </a:xfrm>
          <a:prstGeom prst="straightConnector1">
            <a:avLst/>
          </a:prstGeom>
          <a:ln>
            <a:solidFill>
              <a:srgbClr val="558ED5"/>
            </a:solidFill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Elbow Connector 99"/>
          <p:cNvCxnSpPr>
            <a:stCxn id="72" idx="0"/>
            <a:endCxn id="52" idx="2"/>
          </p:cNvCxnSpPr>
          <p:nvPr/>
        </p:nvCxnSpPr>
        <p:spPr>
          <a:xfrm rot="5400000" flipH="1" flipV="1">
            <a:off x="4693835" y="3510918"/>
            <a:ext cx="1880077" cy="2341016"/>
          </a:xfrm>
          <a:prstGeom prst="bentConnector3">
            <a:avLst>
              <a:gd name="adj1" fmla="val 13252"/>
            </a:avLst>
          </a:prstGeom>
          <a:ln>
            <a:solidFill>
              <a:schemeClr val="bg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Elbow Connector 83"/>
          <p:cNvCxnSpPr>
            <a:stCxn id="65" idx="0"/>
            <a:endCxn id="92" idx="0"/>
          </p:cNvCxnSpPr>
          <p:nvPr/>
        </p:nvCxnSpPr>
        <p:spPr>
          <a:xfrm rot="16200000" flipH="1">
            <a:off x="4913839" y="2472339"/>
            <a:ext cx="18768" cy="6279482"/>
          </a:xfrm>
          <a:prstGeom prst="bentConnector3">
            <a:avLst>
              <a:gd name="adj1" fmla="val -1218031"/>
            </a:avLst>
          </a:prstGeom>
          <a:ln>
            <a:solidFill>
              <a:schemeClr val="bg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69" idx="3"/>
            <a:endCxn id="68" idx="1"/>
          </p:cNvCxnSpPr>
          <p:nvPr/>
        </p:nvCxnSpPr>
        <p:spPr>
          <a:xfrm flipV="1">
            <a:off x="5558349" y="4510419"/>
            <a:ext cx="1765496" cy="1"/>
          </a:xfrm>
          <a:prstGeom prst="straightConnector1">
            <a:avLst/>
          </a:prstGeom>
          <a:ln>
            <a:solidFill>
              <a:srgbClr val="558ED5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Elbow Connector 111"/>
          <p:cNvCxnSpPr>
            <a:stCxn id="68" idx="0"/>
            <a:endCxn id="52" idx="3"/>
          </p:cNvCxnSpPr>
          <p:nvPr/>
        </p:nvCxnSpPr>
        <p:spPr>
          <a:xfrm rot="16200000" flipV="1">
            <a:off x="7423668" y="3546512"/>
            <a:ext cx="769031" cy="509564"/>
          </a:xfrm>
          <a:prstGeom prst="bentConnector2">
            <a:avLst/>
          </a:prstGeom>
          <a:ln>
            <a:solidFill>
              <a:srgbClr val="558ED5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Elbow Connector 113"/>
          <p:cNvCxnSpPr>
            <a:stCxn id="69" idx="3"/>
            <a:endCxn id="52" idx="1"/>
          </p:cNvCxnSpPr>
          <p:nvPr/>
        </p:nvCxnSpPr>
        <p:spPr>
          <a:xfrm flipV="1">
            <a:off x="5558349" y="3416778"/>
            <a:ext cx="497011" cy="1093642"/>
          </a:xfrm>
          <a:prstGeom prst="bentConnector3">
            <a:avLst>
              <a:gd name="adj1" fmla="val 50000"/>
            </a:avLst>
          </a:prstGeom>
          <a:ln>
            <a:solidFill>
              <a:srgbClr val="558ED5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Elbow Connector 124"/>
          <p:cNvCxnSpPr>
            <a:stCxn id="59" idx="3"/>
            <a:endCxn id="50" idx="1"/>
          </p:cNvCxnSpPr>
          <p:nvPr/>
        </p:nvCxnSpPr>
        <p:spPr>
          <a:xfrm flipV="1">
            <a:off x="2522601" y="2632341"/>
            <a:ext cx="1207304" cy="985994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Elbow Connector 127"/>
          <p:cNvCxnSpPr>
            <a:endCxn id="51" idx="1"/>
          </p:cNvCxnSpPr>
          <p:nvPr/>
        </p:nvCxnSpPr>
        <p:spPr>
          <a:xfrm flipV="1">
            <a:off x="2533447" y="3413779"/>
            <a:ext cx="1188358" cy="204555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Elbow Connector 120"/>
          <p:cNvCxnSpPr>
            <a:stCxn id="59" idx="3"/>
            <a:endCxn id="47" idx="1"/>
          </p:cNvCxnSpPr>
          <p:nvPr/>
        </p:nvCxnSpPr>
        <p:spPr>
          <a:xfrm flipV="1">
            <a:off x="2522601" y="1430016"/>
            <a:ext cx="1214642" cy="2188319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Elbow Connector 133"/>
          <p:cNvCxnSpPr>
            <a:stCxn id="59" idx="3"/>
            <a:endCxn id="69" idx="1"/>
          </p:cNvCxnSpPr>
          <p:nvPr/>
        </p:nvCxnSpPr>
        <p:spPr>
          <a:xfrm>
            <a:off x="2522601" y="3618335"/>
            <a:ext cx="1209160" cy="892085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Elbow Connector 130"/>
          <p:cNvCxnSpPr>
            <a:stCxn id="59" idx="3"/>
            <a:endCxn id="72" idx="1"/>
          </p:cNvCxnSpPr>
          <p:nvPr/>
        </p:nvCxnSpPr>
        <p:spPr>
          <a:xfrm>
            <a:off x="2522601" y="3618335"/>
            <a:ext cx="1201644" cy="2386963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574143" y="2992923"/>
            <a:ext cx="2160171" cy="88155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881628" y="3263411"/>
            <a:ext cx="670376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chemeClr val="accent6">
                    <a:lumMod val="75000"/>
                  </a:schemeClr>
                </a:solidFill>
                <a:ea typeface="Arial" charset="0"/>
                <a:cs typeface="Arial" charset="0"/>
              </a:rPr>
              <a:t>Login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ea typeface="Arial" charset="0"/>
              <a:cs typeface="Arial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073765" y="4064859"/>
            <a:ext cx="1478239" cy="649219"/>
          </a:xfrm>
          <a:prstGeom prst="roundRect">
            <a:avLst>
              <a:gd name="adj" fmla="val 10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Applications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47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3775111" y="2844800"/>
            <a:ext cx="2307032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Globus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Auth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(Authorization Server)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Globus </a:t>
            </a:r>
            <a:r>
              <a:rPr lang="en-US" dirty="0" err="1"/>
              <a:t>Auth</a:t>
            </a:r>
            <a:r>
              <a:rPr lang="en-US" dirty="0"/>
              <a:t> interactions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627820" y="1349647"/>
            <a:ext cx="2286000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Service</a:t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(Resource Server)</a:t>
            </a:r>
          </a:p>
        </p:txBody>
      </p:sp>
      <p:cxnSp>
        <p:nvCxnSpPr>
          <p:cNvPr id="13" name="Straight Arrow Connector 12"/>
          <p:cNvCxnSpPr>
            <a:stCxn id="22" idx="3"/>
            <a:endCxn id="6" idx="1"/>
          </p:cNvCxnSpPr>
          <p:nvPr/>
        </p:nvCxnSpPr>
        <p:spPr>
          <a:xfrm>
            <a:off x="2943831" y="1692547"/>
            <a:ext cx="3683989" cy="0"/>
          </a:xfrm>
          <a:prstGeom prst="straightConnector1">
            <a:avLst/>
          </a:prstGeom>
          <a:ln w="38100" cmpd="sng">
            <a:solidFill>
              <a:schemeClr val="accent6"/>
            </a:solidFill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4269721" y="4016772"/>
            <a:ext cx="1371600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Identity Provider</a:t>
            </a:r>
          </a:p>
        </p:txBody>
      </p:sp>
      <p:cxnSp>
        <p:nvCxnSpPr>
          <p:cNvPr id="20" name="Straight Arrow Connector 19"/>
          <p:cNvCxnSpPr>
            <a:stCxn id="22" idx="2"/>
            <a:endCxn id="19" idx="1"/>
          </p:cNvCxnSpPr>
          <p:nvPr/>
        </p:nvCxnSpPr>
        <p:spPr>
          <a:xfrm>
            <a:off x="2143731" y="2035447"/>
            <a:ext cx="2125990" cy="2324225"/>
          </a:xfrm>
          <a:prstGeom prst="straightConnector1">
            <a:avLst/>
          </a:prstGeom>
          <a:ln w="76200">
            <a:solidFill>
              <a:schemeClr val="bg1"/>
            </a:solidFill>
            <a:headEnd type="arrow" w="sm" len="sm"/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869360" y="1392559"/>
            <a:ext cx="1649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HTTPS/REST call</a:t>
            </a:r>
            <a:endParaRPr lang="en-US" sz="1400" b="1" dirty="0">
              <a:solidFill>
                <a:schemeClr val="accent6"/>
              </a:solidFill>
            </a:endParaRPr>
          </a:p>
        </p:txBody>
      </p:sp>
      <p:sp>
        <p:nvSpPr>
          <p:cNvPr id="76" name="Content Placeholder 69"/>
          <p:cNvSpPr txBox="1">
            <a:spLocks/>
          </p:cNvSpPr>
          <p:nvPr/>
        </p:nvSpPr>
        <p:spPr>
          <a:xfrm>
            <a:off x="122482" y="3034463"/>
            <a:ext cx="3583877" cy="3741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400"/>
              </a:spcBef>
              <a:buFont typeface="Arial"/>
              <a:buChar char="•"/>
              <a:defRPr sz="3200" b="1" i="0" kern="1200">
                <a:solidFill>
                  <a:schemeClr val="bg1">
                    <a:lumMod val="8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bg1">
                    <a:lumMod val="8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0000"/>
              <a:buFont typeface="Courier New"/>
              <a:buChar char="o"/>
              <a:defRPr sz="2400" b="0" i="0" kern="1200">
                <a:solidFill>
                  <a:schemeClr val="bg1">
                    <a:lumMod val="8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bg1">
                    <a:lumMod val="95000"/>
                  </a:schemeClr>
                </a:solidFill>
                <a:latin typeface="Museo Sans 300"/>
                <a:ea typeface="+mn-ea"/>
                <a:cs typeface="Museo Sans 30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bg1">
                    <a:lumMod val="95000"/>
                  </a:schemeClr>
                </a:solidFill>
                <a:latin typeface="Museo Sans 300"/>
                <a:ea typeface="+mn-ea"/>
                <a:cs typeface="Museo Sans 30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1600" b="0" dirty="0" smtClean="0"/>
              <a:t>Request authorization</a:t>
            </a:r>
          </a:p>
          <a:p>
            <a:pPr marL="171450" indent="-17145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1600" b="0" dirty="0" smtClean="0"/>
              <a:t>Authenticates a resource owner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180650" y="1099541"/>
            <a:ext cx="670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Login</a:t>
            </a:r>
            <a:endParaRPr lang="en-US" sz="1400" b="1" dirty="0">
              <a:solidFill>
                <a:schemeClr val="accent6"/>
              </a:solidFill>
            </a:endParaRPr>
          </a:p>
        </p:txBody>
      </p:sp>
      <p:sp>
        <p:nvSpPr>
          <p:cNvPr id="68" name="Content Placeholder 69"/>
          <p:cNvSpPr txBox="1">
            <a:spLocks/>
          </p:cNvSpPr>
          <p:nvPr/>
        </p:nvSpPr>
        <p:spPr>
          <a:xfrm>
            <a:off x="6204683" y="3187700"/>
            <a:ext cx="2939316" cy="36702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400"/>
              </a:spcBef>
              <a:buFont typeface="Arial"/>
              <a:buChar char="•"/>
              <a:defRPr sz="3200" b="1" i="0" kern="1200">
                <a:solidFill>
                  <a:srgbClr val="D9D9D9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D9D9D9"/>
                </a:solidFill>
                <a:latin typeface="Museo Sans 300"/>
                <a:ea typeface="+mn-ea"/>
                <a:cs typeface="Museo Sans 30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0000"/>
              <a:buFont typeface="Courier New"/>
              <a:buChar char="o"/>
              <a:defRPr sz="2400" b="0" i="0" kern="1200">
                <a:solidFill>
                  <a:srgbClr val="D9D9D9"/>
                </a:solidFill>
                <a:latin typeface="Museo Sans 300"/>
                <a:ea typeface="+mn-ea"/>
                <a:cs typeface="Museo Sans 30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bg1">
                    <a:lumMod val="95000"/>
                  </a:schemeClr>
                </a:solidFill>
                <a:latin typeface="Museo Sans 300"/>
                <a:ea typeface="+mn-ea"/>
                <a:cs typeface="Museo Sans 30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bg1">
                    <a:lumMod val="95000"/>
                  </a:schemeClr>
                </a:solidFill>
                <a:latin typeface="Museo Sans 300"/>
                <a:ea typeface="+mn-ea"/>
                <a:cs typeface="Museo Sans 30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063" indent="-119063">
              <a:lnSpc>
                <a:spcPct val="90000"/>
              </a:lnSpc>
              <a:spcBef>
                <a:spcPts val="800"/>
              </a:spcBef>
            </a:pPr>
            <a:r>
              <a:rPr lang="en-US" sz="1600" b="0" dirty="0">
                <a:latin typeface="Arial" charset="0"/>
                <a:ea typeface="Arial" charset="0"/>
                <a:cs typeface="Arial" charset="0"/>
              </a:rPr>
              <a:t>Using existing </a:t>
            </a:r>
            <a:r>
              <a:rPr lang="en-US" sz="1600" b="0" dirty="0" smtClean="0">
                <a:latin typeface="Arial" charset="0"/>
                <a:ea typeface="Arial" charset="0"/>
                <a:cs typeface="Arial" charset="0"/>
              </a:rPr>
              <a:t>identities</a:t>
            </a:r>
          </a:p>
          <a:p>
            <a:pPr marL="292100" lvl="1" indent="-173038">
              <a:lnSpc>
                <a:spcPct val="90000"/>
              </a:lnSpc>
              <a:spcBef>
                <a:spcPts val="800"/>
              </a:spcBef>
            </a:pPr>
            <a:r>
              <a:rPr lang="en-US" sz="1400" b="0" dirty="0" smtClean="0">
                <a:latin typeface="Arial" charset="0"/>
                <a:ea typeface="Arial" charset="0"/>
                <a:cs typeface="Arial" charset="0"/>
              </a:rPr>
              <a:t>XSEDE</a:t>
            </a:r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, University (via </a:t>
            </a:r>
            <a:r>
              <a:rPr lang="en-US" sz="1400" b="0" dirty="0" err="1">
                <a:latin typeface="Arial" charset="0"/>
                <a:ea typeface="Arial" charset="0"/>
                <a:cs typeface="Arial" charset="0"/>
              </a:rPr>
              <a:t>InCommon</a:t>
            </a:r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), Google, web app, etc.</a:t>
            </a:r>
            <a:endParaRPr lang="en-US" sz="1200" b="0" dirty="0">
              <a:latin typeface="Arial" charset="0"/>
              <a:ea typeface="Arial" charset="0"/>
              <a:cs typeface="Arial" charset="0"/>
            </a:endParaRPr>
          </a:p>
          <a:p>
            <a:pPr marL="119063" indent="-119063">
              <a:lnSpc>
                <a:spcPct val="90000"/>
              </a:lnSpc>
              <a:spcBef>
                <a:spcPts val="800"/>
              </a:spcBef>
            </a:pPr>
            <a:r>
              <a:rPr lang="en-US" sz="1600" b="0" dirty="0">
                <a:latin typeface="Arial" charset="0"/>
                <a:ea typeface="Arial" charset="0"/>
                <a:cs typeface="Arial" charset="0"/>
              </a:rPr>
              <a:t>User can link multiple identities into a single Globus Account</a:t>
            </a:r>
          </a:p>
          <a:p>
            <a:pPr marL="119063" indent="-119063">
              <a:lnSpc>
                <a:spcPct val="90000"/>
              </a:lnSpc>
              <a:spcBef>
                <a:spcPts val="800"/>
              </a:spcBef>
            </a:pPr>
            <a:r>
              <a:rPr lang="en-US" sz="1600" b="0" dirty="0">
                <a:latin typeface="Arial" charset="0"/>
                <a:ea typeface="Arial" charset="0"/>
                <a:cs typeface="Arial" charset="0"/>
              </a:rPr>
              <a:t>No Globus username </a:t>
            </a:r>
            <a:r>
              <a:rPr lang="en-US" sz="1600" b="0" dirty="0" smtClean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1600" b="0" dirty="0">
                <a:latin typeface="Arial" charset="0"/>
                <a:ea typeface="Arial" charset="0"/>
                <a:cs typeface="Arial" charset="0"/>
              </a:rPr>
              <a:t>Globus ID) required</a:t>
            </a:r>
          </a:p>
          <a:p>
            <a:pPr marL="119063" indent="-119063">
              <a:lnSpc>
                <a:spcPct val="90000"/>
              </a:lnSpc>
              <a:spcBef>
                <a:spcPts val="800"/>
              </a:spcBef>
            </a:pPr>
            <a:r>
              <a:rPr lang="en-US" sz="1600" b="0" dirty="0">
                <a:latin typeface="Arial" charset="0"/>
                <a:ea typeface="Arial" charset="0"/>
                <a:cs typeface="Arial" charset="0"/>
              </a:rPr>
              <a:t>Globus </a:t>
            </a:r>
            <a:r>
              <a:rPr lang="en-US" sz="1600" b="0" dirty="0" err="1">
                <a:latin typeface="Arial" charset="0"/>
                <a:ea typeface="Arial" charset="0"/>
                <a:cs typeface="Arial" charset="0"/>
              </a:rPr>
              <a:t>Auth</a:t>
            </a:r>
            <a:r>
              <a:rPr lang="en-US" sz="1600" b="0" dirty="0">
                <a:latin typeface="Arial" charset="0"/>
                <a:ea typeface="Arial" charset="0"/>
                <a:cs typeface="Arial" charset="0"/>
              </a:rPr>
              <a:t> handles naming </a:t>
            </a:r>
            <a:r>
              <a:rPr lang="en-US" sz="1600" b="0" dirty="0" smtClean="0">
                <a:latin typeface="Arial" charset="0"/>
                <a:ea typeface="Arial" charset="0"/>
                <a:cs typeface="Arial" charset="0"/>
              </a:rPr>
              <a:t>details, e.g</a:t>
            </a:r>
            <a:r>
              <a:rPr lang="en-US" sz="1600" b="0" dirty="0">
                <a:latin typeface="Arial" charset="0"/>
                <a:ea typeface="Arial" charset="0"/>
                <a:cs typeface="Arial" charset="0"/>
              </a:rPr>
              <a:t>., </a:t>
            </a:r>
            <a:r>
              <a:rPr lang="en-US" sz="1600" b="0" dirty="0" err="1">
                <a:latin typeface="Arial" charset="0"/>
                <a:ea typeface="Arial" charset="0"/>
                <a:cs typeface="Arial" charset="0"/>
              </a:rPr>
              <a:t>ePPN</a:t>
            </a:r>
            <a:r>
              <a:rPr lang="en-US" sz="1600" b="0" dirty="0">
                <a:latin typeface="Arial" charset="0"/>
                <a:ea typeface="Arial" charset="0"/>
                <a:cs typeface="Arial" charset="0"/>
              </a:rPr>
              <a:t> vs </a:t>
            </a:r>
            <a:r>
              <a:rPr lang="en-US" sz="1600" b="0" dirty="0" err="1" smtClean="0">
                <a:latin typeface="Arial" charset="0"/>
                <a:ea typeface="Arial" charset="0"/>
                <a:cs typeface="Arial" charset="0"/>
              </a:rPr>
              <a:t>ePTID</a:t>
            </a:r>
            <a:endParaRPr lang="en-US" sz="1600" b="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5914716" y="2035447"/>
            <a:ext cx="1400484" cy="903696"/>
          </a:xfrm>
          <a:prstGeom prst="straightConnector1">
            <a:avLst/>
          </a:prstGeom>
          <a:ln w="38100">
            <a:headEnd type="arrow" w="sm" len="med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1343631" y="1349647"/>
            <a:ext cx="1600200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App</a:t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(Client)</a:t>
            </a:r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2601686" y="2035447"/>
            <a:ext cx="1327763" cy="888985"/>
          </a:xfrm>
          <a:prstGeom prst="straightConnector1">
            <a:avLst/>
          </a:prstGeom>
          <a:ln w="38100">
            <a:headEnd type="arrow" w="sm" len="med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955521" y="3443512"/>
            <a:ext cx="8365" cy="703944"/>
          </a:xfrm>
          <a:prstGeom prst="straightConnector1">
            <a:avLst/>
          </a:prstGeom>
          <a:ln w="76200">
            <a:solidFill>
              <a:schemeClr val="bg1"/>
            </a:solidFill>
            <a:headEnd type="arrow" w="sm" len="sm"/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217726" y="1305646"/>
            <a:ext cx="1010212" cy="1384145"/>
            <a:chOff x="217726" y="1305646"/>
            <a:chExt cx="1010212" cy="1384145"/>
          </a:xfrm>
        </p:grpSpPr>
        <p:pic>
          <p:nvPicPr>
            <p:cNvPr id="25" name="Picture 24" descr="femaleuser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6742" y="1305646"/>
              <a:ext cx="685259" cy="685261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217726" y="1951127"/>
              <a:ext cx="101021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User</a:t>
              </a:r>
              <a:br>
                <a:rPr lang="en-US" sz="1400" dirty="0" smtClean="0">
                  <a:solidFill>
                    <a:schemeClr val="bg1"/>
                  </a:solidFill>
                </a:rPr>
              </a:br>
              <a:r>
                <a:rPr lang="en-US" sz="1400" dirty="0" smtClean="0">
                  <a:solidFill>
                    <a:schemeClr val="bg1"/>
                  </a:solidFill>
                </a:rPr>
                <a:t>(Resource</a:t>
              </a:r>
              <a:br>
                <a:rPr lang="en-US" sz="1400" dirty="0" smtClean="0">
                  <a:solidFill>
                    <a:schemeClr val="bg1"/>
                  </a:solidFill>
                </a:rPr>
              </a:br>
              <a:r>
                <a:rPr lang="en-US" sz="1400" dirty="0" smtClean="0">
                  <a:solidFill>
                    <a:schemeClr val="bg1"/>
                  </a:solidFill>
                </a:rPr>
                <a:t>Owner)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548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3775111" y="2844800"/>
            <a:ext cx="2307032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Globus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Auth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(Authorization Server)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Globus </a:t>
            </a:r>
            <a:r>
              <a:rPr lang="en-US" dirty="0" err="1"/>
              <a:t>Auth</a:t>
            </a:r>
            <a:r>
              <a:rPr lang="en-US" dirty="0"/>
              <a:t> interactions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627820" y="1349647"/>
            <a:ext cx="2286000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Service</a:t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(Resource Server)</a:t>
            </a:r>
          </a:p>
        </p:txBody>
      </p:sp>
      <p:cxnSp>
        <p:nvCxnSpPr>
          <p:cNvPr id="13" name="Straight Arrow Connector 12"/>
          <p:cNvCxnSpPr>
            <a:stCxn id="22" idx="3"/>
            <a:endCxn id="6" idx="1"/>
          </p:cNvCxnSpPr>
          <p:nvPr/>
        </p:nvCxnSpPr>
        <p:spPr>
          <a:xfrm>
            <a:off x="2943831" y="1692547"/>
            <a:ext cx="3683989" cy="0"/>
          </a:xfrm>
          <a:prstGeom prst="straightConnector1">
            <a:avLst/>
          </a:prstGeom>
          <a:ln w="38100" cmpd="sng">
            <a:solidFill>
              <a:schemeClr val="accent6"/>
            </a:solidFill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4269721" y="4016772"/>
            <a:ext cx="1371600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Identity Provider</a:t>
            </a:r>
          </a:p>
        </p:txBody>
      </p:sp>
      <p:cxnSp>
        <p:nvCxnSpPr>
          <p:cNvPr id="20" name="Straight Arrow Connector 19"/>
          <p:cNvCxnSpPr>
            <a:stCxn id="22" idx="2"/>
            <a:endCxn id="19" idx="1"/>
          </p:cNvCxnSpPr>
          <p:nvPr/>
        </p:nvCxnSpPr>
        <p:spPr>
          <a:xfrm>
            <a:off x="2143731" y="2035447"/>
            <a:ext cx="2125990" cy="2324225"/>
          </a:xfrm>
          <a:prstGeom prst="straightConnector1">
            <a:avLst/>
          </a:prstGeom>
          <a:ln w="38100">
            <a:headEnd type="arrow" w="sm" len="med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9" idx="0"/>
          </p:cNvCxnSpPr>
          <p:nvPr/>
        </p:nvCxnSpPr>
        <p:spPr>
          <a:xfrm>
            <a:off x="4955521" y="3530600"/>
            <a:ext cx="0" cy="486172"/>
          </a:xfrm>
          <a:prstGeom prst="straightConnector1">
            <a:avLst/>
          </a:prstGeom>
          <a:ln w="38100">
            <a:headEnd type="arrow" w="sm" len="med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869360" y="1392559"/>
            <a:ext cx="1649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HTTPS/REST call</a:t>
            </a:r>
            <a:endParaRPr lang="en-US" sz="1400" b="1" dirty="0">
              <a:solidFill>
                <a:schemeClr val="accent6"/>
              </a:solidFill>
            </a:endParaRPr>
          </a:p>
        </p:txBody>
      </p:sp>
      <p:sp>
        <p:nvSpPr>
          <p:cNvPr id="76" name="Content Placeholder 69"/>
          <p:cNvSpPr txBox="1">
            <a:spLocks/>
          </p:cNvSpPr>
          <p:nvPr/>
        </p:nvSpPr>
        <p:spPr>
          <a:xfrm>
            <a:off x="122482" y="3034463"/>
            <a:ext cx="3583877" cy="3741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400"/>
              </a:spcBef>
              <a:buFont typeface="Arial"/>
              <a:buChar char="•"/>
              <a:defRPr sz="3200" b="1" i="0" kern="1200">
                <a:solidFill>
                  <a:schemeClr val="bg1">
                    <a:lumMod val="8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bg1">
                    <a:lumMod val="8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0000"/>
              <a:buFont typeface="Courier New"/>
              <a:buChar char="o"/>
              <a:defRPr sz="2400" b="0" i="0" kern="1200">
                <a:solidFill>
                  <a:schemeClr val="bg1">
                    <a:lumMod val="8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bg1">
                    <a:lumMod val="95000"/>
                  </a:schemeClr>
                </a:solidFill>
                <a:latin typeface="Museo Sans 300"/>
                <a:ea typeface="+mn-ea"/>
                <a:cs typeface="Museo Sans 30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bg1">
                    <a:lumMod val="95000"/>
                  </a:schemeClr>
                </a:solidFill>
                <a:latin typeface="Museo Sans 300"/>
                <a:ea typeface="+mn-ea"/>
                <a:cs typeface="Museo Sans 30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1600" b="0" dirty="0" smtClean="0"/>
              <a:t>Request authorization</a:t>
            </a:r>
          </a:p>
          <a:p>
            <a:pPr marL="171450" indent="-17145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1600" b="0" dirty="0" smtClean="0"/>
              <a:t>Authenticates a resource owner</a:t>
            </a:r>
          </a:p>
          <a:p>
            <a:pPr marL="171450" indent="-17145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1600" b="0" dirty="0" smtClean="0"/>
              <a:t>Obtains authorization (consent) for a client to access a resource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180650" y="1099541"/>
            <a:ext cx="670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Login</a:t>
            </a:r>
            <a:endParaRPr lang="en-US" sz="1400" b="1" dirty="0">
              <a:solidFill>
                <a:schemeClr val="accent6"/>
              </a:solidFill>
            </a:endParaRPr>
          </a:p>
        </p:txBody>
      </p:sp>
      <p:sp>
        <p:nvSpPr>
          <p:cNvPr id="68" name="Content Placeholder 69"/>
          <p:cNvSpPr txBox="1">
            <a:spLocks/>
          </p:cNvSpPr>
          <p:nvPr/>
        </p:nvSpPr>
        <p:spPr>
          <a:xfrm>
            <a:off x="6204683" y="3187700"/>
            <a:ext cx="2939316" cy="36702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400"/>
              </a:spcBef>
              <a:buFont typeface="Arial"/>
              <a:buChar char="•"/>
              <a:defRPr sz="3200" b="1" i="0" kern="1200">
                <a:solidFill>
                  <a:srgbClr val="D9D9D9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D9D9D9"/>
                </a:solidFill>
                <a:latin typeface="Museo Sans 300"/>
                <a:ea typeface="+mn-ea"/>
                <a:cs typeface="Museo Sans 30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0000"/>
              <a:buFont typeface="Courier New"/>
              <a:buChar char="o"/>
              <a:defRPr sz="2400" b="0" i="0" kern="1200">
                <a:solidFill>
                  <a:srgbClr val="D9D9D9"/>
                </a:solidFill>
                <a:latin typeface="Museo Sans 300"/>
                <a:ea typeface="+mn-ea"/>
                <a:cs typeface="Museo Sans 30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bg1">
                    <a:lumMod val="95000"/>
                  </a:schemeClr>
                </a:solidFill>
                <a:latin typeface="Museo Sans 300"/>
                <a:ea typeface="+mn-ea"/>
                <a:cs typeface="Museo Sans 30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bg1">
                    <a:lumMod val="95000"/>
                  </a:schemeClr>
                </a:solidFill>
                <a:latin typeface="Museo Sans 300"/>
                <a:ea typeface="+mn-ea"/>
                <a:cs typeface="Museo Sans 30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063" indent="-119063">
              <a:lnSpc>
                <a:spcPct val="90000"/>
              </a:lnSpc>
              <a:spcBef>
                <a:spcPts val="800"/>
              </a:spcBef>
            </a:pPr>
            <a:r>
              <a:rPr lang="en-US" sz="1600" b="0" dirty="0"/>
              <a:t>Resource is provided by a resource server</a:t>
            </a:r>
          </a:p>
          <a:p>
            <a:pPr marL="119063" indent="-119063">
              <a:lnSpc>
                <a:spcPct val="90000"/>
              </a:lnSpc>
              <a:spcBef>
                <a:spcPts val="800"/>
              </a:spcBef>
            </a:pPr>
            <a:r>
              <a:rPr lang="en-US" sz="1600" b="0" dirty="0"/>
              <a:t>Limited by a scope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309257" y="2189836"/>
            <a:ext cx="880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consent</a:t>
            </a:r>
            <a:endParaRPr lang="en-US" sz="1400" b="1" dirty="0">
              <a:solidFill>
                <a:schemeClr val="bg1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5914716" y="2035447"/>
            <a:ext cx="1400484" cy="903696"/>
          </a:xfrm>
          <a:prstGeom prst="straightConnector1">
            <a:avLst/>
          </a:prstGeom>
          <a:ln w="38100">
            <a:headEnd type="arrow" w="sm" len="med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 flipV="1">
            <a:off x="2545946" y="1988113"/>
            <a:ext cx="1332989" cy="940448"/>
          </a:xfrm>
          <a:prstGeom prst="straightConnector1">
            <a:avLst/>
          </a:prstGeom>
          <a:ln w="76200">
            <a:solidFill>
              <a:schemeClr val="bg1"/>
            </a:solidFill>
            <a:headEnd type="arrow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1343631" y="1349647"/>
            <a:ext cx="1600200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App</a:t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(Client)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17726" y="1305646"/>
            <a:ext cx="1010212" cy="1384145"/>
            <a:chOff x="217726" y="1305646"/>
            <a:chExt cx="1010212" cy="1384145"/>
          </a:xfrm>
        </p:grpSpPr>
        <p:pic>
          <p:nvPicPr>
            <p:cNvPr id="25" name="Picture 24" descr="femaleuser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6742" y="1305646"/>
              <a:ext cx="685259" cy="685261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217726" y="1951127"/>
              <a:ext cx="101021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User</a:t>
              </a:r>
              <a:br>
                <a:rPr lang="en-US" sz="1400" dirty="0" smtClean="0">
                  <a:solidFill>
                    <a:schemeClr val="bg1"/>
                  </a:solidFill>
                </a:rPr>
              </a:br>
              <a:r>
                <a:rPr lang="en-US" sz="1400" dirty="0" smtClean="0">
                  <a:solidFill>
                    <a:schemeClr val="bg1"/>
                  </a:solidFill>
                </a:rPr>
                <a:t>(Resource</a:t>
              </a:r>
              <a:br>
                <a:rPr lang="en-US" sz="1400" dirty="0" smtClean="0">
                  <a:solidFill>
                    <a:schemeClr val="bg1"/>
                  </a:solidFill>
                </a:rPr>
              </a:br>
              <a:r>
                <a:rPr lang="en-US" sz="1400" dirty="0" smtClean="0">
                  <a:solidFill>
                    <a:schemeClr val="bg1"/>
                  </a:solidFill>
                </a:rPr>
                <a:t>Owner)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040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3775111" y="2844800"/>
            <a:ext cx="2307032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Globus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Auth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(Authorization Server)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Globus </a:t>
            </a:r>
            <a:r>
              <a:rPr lang="en-US" dirty="0" err="1"/>
              <a:t>Auth</a:t>
            </a:r>
            <a:r>
              <a:rPr lang="en-US" dirty="0"/>
              <a:t> interactions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627820" y="1349647"/>
            <a:ext cx="2286000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Service</a:t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(Resource Server)</a:t>
            </a:r>
          </a:p>
        </p:txBody>
      </p:sp>
      <p:cxnSp>
        <p:nvCxnSpPr>
          <p:cNvPr id="13" name="Straight Arrow Connector 12"/>
          <p:cNvCxnSpPr>
            <a:stCxn id="22" idx="3"/>
            <a:endCxn id="6" idx="1"/>
          </p:cNvCxnSpPr>
          <p:nvPr/>
        </p:nvCxnSpPr>
        <p:spPr>
          <a:xfrm>
            <a:off x="2943831" y="1692547"/>
            <a:ext cx="3683989" cy="0"/>
          </a:xfrm>
          <a:prstGeom prst="straightConnector1">
            <a:avLst/>
          </a:prstGeom>
          <a:ln w="38100" cmpd="sng">
            <a:solidFill>
              <a:schemeClr val="accent6"/>
            </a:solidFill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4269721" y="4016772"/>
            <a:ext cx="1371600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Identity Provider</a:t>
            </a:r>
          </a:p>
        </p:txBody>
      </p:sp>
      <p:cxnSp>
        <p:nvCxnSpPr>
          <p:cNvPr id="20" name="Straight Arrow Connector 19"/>
          <p:cNvCxnSpPr>
            <a:stCxn id="22" idx="2"/>
            <a:endCxn id="19" idx="1"/>
          </p:cNvCxnSpPr>
          <p:nvPr/>
        </p:nvCxnSpPr>
        <p:spPr>
          <a:xfrm>
            <a:off x="2143731" y="2035447"/>
            <a:ext cx="2125990" cy="2324225"/>
          </a:xfrm>
          <a:prstGeom prst="straightConnector1">
            <a:avLst/>
          </a:prstGeom>
          <a:ln w="38100">
            <a:headEnd type="arrow" w="sm" len="med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9" idx="0"/>
          </p:cNvCxnSpPr>
          <p:nvPr/>
        </p:nvCxnSpPr>
        <p:spPr>
          <a:xfrm>
            <a:off x="4955521" y="3530600"/>
            <a:ext cx="0" cy="486172"/>
          </a:xfrm>
          <a:prstGeom prst="straightConnector1">
            <a:avLst/>
          </a:prstGeom>
          <a:ln w="38100">
            <a:headEnd type="arrow" w="sm" len="med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1343631" y="1349647"/>
            <a:ext cx="1600200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App</a:t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(Client)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869360" y="1392559"/>
            <a:ext cx="1649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HTTPS/REST call</a:t>
            </a:r>
            <a:endParaRPr lang="en-US" sz="1400" b="1" dirty="0">
              <a:solidFill>
                <a:schemeClr val="accent6"/>
              </a:solidFill>
            </a:endParaRPr>
          </a:p>
        </p:txBody>
      </p:sp>
      <p:sp>
        <p:nvSpPr>
          <p:cNvPr id="76" name="Content Placeholder 69"/>
          <p:cNvSpPr txBox="1">
            <a:spLocks/>
          </p:cNvSpPr>
          <p:nvPr/>
        </p:nvSpPr>
        <p:spPr>
          <a:xfrm>
            <a:off x="122482" y="3034463"/>
            <a:ext cx="3583877" cy="3741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400"/>
              </a:spcBef>
              <a:buFont typeface="Arial"/>
              <a:buChar char="•"/>
              <a:defRPr sz="3200" b="1" i="0" kern="1200">
                <a:solidFill>
                  <a:schemeClr val="bg1">
                    <a:lumMod val="8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bg1">
                    <a:lumMod val="8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0000"/>
              <a:buFont typeface="Courier New"/>
              <a:buChar char="o"/>
              <a:defRPr sz="2400" b="0" i="0" kern="1200">
                <a:solidFill>
                  <a:schemeClr val="bg1">
                    <a:lumMod val="8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bg1">
                    <a:lumMod val="95000"/>
                  </a:schemeClr>
                </a:solidFill>
                <a:latin typeface="Museo Sans 300"/>
                <a:ea typeface="+mn-ea"/>
                <a:cs typeface="Museo Sans 30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bg1">
                    <a:lumMod val="95000"/>
                  </a:schemeClr>
                </a:solidFill>
                <a:latin typeface="Museo Sans 300"/>
                <a:ea typeface="+mn-ea"/>
                <a:cs typeface="Museo Sans 30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1600" b="0" dirty="0" smtClean="0"/>
              <a:t>Request authorization</a:t>
            </a:r>
          </a:p>
          <a:p>
            <a:pPr marL="171450" indent="-17145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1600" b="0" dirty="0" smtClean="0"/>
              <a:t>Authenticates a resource owner</a:t>
            </a:r>
          </a:p>
          <a:p>
            <a:pPr marL="171450" indent="-17145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1600" b="0" dirty="0" smtClean="0"/>
              <a:t>Obtains authorization (consent) for a client to access a resource</a:t>
            </a:r>
          </a:p>
          <a:p>
            <a:pPr marL="171450" indent="-17145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1600" b="0" dirty="0" smtClean="0"/>
              <a:t>Issues OAuth2 </a:t>
            </a:r>
            <a:r>
              <a:rPr lang="en-US" sz="1600" b="0" dirty="0" err="1" smtClean="0">
                <a:latin typeface="Consolas" charset="0"/>
                <a:ea typeface="Consolas" charset="0"/>
                <a:cs typeface="Consolas" charset="0"/>
              </a:rPr>
              <a:t>access_token</a:t>
            </a:r>
            <a:r>
              <a:rPr lang="en-US" sz="1600" b="0" dirty="0" smtClean="0"/>
              <a:t> to client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180650" y="1099541"/>
            <a:ext cx="670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Login</a:t>
            </a:r>
            <a:endParaRPr lang="en-US" sz="1400" b="1" dirty="0">
              <a:solidFill>
                <a:schemeClr val="accent6"/>
              </a:solidFill>
            </a:endParaRPr>
          </a:p>
        </p:txBody>
      </p:sp>
      <p:sp>
        <p:nvSpPr>
          <p:cNvPr id="68" name="Content Placeholder 69"/>
          <p:cNvSpPr txBox="1">
            <a:spLocks/>
          </p:cNvSpPr>
          <p:nvPr/>
        </p:nvSpPr>
        <p:spPr>
          <a:xfrm>
            <a:off x="6204683" y="3187700"/>
            <a:ext cx="2939316" cy="36702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400"/>
              </a:spcBef>
              <a:buFont typeface="Arial"/>
              <a:buChar char="•"/>
              <a:defRPr sz="3200" b="1" i="0" kern="1200">
                <a:solidFill>
                  <a:srgbClr val="D9D9D9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D9D9D9"/>
                </a:solidFill>
                <a:latin typeface="Museo Sans 300"/>
                <a:ea typeface="+mn-ea"/>
                <a:cs typeface="Museo Sans 30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0000"/>
              <a:buFont typeface="Courier New"/>
              <a:buChar char="o"/>
              <a:defRPr sz="2400" b="0" i="0" kern="1200">
                <a:solidFill>
                  <a:srgbClr val="D9D9D9"/>
                </a:solidFill>
                <a:latin typeface="Museo Sans 300"/>
                <a:ea typeface="+mn-ea"/>
                <a:cs typeface="Museo Sans 30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bg1">
                    <a:lumMod val="95000"/>
                  </a:schemeClr>
                </a:solidFill>
                <a:latin typeface="Museo Sans 300"/>
                <a:ea typeface="+mn-ea"/>
                <a:cs typeface="Museo Sans 30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bg1">
                    <a:lumMod val="95000"/>
                  </a:schemeClr>
                </a:solidFill>
                <a:latin typeface="Museo Sans 300"/>
                <a:ea typeface="+mn-ea"/>
                <a:cs typeface="Museo Sans 30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063" indent="-119063">
              <a:lnSpc>
                <a:spcPct val="90000"/>
              </a:lnSpc>
              <a:spcBef>
                <a:spcPts val="800"/>
              </a:spcBef>
            </a:pPr>
            <a:r>
              <a:rPr lang="en-US" sz="1600" b="0" dirty="0" smtClean="0"/>
              <a:t>Some </a:t>
            </a:r>
            <a:r>
              <a:rPr lang="en-US" sz="1600" b="0" dirty="0"/>
              <a:t>grant types issue authorization code, which client exchanges for access token</a:t>
            </a:r>
          </a:p>
          <a:p>
            <a:pPr marL="119063" indent="-119063">
              <a:lnSpc>
                <a:spcPct val="90000"/>
              </a:lnSpc>
              <a:spcBef>
                <a:spcPts val="800"/>
              </a:spcBef>
            </a:pPr>
            <a:r>
              <a:rPr lang="en-US" sz="1600" b="0" dirty="0"/>
              <a:t>Access token is opaque to client</a:t>
            </a:r>
          </a:p>
          <a:p>
            <a:pPr marL="119063" indent="-119063">
              <a:lnSpc>
                <a:spcPct val="90000"/>
              </a:lnSpc>
              <a:spcBef>
                <a:spcPts val="800"/>
              </a:spcBef>
            </a:pPr>
            <a:r>
              <a:rPr lang="en-US" sz="1600" b="0" dirty="0"/>
              <a:t>May include a refresh token, for offline access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309257" y="2189836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a</a:t>
            </a:r>
            <a:r>
              <a:rPr lang="en-US" sz="1400" b="1" dirty="0" err="1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ccess_token</a:t>
            </a:r>
            <a:endParaRPr lang="en-US" sz="1400" b="1" dirty="0">
              <a:solidFill>
                <a:schemeClr val="bg1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2569029" y="2035447"/>
            <a:ext cx="1300331" cy="903696"/>
          </a:xfrm>
          <a:prstGeom prst="straightConnector1">
            <a:avLst/>
          </a:prstGeom>
          <a:ln w="76200">
            <a:solidFill>
              <a:schemeClr val="bg1"/>
            </a:solidFill>
            <a:headEnd type="arrow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5914716" y="2035447"/>
            <a:ext cx="1400484" cy="903696"/>
          </a:xfrm>
          <a:prstGeom prst="straightConnector1">
            <a:avLst/>
          </a:prstGeom>
          <a:ln w="38100">
            <a:headEnd type="arrow" w="sm" len="med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217726" y="1305646"/>
            <a:ext cx="1010212" cy="1384145"/>
            <a:chOff x="217726" y="1305646"/>
            <a:chExt cx="1010212" cy="1384145"/>
          </a:xfrm>
        </p:grpSpPr>
        <p:pic>
          <p:nvPicPr>
            <p:cNvPr id="25" name="Picture 24" descr="femaleuser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6742" y="1305646"/>
              <a:ext cx="685259" cy="685261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217726" y="1951127"/>
              <a:ext cx="101021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User</a:t>
              </a:r>
              <a:br>
                <a:rPr lang="en-US" sz="1400" dirty="0" smtClean="0">
                  <a:solidFill>
                    <a:schemeClr val="bg1"/>
                  </a:solidFill>
                </a:rPr>
              </a:br>
              <a:r>
                <a:rPr lang="en-US" sz="1400" dirty="0" smtClean="0">
                  <a:solidFill>
                    <a:schemeClr val="bg1"/>
                  </a:solidFill>
                </a:rPr>
                <a:t>(Resource</a:t>
              </a:r>
              <a:br>
                <a:rPr lang="en-US" sz="1400" dirty="0" smtClean="0">
                  <a:solidFill>
                    <a:schemeClr val="bg1"/>
                  </a:solidFill>
                </a:rPr>
              </a:br>
              <a:r>
                <a:rPr lang="en-US" sz="1400" dirty="0" smtClean="0">
                  <a:solidFill>
                    <a:schemeClr val="bg1"/>
                  </a:solidFill>
                </a:rPr>
                <a:t>Owner)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9725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3775111" y="2844800"/>
            <a:ext cx="2307032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Globus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Auth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(Authorization Server)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Globus </a:t>
            </a:r>
            <a:r>
              <a:rPr lang="en-US" dirty="0" err="1"/>
              <a:t>Auth</a:t>
            </a:r>
            <a:r>
              <a:rPr lang="en-US" dirty="0"/>
              <a:t> interactions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627820" y="1349647"/>
            <a:ext cx="2286000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Service</a:t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(Resource Server)</a:t>
            </a:r>
          </a:p>
        </p:txBody>
      </p:sp>
      <p:cxnSp>
        <p:nvCxnSpPr>
          <p:cNvPr id="13" name="Straight Arrow Connector 12"/>
          <p:cNvCxnSpPr>
            <a:stCxn id="22" idx="3"/>
            <a:endCxn id="6" idx="1"/>
          </p:cNvCxnSpPr>
          <p:nvPr/>
        </p:nvCxnSpPr>
        <p:spPr>
          <a:xfrm>
            <a:off x="2943831" y="1692547"/>
            <a:ext cx="3683989" cy="0"/>
          </a:xfrm>
          <a:prstGeom prst="straightConnector1">
            <a:avLst/>
          </a:prstGeom>
          <a:ln w="38100" cmpd="sng">
            <a:solidFill>
              <a:schemeClr val="accent6"/>
            </a:solidFill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4269721" y="4016772"/>
            <a:ext cx="1371600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Identity Provider</a:t>
            </a:r>
          </a:p>
        </p:txBody>
      </p:sp>
      <p:cxnSp>
        <p:nvCxnSpPr>
          <p:cNvPr id="20" name="Straight Arrow Connector 19"/>
          <p:cNvCxnSpPr>
            <a:stCxn id="22" idx="2"/>
            <a:endCxn id="19" idx="1"/>
          </p:cNvCxnSpPr>
          <p:nvPr/>
        </p:nvCxnSpPr>
        <p:spPr>
          <a:xfrm>
            <a:off x="2143731" y="2035447"/>
            <a:ext cx="2125990" cy="2324225"/>
          </a:xfrm>
          <a:prstGeom prst="straightConnector1">
            <a:avLst/>
          </a:prstGeom>
          <a:ln w="38100">
            <a:headEnd type="arrow" w="sm" len="med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9" idx="0"/>
          </p:cNvCxnSpPr>
          <p:nvPr/>
        </p:nvCxnSpPr>
        <p:spPr>
          <a:xfrm>
            <a:off x="4955521" y="3530600"/>
            <a:ext cx="0" cy="486172"/>
          </a:xfrm>
          <a:prstGeom prst="straightConnector1">
            <a:avLst/>
          </a:prstGeom>
          <a:ln w="38100">
            <a:headEnd type="arrow" w="sm" len="med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1343631" y="1349647"/>
            <a:ext cx="1600200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App</a:t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(Client)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869360" y="1392559"/>
            <a:ext cx="1649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HTTPS/REST call</a:t>
            </a:r>
            <a:endParaRPr lang="en-US" sz="1400" b="1" dirty="0">
              <a:solidFill>
                <a:schemeClr val="accent6"/>
              </a:solidFill>
            </a:endParaRPr>
          </a:p>
        </p:txBody>
      </p:sp>
      <p:sp>
        <p:nvSpPr>
          <p:cNvPr id="76" name="Content Placeholder 69"/>
          <p:cNvSpPr txBox="1">
            <a:spLocks/>
          </p:cNvSpPr>
          <p:nvPr/>
        </p:nvSpPr>
        <p:spPr>
          <a:xfrm>
            <a:off x="122482" y="3034463"/>
            <a:ext cx="3583877" cy="3741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400"/>
              </a:spcBef>
              <a:buFont typeface="Arial"/>
              <a:buChar char="•"/>
              <a:defRPr sz="3200" b="1" i="0" kern="1200">
                <a:solidFill>
                  <a:schemeClr val="bg1">
                    <a:lumMod val="8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bg1">
                    <a:lumMod val="8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0000"/>
              <a:buFont typeface="Courier New"/>
              <a:buChar char="o"/>
              <a:defRPr sz="2400" b="0" i="0" kern="1200">
                <a:solidFill>
                  <a:schemeClr val="bg1">
                    <a:lumMod val="8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bg1">
                    <a:lumMod val="95000"/>
                  </a:schemeClr>
                </a:solidFill>
                <a:latin typeface="Museo Sans 300"/>
                <a:ea typeface="+mn-ea"/>
                <a:cs typeface="Museo Sans 30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bg1">
                    <a:lumMod val="95000"/>
                  </a:schemeClr>
                </a:solidFill>
                <a:latin typeface="Museo Sans 300"/>
                <a:ea typeface="+mn-ea"/>
                <a:cs typeface="Museo Sans 30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1600" b="0" dirty="0" smtClean="0"/>
              <a:t>Request authorization</a:t>
            </a:r>
          </a:p>
          <a:p>
            <a:pPr marL="171450" indent="-17145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1600" b="0" dirty="0" smtClean="0"/>
              <a:t>Authenticates a resource owner</a:t>
            </a:r>
          </a:p>
          <a:p>
            <a:pPr marL="171450" indent="-17145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1600" b="0" dirty="0" smtClean="0"/>
              <a:t>Obtains authorization (consent) for a client to access a resource</a:t>
            </a:r>
          </a:p>
          <a:p>
            <a:pPr marL="171450" indent="-17145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1600" b="0" dirty="0" smtClean="0"/>
              <a:t>Issues OAuth2 </a:t>
            </a:r>
            <a:r>
              <a:rPr lang="en-US" sz="1600" b="0" dirty="0" err="1" smtClean="0">
                <a:latin typeface="Consolas" charset="0"/>
                <a:ea typeface="Consolas" charset="0"/>
                <a:cs typeface="Consolas" charset="0"/>
              </a:rPr>
              <a:t>access_token</a:t>
            </a:r>
            <a:r>
              <a:rPr lang="en-US" sz="1600" b="0" dirty="0" smtClean="0"/>
              <a:t> to client</a:t>
            </a:r>
          </a:p>
          <a:p>
            <a:pPr marL="171450" indent="-17145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1600" b="0" dirty="0" smtClean="0"/>
              <a:t>May </a:t>
            </a:r>
            <a:r>
              <a:rPr lang="en-US" sz="1600" b="0" dirty="0"/>
              <a:t>issue </a:t>
            </a:r>
            <a:r>
              <a:rPr lang="en-US" sz="1600" b="0" dirty="0" smtClean="0"/>
              <a:t>OIDC </a:t>
            </a:r>
            <a:r>
              <a:rPr lang="en-US" sz="1600" b="0" dirty="0" err="1" smtClean="0">
                <a:latin typeface="Consolas" charset="0"/>
                <a:ea typeface="Consolas" charset="0"/>
                <a:cs typeface="Consolas" charset="0"/>
              </a:rPr>
              <a:t>id_token</a:t>
            </a:r>
            <a:r>
              <a:rPr lang="en-US" sz="1600" b="0" dirty="0" smtClean="0"/>
              <a:t> to client with resource owner identity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180650" y="1099541"/>
            <a:ext cx="670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Login</a:t>
            </a:r>
            <a:endParaRPr lang="en-US" sz="1400" b="1" dirty="0">
              <a:solidFill>
                <a:schemeClr val="accent6"/>
              </a:solidFill>
            </a:endParaRPr>
          </a:p>
        </p:txBody>
      </p:sp>
      <p:sp>
        <p:nvSpPr>
          <p:cNvPr id="68" name="Content Placeholder 69"/>
          <p:cNvSpPr txBox="1">
            <a:spLocks/>
          </p:cNvSpPr>
          <p:nvPr/>
        </p:nvSpPr>
        <p:spPr>
          <a:xfrm>
            <a:off x="6204683" y="3187700"/>
            <a:ext cx="2939316" cy="36702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400"/>
              </a:spcBef>
              <a:buFont typeface="Arial"/>
              <a:buChar char="•"/>
              <a:defRPr sz="3200" b="1" i="0" kern="1200">
                <a:solidFill>
                  <a:srgbClr val="D9D9D9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D9D9D9"/>
                </a:solidFill>
                <a:latin typeface="Museo Sans 300"/>
                <a:ea typeface="+mn-ea"/>
                <a:cs typeface="Museo Sans 30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0000"/>
              <a:buFont typeface="Courier New"/>
              <a:buChar char="o"/>
              <a:defRPr sz="2400" b="0" i="0" kern="1200">
                <a:solidFill>
                  <a:srgbClr val="D9D9D9"/>
                </a:solidFill>
                <a:latin typeface="Museo Sans 300"/>
                <a:ea typeface="+mn-ea"/>
                <a:cs typeface="Museo Sans 30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bg1">
                    <a:lumMod val="95000"/>
                  </a:schemeClr>
                </a:solidFill>
                <a:latin typeface="Museo Sans 300"/>
                <a:ea typeface="+mn-ea"/>
                <a:cs typeface="Museo Sans 30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bg1">
                    <a:lumMod val="95000"/>
                  </a:schemeClr>
                </a:solidFill>
                <a:latin typeface="Museo Sans 300"/>
                <a:ea typeface="+mn-ea"/>
                <a:cs typeface="Museo Sans 30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1600" b="0" dirty="0"/>
              <a:t>JWT </a:t>
            </a:r>
            <a:r>
              <a:rPr lang="en-US" sz="1600" b="0" dirty="0" err="1"/>
              <a:t>id_token</a:t>
            </a:r>
            <a:r>
              <a:rPr lang="en-US" sz="1600" b="0" dirty="0"/>
              <a:t>:</a:t>
            </a:r>
          </a:p>
          <a:p>
            <a:pPr marL="119063" indent="-119063">
              <a:lnSpc>
                <a:spcPct val="90000"/>
              </a:lnSpc>
              <a:spcBef>
                <a:spcPts val="600"/>
              </a:spcBef>
            </a:pPr>
            <a:r>
              <a:rPr lang="en-US" sz="1600" b="0" dirty="0" smtClean="0"/>
              <a:t>sub</a:t>
            </a:r>
            <a:r>
              <a:rPr lang="en-US" sz="1600" b="0" dirty="0"/>
              <a:t>: Globus </a:t>
            </a:r>
            <a:r>
              <a:rPr lang="en-US" sz="1600" b="0" dirty="0" err="1"/>
              <a:t>Auth</a:t>
            </a:r>
            <a:r>
              <a:rPr lang="en-US" sz="1600" b="0" dirty="0"/>
              <a:t> identity </a:t>
            </a:r>
            <a:r>
              <a:rPr lang="en-US" sz="1600" b="0" dirty="0" smtClean="0"/>
              <a:t>id</a:t>
            </a:r>
          </a:p>
          <a:p>
            <a:pPr marL="119063" indent="-119063">
              <a:lnSpc>
                <a:spcPct val="90000"/>
              </a:lnSpc>
              <a:spcBef>
                <a:spcPts val="600"/>
              </a:spcBef>
            </a:pPr>
            <a:r>
              <a:rPr lang="en-US" sz="1600" b="0" dirty="0" err="1" smtClean="0"/>
              <a:t>iss</a:t>
            </a:r>
            <a:r>
              <a:rPr lang="en-US" sz="1600" b="0" dirty="0"/>
              <a:t>: https://</a:t>
            </a:r>
            <a:r>
              <a:rPr lang="en-US" sz="1600" b="0" dirty="0" err="1"/>
              <a:t>auth.globus.org</a:t>
            </a:r>
            <a:endParaRPr lang="en-US" sz="1600" b="0" dirty="0"/>
          </a:p>
          <a:p>
            <a:pPr marL="119063" indent="-119063">
              <a:lnSpc>
                <a:spcPct val="90000"/>
              </a:lnSpc>
              <a:spcBef>
                <a:spcPts val="600"/>
              </a:spcBef>
            </a:pPr>
            <a:r>
              <a:rPr lang="en-US" sz="1600" b="0" dirty="0" smtClean="0"/>
              <a:t>name</a:t>
            </a:r>
            <a:r>
              <a:rPr lang="en-US" sz="1600" b="0" dirty="0"/>
              <a:t>: full name</a:t>
            </a:r>
          </a:p>
          <a:p>
            <a:pPr marL="119063" indent="-119063">
              <a:lnSpc>
                <a:spcPct val="90000"/>
              </a:lnSpc>
              <a:spcBef>
                <a:spcPts val="600"/>
              </a:spcBef>
            </a:pPr>
            <a:r>
              <a:rPr lang="en-US" sz="1600" b="0" dirty="0" err="1" smtClean="0"/>
              <a:t>preferred_username</a:t>
            </a:r>
            <a:r>
              <a:rPr lang="en-US" sz="1600" b="0" dirty="0"/>
              <a:t>:</a:t>
            </a:r>
          </a:p>
          <a:p>
            <a:pPr marL="119063" indent="-119063">
              <a:lnSpc>
                <a:spcPct val="90000"/>
              </a:lnSpc>
              <a:spcBef>
                <a:spcPts val="600"/>
              </a:spcBef>
            </a:pPr>
            <a:r>
              <a:rPr lang="en-US" sz="1600" b="0" dirty="0" smtClean="0"/>
              <a:t>e.g</a:t>
            </a:r>
            <a:r>
              <a:rPr lang="en-US" sz="1600" b="0" dirty="0"/>
              <a:t>., </a:t>
            </a:r>
            <a:r>
              <a:rPr lang="en-US" sz="1600" b="0" dirty="0" err="1"/>
              <a:t>tuecke@uchicago.edu</a:t>
            </a:r>
            <a:endParaRPr lang="en-US" sz="1600" b="0" dirty="0"/>
          </a:p>
          <a:p>
            <a:pPr marL="119063" indent="-119063">
              <a:lnSpc>
                <a:spcPct val="90000"/>
              </a:lnSpc>
              <a:spcBef>
                <a:spcPts val="600"/>
              </a:spcBef>
            </a:pPr>
            <a:r>
              <a:rPr lang="en-US" sz="1600" b="0" dirty="0" smtClean="0"/>
              <a:t>email</a:t>
            </a:r>
            <a:r>
              <a:rPr lang="en-US" sz="1600" b="0" dirty="0"/>
              <a:t>: email contact</a:t>
            </a:r>
          </a:p>
          <a:p>
            <a:pPr marL="119063" indent="-119063">
              <a:lnSpc>
                <a:spcPct val="90000"/>
              </a:lnSpc>
              <a:spcBef>
                <a:spcPts val="600"/>
              </a:spcBef>
            </a:pPr>
            <a:r>
              <a:rPr lang="en-US" sz="1600" b="0" dirty="0" smtClean="0"/>
              <a:t>other </a:t>
            </a:r>
            <a:r>
              <a:rPr lang="en-US" sz="1600" b="0" dirty="0"/>
              <a:t>standard OIDC claims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409939" y="2148128"/>
            <a:ext cx="918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bg1"/>
                </a:solidFill>
              </a:rPr>
              <a:t>id_token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5914716" y="2035447"/>
            <a:ext cx="1400484" cy="903696"/>
          </a:xfrm>
          <a:prstGeom prst="straightConnector1">
            <a:avLst/>
          </a:prstGeom>
          <a:ln w="38100">
            <a:headEnd type="arrow" w="sm" len="med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569029" y="2035447"/>
            <a:ext cx="1300331" cy="903696"/>
          </a:xfrm>
          <a:prstGeom prst="straightConnector1">
            <a:avLst/>
          </a:prstGeom>
          <a:ln w="76200">
            <a:solidFill>
              <a:schemeClr val="bg1"/>
            </a:solidFill>
            <a:headEnd type="arrow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217726" y="1305646"/>
            <a:ext cx="1010212" cy="1384145"/>
            <a:chOff x="217726" y="1305646"/>
            <a:chExt cx="1010212" cy="1384145"/>
          </a:xfrm>
        </p:grpSpPr>
        <p:pic>
          <p:nvPicPr>
            <p:cNvPr id="26" name="Picture 25" descr="femaleuser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6742" y="1305646"/>
              <a:ext cx="685259" cy="685261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217726" y="1951127"/>
              <a:ext cx="101021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User</a:t>
              </a:r>
              <a:br>
                <a:rPr lang="en-US" sz="1400" dirty="0" smtClean="0">
                  <a:solidFill>
                    <a:schemeClr val="bg1"/>
                  </a:solidFill>
                </a:rPr>
              </a:br>
              <a:r>
                <a:rPr lang="en-US" sz="1400" dirty="0" smtClean="0">
                  <a:solidFill>
                    <a:schemeClr val="bg1"/>
                  </a:solidFill>
                </a:rPr>
                <a:t>(Resource</a:t>
              </a:r>
              <a:br>
                <a:rPr lang="en-US" sz="1400" dirty="0" smtClean="0">
                  <a:solidFill>
                    <a:schemeClr val="bg1"/>
                  </a:solidFill>
                </a:rPr>
              </a:br>
              <a:r>
                <a:rPr lang="en-US" sz="1400" dirty="0" smtClean="0">
                  <a:solidFill>
                    <a:schemeClr val="bg1"/>
                  </a:solidFill>
                </a:rPr>
                <a:t>Owner)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0816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3775111" y="2844800"/>
            <a:ext cx="2307032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Globus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Auth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(Authorization Server)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Globus </a:t>
            </a:r>
            <a:r>
              <a:rPr lang="en-US" dirty="0" err="1"/>
              <a:t>Auth</a:t>
            </a:r>
            <a:r>
              <a:rPr lang="en-US" dirty="0"/>
              <a:t> interactions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627820" y="1349647"/>
            <a:ext cx="2286000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Service</a:t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(Resource Server)</a:t>
            </a:r>
          </a:p>
        </p:txBody>
      </p:sp>
      <p:cxnSp>
        <p:nvCxnSpPr>
          <p:cNvPr id="13" name="Straight Arrow Connector 12"/>
          <p:cNvCxnSpPr>
            <a:stCxn id="22" idx="3"/>
            <a:endCxn id="6" idx="1"/>
          </p:cNvCxnSpPr>
          <p:nvPr/>
        </p:nvCxnSpPr>
        <p:spPr>
          <a:xfrm>
            <a:off x="2943831" y="1692547"/>
            <a:ext cx="3683989" cy="0"/>
          </a:xfrm>
          <a:prstGeom prst="straightConnector1">
            <a:avLst/>
          </a:prstGeom>
          <a:ln w="38100" cmpd="sng">
            <a:solidFill>
              <a:schemeClr val="accent6"/>
            </a:solidFill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4269721" y="4016772"/>
            <a:ext cx="1371600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Identity Provider</a:t>
            </a:r>
          </a:p>
        </p:txBody>
      </p:sp>
      <p:cxnSp>
        <p:nvCxnSpPr>
          <p:cNvPr id="20" name="Straight Arrow Connector 19"/>
          <p:cNvCxnSpPr>
            <a:stCxn id="22" idx="2"/>
            <a:endCxn id="19" idx="1"/>
          </p:cNvCxnSpPr>
          <p:nvPr/>
        </p:nvCxnSpPr>
        <p:spPr>
          <a:xfrm>
            <a:off x="2143731" y="2035447"/>
            <a:ext cx="2125990" cy="2324225"/>
          </a:xfrm>
          <a:prstGeom prst="straightConnector1">
            <a:avLst/>
          </a:prstGeom>
          <a:ln w="38100">
            <a:headEnd type="arrow" w="sm" len="med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9" idx="0"/>
          </p:cNvCxnSpPr>
          <p:nvPr/>
        </p:nvCxnSpPr>
        <p:spPr>
          <a:xfrm>
            <a:off x="4955521" y="3530600"/>
            <a:ext cx="0" cy="486172"/>
          </a:xfrm>
          <a:prstGeom prst="straightConnector1">
            <a:avLst/>
          </a:prstGeom>
          <a:ln w="38100">
            <a:headEnd type="arrow" w="sm" len="med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1343631" y="1349647"/>
            <a:ext cx="1600200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App</a:t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(Client)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869360" y="1392559"/>
            <a:ext cx="1649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HTTPS/REST call</a:t>
            </a:r>
            <a:endParaRPr lang="en-US" sz="1400" b="1" dirty="0">
              <a:solidFill>
                <a:schemeClr val="accent6"/>
              </a:solidFill>
            </a:endParaRPr>
          </a:p>
        </p:txBody>
      </p:sp>
      <p:sp>
        <p:nvSpPr>
          <p:cNvPr id="76" name="Content Placeholder 69"/>
          <p:cNvSpPr txBox="1">
            <a:spLocks/>
          </p:cNvSpPr>
          <p:nvPr/>
        </p:nvSpPr>
        <p:spPr>
          <a:xfrm>
            <a:off x="122482" y="3034463"/>
            <a:ext cx="3583877" cy="3741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400"/>
              </a:spcBef>
              <a:buFont typeface="Arial"/>
              <a:buChar char="•"/>
              <a:defRPr sz="3200" b="1" i="0" kern="1200">
                <a:solidFill>
                  <a:schemeClr val="bg1">
                    <a:lumMod val="8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bg1">
                    <a:lumMod val="8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0000"/>
              <a:buFont typeface="Courier New"/>
              <a:buChar char="o"/>
              <a:defRPr sz="2400" b="0" i="0" kern="1200">
                <a:solidFill>
                  <a:schemeClr val="bg1">
                    <a:lumMod val="8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bg1">
                    <a:lumMod val="95000"/>
                  </a:schemeClr>
                </a:solidFill>
                <a:latin typeface="Museo Sans 300"/>
                <a:ea typeface="+mn-ea"/>
                <a:cs typeface="Museo Sans 30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bg1">
                    <a:lumMod val="95000"/>
                  </a:schemeClr>
                </a:solidFill>
                <a:latin typeface="Museo Sans 300"/>
                <a:ea typeface="+mn-ea"/>
                <a:cs typeface="Museo Sans 30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1600" b="0" dirty="0" smtClean="0"/>
              <a:t>Request authorization</a:t>
            </a:r>
          </a:p>
          <a:p>
            <a:pPr marL="171450" indent="-17145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1600" b="0" dirty="0" smtClean="0"/>
              <a:t>Authenticates a resource owner</a:t>
            </a:r>
          </a:p>
          <a:p>
            <a:pPr marL="171450" indent="-17145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1600" b="0" dirty="0" smtClean="0"/>
              <a:t>Obtains authorization (consent) for a client to access a resource</a:t>
            </a:r>
          </a:p>
          <a:p>
            <a:pPr marL="171450" indent="-17145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1600" b="0" dirty="0" smtClean="0"/>
              <a:t>Issues OAuth2 </a:t>
            </a:r>
            <a:r>
              <a:rPr lang="en-US" sz="1600" b="0" dirty="0" err="1" smtClean="0">
                <a:latin typeface="Consolas" charset="0"/>
                <a:ea typeface="Consolas" charset="0"/>
                <a:cs typeface="Consolas" charset="0"/>
              </a:rPr>
              <a:t>access_token</a:t>
            </a:r>
            <a:r>
              <a:rPr lang="en-US" sz="1600" b="0" dirty="0" smtClean="0"/>
              <a:t> to client</a:t>
            </a:r>
          </a:p>
          <a:p>
            <a:pPr marL="171450" indent="-17145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1600" b="0" dirty="0" smtClean="0"/>
              <a:t>May </a:t>
            </a:r>
            <a:r>
              <a:rPr lang="en-US" sz="1600" b="0" dirty="0"/>
              <a:t>issue </a:t>
            </a:r>
            <a:r>
              <a:rPr lang="en-US" sz="1600" b="0" dirty="0" smtClean="0"/>
              <a:t>OIDC </a:t>
            </a:r>
            <a:r>
              <a:rPr lang="en-US" sz="1600" b="0" dirty="0" err="1" smtClean="0">
                <a:latin typeface="Consolas" charset="0"/>
                <a:ea typeface="Consolas" charset="0"/>
                <a:cs typeface="Consolas" charset="0"/>
              </a:rPr>
              <a:t>id_token</a:t>
            </a:r>
            <a:r>
              <a:rPr lang="en-US" sz="1600" b="0" dirty="0" smtClean="0"/>
              <a:t> to client with resource owner identity</a:t>
            </a:r>
          </a:p>
          <a:p>
            <a:pPr marL="171450" indent="-17145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1600" b="0" dirty="0" smtClean="0"/>
              <a:t>HTTPS/REST call with </a:t>
            </a:r>
            <a:r>
              <a:rPr lang="en-US" sz="1600" b="0" dirty="0" err="1" smtClean="0">
                <a:latin typeface="Consolas" charset="0"/>
                <a:ea typeface="Consolas" charset="0"/>
                <a:cs typeface="Consolas" charset="0"/>
              </a:rPr>
              <a:t>access_token</a:t>
            </a:r>
            <a:endParaRPr lang="en-US" sz="1600" b="0" dirty="0" smtClean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80650" y="1099541"/>
            <a:ext cx="670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Login</a:t>
            </a:r>
            <a:endParaRPr lang="en-US" sz="1400" b="1" dirty="0">
              <a:solidFill>
                <a:schemeClr val="accent6"/>
              </a:solidFill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5914716" y="2035447"/>
            <a:ext cx="1400484" cy="903696"/>
          </a:xfrm>
          <a:prstGeom prst="straightConnector1">
            <a:avLst/>
          </a:prstGeom>
          <a:ln w="38100">
            <a:headEnd type="arrow" w="sm" len="med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3068859" y="1768116"/>
            <a:ext cx="3445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Authorization: Bearer &lt;</a:t>
            </a:r>
            <a:r>
              <a:rPr lang="en-US" sz="1400" b="1" dirty="0" err="1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access_token</a:t>
            </a:r>
            <a:r>
              <a:rPr lang="en-US" sz="1400" b="1" dirty="0" smtClean="0">
                <a:solidFill>
                  <a:schemeClr val="bg1"/>
                </a:solidFill>
              </a:rPr>
              <a:t>&gt;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2601686" y="2035447"/>
            <a:ext cx="1327763" cy="888985"/>
          </a:xfrm>
          <a:prstGeom prst="straightConnector1">
            <a:avLst/>
          </a:prstGeom>
          <a:ln w="38100">
            <a:headEnd type="arrow" w="sm" len="med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217726" y="1305646"/>
            <a:ext cx="1010212" cy="1384145"/>
            <a:chOff x="217726" y="1305646"/>
            <a:chExt cx="1010212" cy="1384145"/>
          </a:xfrm>
        </p:grpSpPr>
        <p:pic>
          <p:nvPicPr>
            <p:cNvPr id="25" name="Picture 24" descr="femaleuser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6742" y="1305646"/>
              <a:ext cx="685259" cy="685261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217726" y="1951127"/>
              <a:ext cx="101021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User</a:t>
              </a:r>
              <a:br>
                <a:rPr lang="en-US" sz="1400" dirty="0" smtClean="0">
                  <a:solidFill>
                    <a:schemeClr val="bg1"/>
                  </a:solidFill>
                </a:rPr>
              </a:br>
              <a:r>
                <a:rPr lang="en-US" sz="1400" dirty="0" smtClean="0">
                  <a:solidFill>
                    <a:schemeClr val="bg1"/>
                  </a:solidFill>
                </a:rPr>
                <a:t>(Resource</a:t>
              </a:r>
              <a:br>
                <a:rPr lang="en-US" sz="1400" dirty="0" smtClean="0">
                  <a:solidFill>
                    <a:schemeClr val="bg1"/>
                  </a:solidFill>
                </a:rPr>
              </a:br>
              <a:r>
                <a:rPr lang="en-US" sz="1400" dirty="0" smtClean="0">
                  <a:solidFill>
                    <a:schemeClr val="bg1"/>
                  </a:solidFill>
                </a:rPr>
                <a:t>Owner)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324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3775111" y="2844800"/>
            <a:ext cx="2307032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Globus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Auth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(Authorization Server)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Globus </a:t>
            </a:r>
            <a:r>
              <a:rPr lang="en-US" dirty="0" err="1"/>
              <a:t>Auth</a:t>
            </a:r>
            <a:r>
              <a:rPr lang="en-US" dirty="0"/>
              <a:t> interactions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75</a:t>
            </a:fld>
            <a:endParaRPr lang="en-US"/>
          </a:p>
        </p:txBody>
      </p:sp>
      <p:cxnSp>
        <p:nvCxnSpPr>
          <p:cNvPr id="13" name="Straight Arrow Connector 12"/>
          <p:cNvCxnSpPr>
            <a:stCxn id="22" idx="3"/>
            <a:endCxn id="6" idx="1"/>
          </p:cNvCxnSpPr>
          <p:nvPr/>
        </p:nvCxnSpPr>
        <p:spPr>
          <a:xfrm>
            <a:off x="2943831" y="1692547"/>
            <a:ext cx="3683989" cy="0"/>
          </a:xfrm>
          <a:prstGeom prst="straightConnector1">
            <a:avLst/>
          </a:prstGeom>
          <a:ln w="38100" cmpd="sng">
            <a:solidFill>
              <a:schemeClr val="accent6"/>
            </a:solidFill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4269721" y="4016772"/>
            <a:ext cx="1371600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Identity Provider</a:t>
            </a:r>
          </a:p>
        </p:txBody>
      </p:sp>
      <p:cxnSp>
        <p:nvCxnSpPr>
          <p:cNvPr id="20" name="Straight Arrow Connector 19"/>
          <p:cNvCxnSpPr>
            <a:stCxn id="22" idx="2"/>
            <a:endCxn id="19" idx="1"/>
          </p:cNvCxnSpPr>
          <p:nvPr/>
        </p:nvCxnSpPr>
        <p:spPr>
          <a:xfrm>
            <a:off x="2143731" y="2035447"/>
            <a:ext cx="2125990" cy="2324225"/>
          </a:xfrm>
          <a:prstGeom prst="straightConnector1">
            <a:avLst/>
          </a:prstGeom>
          <a:ln w="38100">
            <a:headEnd type="arrow" w="sm" len="med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9" idx="0"/>
          </p:cNvCxnSpPr>
          <p:nvPr/>
        </p:nvCxnSpPr>
        <p:spPr>
          <a:xfrm>
            <a:off x="4955521" y="3530600"/>
            <a:ext cx="0" cy="486172"/>
          </a:xfrm>
          <a:prstGeom prst="straightConnector1">
            <a:avLst/>
          </a:prstGeom>
          <a:ln w="38100">
            <a:headEnd type="arrow" w="sm" len="med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1343631" y="1349647"/>
            <a:ext cx="1600200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App</a:t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(Client)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869360" y="1392559"/>
            <a:ext cx="1649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HTTPS/REST call</a:t>
            </a:r>
            <a:endParaRPr lang="en-US" sz="1400" b="1" dirty="0">
              <a:solidFill>
                <a:schemeClr val="accent6"/>
              </a:solidFill>
            </a:endParaRPr>
          </a:p>
        </p:txBody>
      </p:sp>
      <p:sp>
        <p:nvSpPr>
          <p:cNvPr id="76" name="Content Placeholder 69"/>
          <p:cNvSpPr txBox="1">
            <a:spLocks/>
          </p:cNvSpPr>
          <p:nvPr/>
        </p:nvSpPr>
        <p:spPr>
          <a:xfrm>
            <a:off x="122482" y="3034463"/>
            <a:ext cx="3583877" cy="3741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400"/>
              </a:spcBef>
              <a:buFont typeface="Arial"/>
              <a:buChar char="•"/>
              <a:defRPr sz="3200" b="1" i="0" kern="1200">
                <a:solidFill>
                  <a:schemeClr val="bg1">
                    <a:lumMod val="8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bg1">
                    <a:lumMod val="8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0000"/>
              <a:buFont typeface="Courier New"/>
              <a:buChar char="o"/>
              <a:defRPr sz="2400" b="0" i="0" kern="1200">
                <a:solidFill>
                  <a:schemeClr val="bg1">
                    <a:lumMod val="8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bg1">
                    <a:lumMod val="95000"/>
                  </a:schemeClr>
                </a:solidFill>
                <a:latin typeface="Museo Sans 300"/>
                <a:ea typeface="+mn-ea"/>
                <a:cs typeface="Museo Sans 30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bg1">
                    <a:lumMod val="95000"/>
                  </a:schemeClr>
                </a:solidFill>
                <a:latin typeface="Museo Sans 300"/>
                <a:ea typeface="+mn-ea"/>
                <a:cs typeface="Museo Sans 30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1600" b="0" dirty="0" smtClean="0"/>
              <a:t>Request authorization</a:t>
            </a:r>
          </a:p>
          <a:p>
            <a:pPr marL="171450" indent="-17145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1600" b="0" dirty="0" smtClean="0"/>
              <a:t>Authenticates a resource owner</a:t>
            </a:r>
          </a:p>
          <a:p>
            <a:pPr marL="171450" indent="-17145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1600" b="0" dirty="0" smtClean="0"/>
              <a:t>Obtains authorization (consent) for a client to access a resource</a:t>
            </a:r>
          </a:p>
          <a:p>
            <a:pPr marL="171450" indent="-17145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1600" b="0" dirty="0" smtClean="0"/>
              <a:t>Issues OAuth2 </a:t>
            </a:r>
            <a:r>
              <a:rPr lang="en-US" sz="1600" b="0" dirty="0" err="1" smtClean="0">
                <a:latin typeface="Consolas" charset="0"/>
                <a:ea typeface="Consolas" charset="0"/>
                <a:cs typeface="Consolas" charset="0"/>
              </a:rPr>
              <a:t>access_token</a:t>
            </a:r>
            <a:r>
              <a:rPr lang="en-US" sz="1600" b="0" dirty="0" smtClean="0"/>
              <a:t> to client</a:t>
            </a:r>
          </a:p>
          <a:p>
            <a:pPr marL="171450" indent="-17145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1600" b="0" dirty="0" smtClean="0"/>
              <a:t>May </a:t>
            </a:r>
            <a:r>
              <a:rPr lang="en-US" sz="1600" b="0" dirty="0"/>
              <a:t>issue </a:t>
            </a:r>
            <a:r>
              <a:rPr lang="en-US" sz="1600" b="0" dirty="0" smtClean="0"/>
              <a:t>OIDC </a:t>
            </a:r>
            <a:r>
              <a:rPr lang="en-US" sz="1600" b="0" dirty="0" err="1" smtClean="0">
                <a:latin typeface="Consolas" charset="0"/>
                <a:ea typeface="Consolas" charset="0"/>
                <a:cs typeface="Consolas" charset="0"/>
              </a:rPr>
              <a:t>id_token</a:t>
            </a:r>
            <a:r>
              <a:rPr lang="en-US" sz="1600" b="0" dirty="0" smtClean="0"/>
              <a:t> to client with resource owner identity</a:t>
            </a:r>
          </a:p>
          <a:p>
            <a:pPr marL="171450" indent="-17145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1600" b="0" dirty="0" smtClean="0"/>
              <a:t>HTTPS/REST call with </a:t>
            </a:r>
            <a:r>
              <a:rPr lang="en-US" sz="1600" b="0" dirty="0" err="1" smtClean="0">
                <a:latin typeface="Consolas" charset="0"/>
                <a:ea typeface="Consolas" charset="0"/>
                <a:cs typeface="Consolas" charset="0"/>
              </a:rPr>
              <a:t>access_token</a:t>
            </a:r>
            <a:endParaRPr lang="en-US" sz="1600" b="0" dirty="0" smtClean="0">
              <a:latin typeface="Consolas" charset="0"/>
              <a:ea typeface="Consolas" charset="0"/>
              <a:cs typeface="Consolas" charset="0"/>
            </a:endParaRPr>
          </a:p>
          <a:p>
            <a:pPr marL="171450" indent="-17145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1600" b="0" dirty="0" smtClean="0"/>
              <a:t>Validates </a:t>
            </a:r>
            <a:r>
              <a:rPr lang="en-US" sz="1600" b="0" dirty="0" err="1" smtClean="0">
                <a:latin typeface="Consolas" charset="0"/>
                <a:ea typeface="Consolas" charset="0"/>
                <a:cs typeface="Consolas" charset="0"/>
              </a:rPr>
              <a:t>access_token</a:t>
            </a:r>
            <a:r>
              <a:rPr lang="en-US" sz="1600" b="0" dirty="0" smtClean="0"/>
              <a:t> for resource server</a:t>
            </a:r>
            <a:r>
              <a:rPr lang="en-US" sz="1600" b="0" dirty="0"/>
              <a:t>, </a:t>
            </a:r>
            <a:r>
              <a:rPr lang="en-US" sz="1600" b="0" dirty="0" smtClean="0"/>
              <a:t>gets </a:t>
            </a:r>
            <a:r>
              <a:rPr lang="en-US" sz="1600" b="0" dirty="0"/>
              <a:t>additional </a:t>
            </a:r>
            <a:r>
              <a:rPr lang="en-US" sz="1600" b="0" dirty="0" smtClean="0"/>
              <a:t>info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180650" y="1099541"/>
            <a:ext cx="670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Login</a:t>
            </a:r>
            <a:endParaRPr lang="en-US" sz="1400" b="1" dirty="0">
              <a:solidFill>
                <a:schemeClr val="accent6"/>
              </a:solidFill>
            </a:endParaRPr>
          </a:p>
        </p:txBody>
      </p:sp>
      <p:sp>
        <p:nvSpPr>
          <p:cNvPr id="55" name="Content Placeholder 69"/>
          <p:cNvSpPr txBox="1">
            <a:spLocks/>
          </p:cNvSpPr>
          <p:nvPr/>
        </p:nvSpPr>
        <p:spPr>
          <a:xfrm>
            <a:off x="6204683" y="3187700"/>
            <a:ext cx="2939316" cy="36702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400"/>
              </a:spcBef>
              <a:buFont typeface="Arial"/>
              <a:buChar char="•"/>
              <a:defRPr sz="3200" b="1" i="0" kern="1200">
                <a:solidFill>
                  <a:srgbClr val="D9D9D9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D9D9D9"/>
                </a:solidFill>
                <a:latin typeface="Museo Sans 300"/>
                <a:ea typeface="+mn-ea"/>
                <a:cs typeface="Museo Sans 30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0000"/>
              <a:buFont typeface="Courier New"/>
              <a:buChar char="o"/>
              <a:defRPr sz="2400" b="0" i="0" kern="1200">
                <a:solidFill>
                  <a:srgbClr val="D9D9D9"/>
                </a:solidFill>
                <a:latin typeface="Museo Sans 300"/>
                <a:ea typeface="+mn-ea"/>
                <a:cs typeface="Museo Sans 30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bg1">
                    <a:lumMod val="95000"/>
                  </a:schemeClr>
                </a:solidFill>
                <a:latin typeface="Museo Sans 300"/>
                <a:ea typeface="+mn-ea"/>
                <a:cs typeface="Museo Sans 30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bg1">
                    <a:lumMod val="95000"/>
                  </a:schemeClr>
                </a:solidFill>
                <a:latin typeface="Museo Sans 300"/>
                <a:ea typeface="+mn-ea"/>
                <a:cs typeface="Museo Sans 30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/>
              <a:buNone/>
            </a:pPr>
            <a:r>
              <a:rPr lang="en-US" sz="1600" b="0" dirty="0" smtClean="0"/>
              <a:t>RFC 7662: OAuth 2.0 Token Introspection response:</a:t>
            </a:r>
          </a:p>
          <a:p>
            <a:pPr marL="119063" indent="-119063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600" b="0" dirty="0" smtClean="0"/>
              <a:t>active: true or false</a:t>
            </a:r>
          </a:p>
          <a:p>
            <a:pPr marL="119063" indent="-119063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600" b="0" dirty="0" err="1"/>
              <a:t>c</a:t>
            </a:r>
            <a:r>
              <a:rPr lang="en-US" sz="1600" b="0" dirty="0" err="1" smtClean="0"/>
              <a:t>lient_id</a:t>
            </a:r>
            <a:endParaRPr lang="en-US" sz="1600" b="0" dirty="0" smtClean="0"/>
          </a:p>
          <a:p>
            <a:pPr marL="119063" indent="-119063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600" b="0" dirty="0"/>
              <a:t>s</a:t>
            </a:r>
            <a:r>
              <a:rPr lang="en-US" sz="1600" b="0" dirty="0" smtClean="0"/>
              <a:t>cope</a:t>
            </a:r>
          </a:p>
          <a:p>
            <a:pPr marL="119063" indent="-119063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600" b="0" dirty="0" smtClean="0"/>
              <a:t>sub: Globus </a:t>
            </a:r>
            <a:r>
              <a:rPr lang="en-US" sz="1600" b="0" dirty="0" err="1" smtClean="0"/>
              <a:t>Auth</a:t>
            </a:r>
            <a:r>
              <a:rPr lang="en-US" sz="1600" b="0" dirty="0" smtClean="0"/>
              <a:t> identity id</a:t>
            </a:r>
          </a:p>
          <a:p>
            <a:pPr marL="119063" indent="-119063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600" b="0" dirty="0" smtClean="0"/>
              <a:t>username: </a:t>
            </a:r>
            <a:r>
              <a:rPr lang="en-US" sz="1600" b="0" dirty="0" err="1" smtClean="0"/>
              <a:t>user@myu.edu</a:t>
            </a:r>
            <a:endParaRPr lang="en-US" sz="1600" b="0" dirty="0" smtClean="0"/>
          </a:p>
          <a:p>
            <a:pPr marL="119063" indent="-119063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600" b="0" dirty="0" err="1" smtClean="0"/>
              <a:t>identity_set</a:t>
            </a:r>
            <a:r>
              <a:rPr lang="en-US" sz="1600" b="0" dirty="0" smtClean="0"/>
              <a:t>: linked identities</a:t>
            </a:r>
          </a:p>
          <a:p>
            <a:pPr marL="119063" indent="-119063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600" b="0" dirty="0" smtClean="0"/>
              <a:t>email</a:t>
            </a:r>
          </a:p>
          <a:p>
            <a:pPr marL="119063" indent="-119063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600" b="0" dirty="0"/>
              <a:t>n</a:t>
            </a:r>
            <a:r>
              <a:rPr lang="en-US" sz="1600" b="0" dirty="0" smtClean="0"/>
              <a:t>ame</a:t>
            </a:r>
          </a:p>
          <a:p>
            <a:pPr marL="119063" indent="-119063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600" b="0" dirty="0" smtClean="0"/>
              <a:t>other standard claims</a:t>
            </a:r>
            <a:endParaRPr lang="en-US" sz="1600" b="0" dirty="0"/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5914716" y="1990907"/>
            <a:ext cx="1454913" cy="948236"/>
          </a:xfrm>
          <a:prstGeom prst="straightConnector1">
            <a:avLst/>
          </a:prstGeom>
          <a:ln w="76200">
            <a:solidFill>
              <a:schemeClr val="bg1"/>
            </a:solidFill>
            <a:headEnd type="arrow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691398" y="2368930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access_token</a:t>
            </a:r>
            <a:endParaRPr lang="en-US" sz="1400" b="1" dirty="0">
              <a:solidFill>
                <a:schemeClr val="bg1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601686" y="2035447"/>
            <a:ext cx="1327763" cy="888985"/>
          </a:xfrm>
          <a:prstGeom prst="straightConnector1">
            <a:avLst/>
          </a:prstGeom>
          <a:ln w="38100">
            <a:headEnd type="arrow" w="sm" len="med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6627820" y="1349647"/>
            <a:ext cx="2286000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Service</a:t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(Resource Server)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217726" y="1305646"/>
            <a:ext cx="1010212" cy="1384145"/>
            <a:chOff x="217726" y="1305646"/>
            <a:chExt cx="1010212" cy="1384145"/>
          </a:xfrm>
        </p:grpSpPr>
        <p:pic>
          <p:nvPicPr>
            <p:cNvPr id="26" name="Picture 25" descr="femaleuser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6742" y="1305646"/>
              <a:ext cx="685259" cy="685261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217726" y="1951127"/>
              <a:ext cx="101021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User</a:t>
              </a:r>
              <a:br>
                <a:rPr lang="en-US" sz="1400" dirty="0" smtClean="0">
                  <a:solidFill>
                    <a:schemeClr val="bg1"/>
                  </a:solidFill>
                </a:rPr>
              </a:br>
              <a:r>
                <a:rPr lang="en-US" sz="1400" dirty="0" smtClean="0">
                  <a:solidFill>
                    <a:schemeClr val="bg1"/>
                  </a:solidFill>
                </a:rPr>
                <a:t>(Resource</a:t>
              </a:r>
              <a:br>
                <a:rPr lang="en-US" sz="1400" dirty="0" smtClean="0">
                  <a:solidFill>
                    <a:schemeClr val="bg1"/>
                  </a:solidFill>
                </a:rPr>
              </a:br>
              <a:r>
                <a:rPr lang="en-US" sz="1400" dirty="0" smtClean="0">
                  <a:solidFill>
                    <a:schemeClr val="bg1"/>
                  </a:solidFill>
                </a:rPr>
                <a:t>Owner)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9564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3775111" y="2844800"/>
            <a:ext cx="2307032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Globus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Auth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(Authorization Server)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Globus </a:t>
            </a:r>
            <a:r>
              <a:rPr lang="en-US" dirty="0" err="1"/>
              <a:t>Auth</a:t>
            </a:r>
            <a:r>
              <a:rPr lang="en-US" dirty="0"/>
              <a:t> interactions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29" name="Content Placeholder 69"/>
          <p:cNvSpPr>
            <a:spLocks noGrp="1"/>
          </p:cNvSpPr>
          <p:nvPr>
            <p:ph idx="4294967295"/>
          </p:nvPr>
        </p:nvSpPr>
        <p:spPr>
          <a:xfrm>
            <a:off x="5915025" y="3444875"/>
            <a:ext cx="3228975" cy="3413125"/>
          </a:xfrm>
        </p:spPr>
        <p:txBody>
          <a:bodyPr>
            <a:noAutofit/>
          </a:bodyPr>
          <a:lstStyle/>
          <a:p>
            <a:pPr marL="114300" indent="-114300">
              <a:lnSpc>
                <a:spcPct val="90000"/>
              </a:lnSpc>
              <a:spcBef>
                <a:spcPts val="800"/>
              </a:spcBef>
            </a:pPr>
            <a:endParaRPr lang="en-US" sz="1800" b="0" dirty="0" smtClean="0">
              <a:latin typeface="Arial" charset="0"/>
              <a:ea typeface="Arial" charset="0"/>
              <a:cs typeface="Arial" charset="0"/>
            </a:endParaRPr>
          </a:p>
          <a:p>
            <a:pPr marL="114300" indent="-114300">
              <a:lnSpc>
                <a:spcPct val="90000"/>
              </a:lnSpc>
              <a:spcBef>
                <a:spcPts val="800"/>
              </a:spcBef>
            </a:pPr>
            <a:r>
              <a:rPr lang="en-US" sz="1800" b="0" dirty="0" smtClean="0">
                <a:latin typeface="Arial" charset="0"/>
                <a:ea typeface="Arial" charset="0"/>
                <a:cs typeface="Arial" charset="0"/>
              </a:rPr>
              <a:t>Allows </a:t>
            </a:r>
            <a:r>
              <a:rPr lang="en-US" sz="1800" b="0" dirty="0">
                <a:latin typeface="Arial" charset="0"/>
                <a:ea typeface="Arial" charset="0"/>
                <a:cs typeface="Arial" charset="0"/>
              </a:rPr>
              <a:t>resource server to act as client to other resource </a:t>
            </a:r>
            <a:r>
              <a:rPr lang="en-US" sz="1800" b="0" dirty="0" smtClean="0">
                <a:latin typeface="Arial" charset="0"/>
                <a:ea typeface="Arial" charset="0"/>
                <a:cs typeface="Arial" charset="0"/>
              </a:rPr>
              <a:t>servers</a:t>
            </a:r>
          </a:p>
          <a:p>
            <a:pPr marL="114300" indent="-114300">
              <a:lnSpc>
                <a:spcPct val="90000"/>
              </a:lnSpc>
              <a:spcBef>
                <a:spcPts val="800"/>
              </a:spcBef>
            </a:pPr>
            <a:r>
              <a:rPr lang="en-US" sz="1800" b="0" dirty="0" smtClean="0">
                <a:latin typeface="Arial" charset="0"/>
                <a:ea typeface="Arial" charset="0"/>
                <a:cs typeface="Arial" charset="0"/>
              </a:rPr>
              <a:t>Service uses request </a:t>
            </a:r>
            <a:r>
              <a:rPr lang="en-US" sz="1800" b="0" dirty="0" err="1" smtClean="0">
                <a:latin typeface="Consolas" charset="0"/>
                <a:ea typeface="Consolas" charset="0"/>
                <a:cs typeface="Consolas" charset="0"/>
              </a:rPr>
              <a:t>access_token</a:t>
            </a:r>
            <a:r>
              <a:rPr lang="en-US" sz="1800" b="0" dirty="0" smtClean="0">
                <a:latin typeface="Arial" charset="0"/>
                <a:ea typeface="Arial" charset="0"/>
                <a:cs typeface="Arial" charset="0"/>
              </a:rPr>
              <a:t> to get a </a:t>
            </a:r>
            <a:r>
              <a:rPr lang="en-US" sz="1800" b="0" i="1" dirty="0" smtClean="0">
                <a:latin typeface="Arial" charset="0"/>
                <a:ea typeface="Arial" charset="0"/>
                <a:cs typeface="Arial" charset="0"/>
              </a:rPr>
              <a:t>dependent</a:t>
            </a:r>
            <a:r>
              <a:rPr lang="en-US" sz="1800" b="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="0" dirty="0" err="1" smtClean="0">
                <a:latin typeface="Consolas" charset="0"/>
                <a:ea typeface="Consolas" charset="0"/>
                <a:cs typeface="Consolas" charset="0"/>
              </a:rPr>
              <a:t>access_token</a:t>
            </a:r>
            <a:r>
              <a:rPr lang="en-US" sz="1800" b="0" dirty="0" smtClean="0">
                <a:latin typeface="Arial" charset="0"/>
                <a:ea typeface="Arial" charset="0"/>
                <a:cs typeface="Arial" charset="0"/>
              </a:rPr>
              <a:t> for each dependent service</a:t>
            </a:r>
          </a:p>
          <a:p>
            <a:pPr marL="114300" indent="-114300">
              <a:lnSpc>
                <a:spcPct val="90000"/>
              </a:lnSpc>
              <a:spcBef>
                <a:spcPts val="800"/>
              </a:spcBef>
            </a:pPr>
            <a:r>
              <a:rPr lang="en-US" sz="1800" b="0" dirty="0" smtClean="0">
                <a:latin typeface="Arial" charset="0"/>
                <a:ea typeface="Arial" charset="0"/>
                <a:cs typeface="Arial" charset="0"/>
              </a:rPr>
              <a:t>Service acts as client to its dependent services</a:t>
            </a:r>
            <a:endParaRPr lang="en-US" sz="18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627820" y="1349647"/>
            <a:ext cx="2286000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Service</a:t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(Resource Server)</a:t>
            </a:r>
          </a:p>
        </p:txBody>
      </p:sp>
      <p:cxnSp>
        <p:nvCxnSpPr>
          <p:cNvPr id="13" name="Straight Arrow Connector 12"/>
          <p:cNvCxnSpPr>
            <a:stCxn id="22" idx="3"/>
            <a:endCxn id="6" idx="1"/>
          </p:cNvCxnSpPr>
          <p:nvPr/>
        </p:nvCxnSpPr>
        <p:spPr>
          <a:xfrm>
            <a:off x="2943831" y="1692547"/>
            <a:ext cx="3683989" cy="0"/>
          </a:xfrm>
          <a:prstGeom prst="straightConnector1">
            <a:avLst/>
          </a:prstGeom>
          <a:ln w="38100" cmpd="sng">
            <a:solidFill>
              <a:schemeClr val="accent6"/>
            </a:solidFill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601686" y="2035447"/>
            <a:ext cx="1327763" cy="888985"/>
          </a:xfrm>
          <a:prstGeom prst="straightConnector1">
            <a:avLst/>
          </a:prstGeom>
          <a:ln w="38100">
            <a:headEnd type="arrow" w="sm" len="med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915025" y="2035447"/>
            <a:ext cx="1400175" cy="888985"/>
          </a:xfrm>
          <a:prstGeom prst="straightConnector1">
            <a:avLst/>
          </a:prstGeom>
          <a:ln w="76200">
            <a:solidFill>
              <a:schemeClr val="bg1"/>
            </a:solidFill>
            <a:headEnd type="arrow" w="sm" len="sm"/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4269721" y="4016772"/>
            <a:ext cx="1371600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Identity Provider</a:t>
            </a:r>
          </a:p>
        </p:txBody>
      </p:sp>
      <p:cxnSp>
        <p:nvCxnSpPr>
          <p:cNvPr id="20" name="Straight Arrow Connector 19"/>
          <p:cNvCxnSpPr>
            <a:stCxn id="22" idx="2"/>
            <a:endCxn id="19" idx="1"/>
          </p:cNvCxnSpPr>
          <p:nvPr/>
        </p:nvCxnSpPr>
        <p:spPr>
          <a:xfrm>
            <a:off x="2143731" y="2035447"/>
            <a:ext cx="2125990" cy="2324225"/>
          </a:xfrm>
          <a:prstGeom prst="straightConnector1">
            <a:avLst/>
          </a:prstGeom>
          <a:ln w="38100">
            <a:headEnd type="arrow" w="sm" len="med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9" idx="0"/>
          </p:cNvCxnSpPr>
          <p:nvPr/>
        </p:nvCxnSpPr>
        <p:spPr>
          <a:xfrm>
            <a:off x="4955521" y="3530600"/>
            <a:ext cx="0" cy="486172"/>
          </a:xfrm>
          <a:prstGeom prst="straightConnector1">
            <a:avLst/>
          </a:prstGeom>
          <a:ln w="38100">
            <a:headEnd type="arrow" w="sm" len="med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1343631" y="1349647"/>
            <a:ext cx="1600200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App</a:t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(Client)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869360" y="1392559"/>
            <a:ext cx="1649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HTTPS/REST call</a:t>
            </a:r>
            <a:endParaRPr lang="en-US" sz="1400" b="1" dirty="0">
              <a:solidFill>
                <a:schemeClr val="accent6"/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6627819" y="2844800"/>
            <a:ext cx="2286000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Dependent Services</a:t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(Resource Servers)</a:t>
            </a:r>
          </a:p>
        </p:txBody>
      </p:sp>
      <p:sp>
        <p:nvSpPr>
          <p:cNvPr id="76" name="Content Placeholder 69"/>
          <p:cNvSpPr txBox="1">
            <a:spLocks/>
          </p:cNvSpPr>
          <p:nvPr/>
        </p:nvSpPr>
        <p:spPr>
          <a:xfrm>
            <a:off x="122482" y="3034463"/>
            <a:ext cx="3583877" cy="3741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400"/>
              </a:spcBef>
              <a:buFont typeface="Arial"/>
              <a:buChar char="•"/>
              <a:defRPr sz="3200" b="1" i="0" kern="1200">
                <a:solidFill>
                  <a:schemeClr val="bg1">
                    <a:lumMod val="8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bg1">
                    <a:lumMod val="8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0000"/>
              <a:buFont typeface="Courier New"/>
              <a:buChar char="o"/>
              <a:defRPr sz="2400" b="0" i="0" kern="1200">
                <a:solidFill>
                  <a:schemeClr val="bg1">
                    <a:lumMod val="8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bg1">
                    <a:lumMod val="95000"/>
                  </a:schemeClr>
                </a:solidFill>
                <a:latin typeface="Museo Sans 300"/>
                <a:ea typeface="+mn-ea"/>
                <a:cs typeface="Museo Sans 30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bg1">
                    <a:lumMod val="95000"/>
                  </a:schemeClr>
                </a:solidFill>
                <a:latin typeface="Museo Sans 300"/>
                <a:ea typeface="+mn-ea"/>
                <a:cs typeface="Museo Sans 30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1600" b="0" dirty="0" smtClean="0"/>
              <a:t>Request authorization</a:t>
            </a:r>
          </a:p>
          <a:p>
            <a:pPr marL="171450" indent="-17145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1600" b="0" dirty="0" smtClean="0"/>
              <a:t>Authenticates a resource owner</a:t>
            </a:r>
          </a:p>
          <a:p>
            <a:pPr marL="171450" indent="-17145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1600" b="0" dirty="0" smtClean="0"/>
              <a:t>Obtains authorization (consent) for a client to access a resource</a:t>
            </a:r>
          </a:p>
          <a:p>
            <a:pPr marL="171450" indent="-17145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1600" b="0" dirty="0" smtClean="0"/>
              <a:t>Issues OAuth2 </a:t>
            </a:r>
            <a:r>
              <a:rPr lang="en-US" sz="1600" b="0" dirty="0" err="1" smtClean="0">
                <a:latin typeface="Consolas" charset="0"/>
                <a:ea typeface="Consolas" charset="0"/>
                <a:cs typeface="Consolas" charset="0"/>
              </a:rPr>
              <a:t>access_token</a:t>
            </a:r>
            <a:r>
              <a:rPr lang="en-US" sz="1600" b="0" dirty="0" smtClean="0"/>
              <a:t> to client</a:t>
            </a:r>
          </a:p>
          <a:p>
            <a:pPr marL="171450" indent="-17145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1600" b="0" dirty="0" smtClean="0"/>
              <a:t>May </a:t>
            </a:r>
            <a:r>
              <a:rPr lang="en-US" sz="1600" b="0" dirty="0"/>
              <a:t>issue </a:t>
            </a:r>
            <a:r>
              <a:rPr lang="en-US" sz="1600" b="0" dirty="0" smtClean="0"/>
              <a:t>OIDC </a:t>
            </a:r>
            <a:r>
              <a:rPr lang="en-US" sz="1600" b="0" dirty="0" err="1" smtClean="0">
                <a:latin typeface="Consolas" charset="0"/>
                <a:ea typeface="Consolas" charset="0"/>
                <a:cs typeface="Consolas" charset="0"/>
              </a:rPr>
              <a:t>id_token</a:t>
            </a:r>
            <a:r>
              <a:rPr lang="en-US" sz="1600" b="0" dirty="0" smtClean="0"/>
              <a:t> to client with resource owner identity</a:t>
            </a:r>
          </a:p>
          <a:p>
            <a:pPr marL="171450" indent="-17145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1600" b="0" dirty="0" smtClean="0"/>
              <a:t>HTTPS/REST call with </a:t>
            </a:r>
            <a:r>
              <a:rPr lang="en-US" sz="1600" b="0" dirty="0" err="1" smtClean="0">
                <a:latin typeface="Consolas" charset="0"/>
                <a:ea typeface="Consolas" charset="0"/>
                <a:cs typeface="Consolas" charset="0"/>
              </a:rPr>
              <a:t>access_token</a:t>
            </a:r>
            <a:endParaRPr lang="en-US" sz="1600" b="0" dirty="0" smtClean="0">
              <a:latin typeface="Consolas" charset="0"/>
              <a:ea typeface="Consolas" charset="0"/>
              <a:cs typeface="Consolas" charset="0"/>
            </a:endParaRPr>
          </a:p>
          <a:p>
            <a:pPr marL="171450" indent="-17145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1600" b="0" dirty="0" smtClean="0"/>
              <a:t>Validates </a:t>
            </a:r>
            <a:r>
              <a:rPr lang="en-US" sz="1600" b="0" dirty="0" err="1" smtClean="0">
                <a:latin typeface="Consolas" charset="0"/>
                <a:ea typeface="Consolas" charset="0"/>
                <a:cs typeface="Consolas" charset="0"/>
              </a:rPr>
              <a:t>access_token</a:t>
            </a:r>
            <a:r>
              <a:rPr lang="en-US" sz="1600" b="0" dirty="0" smtClean="0"/>
              <a:t> for resource server</a:t>
            </a:r>
            <a:r>
              <a:rPr lang="en-US" sz="1600" b="0" dirty="0"/>
              <a:t>, </a:t>
            </a:r>
            <a:r>
              <a:rPr lang="en-US" sz="1600" b="0" dirty="0" smtClean="0"/>
              <a:t>gets </a:t>
            </a:r>
            <a:r>
              <a:rPr lang="en-US" sz="1600" b="0" dirty="0"/>
              <a:t>additional </a:t>
            </a:r>
            <a:r>
              <a:rPr lang="en-US" sz="1600" b="0" dirty="0" smtClean="0"/>
              <a:t>info</a:t>
            </a:r>
          </a:p>
          <a:p>
            <a:pPr marL="171450" indent="-17145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1600" b="0" dirty="0" smtClean="0"/>
              <a:t>Issues dependent access tokens to resource server</a:t>
            </a:r>
          </a:p>
        </p:txBody>
      </p:sp>
      <p:cxnSp>
        <p:nvCxnSpPr>
          <p:cNvPr id="77" name="Straight Arrow Connector 76"/>
          <p:cNvCxnSpPr>
            <a:stCxn id="6" idx="2"/>
            <a:endCxn id="71" idx="0"/>
          </p:cNvCxnSpPr>
          <p:nvPr/>
        </p:nvCxnSpPr>
        <p:spPr>
          <a:xfrm flipH="1">
            <a:off x="7770819" y="2035447"/>
            <a:ext cx="1" cy="809353"/>
          </a:xfrm>
          <a:prstGeom prst="straightConnector1">
            <a:avLst/>
          </a:prstGeom>
          <a:ln w="38100" cmpd="sng">
            <a:solidFill>
              <a:schemeClr val="accent6"/>
            </a:solidFill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endCxn id="71" idx="1"/>
          </p:cNvCxnSpPr>
          <p:nvPr/>
        </p:nvCxnSpPr>
        <p:spPr>
          <a:xfrm>
            <a:off x="6052801" y="3187700"/>
            <a:ext cx="575018" cy="0"/>
          </a:xfrm>
          <a:prstGeom prst="straightConnector1">
            <a:avLst/>
          </a:prstGeom>
          <a:ln w="38100">
            <a:headEnd type="arrow" w="sm" len="med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180650" y="1099541"/>
            <a:ext cx="670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Login</a:t>
            </a:r>
            <a:endParaRPr lang="en-US" sz="1400" b="1" dirty="0">
              <a:solidFill>
                <a:schemeClr val="accent6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87356" y="2037664"/>
            <a:ext cx="13773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bg1"/>
                </a:solidFill>
              </a:rPr>
              <a:t>Dependent</a:t>
            </a:r>
            <a:br>
              <a:rPr lang="en-US" sz="1400" b="1" dirty="0" smtClean="0">
                <a:solidFill>
                  <a:schemeClr val="bg1"/>
                </a:solidFill>
              </a:rPr>
            </a:br>
            <a:r>
              <a:rPr lang="en-US" sz="1400" b="1" dirty="0" err="1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access_token</a:t>
            </a:r>
            <a:endParaRPr lang="en-US" sz="1400" b="1" dirty="0">
              <a:solidFill>
                <a:schemeClr val="bg1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17726" y="1305646"/>
            <a:ext cx="1010212" cy="1384145"/>
            <a:chOff x="217726" y="1305646"/>
            <a:chExt cx="1010212" cy="1384145"/>
          </a:xfrm>
        </p:grpSpPr>
        <p:pic>
          <p:nvPicPr>
            <p:cNvPr id="26" name="Picture 25" descr="femaleuser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6742" y="1305646"/>
              <a:ext cx="685259" cy="685261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217726" y="1951127"/>
              <a:ext cx="101021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User</a:t>
              </a:r>
              <a:br>
                <a:rPr lang="en-US" sz="1400" dirty="0" smtClean="0">
                  <a:solidFill>
                    <a:schemeClr val="bg1"/>
                  </a:solidFill>
                </a:rPr>
              </a:br>
              <a:r>
                <a:rPr lang="en-US" sz="1400" dirty="0" smtClean="0">
                  <a:solidFill>
                    <a:schemeClr val="bg1"/>
                  </a:solidFill>
                </a:rPr>
                <a:t>(Resource</a:t>
              </a:r>
              <a:br>
                <a:rPr lang="en-US" sz="1400" dirty="0" smtClean="0">
                  <a:solidFill>
                    <a:schemeClr val="bg1"/>
                  </a:solidFill>
                </a:rPr>
              </a:br>
              <a:r>
                <a:rPr lang="en-US" sz="1400" dirty="0" smtClean="0">
                  <a:solidFill>
                    <a:schemeClr val="bg1"/>
                  </a:solidFill>
                </a:rPr>
                <a:t>Owner)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2741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Globus </a:t>
            </a:r>
            <a:r>
              <a:rPr lang="en-US" dirty="0" err="1" smtClean="0"/>
              <a:t>PaaS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70095" y="1614167"/>
            <a:ext cx="8799558" cy="4510672"/>
          </a:xfrm>
          <a:prstGeom prst="roundRect">
            <a:avLst>
              <a:gd name="adj" fmla="val 851"/>
            </a:avLst>
          </a:prstGeom>
          <a:solidFill>
            <a:schemeClr val="bg1"/>
          </a:solidFill>
          <a:ln w="38100" cmpd="sng">
            <a:solidFill>
              <a:srgbClr val="2B50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175" algn="ctr" defTabSz="230188">
              <a:tabLst>
                <a:tab pos="1655763" algn="l"/>
              </a:tabLst>
            </a:pPr>
            <a:endParaRPr lang="en-US" sz="2400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73195" y="4415204"/>
            <a:ext cx="3995633" cy="827836"/>
          </a:xfrm>
          <a:prstGeom prst="roundRect">
            <a:avLst>
              <a:gd name="adj" fmla="val 9622"/>
            </a:avLst>
          </a:prstGeom>
          <a:solidFill>
            <a:srgbClr val="2B5089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2000" b="1" dirty="0" err="1">
                <a:solidFill>
                  <a:schemeClr val="bg1"/>
                </a:solidFill>
                <a:latin typeface="Arial"/>
                <a:cs typeface="Arial"/>
              </a:rPr>
              <a:t>Auth</a:t>
            </a:r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 &amp; Groups</a:t>
            </a:r>
          </a:p>
        </p:txBody>
      </p:sp>
      <p:sp>
        <p:nvSpPr>
          <p:cNvPr id="8" name="Rounded Rectangle 7"/>
          <p:cNvSpPr/>
          <p:nvPr/>
        </p:nvSpPr>
        <p:spPr>
          <a:xfrm flipV="1">
            <a:off x="2573195" y="1789234"/>
            <a:ext cx="3995633" cy="621271"/>
          </a:xfrm>
          <a:prstGeom prst="roundRect">
            <a:avLst>
              <a:gd name="adj" fmla="val 15952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ts val="4800"/>
              </a:lnSpc>
              <a:spcAft>
                <a:spcPts val="0"/>
              </a:spcAft>
            </a:pPr>
            <a:endParaRPr lang="en-US" sz="4000" b="1" dirty="0" smtClean="0">
              <a:solidFill>
                <a:srgbClr val="29528C"/>
              </a:solidFill>
              <a:latin typeface="Arial"/>
              <a:cs typeface="Arial"/>
            </a:endParaRPr>
          </a:p>
          <a:p>
            <a:pPr algn="ctr">
              <a:lnSpc>
                <a:spcPts val="4800"/>
              </a:lnSpc>
              <a:spcAft>
                <a:spcPts val="0"/>
              </a:spcAft>
            </a:pPr>
            <a:r>
              <a:rPr lang="en-US" sz="7200" dirty="0" smtClean="0">
                <a:solidFill>
                  <a:srgbClr val="29528C"/>
                </a:solidFill>
                <a:latin typeface="Arial"/>
                <a:cs typeface="Arial"/>
              </a:rPr>
              <a:t>…</a:t>
            </a:r>
            <a:endParaRPr lang="en-US" sz="7200" dirty="0">
              <a:solidFill>
                <a:srgbClr val="29528C"/>
              </a:solidFill>
              <a:latin typeface="Arial"/>
              <a:cs typeface="Arial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779421" y="5376465"/>
            <a:ext cx="5595424" cy="623632"/>
          </a:xfrm>
          <a:prstGeom prst="roundRect">
            <a:avLst>
              <a:gd name="adj" fmla="val 8015"/>
            </a:avLst>
          </a:prstGeom>
          <a:solidFill>
            <a:srgbClr val="2B5089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2000" b="1" dirty="0" smtClean="0">
                <a:solidFill>
                  <a:schemeClr val="bg1"/>
                </a:solidFill>
                <a:latin typeface="Arial"/>
                <a:cs typeface="Arial"/>
              </a:rPr>
              <a:t>  Globus Toolkit</a:t>
            </a:r>
            <a:endParaRPr lang="en-US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8" name="Picture 17" descr="globus-grid_whit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2115" y="5514551"/>
            <a:ext cx="435917" cy="351998"/>
          </a:xfrm>
          <a:prstGeom prst="rect">
            <a:avLst/>
          </a:prstGeom>
          <a:effectLst>
            <a:innerShdw blurRad="50800" dist="25400" dir="13500000">
              <a:prstClr val="black">
                <a:alpha val="50000"/>
              </a:prstClr>
            </a:innerShdw>
          </a:effectLst>
        </p:spPr>
      </p:pic>
      <p:pic>
        <p:nvPicPr>
          <p:cNvPr id="19" name="Picture 18" descr="globus-online-2013-large-white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8747" y="3179155"/>
            <a:ext cx="455019" cy="338410"/>
          </a:xfrm>
          <a:prstGeom prst="rect">
            <a:avLst/>
          </a:prstGeom>
        </p:spPr>
      </p:pic>
      <p:pic>
        <p:nvPicPr>
          <p:cNvPr id="20" name="Picture 19" descr="globus-online-2013-large-white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0082" y="3794694"/>
            <a:ext cx="455019" cy="338410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1779421" y="1789236"/>
            <a:ext cx="691718" cy="3453803"/>
          </a:xfrm>
          <a:prstGeom prst="roundRect">
            <a:avLst>
              <a:gd name="adj" fmla="val 8015"/>
            </a:avLst>
          </a:prstGeom>
          <a:solidFill>
            <a:srgbClr val="2B5089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spcAft>
                <a:spcPts val="600"/>
              </a:spcAft>
            </a:pPr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Globus  APIs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683127" y="1800497"/>
            <a:ext cx="691718" cy="3453803"/>
          </a:xfrm>
          <a:prstGeom prst="roundRect">
            <a:avLst>
              <a:gd name="adj" fmla="val 8015"/>
            </a:avLst>
          </a:prstGeom>
          <a:solidFill>
            <a:srgbClr val="2B5089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spcAft>
                <a:spcPts val="600"/>
              </a:spcAft>
            </a:pPr>
            <a:r>
              <a:rPr lang="en-US" sz="2000" b="1" dirty="0" smtClean="0">
                <a:solidFill>
                  <a:schemeClr val="bg1"/>
                </a:solidFill>
                <a:latin typeface="Arial"/>
                <a:cs typeface="Arial"/>
              </a:rPr>
              <a:t>Globus Connect</a:t>
            </a:r>
            <a:endParaRPr lang="en-US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7" name="Picture 26" descr="logo_Exeter_University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27" y="4501286"/>
            <a:ext cx="1311957" cy="5393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296" y="5222812"/>
            <a:ext cx="651568" cy="651568"/>
          </a:xfrm>
          <a:prstGeom prst="rect">
            <a:avLst/>
          </a:prstGeom>
        </p:spPr>
      </p:pic>
      <p:pic>
        <p:nvPicPr>
          <p:cNvPr id="29" name="Picture 28" descr="globus_genomics_250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541" y="3441793"/>
            <a:ext cx="1317928" cy="843474"/>
          </a:xfrm>
          <a:prstGeom prst="rect">
            <a:avLst/>
          </a:prstGeom>
        </p:spPr>
      </p:pic>
      <p:pic>
        <p:nvPicPr>
          <p:cNvPr id="30" name="Picture 29" descr="logo_umich_logo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7122" y="2585088"/>
            <a:ext cx="1212566" cy="762447"/>
          </a:xfrm>
          <a:prstGeom prst="rect">
            <a:avLst/>
          </a:prstGeom>
        </p:spPr>
      </p:pic>
      <p:pic>
        <p:nvPicPr>
          <p:cNvPr id="31" name="Picture 30" descr="logo_NERSC.png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0006" y="1860873"/>
            <a:ext cx="1322232" cy="491887"/>
          </a:xfrm>
          <a:prstGeom prst="rect">
            <a:avLst/>
          </a:prstGeom>
        </p:spPr>
      </p:pic>
      <p:pic>
        <p:nvPicPr>
          <p:cNvPr id="2" name="Picture 1" descr="logo_CI_Connect.jp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541" y="2618068"/>
            <a:ext cx="1196568" cy="598284"/>
          </a:xfrm>
          <a:prstGeom prst="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2573195" y="2410506"/>
            <a:ext cx="3995633" cy="623632"/>
          </a:xfrm>
          <a:prstGeom prst="roundRect">
            <a:avLst>
              <a:gd name="adj" fmla="val 8015"/>
            </a:avLst>
          </a:prstGeom>
          <a:solidFill>
            <a:srgbClr val="2B5089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2000" b="1" dirty="0" smtClean="0">
                <a:solidFill>
                  <a:schemeClr val="bg1"/>
                </a:solidFill>
                <a:latin typeface="Arial"/>
                <a:cs typeface="Arial"/>
              </a:rPr>
              <a:t>Data Publication &amp; Discovery</a:t>
            </a:r>
            <a:endParaRPr lang="en-US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573195" y="3034138"/>
            <a:ext cx="3995633" cy="623632"/>
          </a:xfrm>
          <a:prstGeom prst="roundRect">
            <a:avLst>
              <a:gd name="adj" fmla="val 8015"/>
            </a:avLst>
          </a:prstGeom>
          <a:solidFill>
            <a:srgbClr val="2B5089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2000" b="1" dirty="0" smtClean="0">
                <a:solidFill>
                  <a:schemeClr val="bg1"/>
                </a:solidFill>
                <a:latin typeface="Arial"/>
                <a:cs typeface="Arial"/>
              </a:rPr>
              <a:t>File Sharing</a:t>
            </a:r>
            <a:endParaRPr lang="en-US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573195" y="3655408"/>
            <a:ext cx="3995633" cy="623632"/>
          </a:xfrm>
          <a:prstGeom prst="roundRect">
            <a:avLst>
              <a:gd name="adj" fmla="val 8015"/>
            </a:avLst>
          </a:prstGeom>
          <a:solidFill>
            <a:srgbClr val="2B5089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2000" b="1" dirty="0" smtClean="0">
                <a:solidFill>
                  <a:schemeClr val="bg1"/>
                </a:solidFill>
                <a:latin typeface="Arial"/>
                <a:cs typeface="Arial"/>
              </a:rPr>
              <a:t>File Transfer &amp; Replication    </a:t>
            </a:r>
            <a:endParaRPr lang="en-US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" name="Picture 2" descr="xsede-full-color.pn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27" y="1881629"/>
            <a:ext cx="1398140" cy="529393"/>
          </a:xfrm>
          <a:prstGeom prst="rect">
            <a:avLst/>
          </a:prstGeom>
        </p:spPr>
      </p:pic>
      <p:pic>
        <p:nvPicPr>
          <p:cNvPr id="37" name="Picture 36" descr="xsede-full-color.pn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0006" y="4279040"/>
            <a:ext cx="1398140" cy="529393"/>
          </a:xfrm>
          <a:prstGeom prst="rect">
            <a:avLst/>
          </a:prstGeom>
        </p:spPr>
      </p:pic>
      <p:pic>
        <p:nvPicPr>
          <p:cNvPr id="4" name="Picture 3" descr="logo_Indiana_white.jp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7092" y="5012519"/>
            <a:ext cx="1092595" cy="881360"/>
          </a:xfrm>
          <a:prstGeom prst="rect">
            <a:avLst/>
          </a:prstGeom>
        </p:spPr>
      </p:pic>
      <p:pic>
        <p:nvPicPr>
          <p:cNvPr id="9" name="Picture 8" descr="logo_NCAR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5576" y="3557565"/>
            <a:ext cx="1333262" cy="37465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632584" y="4341654"/>
            <a:ext cx="5103263" cy="96246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20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194138" cy="536340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How to provide:</a:t>
            </a:r>
          </a:p>
          <a:p>
            <a:pPr lvl="1"/>
            <a:r>
              <a:rPr lang="en-US" dirty="0" smtClean="0"/>
              <a:t>Login to apps</a:t>
            </a:r>
          </a:p>
          <a:p>
            <a:pPr lvl="2"/>
            <a:r>
              <a:rPr lang="en-US" dirty="0" smtClean="0"/>
              <a:t>Web, mobile, desktop, command line</a:t>
            </a:r>
          </a:p>
          <a:p>
            <a:pPr lvl="1"/>
            <a:r>
              <a:rPr lang="en-US" dirty="0" smtClean="0"/>
              <a:t>Protect all REST API communications</a:t>
            </a:r>
          </a:p>
          <a:p>
            <a:pPr lvl="2"/>
            <a:r>
              <a:rPr lang="en-US" dirty="0" smtClean="0"/>
              <a:t>App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 err="1" smtClean="0"/>
              <a:t>Globus</a:t>
            </a:r>
            <a:r>
              <a:rPr lang="en-US" dirty="0" smtClean="0"/>
              <a:t> service</a:t>
            </a:r>
          </a:p>
          <a:p>
            <a:pPr lvl="2"/>
            <a:r>
              <a:rPr lang="en-US" dirty="0" smtClean="0"/>
              <a:t>App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/>
              <a:t> non-</a:t>
            </a:r>
            <a:r>
              <a:rPr lang="en-US" dirty="0" err="1" smtClean="0"/>
              <a:t>Globus</a:t>
            </a:r>
            <a:r>
              <a:rPr lang="en-US" dirty="0" smtClean="0"/>
              <a:t> service</a:t>
            </a:r>
          </a:p>
          <a:p>
            <a:pPr lvl="2"/>
            <a:r>
              <a:rPr lang="en-US" dirty="0" smtClean="0"/>
              <a:t>Service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/>
              <a:t> service</a:t>
            </a:r>
          </a:p>
          <a:p>
            <a:pPr lvl="0">
              <a:defRPr/>
            </a:pPr>
            <a:r>
              <a:rPr lang="en-US" dirty="0" smtClean="0"/>
              <a:t>While:</a:t>
            </a:r>
          </a:p>
          <a:p>
            <a:pPr lvl="1">
              <a:defRPr/>
            </a:pPr>
            <a:r>
              <a:rPr lang="en-US" dirty="0" smtClean="0"/>
              <a:t>Not introducing even more identities</a:t>
            </a:r>
          </a:p>
          <a:p>
            <a:pPr lvl="1">
              <a:defRPr/>
            </a:pPr>
            <a:r>
              <a:rPr lang="en-US" dirty="0" smtClean="0"/>
              <a:t>Providing least privileges security model</a:t>
            </a:r>
          </a:p>
          <a:p>
            <a:pPr lvl="1">
              <a:defRPr/>
            </a:pPr>
            <a:r>
              <a:rPr lang="en-US" dirty="0" smtClean="0"/>
              <a:t>Being agnostic to programming language and framework</a:t>
            </a:r>
          </a:p>
          <a:p>
            <a:pPr lvl="1">
              <a:defRPr/>
            </a:pPr>
            <a:r>
              <a:rPr lang="en-US" dirty="0" smtClean="0"/>
              <a:t>Being web friendly</a:t>
            </a:r>
          </a:p>
          <a:p>
            <a:pPr lvl="1">
              <a:defRPr/>
            </a:pPr>
            <a:r>
              <a:rPr lang="en-US" dirty="0" smtClean="0"/>
              <a:t>Making it easy for users and developers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72036" y="1295400"/>
            <a:ext cx="3679302" cy="5363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51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30414_Globus_blue_v1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00"/>
      </a:hlink>
      <a:folHlink>
        <a:srgbClr val="FFFF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52206</TotalTime>
  <Words>4502</Words>
  <Application>Microsoft Macintosh PowerPoint</Application>
  <PresentationFormat>On-screen Show (4:3)</PresentationFormat>
  <Paragraphs>1020</Paragraphs>
  <Slides>76</Slides>
  <Notes>29</Notes>
  <HiddenSlides>10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5" baseType="lpstr">
      <vt:lpstr>Calibri</vt:lpstr>
      <vt:lpstr>Consolas</vt:lpstr>
      <vt:lpstr>Courier New</vt:lpstr>
      <vt:lpstr>ＭＳ Ｐゴシック</vt:lpstr>
      <vt:lpstr>Museo Sans 100</vt:lpstr>
      <vt:lpstr>Museo Sans 300</vt:lpstr>
      <vt:lpstr>Wingdings</vt:lpstr>
      <vt:lpstr>Arial</vt:lpstr>
      <vt:lpstr>130414_Globus_blue_v1</vt:lpstr>
      <vt:lpstr>Building the  Modern Research Data Portal</vt:lpstr>
      <vt:lpstr>PowerPoint Presentation</vt:lpstr>
      <vt:lpstr>Prototypical research data portal</vt:lpstr>
      <vt:lpstr>PowerPoint Presentation</vt:lpstr>
      <vt:lpstr>Prototypical research data portal</vt:lpstr>
      <vt:lpstr>HTTPS to Endpoints</vt:lpstr>
      <vt:lpstr>Prototypical research data portal</vt:lpstr>
      <vt:lpstr>Globus PaaS</vt:lpstr>
      <vt:lpstr>Challenge</vt:lpstr>
      <vt:lpstr>Globus Auth</vt:lpstr>
      <vt:lpstr>Globus Auth</vt:lpstr>
      <vt:lpstr>Based on widely used web standards</vt:lpstr>
      <vt:lpstr>Globus account</vt:lpstr>
      <vt:lpstr>Sample Research Data Portal</vt:lpstr>
      <vt:lpstr>Use case: Log in with Globus</vt:lpstr>
      <vt:lpstr>PowerPoint Presentation</vt:lpstr>
      <vt:lpstr>Sample Research Data Portal</vt:lpstr>
      <vt:lpstr>Use case: Portal calling services on user’s behalf</vt:lpstr>
      <vt:lpstr>PowerPoint Presentation</vt:lpstr>
      <vt:lpstr>Scopes</vt:lpstr>
      <vt:lpstr>Consent</vt:lpstr>
      <vt:lpstr>Identity id vs. username</vt:lpstr>
      <vt:lpstr>App registration</vt:lpstr>
      <vt:lpstr>PowerPoint Presentation</vt:lpstr>
      <vt:lpstr>Exercise: Install sample data portal</vt:lpstr>
      <vt:lpstr>Prototypical research data portal</vt:lpstr>
      <vt:lpstr>Use case: Native apps</vt:lpstr>
      <vt:lpstr>PowerPoint Presentation</vt:lpstr>
      <vt:lpstr>Mobile apps</vt:lpstr>
      <vt:lpstr>Desktop &amp; command line apps</vt:lpstr>
      <vt:lpstr>Use case: Apps that need access tokens  for long time</vt:lpstr>
      <vt:lpstr>PowerPoint Presentation</vt:lpstr>
      <vt:lpstr>Refresh tokens</vt:lpstr>
      <vt:lpstr>PowerPoint Presentation</vt:lpstr>
      <vt:lpstr>Exercise: Native App</vt:lpstr>
      <vt:lpstr>Use case: App invoking services as itself</vt:lpstr>
      <vt:lpstr>PowerPoint Presentation</vt:lpstr>
      <vt:lpstr>User identity vs. portal identity</vt:lpstr>
      <vt:lpstr>Client identity</vt:lpstr>
      <vt:lpstr>Exercise: Using Client credential grant</vt:lpstr>
      <vt:lpstr>Prototypical research data portal</vt:lpstr>
      <vt:lpstr>Globus Helper Pages</vt:lpstr>
      <vt:lpstr>Client Logout</vt:lpstr>
      <vt:lpstr>Prototypical research data portal</vt:lpstr>
      <vt:lpstr>Adding your identity provider</vt:lpstr>
      <vt:lpstr>Adding an identity provider</vt:lpstr>
      <vt:lpstr>Portal accounts for users</vt:lpstr>
      <vt:lpstr>Prototypical research data portal</vt:lpstr>
      <vt:lpstr>Why create your own services?</vt:lpstr>
      <vt:lpstr>Why Globus Auth for your service?</vt:lpstr>
      <vt:lpstr>PowerPoint Presentation</vt:lpstr>
      <vt:lpstr>Service registration</vt:lpstr>
      <vt:lpstr>Typical service interactions</vt:lpstr>
      <vt:lpstr>Prototypical research data portal</vt:lpstr>
      <vt:lpstr>Dependent tokens</vt:lpstr>
      <vt:lpstr>PowerPoint Presentation</vt:lpstr>
      <vt:lpstr>PowerPoint Presentation</vt:lpstr>
      <vt:lpstr>PowerPoint Presentation</vt:lpstr>
      <vt:lpstr>Exercise: Graph service</vt:lpstr>
      <vt:lpstr>PowerPoint Presentation</vt:lpstr>
      <vt:lpstr>Effective identity</vt:lpstr>
      <vt:lpstr>Authorization based on identity set</vt:lpstr>
      <vt:lpstr>Groups</vt:lpstr>
      <vt:lpstr>Branding</vt:lpstr>
      <vt:lpstr>Token caching</vt:lpstr>
      <vt:lpstr>Join the Globus developer community</vt:lpstr>
      <vt:lpstr>PowerPoint Presentation</vt:lpstr>
      <vt:lpstr>Globus Auth interactions</vt:lpstr>
      <vt:lpstr>Globus Auth interactions</vt:lpstr>
      <vt:lpstr>Globus Auth interactions</vt:lpstr>
      <vt:lpstr>Globus Auth interactions</vt:lpstr>
      <vt:lpstr>Globus Auth interactions</vt:lpstr>
      <vt:lpstr>Globus Auth interactions</vt:lpstr>
      <vt:lpstr>Globus Auth interactions</vt:lpstr>
      <vt:lpstr>Globus Auth interactions</vt:lpstr>
      <vt:lpstr>Globus Auth interactions</vt:lpstr>
    </vt:vector>
  </TitlesOfParts>
  <Company>Lawrence Berkeley National Laboratory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the Title Slide Arial 32 pt</dc:title>
  <dc:creator>Wendy Tsabba</dc:creator>
  <cp:lastModifiedBy>Rachana Ananthakrishnan</cp:lastModifiedBy>
  <cp:revision>1493</cp:revision>
  <cp:lastPrinted>2016-09-13T23:28:41Z</cp:lastPrinted>
  <dcterms:created xsi:type="dcterms:W3CDTF">2016-10-25T14:12:36Z</dcterms:created>
  <dcterms:modified xsi:type="dcterms:W3CDTF">2017-03-10T22:25:32Z</dcterms:modified>
</cp:coreProperties>
</file>